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6" r:id="rId6"/>
    <p:sldId id="267" r:id="rId7"/>
    <p:sldId id="268" r:id="rId8"/>
    <p:sldId id="260" r:id="rId9"/>
    <p:sldId id="262" r:id="rId10"/>
    <p:sldId id="263" r:id="rId11"/>
    <p:sldId id="264" r:id="rId12"/>
    <p:sldId id="26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5F0220-F408-4A40-9515-B514D46300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D5F0220-F408-4A40-9515-B514D46300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D5F0220-F408-4A40-9515-B514D463004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F0220-F408-4A40-9515-B514D463004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F0220-F408-4A40-9515-B514D463004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5F0220-F408-4A40-9515-B514D46300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5F0220-F408-4A40-9515-B514D46300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E46DF-2498-483F-80E0-001B561851B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5F0220-F408-4A40-9515-B514D4630042}"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8DE46DF-2498-483F-80E0-001B561851B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MEGATHON </a:t>
            </a:r>
            <a:endParaRPr lang="en-IN" dirty="0"/>
          </a:p>
        </p:txBody>
      </p:sp>
      <p:sp>
        <p:nvSpPr>
          <p:cNvPr id="3" name="Subtitle 2"/>
          <p:cNvSpPr>
            <a:spLocks noGrp="1"/>
          </p:cNvSpPr>
          <p:nvPr>
            <p:ph type="subTitle" idx="1"/>
          </p:nvPr>
        </p:nvSpPr>
        <p:spPr>
          <a:xfrm>
            <a:off x="5330825" y="5068570"/>
            <a:ext cx="3942715" cy="1146175"/>
          </a:xfrm>
        </p:spPr>
        <p:txBody>
          <a:bodyPr/>
          <a:lstStyle/>
          <a:p>
            <a:pPr algn="l"/>
            <a:r>
              <a:rPr lang="en-IN" dirty="0"/>
              <a:t>Team Name: </a:t>
            </a:r>
            <a:r>
              <a:rPr lang="" altLang="en-IN" dirty="0"/>
              <a:t>Mutton Biriyani</a:t>
            </a:r>
            <a:endParaRPr lang="en-IN" dirty="0"/>
          </a:p>
          <a:p>
            <a:pPr algn="l"/>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Correlating the topics with their abstracts</a:t>
            </a:r>
            <a:endParaRPr lang="en-IN" dirty="0"/>
          </a:p>
        </p:txBody>
      </p:sp>
      <p:sp>
        <p:nvSpPr>
          <p:cNvPr id="3" name="Content Placeholder 2"/>
          <p:cNvSpPr>
            <a:spLocks noGrp="1"/>
          </p:cNvSpPr>
          <p:nvPr>
            <p:ph idx="1"/>
          </p:nvPr>
        </p:nvSpPr>
        <p:spPr/>
        <p:txBody>
          <a:bodyPr/>
          <a:lstStyle/>
          <a:p>
            <a:r>
              <a:rPr lang="en-IN" dirty="0"/>
              <a:t>Using the LDA model trained previously, measure the significance of each topic generated for the main document, with the abstracts.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Generating the similarity matrix</a:t>
            </a:r>
            <a:endParaRPr lang="en-IN" dirty="0"/>
          </a:p>
        </p:txBody>
      </p:sp>
      <p:sp>
        <p:nvSpPr>
          <p:cNvPr id="3" name="Content Placeholder 2"/>
          <p:cNvSpPr>
            <a:spLocks noGrp="1"/>
          </p:cNvSpPr>
          <p:nvPr>
            <p:ph idx="1"/>
          </p:nvPr>
        </p:nvSpPr>
        <p:spPr/>
        <p:txBody>
          <a:bodyPr/>
          <a:lstStyle/>
          <a:p>
            <a:r>
              <a:rPr lang="en-IN"/>
              <a:t>We then generate the similarity matrix of each abstract with each document by multiplying the significance of each of the topics with the abstract and the significance of the same topic in the text document and then take the sum.</a:t>
            </a:r>
            <a:endParaRPr lang="en-IN"/>
          </a:p>
          <a:p>
            <a:pPr marL="0" indent="0">
              <a:buNone/>
            </a:pPr>
            <a:r>
              <a:rPr lang="en-IN"/>
              <a:t>(</a:t>
            </a:r>
            <a:r>
              <a:rPr lang="en-IN" b="1"/>
              <a:t>Note</a:t>
            </a:r>
            <a:r>
              <a:rPr lang="en-IN"/>
              <a:t>: We expect that if some topic has maximum significance with the document and the same topic has maximum significance with a particular abstract, then the product of the similarity values of that topic would be high, and hence the abstract would most probably belong to the document.)</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Generating the correlation matrix</a:t>
            </a:r>
            <a:endParaRPr lang="en-US"/>
          </a:p>
        </p:txBody>
      </p:sp>
      <p:sp>
        <p:nvSpPr>
          <p:cNvPr id="3" name="Content Placeholder 2"/>
          <p:cNvSpPr>
            <a:spLocks noGrp="1"/>
          </p:cNvSpPr>
          <p:nvPr>
            <p:ph idx="1"/>
          </p:nvPr>
        </p:nvSpPr>
        <p:spPr/>
        <p:txBody>
          <a:bodyPr/>
          <a:p>
            <a:r>
              <a:rPr lang="en-US"/>
              <a:t>The correlation matrix is given by the similarity matrix.</a:t>
            </a:r>
            <a:endParaRPr lang="en-US"/>
          </a:p>
          <a:p>
            <a:r>
              <a:rPr lang="en-US"/>
              <a:t>The output correlation matrix is loaded on an qualcomm.csv file.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THANK YOU</a:t>
            </a:r>
            <a:endParaRPr lang=""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Qualcomm</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lstStyle/>
          <a:p>
            <a:r>
              <a:rPr lang="en-IN" dirty="0"/>
              <a:t>Identification of papers/websites/documents with context related to a given context or abstract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run the file</a:t>
            </a:r>
            <a:endParaRPr lang="en-US"/>
          </a:p>
        </p:txBody>
      </p:sp>
      <p:sp>
        <p:nvSpPr>
          <p:cNvPr id="3" name="Content Placeholder 2"/>
          <p:cNvSpPr>
            <a:spLocks noGrp="1"/>
          </p:cNvSpPr>
          <p:nvPr>
            <p:ph idx="1"/>
          </p:nvPr>
        </p:nvSpPr>
        <p:spPr/>
        <p:txBody>
          <a:bodyPr>
            <a:normAutofit lnSpcReduction="10000"/>
          </a:bodyPr>
          <a:p>
            <a:r>
              <a:rPr lang="en-US"/>
              <a:t>store the test data in the following csv files</a:t>
            </a:r>
            <a:endParaRPr lang="en-US"/>
          </a:p>
          <a:p>
            <a:pPr lvl="1"/>
            <a:r>
              <a:rPr lang="en-US"/>
              <a:t> abstract.csv : list of all the abstracts in csv format</a:t>
            </a:r>
            <a:endParaRPr lang="en-US"/>
          </a:p>
          <a:p>
            <a:pPr lvl="1"/>
            <a:r>
              <a:rPr lang="en-US"/>
              <a:t> text.csv     : list of all the full text of the research papers in csv format</a:t>
            </a:r>
            <a:endParaRPr lang="en-US"/>
          </a:p>
          <a:p>
            <a:r>
              <a:rPr lang="en-US"/>
              <a:t>Run the following commands, while in this directory</a:t>
            </a:r>
            <a:endParaRPr lang="en-US"/>
          </a:p>
          <a:p>
            <a:endParaRPr lang="en-US"/>
          </a:p>
          <a:p>
            <a:pPr marL="457200" lvl="1" indent="0">
              <a:buNone/>
            </a:pPr>
            <a:r>
              <a:rPr lang="en-US">
                <a:latin typeface="Andale Mono" panose="020B0509000000000004" charset="0"/>
                <a:cs typeface="Andale Mono" panose="020B0509000000000004" charset="0"/>
              </a:rPr>
              <a:t>pip install -r requirements.txt</a:t>
            </a:r>
            <a:endParaRPr lang="en-US">
              <a:latin typeface="Andale Mono" panose="020B0509000000000004" charset="0"/>
              <a:cs typeface="Andale Mono" panose="020B0509000000000004" charset="0"/>
            </a:endParaRPr>
          </a:p>
          <a:p>
            <a:pPr marL="457200" lvl="1" indent="0">
              <a:buNone/>
            </a:pPr>
            <a:r>
              <a:rPr lang="en-US">
                <a:latin typeface="Andale Mono" panose="020B0509000000000004" charset="0"/>
                <a:cs typeface="Andale Mono" panose="020B0509000000000004" charset="0"/>
              </a:rPr>
              <a:t>python3 -m spacy download en</a:t>
            </a:r>
            <a:endParaRPr lang="en-US">
              <a:latin typeface="Andale Mono" panose="020B0509000000000004" charset="0"/>
              <a:cs typeface="Andale Mono" panose="020B0509000000000004" charset="0"/>
            </a:endParaRPr>
          </a:p>
          <a:p>
            <a:pPr marL="457200" lvl="1" indent="0">
              <a:buNone/>
            </a:pPr>
            <a:r>
              <a:rPr lang="en-US">
                <a:latin typeface="Andale Mono" panose="020B0509000000000004" charset="0"/>
                <a:cs typeface="Andale Mono" panose="020B0509000000000004" charset="0"/>
              </a:rPr>
              <a:t>python3 main.py </a:t>
            </a:r>
            <a:r>
              <a:rPr lang="en-US">
                <a:latin typeface="Andale Mono" panose="020B0509000000000004" charset="0"/>
                <a:cs typeface="Andale Mono" panose="020B0509000000000004" charset="0"/>
                <a:sym typeface="+mn-ea"/>
              </a:rPr>
              <a:t>abstract.csv </a:t>
            </a:r>
            <a:r>
              <a:rPr lang="en-US">
                <a:latin typeface="Andale Mono" panose="020B0509000000000004" charset="0"/>
                <a:cs typeface="Andale Mono" panose="020B0509000000000004" charset="0"/>
              </a:rPr>
              <a:t> </a:t>
            </a:r>
            <a:r>
              <a:rPr lang="en-US">
                <a:latin typeface="Andale Mono" panose="020B0509000000000004" charset="0"/>
                <a:cs typeface="Andale Mono" panose="020B0509000000000004" charset="0"/>
                <a:sym typeface="+mn-ea"/>
              </a:rPr>
              <a:t>text.cs</a:t>
            </a:r>
            <a:r>
              <a:rPr lang="en-US">
                <a:latin typeface="Comic Sans MS" panose="030F0702030302020204" charset="0"/>
                <a:cs typeface="Comic Sans MS" panose="030F0702030302020204" charset="0"/>
                <a:sym typeface="+mn-ea"/>
              </a:rPr>
              <a:t>v  </a:t>
            </a:r>
            <a:endParaRPr lang="en-US">
              <a:latin typeface="Comic Sans MS" panose="030F0702030302020204" charset="0"/>
              <a:cs typeface="Comic Sans MS" panose="030F07020303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Inputs and Constraints</a:t>
            </a:r>
            <a:endParaRPr lang="en-US"/>
          </a:p>
        </p:txBody>
      </p:sp>
      <p:sp>
        <p:nvSpPr>
          <p:cNvPr id="3" name="Content Placeholder 2"/>
          <p:cNvSpPr>
            <a:spLocks noGrp="1"/>
          </p:cNvSpPr>
          <p:nvPr>
            <p:ph idx="1"/>
          </p:nvPr>
        </p:nvSpPr>
        <p:spPr/>
        <p:txBody>
          <a:bodyPr/>
          <a:p>
            <a:pPr>
              <a:buAutoNum type="arabicPeriod"/>
            </a:pPr>
            <a:r>
              <a:rPr lang="en-US"/>
              <a:t>Abstract csv with N abstracts</a:t>
            </a:r>
            <a:endParaRPr lang="en-US"/>
          </a:p>
          <a:p>
            <a:pPr>
              <a:buAutoNum type="arabicPeriod"/>
            </a:pPr>
            <a:r>
              <a:rPr lang="en-US"/>
              <a:t>Full text csv with M full text articles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Outputs</a:t>
            </a:r>
            <a:endParaRPr lang="en-US"/>
          </a:p>
        </p:txBody>
      </p:sp>
      <p:sp>
        <p:nvSpPr>
          <p:cNvPr id="3" name="Content Placeholder 2"/>
          <p:cNvSpPr>
            <a:spLocks noGrp="1"/>
          </p:cNvSpPr>
          <p:nvPr>
            <p:ph idx="1"/>
          </p:nvPr>
        </p:nvSpPr>
        <p:spPr/>
        <p:txBody>
          <a:bodyPr/>
          <a:p>
            <a:pPr marL="0" indent="0">
              <a:buNone/>
            </a:pPr>
            <a:r>
              <a:rPr lang="en-US"/>
              <a:t>Returns/creates another similarity_matrix.csv which will have N rows and M columns where each cell (i,j) represents a similarity score between the abstract i and article j. Each similarity score should be between 0 and 1</a:t>
            </a:r>
            <a:r>
              <a:rPr lang="" altLang="en-US"/>
              <a:t>.</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THE PROBLEM</a:t>
            </a:r>
            <a:endParaRPr lang="en-IN" dirty="0"/>
          </a:p>
        </p:txBody>
      </p:sp>
      <p:sp>
        <p:nvSpPr>
          <p:cNvPr id="3" name="Content Placeholder 2"/>
          <p:cNvSpPr>
            <a:spLocks noGrp="1"/>
          </p:cNvSpPr>
          <p:nvPr>
            <p:ph idx="1"/>
          </p:nvPr>
        </p:nvSpPr>
        <p:spPr/>
        <p:txBody>
          <a:bodyPr/>
          <a:lstStyle/>
          <a:p>
            <a:r>
              <a:rPr lang="en-IN" dirty="0"/>
              <a:t>Prepare the text for topic modelling</a:t>
            </a:r>
            <a:endParaRPr lang="en-IN" dirty="0"/>
          </a:p>
          <a:p>
            <a:r>
              <a:rPr lang="en-IN" dirty="0"/>
              <a:t>Generating topics using LDA models</a:t>
            </a:r>
            <a:endParaRPr lang="en-IN" dirty="0"/>
          </a:p>
          <a:p>
            <a:r>
              <a:rPr lang="en-IN" dirty="0"/>
              <a:t>Correlating the topics with their abstracts</a:t>
            </a:r>
            <a:endParaRPr lang="en-IN" dirty="0"/>
          </a:p>
          <a:p>
            <a:r>
              <a:rPr lang="en-IN" dirty="0"/>
              <a:t>Generating the similarity matrix</a:t>
            </a:r>
            <a:endParaRPr lang="en-IN" dirty="0"/>
          </a:p>
          <a:p>
            <a:r>
              <a:rPr lang="en-IN" dirty="0"/>
              <a:t>Generating the correlation matrix</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Prepare the text for topic modelling</a:t>
            </a:r>
            <a:endParaRPr lang="en-IN" dirty="0"/>
          </a:p>
        </p:txBody>
      </p:sp>
      <p:sp>
        <p:nvSpPr>
          <p:cNvPr id="3" name="Content Placeholder 2"/>
          <p:cNvSpPr>
            <a:spLocks noGrp="1"/>
          </p:cNvSpPr>
          <p:nvPr>
            <p:ph idx="1"/>
          </p:nvPr>
        </p:nvSpPr>
        <p:spPr/>
        <p:txBody>
          <a:bodyPr/>
          <a:lstStyle/>
          <a:p>
            <a:r>
              <a:rPr lang="en-IN" dirty="0"/>
              <a:t>Clean the text data obtained from the abstract and the full research paper, by using tokenizer() made by ourselves, to return a list of tokens</a:t>
            </a:r>
            <a:endParaRPr lang="en-IN" dirty="0"/>
          </a:p>
          <a:p>
            <a:r>
              <a:rPr lang="en-IN" dirty="0"/>
              <a:t>Using WordNetLemmatizer, get the root word of each of the token in the list</a:t>
            </a:r>
            <a:endParaRPr lang="en-IN" dirty="0"/>
          </a:p>
          <a:p>
            <a:r>
              <a:rPr lang="en-IN" dirty="0"/>
              <a:t>Remove all the stopwords</a:t>
            </a:r>
            <a:endParaRPr lang="en-IN" dirty="0"/>
          </a:p>
          <a:p>
            <a:r>
              <a:rPr lang="en-IN" dirty="0"/>
              <a:t>Then read line by line from the abstract.txt and text.txt files and tokenize the sentences.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Generating topics using LDA models</a:t>
            </a:r>
            <a:endParaRPr lang="en-IN" dirty="0"/>
          </a:p>
        </p:txBody>
      </p:sp>
      <p:sp>
        <p:nvSpPr>
          <p:cNvPr id="3" name="Content Placeholder 2"/>
          <p:cNvSpPr>
            <a:spLocks noGrp="1"/>
          </p:cNvSpPr>
          <p:nvPr>
            <p:ph idx="1"/>
          </p:nvPr>
        </p:nvSpPr>
        <p:spPr/>
        <p:txBody>
          <a:bodyPr/>
          <a:lstStyle/>
          <a:p>
            <a:r>
              <a:rPr dirty="0"/>
              <a:t>Using a tool, gensim, for topic modelling, assign topics to a particular piece of text document</a:t>
            </a:r>
            <a:endParaRPr dirty="0"/>
          </a:p>
          <a:p>
            <a:r>
              <a:rPr dirty="0"/>
              <a:t>From this data, create a dictionary corpus based on the abstract.txt, convert to a bag of words corpus and save the dictionary and corpus for future use.</a:t>
            </a:r>
            <a:endParaRPr dirty="0"/>
          </a:p>
          <a:p>
            <a:r>
              <a:rPr dirty="0"/>
              <a:t>Using this corpus and dictionary, gensim generates an LDA model that generates 5 topics related with the document. Each topic is characterized by 4 or more keywords and their weights.</a:t>
            </a:r>
            <a:endParaRPr dirty="0"/>
          </a:p>
          <a:p>
            <a:r>
              <a:rPr dirty="0"/>
              <a:t>Next, we can use this LDA model the find the significance of each topic for the main document (that contains the full text of the research paper)</a:t>
            </a:r>
            <a:endParaRPr dirty="0"/>
          </a:p>
        </p:txBody>
      </p:sp>
    </p:spTree>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2887</Words>
  <Application>WPS Presentation</Application>
  <PresentationFormat>Widescreen</PresentationFormat>
  <Paragraphs>69</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Wingdings 3</vt:lpstr>
      <vt:lpstr>Gubbi</vt:lpstr>
      <vt:lpstr>Arial</vt:lpstr>
      <vt:lpstr>Trebuchet MS</vt:lpstr>
      <vt:lpstr>微软雅黑</vt:lpstr>
      <vt:lpstr>Droid Sans Fallback</vt:lpstr>
      <vt:lpstr>Arial Unicode MS</vt:lpstr>
      <vt:lpstr>Calibri</vt:lpstr>
      <vt:lpstr>Webdings</vt:lpstr>
      <vt:lpstr>Times New Roman</vt:lpstr>
      <vt:lpstr>Andale Mono</vt:lpstr>
      <vt:lpstr>Comic Sans MS</vt:lpstr>
      <vt:lpstr>Facet</vt:lpstr>
      <vt:lpstr>MEGATHON </vt:lpstr>
      <vt:lpstr>Qualcomm</vt:lpstr>
      <vt:lpstr>PROBLEM STATEMENT</vt:lpstr>
      <vt:lpstr>PowerPoint 演示文稿</vt:lpstr>
      <vt:lpstr>PowerPoint 演示文稿</vt:lpstr>
      <vt:lpstr>PowerPoint 演示文稿</vt:lpstr>
      <vt:lpstr>APPROACH TO THE PROBLEM</vt:lpstr>
      <vt:lpstr>PREPARE THE TEXT FOR TOPIC MODELLING</vt:lpstr>
      <vt:lpstr>Generating topics</vt:lpstr>
      <vt:lpstr>PowerPoint 演示文稿</vt:lpstr>
      <vt:lpstr>HOW TO RUN THE FILE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MEGATHON</dc:title>
  <dc:creator>amal jose</dc:creator>
  <cp:lastModifiedBy>arathy</cp:lastModifiedBy>
  <cp:revision>7</cp:revision>
  <dcterms:created xsi:type="dcterms:W3CDTF">2019-09-29T06:35:25Z</dcterms:created>
  <dcterms:modified xsi:type="dcterms:W3CDTF">2019-09-29T06:35:25Z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