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sldIdLst>
    <p:sldId id="300" r:id="rId3"/>
    <p:sldId id="323" r:id="rId5"/>
    <p:sldId id="324" r:id="rId6"/>
    <p:sldId id="325" r:id="rId7"/>
    <p:sldId id="326" r:id="rId8"/>
    <p:sldId id="327" r:id="rId9"/>
    <p:sldId id="328" r:id="rId10"/>
    <p:sldId id="329" r:id="rId11"/>
    <p:sldId id="330" r:id="rId12"/>
    <p:sldId id="27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44"/>
    <a:srgbClr val="FFFFFF"/>
    <a:srgbClr val="FD7C08"/>
    <a:srgbClr val="1AC3B9"/>
    <a:srgbClr val="6DF828"/>
    <a:srgbClr val="18B4AB"/>
    <a:srgbClr val="000544"/>
    <a:srgbClr val="CE57C1"/>
    <a:srgbClr val="0000FE"/>
    <a:srgbClr val="1FD9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88256" autoAdjust="0"/>
  </p:normalViewPr>
  <p:slideViewPr>
    <p:cSldViewPr snapToGrid="0" snapToObjects="1">
      <p:cViewPr varScale="1">
        <p:scale>
          <a:sx n="114" d="100"/>
          <a:sy n="114" d="100"/>
        </p:scale>
        <p:origin x="1572" y="84"/>
      </p:cViewPr>
      <p:guideLst>
        <p:guide orient="horz" pos="2160"/>
        <p:guide pos="2863"/>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0BADF8-166D-464F-9CD6-EB1A92ACA0C7}"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F7EA8C-4442-2B43-BEFB-AB7F822E773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a:t>
            </a:r>
            <a:r>
              <a:rPr lang="en-US" baseline="0" dirty="0"/>
              <a:t> Uppercase, Calibri size 60,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CEE7E75A-1629-4899-B316-6F3433995BA8}" type="datetime1">
              <a:rPr lang="en-US" altLang="zh-CN"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416D0A46-B3A8-4F65-9CDA-489933704F64}" type="datetime1">
              <a:rPr lang="en-US" altLang="zh-CN"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2EABEC9F-2F4A-43AE-B3AD-2B154E65D172}" type="datetime1">
              <a:rPr lang="en-US" altLang="zh-CN"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1B0B16D5-3B3E-4E08-81AD-F3BA8082657D}" type="datetime1">
              <a:rPr lang="en-US" altLang="zh-CN"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A80D1803-5FB4-4B1A-8351-05FD43A7C11C}" type="datetime1">
              <a:rPr lang="en-US" altLang="zh-CN"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928D001A-0E39-46D2-9A1B-7D97BFFE745E}" type="datetime1">
              <a:rPr lang="en-US" altLang="zh-CN"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72E7EFB0-6285-4AA1-BB56-707B06046A4E}" type="datetime1">
              <a:rPr lang="en-US" altLang="zh-CN"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BE8A8C30-3F82-4F5B-BBC6-248FFD90D945}" type="datetime1">
              <a:rPr lang="en-US" altLang="zh-CN"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F208CA-9883-4727-B774-20E7879405DB}" type="datetime1">
              <a:rPr lang="en-US" altLang="zh-CN"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E3B920A6-6DD7-4ADF-BFFC-BDA66C9FC19F}" type="datetime1">
              <a:rPr lang="en-US" altLang="zh-CN"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hasCustomPrompt="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08A68362-6D7E-4CCB-90B9-0A99A0E6ACC9}" type="datetime1">
              <a:rPr lang="en-US" altLang="zh-CN"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C54E54-B0E6-4309-9DDF-68B3C18468FC}" type="datetime1">
              <a:rPr lang="en-US" altLang="zh-CN"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4AB98-1115-2D49-A18E-6B66BF9F60C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33779"/>
            <a:ext cx="7772400" cy="2337442"/>
          </a:xfrm>
        </p:spPr>
        <p:txBody>
          <a:bodyPr>
            <a:noAutofit/>
          </a:bodyPr>
          <a:lstStyle/>
          <a:p>
            <a:r>
              <a:rPr lang="en-US" sz="2000" b="1" cap="all" spc="300" dirty="0">
                <a:solidFill>
                  <a:srgbClr val="000044"/>
                </a:solidFill>
                <a:latin typeface="Times New Roman" panose="02020603050405020304" pitchFamily="18" charset="0"/>
                <a:cs typeface="Times New Roman" panose="02020603050405020304" pitchFamily="18" charset="0"/>
              </a:rPr>
              <a:t>A380 – The Biggest failure in Project management history</a:t>
            </a:r>
            <a:endParaRPr lang="en-US" sz="2000" b="1" cap="all" spc="300" dirty="0">
              <a:solidFill>
                <a:srgbClr val="000044"/>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2895459" y="5279851"/>
            <a:ext cx="3356173" cy="717897"/>
          </a:xfrm>
          <a:prstGeom prst="rect">
            <a:avLst/>
          </a:prstGeom>
        </p:spPr>
      </p:pic>
      <p:sp>
        <p:nvSpPr>
          <p:cNvPr id="7" name="Rectangle 6"/>
          <p:cNvSpPr/>
          <p:nvPr/>
        </p:nvSpPr>
        <p:spPr>
          <a:xfrm rot="10800000">
            <a:off x="-50800" y="6672411"/>
            <a:ext cx="9262533" cy="214833"/>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文本框 2"/>
          <p:cNvSpPr txBox="1"/>
          <p:nvPr/>
        </p:nvSpPr>
        <p:spPr>
          <a:xfrm>
            <a:off x="6343650" y="4401514"/>
            <a:ext cx="4229100" cy="706755"/>
          </a:xfrm>
          <a:prstGeom prst="rect">
            <a:avLst/>
          </a:prstGeom>
          <a:noFill/>
        </p:spPr>
        <p:txBody>
          <a:bodyPr wrap="square" rtlCol="0">
            <a:spAutoFit/>
          </a:bodyPr>
          <a:lstStyle/>
          <a:p>
            <a:r>
              <a:rPr lang="en-GB" altLang="zh-CN" sz="2000" b="1" cap="all" spc="300" dirty="0">
                <a:solidFill>
                  <a:srgbClr val="000044"/>
                </a:solidFill>
                <a:latin typeface="Times New Roman" panose="02020603050405020304" pitchFamily="18" charset="0"/>
                <a:ea typeface="+mj-ea"/>
                <a:cs typeface="Times New Roman" panose="02020603050405020304" pitchFamily="18" charset="0"/>
              </a:rPr>
              <a:t>MAN471</a:t>
            </a:r>
            <a:endParaRPr lang="en-GB" altLang="zh-CN" sz="2000" b="1" cap="all" spc="300" dirty="0">
              <a:solidFill>
                <a:srgbClr val="000044"/>
              </a:solidFill>
              <a:latin typeface="Times New Roman" panose="02020603050405020304" pitchFamily="18" charset="0"/>
              <a:ea typeface="+mj-ea"/>
              <a:cs typeface="Times New Roman" panose="02020603050405020304" pitchFamily="18" charset="0"/>
            </a:endParaRPr>
          </a:p>
          <a:p>
            <a:r>
              <a:rPr lang="en-GB" altLang="zh-CN" sz="2000" b="1" cap="all" spc="300" dirty="0">
                <a:solidFill>
                  <a:srgbClr val="000044"/>
                </a:solidFill>
                <a:latin typeface="Times New Roman" panose="02020603050405020304" pitchFamily="18" charset="0"/>
                <a:ea typeface="+mj-ea"/>
                <a:cs typeface="Times New Roman" panose="02020603050405020304" pitchFamily="18" charset="0"/>
              </a:rPr>
              <a:t>Group </a:t>
            </a:r>
            <a:r>
              <a:rPr lang="en-US" altLang="en-GB" sz="2000" b="1" cap="all" spc="300" dirty="0">
                <a:solidFill>
                  <a:srgbClr val="000044"/>
                </a:solidFill>
                <a:latin typeface="Times New Roman" panose="02020603050405020304" pitchFamily="18" charset="0"/>
                <a:ea typeface="+mj-ea"/>
                <a:cs typeface="Times New Roman" panose="02020603050405020304" pitchFamily="18" charset="0"/>
              </a:rPr>
              <a:t>LETTER</a:t>
            </a:r>
            <a:endParaRPr lang="en-US" altLang="en-GB" sz="2000" b="1" cap="all" spc="300" dirty="0">
              <a:solidFill>
                <a:srgbClr val="000044"/>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10800000">
            <a:off x="-50800" y="6672411"/>
            <a:ext cx="9262533" cy="214833"/>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1"/>
          <a:stretch>
            <a:fillRect/>
          </a:stretch>
        </p:blipFill>
        <p:spPr>
          <a:xfrm>
            <a:off x="2895459" y="5279851"/>
            <a:ext cx="3356173" cy="717897"/>
          </a:xfrm>
          <a:prstGeom prst="rect">
            <a:avLst/>
          </a:prstGeom>
        </p:spPr>
      </p:pic>
      <p:sp>
        <p:nvSpPr>
          <p:cNvPr id="6" name="Title 1"/>
          <p:cNvSpPr txBox="1"/>
          <p:nvPr/>
        </p:nvSpPr>
        <p:spPr>
          <a:xfrm>
            <a:off x="685800" y="1601195"/>
            <a:ext cx="7772400" cy="147002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6000" b="1" cap="all" dirty="0">
                <a:solidFill>
                  <a:srgbClr val="000044"/>
                </a:solidFill>
                <a:latin typeface="Calibri" panose="020F0502020204030204"/>
                <a:cs typeface="Calibri" panose="020F0502020204030204"/>
              </a:rPr>
              <a:t>THANK YOU</a:t>
            </a:r>
            <a:endParaRPr lang="en-US" sz="6000" b="1" cap="all" spc="300" dirty="0">
              <a:solidFill>
                <a:srgbClr val="000044"/>
              </a:solidFill>
              <a:latin typeface="Calibri" panose="020F0502020204030204"/>
              <a:cs typeface="Calibri" panose="020F0502020204030204"/>
            </a:endParaRPr>
          </a:p>
        </p:txBody>
      </p:sp>
      <p:sp>
        <p:nvSpPr>
          <p:cNvPr id="2" name="灯片编号占位符 1"/>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solidFill>
                  <a:srgbClr val="000044"/>
                </a:solidFill>
                <a:latin typeface="Times New Roman" panose="02020603050405020304" pitchFamily="18" charset="0"/>
                <a:cs typeface="Times New Roman" panose="02020603050405020304" pitchFamily="18" charset="0"/>
              </a:rPr>
              <a:t>Outline</a:t>
            </a:r>
            <a:endParaRPr lang="en-GB" sz="3600" dirty="0">
              <a:solidFill>
                <a:srgbClr val="000044"/>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16222"/>
            <a:ext cx="8229600" cy="4744616"/>
          </a:xfrm>
        </p:spPr>
        <p:txBody>
          <a:bodyPr>
            <a:normAutofit/>
          </a:bodyPr>
          <a:lstStyle/>
          <a:p>
            <a:pPr>
              <a:lnSpc>
                <a:spcPct val="150000"/>
              </a:lnSpc>
            </a:pPr>
            <a:r>
              <a:rPr lang="en-GB" sz="2400" dirty="0">
                <a:latin typeface="Times New Roman" panose="02020603050405020304" pitchFamily="18" charset="0"/>
                <a:cs typeface="Times New Roman" panose="02020603050405020304" pitchFamily="18" charset="0"/>
              </a:rPr>
              <a:t>Project summary</a:t>
            </a:r>
            <a:endParaRPr lang="en-GB" sz="2400" dirty="0">
              <a:latin typeface="Times New Roman" panose="02020603050405020304" pitchFamily="18" charset="0"/>
              <a:cs typeface="Times New Roman" panose="02020603050405020304" pitchFamily="18" charset="0"/>
            </a:endParaRPr>
          </a:p>
          <a:p>
            <a:pPr>
              <a:lnSpc>
                <a:spcPct val="150000"/>
              </a:lnSpc>
            </a:pPr>
            <a:r>
              <a:rPr lang="en-GB" sz="2400" dirty="0">
                <a:latin typeface="Times New Roman" panose="02020603050405020304" pitchFamily="18" charset="0"/>
                <a:cs typeface="Times New Roman" panose="02020603050405020304" pitchFamily="18" charset="0"/>
              </a:rPr>
              <a:t>Project team and staffing</a:t>
            </a:r>
            <a:endParaRPr lang="en-GB"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Project deliverables (Planned vs Actual)</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Transition to operations</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Project costs</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Project schedule</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Recommendations</a:t>
            </a:r>
            <a:endParaRPr lang="en-US" sz="2400"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rot="10800000">
            <a:off x="-50801" y="6643166"/>
            <a:ext cx="9194801" cy="214833"/>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Shield-navy(rgb for online).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08730" y="6005954"/>
            <a:ext cx="356139" cy="444524"/>
          </a:xfrm>
          <a:prstGeom prst="rect">
            <a:avLst/>
          </a:prstGeom>
        </p:spPr>
      </p:pic>
      <p:sp>
        <p:nvSpPr>
          <p:cNvPr id="6" name="灯片编号占位符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50801" y="6643166"/>
            <a:ext cx="9194801" cy="214833"/>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ield-navy(rgb for online).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08730" y="6005954"/>
            <a:ext cx="356139" cy="444524"/>
          </a:xfrm>
          <a:prstGeom prst="rect">
            <a:avLst/>
          </a:prstGeom>
        </p:spPr>
      </p:pic>
      <p:sp>
        <p:nvSpPr>
          <p:cNvPr id="3" name="灯片编号占位符 2"/>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E784AB98-1115-2D49-A18E-6B66BF9F60C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文本框 5"/>
          <p:cNvSpPr txBox="1"/>
          <p:nvPr/>
        </p:nvSpPr>
        <p:spPr>
          <a:xfrm>
            <a:off x="279130" y="327263"/>
            <a:ext cx="8229600" cy="5785485"/>
          </a:xfrm>
          <a:prstGeom prst="rect">
            <a:avLst/>
          </a:prstGeom>
          <a:noFill/>
        </p:spPr>
        <p:txBody>
          <a:bodyPr wrap="square" rtlCol="0">
            <a:spAutoFit/>
          </a:bodyPr>
          <a:lstStyle/>
          <a:p>
            <a:r>
              <a:rPr lang="en-GB" altLang="zh-CN" sz="2800" dirty="0">
                <a:latin typeface="Times New Roman" panose="02020603050405020304" pitchFamily="18" charset="0"/>
                <a:cs typeface="Times New Roman" panose="02020603050405020304" pitchFamily="18" charset="0"/>
              </a:rPr>
              <a:t>Project summary</a:t>
            </a:r>
            <a:endParaRPr lang="en-GB" altLang="zh-CN" sz="2800" dirty="0">
              <a:latin typeface="Times New Roman" panose="02020603050405020304" pitchFamily="18" charset="0"/>
              <a:cs typeface="Times New Roman" panose="02020603050405020304" pitchFamily="18" charset="0"/>
            </a:endParaRPr>
          </a:p>
          <a:p>
            <a:endParaRPr lang="en-GB" altLang="zh-CN" dirty="0"/>
          </a:p>
          <a:p>
            <a:endParaRPr lang="en-GB" altLang="zh-CN" dirty="0"/>
          </a:p>
          <a:p>
            <a:endParaRPr lang="en-GB" altLang="zh-CN" dirty="0"/>
          </a:p>
          <a:p>
            <a:endParaRPr lang="en-GB" altLang="zh-CN" dirty="0"/>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pPr algn="l">
              <a:buClrTx/>
              <a:buSzTx/>
              <a:buFontTx/>
              <a:buNone/>
            </a:pPr>
            <a:r>
              <a:rPr lang="zh-CN" altLang="en-US" dirty="0"/>
              <a:t>As the world</a:t>
            </a:r>
            <a:r>
              <a:rPr lang="en-US" altLang="zh-CN" dirty="0"/>
              <a:t>'</a:t>
            </a:r>
            <a:r>
              <a:rPr lang="zh-CN" altLang="en-US" dirty="0"/>
              <a:t>s largest commercial aircraft the Airbus A380 is a feat of engineering.</a:t>
            </a:r>
            <a:endParaRPr lang="zh-CN" altLang="en-US" dirty="0"/>
          </a:p>
          <a:p>
            <a:pPr algn="l">
              <a:buClrTx/>
              <a:buSzTx/>
              <a:buFontTx/>
              <a:buNone/>
            </a:pPr>
            <a:r>
              <a:rPr lang="zh-CN" altLang="en-US" dirty="0"/>
              <a:t>It has two full-length decks with widebody dimensions and more seats than any other aircraft.</a:t>
            </a:r>
            <a:endParaRPr lang="zh-CN" altLang="en-US" dirty="0"/>
          </a:p>
          <a:p>
            <a:pPr algn="l">
              <a:buClrTx/>
              <a:buSzTx/>
              <a:buFontTx/>
              <a:buNone/>
            </a:pPr>
            <a:endParaRPr lang="zh-CN" altLang="en-US" dirty="0"/>
          </a:p>
          <a:p>
            <a:pPr algn="l">
              <a:buClrTx/>
              <a:buSzTx/>
              <a:buFontTx/>
              <a:buNone/>
            </a:pPr>
            <a:r>
              <a:rPr lang="zh-CN" altLang="en-US" dirty="0"/>
              <a:t>While the aircraft has now been in operational service for 6 years, </a:t>
            </a:r>
            <a:r>
              <a:rPr lang="en-US" altLang="zh-CN" dirty="0"/>
              <a:t>t</a:t>
            </a:r>
            <a:r>
              <a:rPr lang="zh-CN" altLang="en-US" dirty="0"/>
              <a:t>he aircraft's entry into service was delayed by almost 2 years and the project was several billion dollars over budget mostly due to the version incompatibility of CAD.</a:t>
            </a:r>
            <a:endParaRPr dirty="0">
              <a:latin typeface="Times New Roman" panose="02020603050405020304" pitchFamily="18" charset="0"/>
              <a:cs typeface="Times New Roman" panose="02020603050405020304" pitchFamily="18" charset="0"/>
            </a:endParaRPr>
          </a:p>
          <a:p>
            <a:endParaRPr lang="en-GB" altLang="zh-CN" dirty="0"/>
          </a:p>
          <a:p>
            <a:r>
              <a:rPr lang="en-GB" altLang="zh-CN" dirty="0"/>
              <a:t>Airbus announce</a:t>
            </a:r>
            <a:r>
              <a:rPr lang="en-US" altLang="en-GB" dirty="0"/>
              <a:t>d</a:t>
            </a:r>
            <a:r>
              <a:rPr lang="en-GB" altLang="zh-CN" dirty="0"/>
              <a:t>  that it will stop making the A380 airplane (failure to achieve economies of scale</a:t>
            </a:r>
            <a:r>
              <a:rPr lang="en-US" altLang="en-GB" dirty="0"/>
              <a:t>).</a:t>
            </a:r>
            <a:endParaRPr lang="en-GB" altLang="zh-CN" dirty="0"/>
          </a:p>
          <a:p>
            <a:endParaRPr lang="zh-CN" altLang="en-US" dirty="0"/>
          </a:p>
        </p:txBody>
      </p:sp>
      <p:pic>
        <p:nvPicPr>
          <p:cNvPr id="7" name="图片 6"/>
          <p:cNvPicPr>
            <a:picLocks noChangeAspect="1"/>
          </p:cNvPicPr>
          <p:nvPr/>
        </p:nvPicPr>
        <p:blipFill>
          <a:blip r:embed="rId2"/>
          <a:stretch>
            <a:fillRect/>
          </a:stretch>
        </p:blipFill>
        <p:spPr>
          <a:xfrm>
            <a:off x="4545330" y="1063625"/>
            <a:ext cx="2845435" cy="1816735"/>
          </a:xfrm>
          <a:prstGeom prst="rect">
            <a:avLst/>
          </a:prstGeom>
        </p:spPr>
      </p:pic>
      <p:pic>
        <p:nvPicPr>
          <p:cNvPr id="2" name="图片 1"/>
          <p:cNvPicPr>
            <a:picLocks noChangeAspect="1"/>
          </p:cNvPicPr>
          <p:nvPr/>
        </p:nvPicPr>
        <p:blipFill>
          <a:blip r:embed="rId3"/>
          <a:stretch>
            <a:fillRect/>
          </a:stretch>
        </p:blipFill>
        <p:spPr>
          <a:xfrm>
            <a:off x="1277620" y="1067435"/>
            <a:ext cx="2764155" cy="18129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50801" y="6643166"/>
            <a:ext cx="9194801" cy="214833"/>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Shield-navy(rgb for online).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08730" y="6005954"/>
            <a:ext cx="356139" cy="444524"/>
          </a:xfrm>
          <a:prstGeom prst="rect">
            <a:avLst/>
          </a:prstGeom>
        </p:spPr>
      </p:pic>
      <p:sp>
        <p:nvSpPr>
          <p:cNvPr id="3" name="灯片编号占位符 2"/>
          <p:cNvSpPr>
            <a:spLocks noGrp="1"/>
          </p:cNvSpPr>
          <p:nvPr>
            <p:ph type="sldNum" sz="quarter" idx="12"/>
          </p:nvPr>
        </p:nvSpPr>
        <p:spPr/>
        <p:txBody>
          <a:bodyPr/>
          <a:lstStyle/>
          <a:p>
            <a:fld id="{E784AB98-1115-2D49-A18E-6B66BF9F60CB}" type="slidenum">
              <a:rPr lang="en-US" smtClean="0"/>
            </a:fld>
            <a:endParaRPr lang="en-US"/>
          </a:p>
        </p:txBody>
      </p:sp>
      <p:sp>
        <p:nvSpPr>
          <p:cNvPr id="6" name="文本框 5"/>
          <p:cNvSpPr txBox="1"/>
          <p:nvPr/>
        </p:nvSpPr>
        <p:spPr>
          <a:xfrm>
            <a:off x="640377" y="352338"/>
            <a:ext cx="7812444" cy="3846195"/>
          </a:xfrm>
          <a:prstGeom prst="rect">
            <a:avLst/>
          </a:prstGeom>
          <a:noFill/>
        </p:spPr>
        <p:txBody>
          <a:bodyPr wrap="square" rtlCol="0">
            <a:spAutoFit/>
          </a:bodyPr>
          <a:lstStyle/>
          <a:p>
            <a:r>
              <a:rPr lang="en-GB" altLang="zh-CN" sz="2800" dirty="0">
                <a:latin typeface="Times New Roman" panose="02020603050405020304" pitchFamily="18" charset="0"/>
                <a:cs typeface="Times New Roman" panose="02020603050405020304" pitchFamily="18" charset="0"/>
              </a:rPr>
              <a:t>Project team and Staffing</a:t>
            </a:r>
            <a:endParaRPr lang="en-GB" altLang="zh-CN" sz="2800" dirty="0">
              <a:latin typeface="Times New Roman" panose="02020603050405020304" pitchFamily="18" charset="0"/>
              <a:cs typeface="Times New Roman" panose="02020603050405020304" pitchFamily="18" charset="0"/>
            </a:endParaRPr>
          </a:p>
          <a:p>
            <a:endParaRPr lang="en-GB" altLang="zh-CN" dirty="0"/>
          </a:p>
          <a:p>
            <a:endParaRPr lang="en-GB" altLang="zh-CN" dirty="0"/>
          </a:p>
          <a:p>
            <a:endParaRPr lang="en-GB" altLang="zh-CN" dirty="0"/>
          </a:p>
          <a:p>
            <a:r>
              <a:rPr lang="en-GB" altLang="zh-CN" dirty="0"/>
              <a:t>Airbus, as an independent organization, is a consortium of European countries</a:t>
            </a:r>
            <a:r>
              <a:rPr lang="en-US" altLang="en-GB" dirty="0"/>
              <a:t>.It has the strength to compete with Boeing.</a:t>
            </a:r>
            <a:endParaRPr lang="en-US" altLang="en-GB" dirty="0"/>
          </a:p>
          <a:p>
            <a:endParaRPr lang="en-US" altLang="zh-CN" dirty="0"/>
          </a:p>
          <a:p>
            <a:r>
              <a:rPr lang="en-US" altLang="zh-CN" dirty="0"/>
              <a:t>The highest ranks of the organization are </a:t>
            </a:r>
            <a:r>
              <a:rPr lang="en-US" altLang="zh-CN" dirty="0">
                <a:sym typeface="+mn-ea"/>
              </a:rPr>
              <a:t>co-CEO of </a:t>
            </a:r>
            <a:r>
              <a:rPr lang="en-US" altLang="zh-CN" dirty="0"/>
              <a:t>France and Germany.</a:t>
            </a:r>
            <a:endParaRPr lang="en-US" altLang="zh-CN" dirty="0"/>
          </a:p>
          <a:p>
            <a:endParaRPr lang="en-US" altLang="zh-CN" dirty="0"/>
          </a:p>
          <a:p>
            <a:r>
              <a:rPr lang="zh-CN" altLang="en-US" dirty="0"/>
              <a:t>The development of the aircraft was a collaboration between 16 sites spread across 4 different countries</a:t>
            </a:r>
            <a:r>
              <a:rPr lang="en-US" altLang="zh-CN" dirty="0"/>
              <a:t>(German, Spanish, British and French)</a:t>
            </a:r>
            <a:r>
              <a:rPr lang="zh-CN" altLang="en-US" dirty="0"/>
              <a:t>.</a:t>
            </a:r>
            <a:endParaRPr lang="zh-CN" altLang="en-US" dirty="0"/>
          </a:p>
          <a:p>
            <a:endParaRPr lang="zh-CN" altLang="en-US" dirty="0"/>
          </a:p>
          <a:p>
            <a:r>
              <a:rPr lang="zh-CN" altLang="en-US" dirty="0"/>
              <a:t>Thousands of engineers are based in Luxembourg, Germany</a:t>
            </a:r>
            <a:r>
              <a:rPr lang="en-US" altLang="zh-CN" dirty="0"/>
              <a:t>.</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50801" y="6643166"/>
            <a:ext cx="9194801" cy="214833"/>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Shield-navy(rgb for online).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08730" y="6005954"/>
            <a:ext cx="356139" cy="444524"/>
          </a:xfrm>
          <a:prstGeom prst="rect">
            <a:avLst/>
          </a:prstGeom>
        </p:spPr>
      </p:pic>
      <p:sp>
        <p:nvSpPr>
          <p:cNvPr id="3" name="灯片编号占位符 2"/>
          <p:cNvSpPr>
            <a:spLocks noGrp="1"/>
          </p:cNvSpPr>
          <p:nvPr>
            <p:ph type="sldNum" sz="quarter" idx="12"/>
          </p:nvPr>
        </p:nvSpPr>
        <p:spPr/>
        <p:txBody>
          <a:bodyPr/>
          <a:lstStyle/>
          <a:p>
            <a:fld id="{E784AB98-1115-2D49-A18E-6B66BF9F60CB}" type="slidenum">
              <a:rPr lang="en-US" smtClean="0"/>
            </a:fld>
            <a:endParaRPr lang="en-US"/>
          </a:p>
        </p:txBody>
      </p:sp>
      <p:sp>
        <p:nvSpPr>
          <p:cNvPr id="6" name="文本框 5"/>
          <p:cNvSpPr txBox="1"/>
          <p:nvPr/>
        </p:nvSpPr>
        <p:spPr>
          <a:xfrm>
            <a:off x="665778" y="343949"/>
            <a:ext cx="7812444" cy="1845310"/>
          </a:xfrm>
          <a:prstGeom prst="rect">
            <a:avLst/>
          </a:prstGeom>
          <a:noFill/>
        </p:spPr>
        <p:txBody>
          <a:bodyPr wrap="square" rtlCol="0">
            <a:spAutoFit/>
          </a:bodyPr>
          <a:lstStyle/>
          <a:p>
            <a:pPr>
              <a:lnSpc>
                <a:spcPct val="150000"/>
              </a:lnSpc>
            </a:pPr>
            <a:r>
              <a:rPr lang="en-US" altLang="zh-CN" sz="2800" dirty="0">
                <a:latin typeface="Times New Roman" panose="02020603050405020304" pitchFamily="18" charset="0"/>
                <a:cs typeface="Times New Roman" panose="02020603050405020304" pitchFamily="18" charset="0"/>
              </a:rPr>
              <a:t>Project deliverables (Planned vs Actual) </a:t>
            </a:r>
            <a:endParaRPr lang="en-US" altLang="zh-CN" sz="2800" dirty="0">
              <a:latin typeface="Times New Roman" panose="02020603050405020304" pitchFamily="18" charset="0"/>
              <a:cs typeface="Times New Roman" panose="02020603050405020304" pitchFamily="18" charset="0"/>
            </a:endParaRPr>
          </a:p>
          <a:p>
            <a:endParaRPr lang="en-GB" altLang="zh-CN" dirty="0"/>
          </a:p>
          <a:p>
            <a:endParaRPr lang="en-GB" altLang="zh-CN" dirty="0">
              <a:latin typeface="Times New Roman" panose="02020603050405020304" pitchFamily="18" charset="0"/>
              <a:cs typeface="Times New Roman" panose="02020603050405020304" pitchFamily="18" charset="0"/>
            </a:endParaRPr>
          </a:p>
          <a:p>
            <a:endParaRPr lang="en-GB" altLang="zh-CN" dirty="0"/>
          </a:p>
          <a:p>
            <a:endParaRPr lang="zh-CN" altLang="en-US" dirty="0"/>
          </a:p>
        </p:txBody>
      </p:sp>
      <p:graphicFrame>
        <p:nvGraphicFramePr>
          <p:cNvPr id="2" name="表格 1"/>
          <p:cNvGraphicFramePr/>
          <p:nvPr/>
        </p:nvGraphicFramePr>
        <p:xfrm>
          <a:off x="862330" y="1505585"/>
          <a:ext cx="6677660" cy="3295015"/>
        </p:xfrm>
        <a:graphic>
          <a:graphicData uri="http://schemas.openxmlformats.org/drawingml/2006/table">
            <a:tbl>
              <a:tblPr firstRow="1" bandRow="1">
                <a:tableStyleId>{5940675A-B579-460E-94D1-54222C63F5DA}</a:tableStyleId>
              </a:tblPr>
              <a:tblGrid>
                <a:gridCol w="2227580"/>
                <a:gridCol w="2226310"/>
                <a:gridCol w="2223770"/>
              </a:tblGrid>
              <a:tr h="219710">
                <a:tc>
                  <a:txBody>
                    <a:bodyPr/>
                    <a:p>
                      <a:pPr indent="0">
                        <a:buNone/>
                      </a:pPr>
                      <a:r>
                        <a:rPr lang="en-US" sz="1200" b="1">
                          <a:latin typeface="Calibri" panose="020F0502020204030204" pitchFamily="34" charset="0"/>
                          <a:cs typeface="Calibri" panose="020F0502020204030204" pitchFamily="34" charset="0"/>
                        </a:rPr>
                        <a:t>Planned Deliverable</a:t>
                      </a:r>
                      <a:endParaRPr lang="en-US" altLang="en-US" sz="1200" b="1">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C0C0"/>
                    </a:solidFill>
                  </a:tcPr>
                </a:tc>
                <a:tc>
                  <a:txBody>
                    <a:bodyPr/>
                    <a:p>
                      <a:pPr indent="0">
                        <a:buNone/>
                      </a:pPr>
                      <a:r>
                        <a:rPr lang="en-US" sz="1200" b="1">
                          <a:latin typeface="Calibri" panose="020F0502020204030204" pitchFamily="34" charset="0"/>
                          <a:cs typeface="Calibri" panose="020F0502020204030204" pitchFamily="34" charset="0"/>
                        </a:rPr>
                        <a:t>Actual Deliverable</a:t>
                      </a:r>
                      <a:endParaRPr lang="en-US" altLang="en-US" sz="1200" b="1">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C0C0"/>
                    </a:solidFill>
                  </a:tcPr>
                </a:tc>
                <a:tc>
                  <a:txBody>
                    <a:bodyPr/>
                    <a:p>
                      <a:pPr indent="0">
                        <a:buNone/>
                      </a:pPr>
                      <a:r>
                        <a:rPr lang="en-US" sz="1200" b="1">
                          <a:latin typeface="Calibri" panose="020F0502020204030204" pitchFamily="34" charset="0"/>
                          <a:cs typeface="Calibri" panose="020F0502020204030204" pitchFamily="34" charset="0"/>
                        </a:rPr>
                        <a:t>Summary</a:t>
                      </a:r>
                      <a:endParaRPr lang="en-US" altLang="en-US" sz="1200" b="1">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C0C0"/>
                    </a:solidFill>
                  </a:tcPr>
                </a:tc>
              </a:tr>
              <a:tr h="1098550">
                <a:tc>
                  <a:txBody>
                    <a:bodyPr/>
                    <a:p>
                      <a:pPr algn="l">
                        <a:buClrTx/>
                        <a:buSzTx/>
                        <a:buFontTx/>
                        <a:buNone/>
                      </a:pPr>
                      <a:r>
                        <a:rPr lang="en-US" sz="1200" b="0">
                          <a:latin typeface="Calibri" panose="020F0502020204030204" pitchFamily="34" charset="0"/>
                          <a:cs typeface="Calibri" panose="020F0502020204030204" pitchFamily="34" charset="0"/>
                        </a:rPr>
                        <a:t>The A380 is designed to be the world's largest and most complex aircraft, while ensuring passenger comfort</a:t>
                      </a:r>
                      <a:endParaRPr lang="en-US" sz="1200" b="0">
                        <a:latin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200" b="0">
                          <a:latin typeface="Calibri" panose="020F0502020204030204" pitchFamily="34" charset="0"/>
                          <a:cs typeface="Calibri" panose="020F0502020204030204" pitchFamily="34" charset="0"/>
                        </a:rPr>
                        <a:t>The A380 is designed to be the world's largest and most complex aircraft, while ensuring passenger comfort</a:t>
                      </a:r>
                      <a:endParaRPr lang="en-US" sz="1200" b="0">
                        <a:latin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200" b="0">
                          <a:latin typeface="Calibri" panose="020F0502020204030204" pitchFamily="34" charset="0"/>
                          <a:cs typeface="Calibri" panose="020F0502020204030204" pitchFamily="34" charset="0"/>
                        </a:rPr>
                        <a:t>This deliverable was completed as planned</a:t>
                      </a:r>
                      <a:endParaRPr lang="en-US" sz="1200" b="0">
                        <a:latin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8785">
                <a:tc>
                  <a:txBody>
                    <a:bodyPr/>
                    <a:p>
                      <a:pPr algn="l">
                        <a:buClrTx/>
                        <a:buSzTx/>
                        <a:buFontTx/>
                        <a:buNone/>
                      </a:pPr>
                      <a:r>
                        <a:rPr lang="en-US" sz="1200" b="0">
                          <a:latin typeface="Calibri" panose="020F0502020204030204" pitchFamily="34" charset="0"/>
                          <a:cs typeface="Calibri" panose="020F0502020204030204" pitchFamily="34" charset="0"/>
                        </a:rPr>
                        <a:t>700+ Complete Aircraft </a:t>
                      </a:r>
                      <a:endParaRPr lang="en-US" sz="1200" b="0">
                        <a:latin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200" b="0">
                          <a:latin typeface="Calibri" panose="020F0502020204030204" pitchFamily="34" charset="0"/>
                          <a:cs typeface="Calibri" panose="020F0502020204030204" pitchFamily="34" charset="0"/>
                        </a:rPr>
                        <a:t>253 complete aircraft</a:t>
                      </a:r>
                      <a:endParaRPr lang="en-US" sz="1200" b="0">
                        <a:latin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200" b="0">
                          <a:latin typeface="Calibri" panose="020F0502020204030204" pitchFamily="34" charset="0"/>
                          <a:cs typeface="Calibri" panose="020F0502020204030204" pitchFamily="34" charset="0"/>
                        </a:rPr>
                        <a:t>Only 35% of the aircraft were completed</a:t>
                      </a:r>
                      <a:endParaRPr lang="en-US" sz="1200" b="0">
                        <a:latin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9130">
                <a:tc>
                  <a:txBody>
                    <a:bodyPr/>
                    <a:p>
                      <a:pPr algn="l">
                        <a:buClrTx/>
                        <a:buSzTx/>
                        <a:buFontTx/>
                        <a:buNone/>
                      </a:pPr>
                      <a:r>
                        <a:rPr lang="en-US" sz="1200" b="0">
                          <a:latin typeface="Calibri" panose="020F0502020204030204" pitchFamily="34" charset="0"/>
                          <a:cs typeface="Calibri" panose="020F0502020204030204" pitchFamily="34" charset="0"/>
                        </a:rPr>
                        <a:t>Ensure that relatively aggressive plans are met on schedule</a:t>
                      </a:r>
                      <a:endParaRPr lang="en-US" sz="1200" b="0">
                        <a:latin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200" b="0">
                          <a:latin typeface="Calibri" panose="020F0502020204030204" pitchFamily="34" charset="0"/>
                          <a:cs typeface="Calibri" panose="020F0502020204030204" pitchFamily="34" charset="0"/>
                        </a:rPr>
                        <a:t>Planned completion time is seriously behind schedule</a:t>
                      </a:r>
                      <a:endParaRPr lang="en-US" sz="1200" b="0">
                        <a:latin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200" b="0">
                          <a:latin typeface="Calibri" panose="020F0502020204030204" pitchFamily="34" charset="0"/>
                          <a:cs typeface="Calibri" panose="020F0502020204030204" pitchFamily="34" charset="0"/>
                        </a:rPr>
                        <a:t>Key issues were ignored early in the project lifecycle</a:t>
                      </a:r>
                      <a:endParaRPr lang="en-US" sz="1200" b="0">
                        <a:latin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78840">
                <a:tc>
                  <a:txBody>
                    <a:bodyPr/>
                    <a:p>
                      <a:pPr algn="l">
                        <a:buClrTx/>
                        <a:buSzTx/>
                        <a:buFontTx/>
                        <a:buNone/>
                      </a:pPr>
                      <a:r>
                        <a:rPr lang="en-US" sz="1200" b="0">
                          <a:latin typeface="Calibri" panose="020F0502020204030204" pitchFamily="34" charset="0"/>
                          <a:cs typeface="Calibri" panose="020F0502020204030204" pitchFamily="34" charset="0"/>
                        </a:rPr>
                        <a:t>Different countries can use different versions of cad to complete the design</a:t>
                      </a:r>
                      <a:endParaRPr lang="en-US" sz="1200" b="0">
                        <a:latin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200" b="0">
                          <a:latin typeface="Calibri" panose="020F0502020204030204" pitchFamily="34" charset="0"/>
                          <a:cs typeface="Calibri" panose="020F0502020204030204" pitchFamily="34" charset="0"/>
                        </a:rPr>
                        <a:t>The actual product is not compatible</a:t>
                      </a:r>
                      <a:endParaRPr lang="en-US" sz="1200" b="0">
                        <a:latin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200" b="0">
                          <a:latin typeface="Calibri" panose="020F0502020204030204" pitchFamily="34" charset="0"/>
                          <a:cs typeface="Calibri" panose="020F0502020204030204" pitchFamily="34" charset="0"/>
                        </a:rPr>
                        <a:t>Theory and practice are not always the same thing.</a:t>
                      </a:r>
                      <a:endParaRPr lang="en-US" sz="1200" b="0">
                        <a:latin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50801" y="6643166"/>
            <a:ext cx="9194801" cy="214833"/>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ield-navy(rgb for online).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08730" y="6005954"/>
            <a:ext cx="356139" cy="444524"/>
          </a:xfrm>
          <a:prstGeom prst="rect">
            <a:avLst/>
          </a:prstGeom>
        </p:spPr>
      </p:pic>
      <p:sp>
        <p:nvSpPr>
          <p:cNvPr id="3" name="灯片编号占位符 2"/>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E784AB98-1115-2D49-A18E-6B66BF9F60C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文本框 5"/>
          <p:cNvSpPr txBox="1"/>
          <p:nvPr/>
        </p:nvSpPr>
        <p:spPr>
          <a:xfrm>
            <a:off x="640377" y="352338"/>
            <a:ext cx="7812444" cy="550799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GB"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Transition to operations</a:t>
            </a:r>
            <a:endParaRPr kumimoji="0" lang="en-GB"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en-GB"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endParaRPr lang="en-GB"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endParaRPr lang="en-GB"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en-GB"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lang="en-GB" altLang="zh-CN" dirty="0">
                <a:solidFill>
                  <a:prstClr val="black"/>
                </a:solidFill>
                <a:latin typeface="Calibri" panose="020F0502020204030204"/>
                <a:ea typeface="宋体" panose="02010600030101010101" pitchFamily="2" charset="-122"/>
              </a:rPr>
              <a:t>During operations the Engineers found that there were many problems concerning the lengths of the wires in the aircraft. This was due to the corporation using different versions of the CAD software. Operational costs snowballed out of control and it led to developmental mishaps and a lot of time lost.</a:t>
            </a:r>
            <a:endParaRPr lang="en-GB" altLang="zh-CN" dirty="0">
              <a:solidFill>
                <a:prstClr val="black"/>
              </a:solidFill>
              <a:latin typeface="Calibri" panose="020F0502020204030204"/>
              <a:ea typeface="宋体" panose="02010600030101010101" pitchFamily="2" charset="-122"/>
            </a:endParaRPr>
          </a:p>
          <a:p>
            <a:pPr marL="0" marR="0" lvl="0" indent="0" algn="l" defTabSz="457200" rtl="0" eaLnBrk="1" fontAlgn="auto" latinLnBrk="0" hangingPunct="1">
              <a:lnSpc>
                <a:spcPct val="100000"/>
              </a:lnSpc>
              <a:spcBef>
                <a:spcPts val="0"/>
              </a:spcBef>
              <a:spcAft>
                <a:spcPts val="0"/>
              </a:spcAft>
              <a:buClrTx/>
              <a:buSzTx/>
              <a:buFontTx/>
              <a:buNone/>
              <a:defRPr/>
            </a:pPr>
            <a:endParaRPr lang="en-GB" altLang="zh-CN" dirty="0">
              <a:solidFill>
                <a:prstClr val="black"/>
              </a:solidFill>
              <a:latin typeface="Calibri" panose="020F0502020204030204"/>
              <a:ea typeface="宋体" panose="02010600030101010101" pitchFamily="2" charset="-122"/>
            </a:endParaRPr>
          </a:p>
          <a:p>
            <a:pPr marL="0" marR="0" lvl="0" indent="0" algn="l" defTabSz="457200" rtl="0" eaLnBrk="1" fontAlgn="auto" latinLnBrk="0" hangingPunct="1">
              <a:lnSpc>
                <a:spcPct val="100000"/>
              </a:lnSpc>
              <a:spcBef>
                <a:spcPts val="0"/>
              </a:spcBef>
              <a:spcAft>
                <a:spcPts val="0"/>
              </a:spcAft>
              <a:buClrTx/>
              <a:buSzTx/>
              <a:buFontTx/>
              <a:buNone/>
              <a:defRPr/>
            </a:pPr>
            <a:r>
              <a:rPr lang="en-GB" altLang="zh-CN" dirty="0">
                <a:solidFill>
                  <a:prstClr val="black"/>
                </a:solidFill>
                <a:latin typeface="Calibri" panose="020F0502020204030204"/>
                <a:ea typeface="宋体" panose="02010600030101010101" pitchFamily="2" charset="-122"/>
              </a:rPr>
              <a:t>Amazingly, the Engineers were able to work through the project with these mishaps and eventually finished the project and completed the aircraft. This goes to show that no matter what you do to mess something up, an Engineer will be there to fix it. </a:t>
            </a:r>
            <a:endParaRPr lang="en-GB" altLang="zh-CN" dirty="0">
              <a:solidFill>
                <a:prstClr val="black"/>
              </a:solidFill>
              <a:latin typeface="Calibri" panose="020F0502020204030204"/>
              <a:ea typeface="宋体" panose="02010600030101010101" pitchFamily="2" charset="-122"/>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en-GB"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endParaRPr lang="en-GB" altLang="zh-CN" dirty="0">
              <a:solidFill>
                <a:prstClr val="black"/>
              </a:solidFill>
              <a:latin typeface="Calibri" panose="020F0502020204030204"/>
              <a:ea typeface="宋体" panose="02010600030101010101" pitchFamily="2" charset="-122"/>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en-GB"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endParaRPr lang="en-GB" altLang="zh-CN" dirty="0">
              <a:solidFill>
                <a:prstClr val="black"/>
              </a:solidFill>
              <a:latin typeface="Calibri" panose="020F0502020204030204"/>
              <a:ea typeface="宋体" panose="02010600030101010101" pitchFamily="2" charset="-122"/>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en-GB"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50801" y="6643166"/>
            <a:ext cx="9194801" cy="214833"/>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Shield-navy(rgb for online).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08730" y="6005954"/>
            <a:ext cx="356139" cy="444524"/>
          </a:xfrm>
          <a:prstGeom prst="rect">
            <a:avLst/>
          </a:prstGeom>
        </p:spPr>
      </p:pic>
      <p:sp>
        <p:nvSpPr>
          <p:cNvPr id="3" name="灯片编号占位符 2"/>
          <p:cNvSpPr>
            <a:spLocks noGrp="1"/>
          </p:cNvSpPr>
          <p:nvPr>
            <p:ph type="sldNum" sz="quarter" idx="12"/>
          </p:nvPr>
        </p:nvSpPr>
        <p:spPr/>
        <p:txBody>
          <a:bodyPr/>
          <a:lstStyle/>
          <a:p>
            <a:fld id="{E784AB98-1115-2D49-A18E-6B66BF9F60CB}" type="slidenum">
              <a:rPr lang="en-US" smtClean="0"/>
            </a:fld>
            <a:endParaRPr lang="en-US"/>
          </a:p>
        </p:txBody>
      </p:sp>
      <p:sp>
        <p:nvSpPr>
          <p:cNvPr id="6" name="文本框 5"/>
          <p:cNvSpPr txBox="1"/>
          <p:nvPr/>
        </p:nvSpPr>
        <p:spPr>
          <a:xfrm>
            <a:off x="640377" y="352338"/>
            <a:ext cx="7812444" cy="4954270"/>
          </a:xfrm>
          <a:prstGeom prst="rect">
            <a:avLst/>
          </a:prstGeom>
          <a:noFill/>
        </p:spPr>
        <p:txBody>
          <a:bodyPr wrap="square" rtlCol="0">
            <a:spAutoFit/>
          </a:bodyPr>
          <a:lstStyle/>
          <a:p>
            <a:r>
              <a:rPr lang="en-GB" altLang="zh-CN" sz="2800" dirty="0">
                <a:latin typeface="Times New Roman" panose="02020603050405020304" pitchFamily="18" charset="0"/>
                <a:cs typeface="Times New Roman" panose="02020603050405020304" pitchFamily="18" charset="0"/>
              </a:rPr>
              <a:t>Project costs</a:t>
            </a:r>
            <a:endParaRPr lang="en-GB" altLang="zh-CN" sz="2800" dirty="0">
              <a:latin typeface="Times New Roman" panose="02020603050405020304" pitchFamily="18" charset="0"/>
              <a:cs typeface="Times New Roman" panose="02020603050405020304" pitchFamily="18" charset="0"/>
            </a:endParaRPr>
          </a:p>
          <a:p>
            <a:endParaRPr lang="en-GB" altLang="zh-CN" dirty="0"/>
          </a:p>
          <a:p>
            <a:endParaRPr lang="en-GB" altLang="zh-CN" dirty="0"/>
          </a:p>
          <a:p>
            <a:endParaRPr lang="en-GB" altLang="zh-CN" dirty="0"/>
          </a:p>
          <a:p>
            <a:r>
              <a:rPr lang="en-US" altLang="en-GB" dirty="0"/>
              <a:t>S</a:t>
            </a:r>
            <a:r>
              <a:rPr lang="en-GB" altLang="zh-CN" dirty="0"/>
              <a:t>cheduled for delivery in 2006, the aircraft’s entry into service was delayed by</a:t>
            </a:r>
            <a:endParaRPr lang="en-GB" altLang="zh-CN" dirty="0"/>
          </a:p>
          <a:p>
            <a:r>
              <a:rPr lang="en-GB" altLang="zh-CN" dirty="0"/>
              <a:t>almost 2 years and the project was several billion dollars over budget.</a:t>
            </a:r>
            <a:endParaRPr lang="en-GB" altLang="zh-CN" dirty="0"/>
          </a:p>
          <a:p>
            <a:endParaRPr lang="en-GB" altLang="zh-CN" dirty="0"/>
          </a:p>
          <a:p>
            <a:endParaRPr lang="en-GB" altLang="zh-CN" dirty="0"/>
          </a:p>
          <a:p>
            <a:endParaRPr lang="en-GB" altLang="zh-CN" dirty="0"/>
          </a:p>
          <a:p>
            <a:endParaRPr lang="en-GB" altLang="zh-CN" dirty="0"/>
          </a:p>
          <a:p>
            <a:endParaRPr lang="en-GB" altLang="zh-CN" dirty="0"/>
          </a:p>
          <a:p>
            <a:endParaRPr lang="en-GB" altLang="zh-CN" dirty="0"/>
          </a:p>
          <a:p>
            <a:endParaRPr lang="en-GB" altLang="zh-CN" dirty="0"/>
          </a:p>
          <a:p>
            <a:endParaRPr lang="en-GB" altLang="zh-CN" dirty="0"/>
          </a:p>
          <a:p>
            <a:endParaRPr lang="en-GB" altLang="zh-CN" dirty="0"/>
          </a:p>
          <a:p>
            <a:endParaRPr lang="en-GB" altLang="zh-CN" dirty="0"/>
          </a:p>
          <a:p>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50801" y="6643166"/>
            <a:ext cx="9194801" cy="214833"/>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Shield-navy(rgb for online).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08730" y="6005954"/>
            <a:ext cx="356139" cy="444524"/>
          </a:xfrm>
          <a:prstGeom prst="rect">
            <a:avLst/>
          </a:prstGeom>
        </p:spPr>
      </p:pic>
      <p:sp>
        <p:nvSpPr>
          <p:cNvPr id="3" name="灯片编号占位符 2"/>
          <p:cNvSpPr>
            <a:spLocks noGrp="1"/>
          </p:cNvSpPr>
          <p:nvPr>
            <p:ph type="sldNum" sz="quarter" idx="12"/>
          </p:nvPr>
        </p:nvSpPr>
        <p:spPr/>
        <p:txBody>
          <a:bodyPr/>
          <a:lstStyle/>
          <a:p>
            <a:fld id="{E784AB98-1115-2D49-A18E-6B66BF9F60CB}" type="slidenum">
              <a:rPr lang="en-US" smtClean="0"/>
            </a:fld>
            <a:endParaRPr lang="en-US"/>
          </a:p>
        </p:txBody>
      </p:sp>
      <p:sp>
        <p:nvSpPr>
          <p:cNvPr id="6" name="文本框 5"/>
          <p:cNvSpPr txBox="1"/>
          <p:nvPr/>
        </p:nvSpPr>
        <p:spPr>
          <a:xfrm>
            <a:off x="640377" y="352338"/>
            <a:ext cx="7812444" cy="5509200"/>
          </a:xfrm>
          <a:prstGeom prst="rect">
            <a:avLst/>
          </a:prstGeom>
          <a:noFill/>
        </p:spPr>
        <p:txBody>
          <a:bodyPr wrap="square" rtlCol="0">
            <a:spAutoFit/>
          </a:bodyPr>
          <a:lstStyle/>
          <a:p>
            <a:r>
              <a:rPr lang="en-GB" altLang="zh-CN" sz="2800" dirty="0">
                <a:latin typeface="Times New Roman" panose="02020603050405020304" pitchFamily="18" charset="0"/>
                <a:cs typeface="Times New Roman" panose="02020603050405020304" pitchFamily="18" charset="0"/>
              </a:rPr>
              <a:t>Project Schedule</a:t>
            </a:r>
            <a:endParaRPr lang="en-GB" altLang="zh-CN" sz="2800" dirty="0">
              <a:latin typeface="Times New Roman" panose="02020603050405020304" pitchFamily="18" charset="0"/>
              <a:cs typeface="Times New Roman" panose="02020603050405020304" pitchFamily="18" charset="0"/>
            </a:endParaRPr>
          </a:p>
          <a:p>
            <a:endParaRPr lang="en-GB" altLang="zh-CN" dirty="0"/>
          </a:p>
          <a:p>
            <a:endParaRPr lang="en-GB" altLang="zh-CN" dirty="0"/>
          </a:p>
          <a:p>
            <a:endParaRPr lang="en-GB" altLang="zh-CN" dirty="0"/>
          </a:p>
          <a:p>
            <a:endParaRPr lang="en-US" altLang="zh-CN" dirty="0"/>
          </a:p>
          <a:p>
            <a:pPr lvl="0"/>
            <a:r>
              <a:rPr lang="en-US" altLang="zh-CN" dirty="0">
                <a:solidFill>
                  <a:prstClr val="black"/>
                </a:solidFill>
                <a:latin typeface="Times New Roman" panose="02020603050405020304" pitchFamily="18" charset="0"/>
                <a:cs typeface="Times New Roman" panose="02020603050405020304" pitchFamily="18" charset="0"/>
              </a:rPr>
              <a:t>The root of the problem can be traced back to a single decision: the decision to proceed with the project despite the fact that two CAD systems were in use. That decision resulted in design inconsistencies, mismatched calculations and configuration management failures. </a:t>
            </a:r>
            <a:endParaRPr lang="en-US" altLang="zh-CN" dirty="0">
              <a:solidFill>
                <a:prstClr val="black"/>
              </a:solidFill>
              <a:latin typeface="Times New Roman" panose="02020603050405020304" pitchFamily="18" charset="0"/>
              <a:cs typeface="Times New Roman" panose="02020603050405020304" pitchFamily="18" charset="0"/>
            </a:endParaRPr>
          </a:p>
          <a:p>
            <a:pPr lvl="0"/>
            <a:r>
              <a:rPr lang="en-US" altLang="zh-CN" dirty="0">
                <a:solidFill>
                  <a:prstClr val="black"/>
                </a:solidFill>
                <a:latin typeface="Times New Roman" panose="02020603050405020304" pitchFamily="18" charset="0"/>
                <a:cs typeface="Times New Roman" panose="02020603050405020304" pitchFamily="18" charset="0"/>
              </a:rPr>
              <a:t>For the configuration management failure. During the initiation and planning phases there was concern the complex organizational.</a:t>
            </a:r>
            <a:endParaRPr lang="en-US" altLang="zh-CN" dirty="0">
              <a:solidFill>
                <a:prstClr val="black"/>
              </a:solidFill>
              <a:latin typeface="Times New Roman" panose="02020603050405020304" pitchFamily="18" charset="0"/>
              <a:cs typeface="Times New Roman" panose="02020603050405020304" pitchFamily="18" charset="0"/>
            </a:endParaRPr>
          </a:p>
          <a:p>
            <a:pPr lvl="0"/>
            <a:r>
              <a:rPr lang="en-US" altLang="zh-CN" dirty="0">
                <a:solidFill>
                  <a:prstClr val="black"/>
                </a:solidFill>
                <a:latin typeface="Times New Roman" panose="02020603050405020304" pitchFamily="18" charset="0"/>
                <a:cs typeface="Times New Roman" panose="02020603050405020304" pitchFamily="18" charset="0"/>
              </a:rPr>
              <a:t>Overly complex organizational structure that attempted to keep different parts of the organization happy rather than focusing on how best to build the aircraft. Failure to form a single project team across the multiple design </a:t>
            </a:r>
            <a:r>
              <a:rPr lang="en-US" altLang="zh-CN" dirty="0" err="1">
                <a:solidFill>
                  <a:prstClr val="black"/>
                </a:solidFill>
                <a:latin typeface="Times New Roman" panose="02020603050405020304" pitchFamily="18" charset="0"/>
                <a:cs typeface="Times New Roman" panose="02020603050405020304" pitchFamily="18" charset="0"/>
              </a:rPr>
              <a:t>centres</a:t>
            </a:r>
            <a:r>
              <a:rPr lang="en-US" altLang="zh-CN" dirty="0">
                <a:solidFill>
                  <a:prstClr val="black"/>
                </a:solidFill>
                <a:latin typeface="Times New Roman" panose="02020603050405020304" pitchFamily="18" charset="0"/>
                <a:cs typeface="Times New Roman" panose="02020603050405020304" pitchFamily="18" charset="0"/>
              </a:rPr>
              <a:t> in use. Overly aggressive schedule leading to schedule pressure such that key issues were ignored early in the project lifecycle. Failure to address issues when they were first identified resulted in snowballing costs and significantly higher costs once the problems were finally faced up to.</a:t>
            </a:r>
            <a:endParaRPr lang="zh-CN" altLang="en-US" dirty="0">
              <a:solidFill>
                <a:prstClr val="black"/>
              </a:solidFill>
              <a:latin typeface="Times New Roman" panose="02020603050405020304" pitchFamily="18" charset="0"/>
              <a:cs typeface="Times New Roman" panose="02020603050405020304" pitchFamily="18" charset="0"/>
            </a:endParaRPr>
          </a:p>
          <a:p>
            <a:endParaRPr lang="zh-CN" altLang="en-US" dirty="0"/>
          </a:p>
        </p:txBody>
      </p:sp>
      <p:pic>
        <p:nvPicPr>
          <p:cNvPr id="7" name="图片 6"/>
          <p:cNvPicPr>
            <a:picLocks noChangeAspect="1"/>
          </p:cNvPicPr>
          <p:nvPr/>
        </p:nvPicPr>
        <p:blipFill>
          <a:blip r:embed="rId2"/>
          <a:stretch>
            <a:fillRect/>
          </a:stretch>
        </p:blipFill>
        <p:spPr>
          <a:xfrm>
            <a:off x="640376" y="852081"/>
            <a:ext cx="8046423" cy="7244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50801" y="6643166"/>
            <a:ext cx="9194801" cy="214833"/>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Shield-navy(rgb for online).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08730" y="6005954"/>
            <a:ext cx="356139" cy="444524"/>
          </a:xfrm>
          <a:prstGeom prst="rect">
            <a:avLst/>
          </a:prstGeom>
        </p:spPr>
      </p:pic>
      <p:sp>
        <p:nvSpPr>
          <p:cNvPr id="3" name="灯片编号占位符 2"/>
          <p:cNvSpPr>
            <a:spLocks noGrp="1"/>
          </p:cNvSpPr>
          <p:nvPr>
            <p:ph type="sldNum" sz="quarter" idx="12"/>
          </p:nvPr>
        </p:nvSpPr>
        <p:spPr/>
        <p:txBody>
          <a:bodyPr/>
          <a:lstStyle/>
          <a:p>
            <a:fld id="{E784AB98-1115-2D49-A18E-6B66BF9F60CB}" type="slidenum">
              <a:rPr lang="en-US" smtClean="0"/>
            </a:fld>
            <a:endParaRPr lang="en-US"/>
          </a:p>
        </p:txBody>
      </p:sp>
      <p:sp>
        <p:nvSpPr>
          <p:cNvPr id="6" name="文本框 5"/>
          <p:cNvSpPr txBox="1"/>
          <p:nvPr/>
        </p:nvSpPr>
        <p:spPr>
          <a:xfrm>
            <a:off x="640377" y="352338"/>
            <a:ext cx="7812444" cy="4677410"/>
          </a:xfrm>
          <a:prstGeom prst="rect">
            <a:avLst/>
          </a:prstGeom>
          <a:noFill/>
        </p:spPr>
        <p:txBody>
          <a:bodyPr wrap="square" rtlCol="0">
            <a:spAutoFit/>
          </a:bodyPr>
          <a:lstStyle/>
          <a:p>
            <a:r>
              <a:rPr lang="en-GB" altLang="zh-CN" sz="2800" dirty="0">
                <a:latin typeface="Times New Roman" panose="02020603050405020304" pitchFamily="18" charset="0"/>
                <a:cs typeface="Times New Roman" panose="02020603050405020304" pitchFamily="18" charset="0"/>
              </a:rPr>
              <a:t>Recommendations</a:t>
            </a:r>
            <a:endParaRPr lang="en-GB" altLang="zh-CN" sz="2800" dirty="0">
              <a:latin typeface="Times New Roman" panose="02020603050405020304" pitchFamily="18" charset="0"/>
              <a:cs typeface="Times New Roman" panose="02020603050405020304" pitchFamily="18" charset="0"/>
            </a:endParaRPr>
          </a:p>
          <a:p>
            <a:endParaRPr lang="en-GB" altLang="zh-CN" dirty="0"/>
          </a:p>
          <a:p>
            <a:r>
              <a:rPr lang="en-US" altLang="zh-CN" dirty="0">
                <a:latin typeface="Times New Roman" panose="02020603050405020304" pitchFamily="18" charset="0"/>
                <a:cs typeface="Times New Roman" panose="02020603050405020304" pitchFamily="18" charset="0"/>
              </a:rPr>
              <a:t>Problems concerning the project: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CAD software versions</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National pride among CEOs</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Planning to keep offices happy instead of building the best aircraft possible</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Good practices during the project: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Good Engineering</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Teams worked together </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Multiple countries can come together and create a huge feat of engineering</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Overall comments:</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Overall, ambitious projects such as these require a level of unmatched transparency. The project itself was a good venture, but Having multiple CEOs govern one project can create problems, as seen in this project. </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efault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4178</Words>
  <Application>WPS 演示</Application>
  <PresentationFormat>全屏显示(4:3)</PresentationFormat>
  <Paragraphs>158</Paragraphs>
  <Slides>10</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宋体</vt:lpstr>
      <vt:lpstr>Wingdings</vt:lpstr>
      <vt:lpstr>Arial</vt:lpstr>
      <vt:lpstr>Times New Roman</vt:lpstr>
      <vt:lpstr>Calibri</vt:lpstr>
      <vt:lpstr>Calibri</vt:lpstr>
      <vt:lpstr>微软雅黑</vt:lpstr>
      <vt:lpstr>Arial Unicode MS</vt:lpstr>
      <vt:lpstr>Default Theme</vt:lpstr>
      <vt:lpstr>A380 – The Biggest failure in Project management history</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Xi'an Jiaotong-Liverpool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XJTLU</dc:title>
  <dc:creator>Tom Ennis</dc:creator>
  <cp:lastModifiedBy>爬树看月亮</cp:lastModifiedBy>
  <cp:revision>340</cp:revision>
  <cp:lastPrinted>2017-09-14T05:15:00Z</cp:lastPrinted>
  <dcterms:created xsi:type="dcterms:W3CDTF">2016-01-19T04:00:00Z</dcterms:created>
  <dcterms:modified xsi:type="dcterms:W3CDTF">2019-05-20T02:46:30Z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0x0101006C2566F97132C647B480580A8D4A8B2C</vt:lpwstr>
  </property>
  <property fmtid="{D5CDD505-2E9C-101B-9397-08002B2CF9AE}" pid="3" name="Category">
    <vt:lpwstr/>
  </property>
  <property fmtid="{D5CDD505-2E9C-101B-9397-08002B2CF9AE}" pid="4" name="_dlc_policyId">
    <vt:lpwstr/>
  </property>
  <property fmtid="{D5CDD505-2E9C-101B-9397-08002B2CF9AE}" pid="5" name="ItemRetentionFormula">
    <vt:lpwstr/>
  </property>
  <property fmtid="{D5CDD505-2E9C-101B-9397-08002B2CF9AE}" pid="6" name="TaxKeyword">
    <vt:lpwstr/>
  </property>
  <property fmtid="{D5CDD505-2E9C-101B-9397-08002B2CF9AE}" pid="7" name="KSOProductBuildVer">
    <vt:lpwstr>2052-11.1.0.8696</vt:lpwstr>
  </property>
</Properties>
</file>