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7044A66-E50C-4F76-9614-E94204D7D97B}">
  <a:tblStyle styleId="{A7044A66-E50C-4F76-9614-E94204D7D97B}" styleName="Table_0"/>
</a:tblStyleLst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4" Type="http://schemas.openxmlformats.org/officeDocument/2006/relationships/hyperlink" Target="http://fr.wikipedia.org/wiki/H%C3%A9licopt%C3%A8re" TargetMode="External"/><Relationship Id="rId2" Type="http://schemas.openxmlformats.org/officeDocument/2006/relationships/notesSlide" Target="../notesSlides/notesSlide1.xml"/><Relationship Id="rId12" Type="http://schemas.openxmlformats.org/officeDocument/2006/relationships/hyperlink" Target="http://fr.wikipedia.org/wiki/Hawker_Hunter" TargetMode="External"/><Relationship Id="rId13" Type="http://schemas.openxmlformats.org/officeDocument/2006/relationships/hyperlink" Target="http://fr.wikipedia.org/wiki/Grumman_F-11_Tige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0.gif"/><Relationship Id="rId10" Type="http://schemas.openxmlformats.org/officeDocument/2006/relationships/hyperlink" Target="http://fr.wikipedia.org/wiki/Avion" TargetMode="External"/><Relationship Id="rId3" Type="http://schemas.openxmlformats.org/officeDocument/2006/relationships/image" Target="../media/image01.jpg"/><Relationship Id="rId11" Type="http://schemas.openxmlformats.org/officeDocument/2006/relationships/hyperlink" Target="http://fr.wikipedia.org/wiki/De_Havilland_Venom" TargetMode="External"/><Relationship Id="rId9" Type="http://schemas.openxmlformats.org/officeDocument/2006/relationships/hyperlink" Target="http://fr.wikipedia.org/wiki/1952" TargetMode="External"/><Relationship Id="rId6" Type="http://schemas.openxmlformats.org/officeDocument/2006/relationships/image" Target="../media/image02.png"/><Relationship Id="rId5" Type="http://schemas.openxmlformats.org/officeDocument/2006/relationships/image" Target="../media/image03.png"/><Relationship Id="rId8" Type="http://schemas.openxmlformats.org/officeDocument/2006/relationships/hyperlink" Target="http://fr.wikipedia.org/wiki/D%C3%A9cembre_1952" TargetMode="External"/><Relationship Id="rId7" Type="http://schemas.openxmlformats.org/officeDocument/2006/relationships/hyperlink" Target="http://fr.wikipedia.org/wiki/13_d%C3%A9cembre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r.wikipedia.org/wiki/Bertrand_Piccard" TargetMode="External"/><Relationship Id="rId3" Type="http://schemas.openxmlformats.org/officeDocument/2006/relationships/image" Target="../media/image0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310" y="0"/>
            <a:ext cx="624567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24999" y="4330775"/>
            <a:ext cx="2662100" cy="74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7811" y="4266775"/>
            <a:ext cx="2130713" cy="8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9800" y="4266786"/>
            <a:ext cx="1471349" cy="87671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/>
        </p:nvSpPr>
        <p:spPr>
          <a:xfrm>
            <a:off x="0" y="0"/>
            <a:ext cx="4831799" cy="1095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fr" sz="3000" u="sng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André Borschberg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175725" y="872850"/>
            <a:ext cx="3000000" cy="216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fr"/>
              <a:t>Né le : </a:t>
            </a:r>
            <a:r>
              <a:rPr lang="fr">
                <a:hlinkClick r:id="rId7"/>
              </a:rPr>
              <a:t>13</a:t>
            </a:r>
            <a:r>
              <a:rPr lang="fr"/>
              <a:t> </a:t>
            </a:r>
            <a:r>
              <a:rPr lang="fr">
                <a:hlinkClick r:id="rId8"/>
              </a:rPr>
              <a:t>décembre</a:t>
            </a:r>
            <a:r>
              <a:rPr lang="fr"/>
              <a:t> </a:t>
            </a:r>
            <a:r>
              <a:rPr lang="fr">
                <a:hlinkClick r:id="rId9"/>
              </a:rPr>
              <a:t>1952</a:t>
            </a:r>
          </a:p>
          <a:p>
            <a:pPr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fr"/>
              <a:t>Nationalité : Suisse</a:t>
            </a:r>
          </a:p>
          <a:p>
            <a:pPr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fr"/>
              <a:t>Profession : </a:t>
            </a:r>
            <a:r>
              <a:rPr lang="fr"/>
              <a:t>pilote professionnel d'</a:t>
            </a:r>
            <a:r>
              <a:rPr lang="fr">
                <a:hlinkClick r:id="rId10"/>
              </a:rPr>
              <a:t>avion</a:t>
            </a:r>
            <a:r>
              <a:rPr lang="fr"/>
              <a:t> (</a:t>
            </a:r>
            <a:r>
              <a:rPr lang="fr">
                <a:hlinkClick r:id="rId11"/>
              </a:rPr>
              <a:t>Venom</a:t>
            </a:r>
            <a:r>
              <a:rPr lang="fr"/>
              <a:t>, </a:t>
            </a:r>
            <a:r>
              <a:rPr lang="fr">
                <a:hlinkClick r:id="rId12"/>
              </a:rPr>
              <a:t>Hunter</a:t>
            </a:r>
            <a:r>
              <a:rPr lang="fr"/>
              <a:t> et </a:t>
            </a:r>
            <a:r>
              <a:rPr lang="fr">
                <a:hlinkClick r:id="rId13"/>
              </a:rPr>
              <a:t>Tiger</a:t>
            </a:r>
            <a:r>
              <a:rPr lang="fr"/>
              <a:t>) et d'</a:t>
            </a:r>
            <a:r>
              <a:rPr lang="fr">
                <a:hlinkClick r:id="rId14"/>
              </a:rPr>
              <a:t>hélicoptère</a:t>
            </a:r>
            <a:r>
              <a:rPr lang="fr"/>
              <a:t>.</a:t>
            </a:r>
          </a:p>
          <a:p>
            <a:pPr indent="45720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52525"/>
              </a:solidFill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0" y="2473025"/>
            <a:ext cx="3700199" cy="157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fr" sz="1800" u="sng">
                <a:latin typeface="Ubuntu"/>
                <a:ea typeface="Ubuntu"/>
                <a:cs typeface="Ubuntu"/>
                <a:sym typeface="Ubuntu"/>
              </a:rPr>
              <a:t>Actuellement :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>
              <a:spcBef>
                <a:spcPts val="0"/>
              </a:spcBef>
              <a:buNone/>
            </a:pPr>
            <a:r>
              <a:rPr lang="fr">
                <a:latin typeface="Ubuntu"/>
                <a:ea typeface="Ubuntu"/>
                <a:cs typeface="Ubuntu"/>
                <a:sym typeface="Ubuntu"/>
              </a:rPr>
              <a:t>    Cofondateur et Pilote du Solar Impulse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01" y="0"/>
            <a:ext cx="5454098" cy="385579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" name="Shape 42"/>
          <p:cNvGraphicFramePr/>
          <p:nvPr/>
        </p:nvGraphicFramePr>
        <p:xfrm>
          <a:off x="-1300" y="385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{A7044A66-E50C-4F76-9614-E94204D7D97B}</a:tableStyleId>
              </a:tblPr>
              <a:tblGrid>
                <a:gridCol w="4460150"/>
                <a:gridCol w="4686450"/>
              </a:tblGrid>
              <a:tr h="396000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fr"/>
                        <a:t>Densité énergétique des batteries 4 x 260 Wh/k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fr"/>
                        <a:t>Épaisseur des cellules solaires 135 micron</a:t>
                      </a:r>
                    </a:p>
                  </a:txBody>
                  <a:tcPr marT="91425" marB="91425" marR="91425" marL="91425"/>
                </a:tc>
              </a:tr>
              <a:tr h="396000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fr"/>
                        <a:t>Poids de l'avion 2,3 tonnes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fr"/>
                        <a:t>Nombre de cellules solaires &gt; 17,000</a:t>
                      </a:r>
                    </a:p>
                  </a:txBody>
                  <a:tcPr marT="91425" marB="91425" marR="91425" marL="91425"/>
                </a:tc>
              </a:tr>
              <a:tr h="588750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fr"/>
                        <a:t>Envergure des ailes 72 meter (236')			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fr"/>
                        <a:t>Taille du Cockpit 3.8 m3		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" name="Shape 43"/>
          <p:cNvSpPr txBox="1"/>
          <p:nvPr/>
        </p:nvSpPr>
        <p:spPr>
          <a:xfrm>
            <a:off x="0" y="3398000"/>
            <a:ext cx="91440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1800"/>
              <a:t>Quelques caractéristiques de l'avion solaire Solar Impulse 2: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5648800" y="467350"/>
            <a:ext cx="3496500" cy="292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fr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André Borschberg</a:t>
            </a:r>
            <a:r>
              <a:rPr lang="fr">
                <a:latin typeface="Ubuntu"/>
                <a:ea typeface="Ubuntu"/>
                <a:cs typeface="Ubuntu"/>
                <a:sym typeface="Ubuntu"/>
              </a:rPr>
              <a:t> est cofondateur, avec </a:t>
            </a:r>
            <a:r>
              <a:rPr b="1" lang="fr">
                <a:latin typeface="Ubuntu"/>
                <a:ea typeface="Ubuntu"/>
                <a:cs typeface="Ubuntu"/>
                <a:sym typeface="Ubuntu"/>
                <a:hlinkClick r:id="rId4"/>
              </a:rPr>
              <a:t>Bertrand Piccard</a:t>
            </a:r>
            <a:r>
              <a:rPr lang="fr">
                <a:latin typeface="Ubuntu"/>
                <a:ea typeface="Ubuntu"/>
                <a:cs typeface="Ubuntu"/>
                <a:sym typeface="Ubuntu"/>
              </a:rPr>
              <a:t>  de l’avion Solar Impulse.</a:t>
            </a:r>
          </a:p>
          <a:p>
            <a:pPr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fr">
                <a:latin typeface="Ubuntu"/>
                <a:ea typeface="Ubuntu"/>
                <a:cs typeface="Ubuntu"/>
                <a:sym typeface="Ubuntu"/>
              </a:rPr>
              <a:t>Ils font en binôme, le premier tour du monde en avion propulsé uniquement avec de énergie solaire.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