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sldIdLst>
    <p:sldId id="256" r:id="rId2"/>
    <p:sldId id="331" r:id="rId3"/>
    <p:sldId id="332" r:id="rId4"/>
    <p:sldId id="338" r:id="rId5"/>
    <p:sldId id="339" r:id="rId6"/>
    <p:sldId id="336" r:id="rId7"/>
    <p:sldId id="337" r:id="rId8"/>
    <p:sldId id="334" r:id="rId9"/>
    <p:sldId id="335" r:id="rId10"/>
    <p:sldId id="259" r:id="rId11"/>
    <p:sldId id="257" r:id="rId12"/>
    <p:sldId id="258" r:id="rId13"/>
    <p:sldId id="333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D4562-C863-4A90-A7E3-07564C6BF50B}">
  <a:tblStyle styleId="{51DD4562-C863-4A90-A7E3-07564C6BF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93ee19f0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93ee19f0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93ee19f0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93ee19f0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93ee19f0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93ee19f0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93ee19f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93ee19f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93ee19f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93ee19f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437e4d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437e4d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3ee19f0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93ee19f0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3ee19f0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93ee19f0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93ee19f0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93ee19f0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93ee19f0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93ee19f0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93ee19f0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93ee19f0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437e4d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437e4d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437e4d1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d437e4d1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3ee19f0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93ee19f0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437e4d1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d437e4d1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47e0728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47e0728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47e0728f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47e0728f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47e0728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47e0728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47e0728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47e0728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47e0728f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47e0728f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47e0728f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47e0728f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47e0728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47e0728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47e0728f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47e0728f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47e0728f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47e0728f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47e0728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47e0728f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93ee19f0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93ee19f0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47e0728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47e0728f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47e0728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47e0728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47e0728f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47e0728f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d437e4d1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d437e4d1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93ee19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93ee19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47e0728f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47e0728f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d437e4d1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d437e4d1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47e0728f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47e0728f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47e0728f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47e0728f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47e0728f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47e0728f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d437e4d1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d437e4d1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d437e4d1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d437e4d1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d437e4d1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d437e4d1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d437e4d1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d437e4d1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d437e4d1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d437e4d1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1355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93ee19f0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93ee19f0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437e4d1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d437e4d1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d437e4d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dd437e4d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d93ee19f0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d93ee19f0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93ee19f0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d93ee19f0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d437e4d1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d437e4d1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d437e4d1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dd437e4d1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d437e4d1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dd437e4d1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d437e4d1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dd437e4d1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93ee19f0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93ee19f0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d437e4d1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dd437e4d1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d437e4d1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d437e4d1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dd437e4d1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dd437e4d1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dd437e4d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dd437e4d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dd437e4d1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dd437e4d1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d437e4d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d437e4d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dd437e4d1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dd437e4d1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dd437e4d1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dd437e4d1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d437e4d1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dd437e4d1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437e4d1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437e4d1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437e4d1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437e4d1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d437e4d1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dd437e4d1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d437e4d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dd437e4d1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d437e4d1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d437e4d1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dd437e4d1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dd437e4d1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dd437e4d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dd437e4d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93ee19f0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d93ee19f0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93ee19f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93ee19f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93ee19f0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93ee19f0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gelch/ConfigShe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fish-vs-zsh-vs-bash-reasons-why-you-need-to-switch-to-fish-4e63a66687e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ellwk.com/blog/bash-zsh-fish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fish-vs-zsh-vs-bash-reasons-why-you-need-to-switch-to-fish-4e63a66687e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h-my-fish/oh-my-fish" TargetMode="External"/><Relationship Id="rId4" Type="http://schemas.openxmlformats.org/officeDocument/2006/relationships/hyperlink" Target="https://zellwk.com/blog/bash-zsh-fish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-my-fish/oh-my-fish/blob/master/docs/Themes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 ENGEL (2023-03 V1.2.0)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ConfiShell is an open-source (MIT-based) project to support Linux/UNIX® interactive working environments. This work is not paid by an employer. It offers: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Shell interactive support for bash, fish, zsh (partly)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Linux support for proxied environments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golang development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TLS &amp; SSH key and certificate creation and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scripting, markdown &amp; LaTeX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encryption and general git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support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installed (git clone) without password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 included to automatically upgrade when logging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continuously be updated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experience from 40 years of UNIX experience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Installation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42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Steps - put your shoes on…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default path if possible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mkdir /opt/ConfigShell</a:t>
            </a: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Install ConfigShell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" sz="1700" u="sng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https://github.com/engelch/ConfigShell</a:t>
            </a: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/opt/ConfigShell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700"/>
              <a:buFont typeface="Consolas"/>
              <a:buAutoNum type="arabicPeriod"/>
            </a:pPr>
            <a:r>
              <a:rPr lang="en" sz="1700"/>
              <a:t>Activate it for you (home directory of the current user)</a:t>
            </a:r>
            <a:br>
              <a:rPr lang="en" sz="1700"/>
            </a:br>
            <a:br>
              <a:rPr lang="en" sz="1700"/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/opt/ConfigShell/installDotFiles2home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AutoNum type="arabicPeriod"/>
            </a:pPr>
            <a:r>
              <a:rPr lang="en" sz="1700"/>
              <a:t>Restart your shell</a:t>
            </a:r>
            <a:endParaRPr sz="1700">
              <a:solidFill>
                <a:schemeClr val="accent1"/>
              </a:solidFill>
            </a:endParaRPr>
          </a:p>
        </p:txBody>
      </p:sp>
      <p:pic>
        <p:nvPicPr>
          <p:cNvPr id="81" name="Google Shape;81;p17" descr="Black &amp; white shot of hands rolling up jean pant leg to expose wearer's western boots"/>
          <p:cNvPicPr preferRelativeResize="0"/>
          <p:nvPr/>
        </p:nvPicPr>
        <p:blipFill rotWithShape="1">
          <a:blip r:embed="rId4">
            <a:alphaModFix/>
          </a:blip>
          <a:srcRect l="26728" r="14124"/>
          <a:stretch/>
        </p:blipFill>
        <p:spPr>
          <a:xfrm>
            <a:off x="6380526" y="0"/>
            <a:ext cx="2763474" cy="171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Git-Submodules ConfigLinux ConfigDarwin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Additions for Linux, OS-X alias Darwin, e.g.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gnome-terminal colours; 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 iTerm and Terminal colour profiles; divvy profile; 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cd /opt/ConfigShell</a:t>
            </a:r>
            <a:br>
              <a:rPr lang="en" sz="1700">
                <a:solidFill>
                  <a:schemeClr val="accent3"/>
                </a:solidFill>
              </a:rPr>
            </a:br>
            <a:r>
              <a:rPr lang="en" sz="1700">
                <a:solidFill>
                  <a:schemeClr val="accent3"/>
                </a:solidFill>
              </a:rPr>
              <a:t>	git submodule update –init</a:t>
            </a:r>
            <a:endParaRPr sz="17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using ConfigShell, if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 u="sng"/>
              <a:t>bash</a:t>
            </a:r>
            <a:r>
              <a:rPr lang="en"/>
              <a:t>, your prompt looks like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exit-code prompt-creation user@host git-repo aws-profile CWD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Here, a possible </a:t>
            </a:r>
            <a:r>
              <a:rPr lang="en" u="sng"/>
              <a:t>fish</a:t>
            </a:r>
            <a:r>
              <a:rPr lang="en"/>
              <a:t> prompt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user@host    PWD/CWD		if in a git-repo    if AWS_PROFILE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3694250"/>
            <a:ext cx="82962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820425"/>
            <a:ext cx="8382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Enhancement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live the AKÜFI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live the AKÜFI (Abkürzfimmel /abbreviation madness)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on all systems (@work, @home, @IoT, @srv)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C06E-4C82-9025-1B0D-E3D45976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Release 2.0</a:t>
            </a:r>
          </a:p>
        </p:txBody>
      </p:sp>
    </p:spTree>
    <p:extLst>
      <p:ext uri="{BB962C8B-B14F-4D97-AF65-F5344CB8AC3E}">
        <p14:creationId xmlns:p14="http://schemas.microsoft.com/office/powerpoint/2010/main" val="249841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4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5516101" y="566650"/>
            <a:ext cx="3378348" cy="29044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cd - </a:t>
            </a:r>
            <a:br>
              <a:rPr lang="en"/>
            </a:br>
            <a:br>
              <a:rPr lang="en"/>
            </a:br>
            <a:r>
              <a:rPr lang="en"/>
              <a:t>change to previous CWD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2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cp / rm / mv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mapped to include the -i option</a:t>
                      </a:r>
                      <a:br>
                        <a:rPr lang="en"/>
                      </a:br>
                      <a:r>
                        <a:rPr lang="en"/>
                        <a:t>(confirm deletion, protect overwrite)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(Δ to some Ubuntu default installations)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rm~  rmtex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backup files or TeX intermediate files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alias (show aliases - depending on the shell there might be more)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 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date/time in UTC and in ISO 8601 format w/out spaces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3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 -s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tw ⇔ tn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new-window -n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join-pane -s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tmux-prd, tmux-prd2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red-coloured tmux, tmux select-pane -P "fg=white,bg=color052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tmux-qul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yellow-coloured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tmux-dvl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blue-coloured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tmux-loc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white-grey 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tmux-blwh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black-whitish 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Loading Files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3930550" y="566650"/>
            <a:ext cx="4963896" cy="29044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</a:t>
            </a:r>
            <a:r>
              <a:rPr lang="en" sz="1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~/.bashrc.d/aws.rc</a:t>
            </a:r>
            <a:r>
              <a:rPr lang="en" b="1"/>
              <a:t> </a:t>
            </a:r>
            <a:br>
              <a:rPr lang="en"/>
            </a:b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export AWS_PROFILE=pki-zz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bash Loading Files -</a:t>
            </a:r>
            <a:r>
              <a:rPr lang="en"/>
              <a:t> EXAMPLE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loading files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uses the default directory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files here are s-linked to /opt/ConfigShell, but: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fish sources 2 files at start/end of loading if existing: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~/.config/fish/pre.fish  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˜/.config/fish/conf.d/*.fish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~/.config/fish/post.fish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EXTRA: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~/.config.fish/conf.d/*.sh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are executed with bash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713800" y="2392200"/>
            <a:ext cx="4841262" cy="249177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</a:t>
            </a:r>
            <a:br>
              <a:rPr lang="en"/>
            </a:br>
            <a:r>
              <a:rPr lang="en"/>
              <a:t>can fix it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311700" y="4312200"/>
            <a:ext cx="477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https://github.com/oh-my-fish/oh-my-fish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bobthefish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bang-bang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curl https://raw.githubusercontent.com/oh-my-fish/oh-my-fish/master/bin/install | fish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 about themes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https://github.com/oh-my-fish/oh-my-fish/blob/master/docs/Themes.md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Recommended Themes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bobthefish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bang-bang           # !! and !$ now working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A7769-BEDB-883A-57E6-059C5A7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Release 2.0 Concepts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B8C0-AC5F-CADA-5410-66A5DED4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8674"/>
            <a:ext cx="8520600" cy="3621975"/>
          </a:xfrm>
        </p:spPr>
        <p:txBody>
          <a:bodyPr/>
          <a:lstStyle/>
          <a:p>
            <a:r>
              <a:rPr lang="en-GB" dirty="0">
                <a:latin typeface="+mn-lt"/>
              </a:rPr>
              <a:t>B</a:t>
            </a:r>
            <a:r>
              <a:rPr lang="en-CH" dirty="0">
                <a:latin typeface="+mn-lt"/>
              </a:rPr>
              <a:t>ash RC now in version 5.x.y</a:t>
            </a:r>
          </a:p>
          <a:p>
            <a:r>
              <a:rPr lang="en-CH" dirty="0">
                <a:latin typeface="+mn-lt"/>
              </a:rPr>
              <a:t>Fish RC also version 5.x.y</a:t>
            </a:r>
          </a:p>
          <a:p>
            <a:r>
              <a:rPr lang="en-CH" dirty="0">
                <a:latin typeface="+mn-lt"/>
              </a:rPr>
              <a:t>More aliases moved to scripts in /opt/ConfigShell/bin</a:t>
            </a:r>
          </a:p>
          <a:p>
            <a:pPr marL="596900" lvl="1" indent="0">
              <a:buNone/>
            </a:pPr>
            <a:r>
              <a:rPr lang="en-CH" dirty="0">
                <a:latin typeface="+mn-lt"/>
              </a:rPr>
              <a:t>⇒ 1 binary for fish and shell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⇒ short &amp; faster scripts</a:t>
            </a:r>
            <a:br>
              <a:rPr lang="en-CH" dirty="0">
                <a:latin typeface="+mn-lt"/>
              </a:rPr>
            </a:br>
            <a:endParaRPr lang="en-CH" dirty="0">
              <a:latin typeface="+mn-lt"/>
            </a:endParaRPr>
          </a:p>
          <a:p>
            <a:r>
              <a:rPr lang="en-CH" dirty="0">
                <a:latin typeface="+mn-lt"/>
              </a:rPr>
              <a:t>PATH loaded from Shell/path.*.txt files for bash and fish</a:t>
            </a:r>
          </a:p>
          <a:p>
            <a:pPr marL="596900" lvl="1" indent="0">
              <a:buNone/>
            </a:pPr>
            <a:r>
              <a:rPr lang="en-GB" dirty="0">
                <a:latin typeface="+mn-lt"/>
              </a:rPr>
              <a:t>	1. G</a:t>
            </a:r>
            <a:r>
              <a:rPr lang="en-CH" dirty="0">
                <a:latin typeface="+mn-lt"/>
              </a:rPr>
              <a:t>lobal path files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	2. OS-specific path files	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	3. </a:t>
            </a:r>
            <a:r>
              <a:rPr lang="en-GB" dirty="0">
                <a:latin typeface="+mn-lt"/>
              </a:rPr>
              <a:t>M</a:t>
            </a:r>
            <a:r>
              <a:rPr lang="en-CH" dirty="0">
                <a:latin typeface="+mn-lt"/>
              </a:rPr>
              <a:t>achine-specific path files</a:t>
            </a:r>
            <a:br>
              <a:rPr lang="en-CH" dirty="0">
                <a:latin typeface="+mn-lt"/>
              </a:rPr>
            </a:b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Files for prepending or appending existing components to the PATH environment variable</a:t>
            </a:r>
          </a:p>
          <a:p>
            <a:pPr lvl="1"/>
            <a:endParaRPr lang="en-CH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048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 2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4513575" y="0"/>
            <a:ext cx="4573044" cy="23671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5" name="Google Shape;185;p33"/>
          <p:cNvSpPr txBox="1"/>
          <p:nvPr/>
        </p:nvSpPr>
        <p:spPr>
          <a:xfrm>
            <a:off x="4828550" y="446000"/>
            <a:ext cx="49941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22.04 - as CE did it</a:t>
            </a:r>
            <a:br>
              <a:rPr lang="en"/>
            </a:br>
            <a:br>
              <a:rPr lang="en"/>
            </a:br>
            <a:r>
              <a:rPr lang="en" sz="1200"/>
              <a:t>1. sudo apt install -y fonts-powerline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ln -s usr/share/fonts/opentype/PowerlineSymbols.otf ~/.fonts/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gnome-terminal to use Ubuntu Mono Font</a:t>
            </a:r>
            <a:br>
              <a:rPr lang="en" sz="1200"/>
            </a:br>
            <a:r>
              <a:rPr lang="en" sz="1200"/>
              <a:t>    [ ConfigLinux gnome-terminal settings use Ubuntu Mono]</a:t>
            </a:r>
            <a:br>
              <a:rPr lang="en" sz="1200"/>
            </a:br>
            <a:br>
              <a:rPr lang="en" sz="1200"/>
            </a:br>
            <a:r>
              <a:rPr lang="en" sz="1200"/>
              <a:t>OR cd /opt/ConfigShell/PowerlineFonts ; ./install.sh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Terminal requires Powerline font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1. Install powerline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sudo apt install powerline &amp;&amp; source /usr/share/powerline/bindings/bash/powerline.sh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2. Download and install fonts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git clone https://github.com/powerline/fonts.git &amp;&amp; cd fonts &amp;&amp; sh ./install.sh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3. Add this lines to .bashrc file if bash is what you use. You could add to other files like .zshrc etc. I use bash so there. This ensures that this switch is automatic when you start bash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if [ -f /usr/share/powerline/bindings/bash/powerline.sh ]; then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source /usr/share/powerline/bindings/bash/powerline.sh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&amp;</a:t>
            </a:r>
            <a:br>
              <a:rPr lang="en"/>
            </a:br>
            <a:r>
              <a:rPr lang="en"/>
              <a:t>SSH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4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97" name="Google Shape;197;p3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95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encryptFile [-d] [-k] [-f] [file]...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encrypt/decrypt 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-k :: keep original 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-f :: force, overwrite existing files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signFile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 of ConfigLinux and ConfigDarwin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also for verification of signatures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gosha256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sha256 digest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 into hex or base64 or raw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-k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3047675" y="296325"/>
            <a:ext cx="5784588" cy="24269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tls-csr-key-creator.sh supports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RSA 2K/4k keys, ECC keys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CSR with CN, O, OU, S, SAN fields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-h</a:t>
            </a:r>
            <a:r>
              <a:rPr lang="en"/>
              <a:t> for help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311700" y="1384625"/>
            <a:ext cx="85206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 show</a:t>
            </a: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tls[-cert.sh] cert1.csr … 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tls-csr.sh cert1.sh</a:t>
            </a:r>
            <a:endParaRPr sz="1600">
              <a:solidFill>
                <a:srgbClr val="8E7CC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cert1.csr:Certificate Request: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Data: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Version: 1 (0x0)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Subject: O = demoou, CN = democn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 Public Key Info: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Public Key Algorithm: rsaEncryption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RSA Public-Key: (4096 bit)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Modulus: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Exponent: 65537 (0x10001)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Attributes: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a0:00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Requested Extensions: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Signature Algorithm: sha256WithRSAEncryption</a:t>
            </a:r>
            <a:endParaRPr sz="13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tools - file comparison - do you belong together</a:t>
            </a:r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check / compare keys of different files</a:t>
            </a:r>
            <a:endParaRPr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 err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</a:t>
            </a: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-f cert1.*</a:t>
            </a:r>
            <a:endParaRPr sz="1600" dirty="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cert1.crt</a:t>
            </a:r>
            <a:b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cert1.csr</a:t>
            </a:r>
            <a:b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cert1.key</a:t>
            </a:r>
            <a:b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cert1.pub</a:t>
            </a:r>
            <a:endParaRPr sz="1600" dirty="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CH" dirty="0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  <a:t>REMINDER</a:t>
            </a:r>
            <a:br>
              <a:rPr lang="en-CH" dirty="0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</a:br>
            <a:r>
              <a:rPr lang="en-CH" dirty="0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  <a:t>-f fingerprinting takes the public keys of CSR and CRT files for fingerprinting, not the full CRT </a:t>
            </a:r>
            <a:r>
              <a:rPr lang="en-CH">
                <a:solidFill>
                  <a:schemeClr val="accent1"/>
                </a:solidFill>
                <a:latin typeface="Consolas"/>
                <a:cs typeface="Consolas"/>
                <a:sym typeface="Consolas"/>
              </a:rPr>
              <a:t>or CSR!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p7B to PEM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tls-p7b-to-pem.sh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Public Key from Private Key</a:t>
            </a:r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tls-rsa-prv-2-pub-key.sh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- Creation for Simple Tests</a:t>
            </a:r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Simple CA creation does not replace a fully fledged PKI!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tls-ca-create-key-cert.sh &lt;&lt;options&gt;&gt; &lt;&lt;base-filename&gt;&gt;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-c cn-value -o o-value -u ou-value -s c-value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-y expiryDays4caCert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-g # generate-key-material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A7769-BEDB-883A-57E6-059C5A7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Release 5.x.y fish rc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B8C0-AC5F-CADA-5410-66A5DED4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8674"/>
            <a:ext cx="8520600" cy="3621975"/>
          </a:xfrm>
        </p:spPr>
        <p:txBody>
          <a:bodyPr/>
          <a:lstStyle/>
          <a:p>
            <a:r>
              <a:rPr lang="en-CH" dirty="0">
                <a:latin typeface="+mn-lt"/>
              </a:rPr>
              <a:t>Fish RC uses own prompt again</a:t>
            </a:r>
          </a:p>
          <a:p>
            <a:pPr lvl="1"/>
            <a:r>
              <a:rPr lang="en-GB" dirty="0">
                <a:latin typeface="+mn-lt"/>
              </a:rPr>
              <a:t>M</a:t>
            </a:r>
            <a:r>
              <a:rPr lang="en-CH" dirty="0">
                <a:latin typeface="+mn-lt"/>
              </a:rPr>
              <a:t>ore powerful</a:t>
            </a:r>
          </a:p>
          <a:p>
            <a:pPr lvl="1"/>
            <a:r>
              <a:rPr lang="en-CH" dirty="0">
                <a:latin typeface="+mn-lt"/>
              </a:rPr>
              <a:t>Although not looking so nice</a:t>
            </a:r>
            <a:br>
              <a:rPr lang="en-CH" dirty="0">
                <a:latin typeface="+mn-lt"/>
              </a:rPr>
            </a:br>
            <a:endParaRPr lang="en-CH" dirty="0">
              <a:latin typeface="+mn-lt"/>
            </a:endParaRPr>
          </a:p>
          <a:p>
            <a:endParaRPr lang="en-CH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4155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CSRs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 simple CA cases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tls-sign-csr.sh [-D] [-d days] [-s] -c ca-basefilename [&lt;&lt;csr-file&gt;&gt; ...]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-s ::= server-certificate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tls-rsa-pub-fingerprint.sh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replaced by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tls[-cert] -f [file]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/>
          <p:nvPr/>
        </p:nvSpPr>
        <p:spPr>
          <a:xfrm>
            <a:off x="690900" y="2657250"/>
            <a:ext cx="716400" cy="57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Simplification</a:t>
            </a:r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called as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tlsCert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or just as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</a:t>
            </a:r>
            <a:endParaRPr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 and certificate support</a:t>
            </a:r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ssh-fingerprint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ssh-prv-2-pub-key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SSH cert information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accepts pub, prv keys, and certs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extracts the public key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extd commands</a:t>
            </a:r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ssh-createCompletionList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ssh-grep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ssf</a:t>
            </a:r>
            <a:endParaRPr sz="1600" b="1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creates/overwrites ssh completion list for hostnames from *.config files under ~/.ssh/ as file ~/.ssh/completion.lst 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(ok for bash &amp; fish: completion with ⇥ char)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Searches ssh .config files for a hostname pattern (case-insensitive)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ssf is an alias for ssh-grep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gee Enhancement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Initialisation</a:t>
            </a:r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50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16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initialise git with reasonable default settings. This commands changes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~/.gitconfig</a:t>
            </a:r>
            <a:endParaRPr sz="16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gitStatus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git-status-all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helper command for shell prompts to show the status of the current git repository.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(current: from the CWD-perspective)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 of git directories starting from you home directory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helpers</a:t>
            </a:r>
            <a:endParaRPr/>
          </a:p>
        </p:txBody>
      </p:sp>
      <p:sp>
        <p:nvSpPr>
          <p:cNvPr id="303" name="Google Shape;303;p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git-delete-last-remote-commit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git-delete-remote-branch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last remote commit, keeping local commits untouched. The executed command will be shown first before the execution starts.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Deletes the specified remote branch. Also shows the command first and asks for execution.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A7769-BEDB-883A-57E6-059C5A7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New binaries/scripts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B8C0-AC5F-CADA-5410-66A5DED4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8674"/>
            <a:ext cx="8520600" cy="3621975"/>
          </a:xfrm>
        </p:spPr>
        <p:txBody>
          <a:bodyPr/>
          <a:lstStyle/>
          <a:p>
            <a:pPr marL="114300" indent="0">
              <a:buNone/>
            </a:pPr>
            <a:br>
              <a:rPr lang="en-CH" dirty="0">
                <a:latin typeface="+mn-lt"/>
              </a:rPr>
            </a:br>
            <a:endParaRPr lang="en-CH" dirty="0">
              <a:latin typeface="+mn-lt"/>
            </a:endParaRPr>
          </a:p>
          <a:p>
            <a:endParaRPr lang="en-CH" dirty="0">
              <a:latin typeface="+mn-lt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15034BD-86C8-CE2F-FDED-1B950B6F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98651"/>
              </p:ext>
            </p:extLst>
          </p:nvPr>
        </p:nvGraphicFramePr>
        <p:xfrm>
          <a:off x="402864" y="1093850"/>
          <a:ext cx="8429436" cy="1854200"/>
        </p:xfrm>
        <a:graphic>
          <a:graphicData uri="http://schemas.openxmlformats.org/drawingml/2006/table">
            <a:tbl>
              <a:tblPr firstRow="1" bandRow="1">
                <a:tableStyleId>{51DD4562-C863-4A90-A7E3-07564C6BF50B}</a:tableStyleId>
              </a:tblPr>
              <a:tblGrid>
                <a:gridCol w="2714047">
                  <a:extLst>
                    <a:ext uri="{9D8B030D-6E8A-4147-A177-3AD203B41FA5}">
                      <a16:colId xmlns:a16="http://schemas.microsoft.com/office/drawing/2014/main" val="4153703806"/>
                    </a:ext>
                  </a:extLst>
                </a:gridCol>
                <a:gridCol w="5715389">
                  <a:extLst>
                    <a:ext uri="{9D8B030D-6E8A-4147-A177-3AD203B41FA5}">
                      <a16:colId xmlns:a16="http://schemas.microsoft.com/office/drawing/2014/main" val="1078373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CH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CH" dirty="0"/>
                        <a:t>ompile LaTeX (n-time to fix table references)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8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r>
                        <a:rPr lang="en-CH" dirty="0"/>
                        <a:t>it-untracked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list untracked files in a git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7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go-patch|minor|debug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update the version (path/minor/major) and go compile a debug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30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trike="sngStrike" dirty="0"/>
                        <a:t>pkgU     osupgrade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removed, use pkgUpgrade to upgrade the 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4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9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632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introduction / about</a:t>
            </a:r>
            <a:endParaRPr/>
          </a:p>
        </p:txBody>
      </p:sp>
      <p:sp>
        <p:nvSpPr>
          <p:cNvPr id="310" name="Google Shape;310;p5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1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extension for git to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store confidential or secret data in a git repository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uses a shared, symmetric encryption key model (key to be shared by a password mgmt solution)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solutions (git  crypt, …) did not work as expected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asymmetric keys solutions face the problem to share commits that were created before a person was added to the team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fitting our demands, not trying to fit for all requirements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prevents committing confidential files (bullet proofed)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Start</a:t>
            </a:r>
            <a:endParaRPr/>
          </a:p>
        </p:txBody>
      </p:sp>
      <p:sp>
        <p:nvSpPr>
          <p:cNvPr id="317" name="Google Shape;317;p5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54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 have an existing git repository, let’s call it gee-test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and save a secret key (use a key-creator tool)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Skeletal-Absently-Linguini-Return-Politely2-Legacy-Cape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this into a file besides the gee-test/ directory called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Can’t remember the filename, just 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ERROR:Password file /Users/engelch/tmp/gee-test.gee.pw not found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Also check the permissions of the pw file and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ll -d gee*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drwx------@ 5 engelch  staff   160B Feb  2 18:46 gee-test/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-rw-------@ 1 engelch  staff    56B Feb  2 18:50 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 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from inside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 git gee init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errors,... DONE ⇒ project is under git gee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24" name="Google Shape;324;p5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help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-h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version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help, please read it once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version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31" name="Google Shape;331;p5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56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list files under git gee, now: no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file a.txt under git gee protection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(? master) &gt;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file a.txt Encryption successful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encrypted file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a.txt.gee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was created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in .gitignore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hook prevents committing if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newer than a.txt.gee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files, encrypt fileS, Remove Unencrypted</a:t>
            </a:r>
            <a:endParaRPr/>
          </a:p>
        </p:txBody>
      </p:sp>
      <p:sp>
        <p:nvSpPr>
          <p:cNvPr id="338" name="Google Shape;338;p5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e  (git gee encrypt)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clean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7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status, git status does not say everything. Why?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00" i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does not show the status of ignored files.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We ignored a.txt, but not a.txt.gee. So, if a.txt is 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change, the pre-commit would prevent a commit, but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00" i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might say, everything is ok.</a:t>
            </a:r>
            <a:br>
              <a:rPr lang="en" sz="16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 files again, which are newer than the .gee counterpart. (File modification times are important.)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unencrypted versions of .gee encrypted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Unencrypt</a:t>
            </a:r>
            <a:endParaRPr/>
          </a:p>
        </p:txBody>
      </p:sp>
      <p:sp>
        <p:nvSpPr>
          <p:cNvPr id="345" name="Google Shape;345;p5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u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58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unencrypt files protected by git 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Wrong Passkey</a:t>
            </a:r>
            <a:endParaRPr/>
          </a:p>
        </p:txBody>
      </p:sp>
      <p:sp>
        <p:nvSpPr>
          <p:cNvPr id="352" name="Google Shape;352;p5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the wrong passkey is installed, git gee d might produce output like</a:t>
            </a:r>
            <a:endParaRPr/>
          </a:p>
        </p:txBody>
      </p:sp>
      <p:pic>
        <p:nvPicPr>
          <p:cNvPr id="353" name="Google Shape;3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75" y="2271450"/>
            <a:ext cx="8704675" cy="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aliases &amp; functions</a:t>
            </a:r>
            <a:endParaRPr/>
          </a:p>
        </p:txBody>
      </p:sp>
      <p:graphicFrame>
        <p:nvGraphicFramePr>
          <p:cNvPr id="359" name="Google Shape;359;p60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add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gibr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branch -avv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gidic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 –cached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gife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fetch –all -p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gilo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log --branches --remotes --tags --graph --oneline --decorate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-u --show-stash --ignore-submodules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pull --all; git fetch --tags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| sed '1,/not staged/d' | grep deleted | awk '{print \$2}' | xargs git 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gicm / gicma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commit -m …  /  git commit -a -m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gipu / gipua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push --all $argv; and git push --tags $argv   /   for all remote repos: gipu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(k8s) Enhancement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2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helpers</a:t>
            </a:r>
            <a:endParaRPr/>
          </a:p>
        </p:txBody>
      </p:sp>
      <p:graphicFrame>
        <p:nvGraphicFramePr>
          <p:cNvPr id="370" name="Google Shape;370;p62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9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  /  k8  /  k8s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k8af  /  k8df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apply -f …   / kubectl delete -f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  /  k8cv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 / kubectl config view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k8cg / k8cs / k8cu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get/set/use-context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k8gd / k8gdA ⇔ k8gda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deploy -o wide  /  k8gd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nodes -o wide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k8gp / k8gpa ⇔ k8gpA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pods -o wide / k8gp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k8ns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services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k8ga / k8gaa ⇔ k8gaA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all  /  k8ga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⇔ k8events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events --sort-by=.metadata.creationTimestamp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k8eva ⇔ k8evA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-A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C06E-4C82-9025-1B0D-E3D45976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Release 1.2</a:t>
            </a:r>
          </a:p>
        </p:txBody>
      </p:sp>
    </p:spTree>
    <p:extLst>
      <p:ext uri="{BB962C8B-B14F-4D97-AF65-F5344CB8AC3E}">
        <p14:creationId xmlns:p14="http://schemas.microsoft.com/office/powerpoint/2010/main" val="1226134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pod helpers</a:t>
            </a:r>
            <a:endParaRPr/>
          </a:p>
        </p:txBody>
      </p:sp>
      <p:graphicFrame>
        <p:nvGraphicFramePr>
          <p:cNvPr id="376" name="Google Shape;376;p63"/>
          <p:cNvGraphicFramePr/>
          <p:nvPr/>
        </p:nvGraphicFramePr>
        <p:xfrm>
          <a:off x="353625" y="164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8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k8logs [ -n &lt;&lt;ns&gt;&gt; ] [ -f ] &lt;&lt;unique-pod-id&gt;&gt;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get logs from a cube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k8exec [ -n &lt;&lt;ns&gt;&gt; ] &lt;&lt;unique-pod-id&gt;&gt; [cmd]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exec in pod, def: bash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&lt;uniquePodSpec&gt;:file 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from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file &lt;uniquePodSpec&gt;:file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to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7" name="Google Shape;377;p63"/>
          <p:cNvSpPr txBox="1"/>
          <p:nvPr/>
        </p:nvSpPr>
        <p:spPr>
          <a:xfrm>
            <a:off x="395475" y="1045950"/>
            <a:ext cx="843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commands work as soon as the specification of the pod uniquely identifies one pod.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Usually, stay with bash as this is the most common shell on all systems these days.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a script with shebang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#!/usr/bin/env bash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shellcheck to check your shell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start: copy 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/opt/ConfigShell/Template/bash.mini.skeleton.sh</a:t>
            </a:r>
            <a:endParaRPr/>
          </a:p>
        </p:txBody>
      </p:sp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Development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Development</a:t>
            </a:r>
            <a:endParaRPr/>
          </a:p>
        </p:txBody>
      </p:sp>
      <p:graphicFrame>
        <p:nvGraphicFramePr>
          <p:cNvPr id="394" name="Google Shape;394;p6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goexec-debug - 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goexec-release - compile release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godue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goexec-upx - compile compressed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upx is not working on all platforms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godebug [-f]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gorelease [-f]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go-status  ⇔  gost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 if a compilation makes sense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godistclean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build directories,...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increases - semantic versioning concept</a:t>
            </a:r>
            <a:endParaRPr/>
          </a:p>
        </p:txBody>
      </p:sp>
      <p:graphicFrame>
        <p:nvGraphicFramePr>
          <p:cNvPr id="400" name="Google Shape;400;p67"/>
          <p:cNvGraphicFramePr/>
          <p:nvPr/>
        </p:nvGraphicFramePr>
        <p:xfrm>
          <a:off x="389250" y="31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2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version.sh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used to determine version of actual sw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bumpmajor ⇔ bma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major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bumpminor ⇔ bmi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minor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bumppatch ⇔ bpa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patch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1" name="Google Shape;401;p67"/>
          <p:cNvSpPr txBox="1"/>
          <p:nvPr/>
        </p:nvSpPr>
        <p:spPr>
          <a:xfrm>
            <a:off x="389250" y="1167825"/>
            <a:ext cx="8442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version.sh [-v]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./versionFilePattern (filename pattern), then it uses the pattern as a regexr for the filename to determine the version.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elif if version.txt exists, then get the version# from this file (empty lines are removed)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else it greps all *.go files for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app.?version[[:space:]]*= x.y.z</a:t>
            </a:r>
            <a:r>
              <a:rPr lang="en"/>
              <a:t> and uses x.y.z as the version#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-v returns the format in the form file-name:version#. Otherwise, just the version# is returned.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bump* (below) are based on version.sh and bumpversion (not part of ConfigShell)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postgresql, mariadb, mysql</a:t>
            </a:r>
            <a:endParaRPr/>
          </a:p>
        </p:txBody>
      </p:sp>
      <p:sp>
        <p:nvSpPr>
          <p:cNvPr id="407" name="Google Shape;407;p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db-connect.sh [ &lt;&lt;role&gt;&gt; ]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db-connect-&lt;&lt;role&gt;&gt;.sh </a:t>
            </a:r>
            <a:br>
              <a:rPr lang="en"/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being s-link to db-connect.sh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Requires</a:t>
            </a:r>
            <a:r>
              <a:rPr lang="en"/>
              <a:t> db-connect.pw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/>
              <a:t> db-connect.pws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(must be s-link)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db-connect.pw  for role postgres, file can contain many roles</a:t>
            </a:r>
            <a:br>
              <a:rPr lang="en"/>
            </a:br>
            <a:r>
              <a:rPr lang="en"/>
              <a:t>	</a:t>
            </a:r>
            <a:r>
              <a:rPr lang="en" sz="1200"/>
              <a:t>postgres_DB_TYPE=psql</a:t>
            </a:r>
            <a:br>
              <a:rPr lang="en" sz="1200"/>
            </a:br>
            <a:r>
              <a:rPr lang="en" sz="1200"/>
              <a:t>	postgres_HOST=127.0.0.1</a:t>
            </a:r>
            <a:br>
              <a:rPr lang="en" sz="1200"/>
            </a:br>
            <a:r>
              <a:rPr lang="en" sz="1200"/>
              <a:t>	postgres_PORT=5432</a:t>
            </a:r>
            <a:br>
              <a:rPr lang="en" sz="1200"/>
            </a:br>
            <a:r>
              <a:rPr lang="en" sz="1200"/>
              <a:t>	postgres_USER=postgres</a:t>
            </a:r>
            <a:br>
              <a:rPr lang="en" sz="1200"/>
            </a:br>
            <a:r>
              <a:rPr lang="en" sz="1200"/>
              <a:t>	postgres_PW=secret%9127/Pe</a:t>
            </a:r>
            <a:br>
              <a:rPr lang="en" sz="1200"/>
            </a:br>
            <a:r>
              <a:rPr lang="en" sz="1200"/>
              <a:t>	postgres_DB=postgres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413" name="Google Shape;413;p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Template directory for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skeletons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markdown skeletons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LaTeX skeletons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 Support</a:t>
            </a:r>
            <a:endParaRPr/>
          </a:p>
        </p:txBody>
      </p:sp>
      <p:sp>
        <p:nvSpPr>
          <p:cNvPr id="424" name="Google Shape;424;p7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container-container-ls.sh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all matching containers (instances of images)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container-container-rm.sh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all matching containers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</a:t>
            </a:r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container-image-build.sh [-n] [-t &lt;&lt;arch&gt;&gt;]...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podman if available, else docker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Containerfile, if not existing check for Dockerfile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version.sh to determine the version to be build, and build for tag latest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name of container from _name_&lt;&lt;name&gt;&gt; file or from current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build a container for default architecture amd64, if not -t arm64,... is specified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10_simpleBuild.sh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roughly identical to above </a:t>
            </a:r>
            <a:r>
              <a:rPr lang="en">
                <a:solidFill>
                  <a:schemeClr val="accent3"/>
                </a:solidFill>
              </a:rPr>
              <a:t>container-image-build.sh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A7769-BEDB-883A-57E6-059C5A7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New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B8C0-AC5F-CADA-5410-66A5DED4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8674"/>
            <a:ext cx="8520600" cy="3621975"/>
          </a:xfrm>
        </p:spPr>
        <p:txBody>
          <a:bodyPr/>
          <a:lstStyle/>
          <a:p>
            <a:r>
              <a:rPr lang="en-CH" dirty="0"/>
              <a:t>synchroniseVersions [ -c cfgFile ] </a:t>
            </a:r>
          </a:p>
          <a:p>
            <a:pPr lvl="1"/>
            <a:r>
              <a:rPr lang="en-GB" dirty="0">
                <a:latin typeface="+mn-lt"/>
              </a:rPr>
              <a:t>The command helps to synchronise the version numbers of multiple micro-services, pods that shall be deployed as one version</a:t>
            </a:r>
          </a:p>
          <a:p>
            <a:pPr lvl="1"/>
            <a:r>
              <a:rPr lang="en-GB" dirty="0">
                <a:latin typeface="+mn-lt"/>
              </a:rPr>
              <a:t>D</a:t>
            </a:r>
            <a:r>
              <a:rPr lang="en-CH" dirty="0">
                <a:latin typeface="+mn-lt"/>
              </a:rPr>
              <a:t>efault cfgFile: synchronisedVersions.cfg</a:t>
            </a:r>
          </a:p>
          <a:p>
            <a:pPr lvl="1"/>
            <a:r>
              <a:rPr lang="en-CH" dirty="0">
                <a:latin typeface="+mn-lt"/>
              </a:rPr>
              <a:t>Example file with 2 projects and empty lines and comments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	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svc-wrapper/  # comment</a:t>
            </a:r>
          </a:p>
          <a:p>
            <a:pPr marL="596900" lvl="1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# comment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	svc-token-svc</a:t>
            </a:r>
          </a:p>
          <a:p>
            <a:pPr lvl="1"/>
            <a:r>
              <a:rPr lang="en-GB" dirty="0">
                <a:latin typeface="+mn-lt"/>
              </a:rPr>
              <a:t>The command first lists all existing versions of the contained applications. 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Then, it asks for a new version number that is applied to all listed projects.</a:t>
            </a:r>
          </a:p>
          <a:p>
            <a:pPr lvl="1"/>
            <a:endParaRPr lang="en-CH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7001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2</a:t>
            </a:r>
            <a:endParaRPr/>
          </a:p>
        </p:txBody>
      </p:sp>
      <p:sp>
        <p:nvSpPr>
          <p:cNvPr id="436" name="Google Shape;436;p7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10_simpleAwsBuild.sh [ -n ] …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log-in to AWS to be able to build images based on images in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options are passed to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10_goCompileBuild.sh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10_goCompileAwsBuild.sh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copy ../*.go and ../../packages to this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compile application using bootstrap container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version allows for using AWS ECR images for the build process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3</a:t>
            </a:r>
            <a:endParaRPr/>
          </a:p>
        </p:txBody>
      </p:sp>
      <p:sp>
        <p:nvSpPr>
          <p:cNvPr id="442" name="Google Shape;442;p7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20_aws_tag.sh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tag container for upload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30_aws_push.sh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push previously tagged image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container-image-aws-push.sh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	container-image-aws-tag_push.sh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Container Images</a:t>
            </a:r>
            <a:endParaRPr/>
          </a:p>
        </p:txBody>
      </p:sp>
      <p:sp>
        <p:nvSpPr>
          <p:cNvPr id="448" name="Google Shape;448;p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container-image-ls.sh [ pattern ]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container images in inspect 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container-image-rm.sh [ pattern ]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matching container images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eksctl AWS EKS cluster visibility</a:t>
            </a:r>
            <a:endParaRPr/>
          </a:p>
        </p:txBody>
      </p:sp>
      <p:sp>
        <p:nvSpPr>
          <p:cNvPr id="454" name="Google Shape;454;p7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clustervisibility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requirements: creation with eksctl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eksctlClusterVisibility &lt;&lt;clustername&gt;&gt; (true|false)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true: publicly visible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</a:t>
            </a:r>
            <a:endParaRPr/>
          </a:p>
        </p:txBody>
      </p:sp>
      <p:sp>
        <p:nvSpPr>
          <p:cNvPr id="465" name="Google Shape;465;p7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latexMoveSections ( down | up ) [ file … ] 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move all sections one level up/down.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\section is existing, then up will create an error (\part not supported)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\subparagraph is existing, then down will create an error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471" name="Google Shape;471;p7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mdMoveSections ( down | up ) [ file … ] 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still to be implemented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</a:t>
            </a:r>
            <a:endParaRPr/>
          </a:p>
        </p:txBody>
      </p:sp>
      <p:sp>
        <p:nvSpPr>
          <p:cNvPr id="477" name="Google Shape;477;p8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lorem3 - create senseless text for testing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Per Erik Strandberg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-h, --help            show this help message and exit</a:t>
            </a:r>
            <a:br>
              <a:rPr lang="en"/>
            </a:br>
            <a:r>
              <a:rPr lang="en"/>
              <a:t>  -v, --version         show program's version number &amp; exit</a:t>
            </a:r>
            <a:br>
              <a:rPr lang="en"/>
            </a:br>
            <a:r>
              <a:rPr lang="en"/>
              <a:t>  --words N, -n N       number of words</a:t>
            </a:r>
            <a:br>
              <a:rPr lang="en"/>
            </a:br>
            <a:r>
              <a:rPr lang="en"/>
              <a:t>  --sentences S, -s S   number of sentences</a:t>
            </a:r>
            <a:br>
              <a:rPr lang="en"/>
            </a:br>
            <a:r>
              <a:rPr lang="en"/>
              <a:t>  --lines L, -l L       number of lines</a:t>
            </a:r>
            <a:br>
              <a:rPr lang="en"/>
            </a:br>
            <a:r>
              <a:rPr lang="en"/>
              <a:t>  --chars C, -c C       number of chars (excl. final \n)</a:t>
            </a:r>
            <a:br>
              <a:rPr lang="en"/>
            </a:br>
            <a:r>
              <a:rPr lang="en"/>
              <a:t>  --lorem, --cicero</a:t>
            </a:r>
            <a:br>
              <a:rPr lang="en"/>
            </a:br>
            <a:r>
              <a:rPr lang="en"/>
              <a:t>  --faust, --goethe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OS-Specific Enhancement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br>
              <a:rPr lang="en"/>
            </a:br>
            <a:r>
              <a:rPr lang="en"/>
              <a:t>SubModules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upgrade</a:t>
            </a:r>
            <a:endParaRPr/>
          </a:p>
        </p:txBody>
      </p:sp>
      <p:sp>
        <p:nvSpPr>
          <p:cNvPr id="488" name="Google Shape;488;p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pkgUpgrade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update packages on 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support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DEB (Debian, Ubuntu,...)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DNF (Fedora,...)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C06E-4C82-9025-1B0D-E3D45976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Release 1.1</a:t>
            </a:r>
          </a:p>
        </p:txBody>
      </p:sp>
    </p:spTree>
    <p:extLst>
      <p:ext uri="{BB962C8B-B14F-4D97-AF65-F5344CB8AC3E}">
        <p14:creationId xmlns:p14="http://schemas.microsoft.com/office/powerpoint/2010/main" val="5993041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 upgrade</a:t>
            </a:r>
            <a:endParaRPr/>
          </a:p>
        </p:txBody>
      </p:sp>
      <p:sp>
        <p:nvSpPr>
          <p:cNvPr id="494" name="Google Shape;494;p8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upgradeConfigShell.sh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be linked to ~/.bashrc.d/ or to ~/.config/fish/conf.d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upgrades (git pull) ConfigShell if the last call to the script was more than 4 hours before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duration (4 hours; 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negative numbers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can be changed using the environment-variable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${UPDATE_CONFIGSHELL_FREQUENCE:-4}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Proxies</a:t>
            </a:r>
            <a:endParaRPr/>
          </a:p>
        </p:txBody>
      </p:sp>
      <p:sp>
        <p:nvSpPr>
          <p:cNvPr id="500" name="Google Shape;500;p8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proxy, sudoProxy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proxy settings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sudo and proxy settings, e.g.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sudoProxy apt update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Commands require environment variables to be set (~/.bashrd.d/&lt;&lt;xx.rc&gt;&gt;):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PROXYUSER</a:t>
            </a:r>
            <a:b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PROXYHOST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https_proxy, http_proxy, and ftp_proxy will be set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</a:t>
            </a:r>
            <a:endParaRPr/>
          </a:p>
        </p:txBody>
      </p:sp>
      <p:sp>
        <p:nvSpPr>
          <p:cNvPr id="506" name="Google Shape;506;p85"/>
          <p:cNvSpPr txBox="1">
            <a:spLocks noGrp="1"/>
          </p:cNvSpPr>
          <p:nvPr>
            <p:ph type="body" idx="1"/>
          </p:nvPr>
        </p:nvSpPr>
        <p:spPr>
          <a:xfrm>
            <a:off x="151125" y="1228675"/>
            <a:ext cx="88611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	-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change AWS hosted DNS records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	list domains hosted by current AWS account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domainlist|listdomain &lt;domain&gt;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list A and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listcname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list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search &lt;domain&lt; &lt;regExpr&gt;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search the domain for CNAME and A records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add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upsert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update/insert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delete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delete an A|CNAME record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zoneid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list hostedzoneID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TEAM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40661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7"/>
          <p:cNvSpPr txBox="1">
            <a:spLocks noGrp="1"/>
          </p:cNvSpPr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Future of ConfigShell</a:t>
            </a:r>
            <a:endParaRPr sz="3600"/>
          </a:p>
        </p:txBody>
      </p:sp>
      <p:sp>
        <p:nvSpPr>
          <p:cNvPr id="518" name="Google Shape;518;p87"/>
          <p:cNvSpPr txBox="1">
            <a:spLocks noGrp="1"/>
          </p:cNvSpPr>
          <p:nvPr>
            <p:ph type="body" idx="1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Help us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Configshell is a work of enthusiastic persons, please join</a:t>
            </a:r>
            <a:endParaRPr sz="1400"/>
          </a:p>
        </p:txBody>
      </p:sp>
      <p:sp>
        <p:nvSpPr>
          <p:cNvPr id="519" name="Google Shape;519;p87"/>
          <p:cNvSpPr txBox="1">
            <a:spLocks noGrp="1"/>
          </p:cNvSpPr>
          <p:nvPr>
            <p:ph type="body" idx="1"/>
          </p:nvPr>
        </p:nvSpPr>
        <p:spPr>
          <a:xfrm>
            <a:off x="4877475" y="2503527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Propose Ideas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Tell us the opinion about it, please help to improve it</a:t>
            </a:r>
            <a:endParaRPr sz="1400"/>
          </a:p>
        </p:txBody>
      </p:sp>
      <p:sp>
        <p:nvSpPr>
          <p:cNvPr id="520" name="Google Shape;520;p87"/>
          <p:cNvSpPr txBox="1">
            <a:spLocks noGrp="1"/>
          </p:cNvSpPr>
          <p:nvPr>
            <p:ph type="body" idx="1"/>
          </p:nvPr>
        </p:nvSpPr>
        <p:spPr>
          <a:xfrm>
            <a:off x="4877475" y="3731429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Code with us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Even better, add functionality, streamline elements</a:t>
            </a:r>
            <a:endParaRPr sz="1400"/>
          </a:p>
        </p:txBody>
      </p:sp>
      <p:sp>
        <p:nvSpPr>
          <p:cNvPr id="521" name="Google Shape;521;p87"/>
          <p:cNvSpPr txBox="1">
            <a:spLocks noGrp="1"/>
          </p:cNvSpPr>
          <p:nvPr>
            <p:ph type="body" idx="1"/>
          </p:nvPr>
        </p:nvSpPr>
        <p:spPr>
          <a:xfrm>
            <a:off x="254425" y="4375300"/>
            <a:ext cx="398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00"/>
                </a:solidFill>
              </a:rPr>
              <a:t>Christian ENGEL</a:t>
            </a:r>
            <a:endParaRPr sz="1600"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mailto:engel-ch@outlook.com</a:t>
            </a:r>
            <a:endParaRPr sz="1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A7769-BEDB-883A-57E6-059C5A7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New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B8C0-AC5F-CADA-5410-66A5DED4F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urlencode &lt;&lt;str&gt;&gt;, urldecode &lt;&lt;str&gt;&gt;</a:t>
            </a:r>
            <a:br>
              <a:rPr lang="en-CH" dirty="0"/>
            </a:br>
            <a:r>
              <a:rPr lang="en-CH" dirty="0"/>
              <a:t>Conversion of URL-encoded parameters</a:t>
            </a:r>
            <a:br>
              <a:rPr lang="en-CH" dirty="0"/>
            </a:br>
            <a:endParaRPr lang="en-CH" dirty="0"/>
          </a:p>
          <a:p>
            <a:r>
              <a:rPr lang="en-CH" dirty="0"/>
              <a:t>base64-to-base64url</a:t>
            </a:r>
            <a:br>
              <a:rPr lang="en-CH" dirty="0"/>
            </a:br>
            <a:r>
              <a:rPr lang="en-CH" dirty="0"/>
              <a:t>Pipe-tool to convert base64 format</a:t>
            </a:r>
            <a:br>
              <a:rPr lang="en-CH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66907871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4577</Words>
  <Application>Microsoft Macintosh PowerPoint</Application>
  <PresentationFormat>On-screen Show (16:9)</PresentationFormat>
  <Paragraphs>598</Paragraphs>
  <Slides>84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Amatic SC</vt:lpstr>
      <vt:lpstr>Arial</vt:lpstr>
      <vt:lpstr>Consolas</vt:lpstr>
      <vt:lpstr>Source Code Pro</vt:lpstr>
      <vt:lpstr>Beach Day</vt:lpstr>
      <vt:lpstr>ConfigShell</vt:lpstr>
      <vt:lpstr>Release 2.0</vt:lpstr>
      <vt:lpstr>Release 2.0 Concepts</vt:lpstr>
      <vt:lpstr>Release 5.x.y fish rc</vt:lpstr>
      <vt:lpstr>New binaries/scripts</vt:lpstr>
      <vt:lpstr>Release 1.2</vt:lpstr>
      <vt:lpstr>New Commands</vt:lpstr>
      <vt:lpstr>Release 1.1</vt:lpstr>
      <vt:lpstr>New Commands</vt:lpstr>
      <vt:lpstr>Introduction</vt:lpstr>
      <vt:lpstr>ConfigShell</vt:lpstr>
      <vt:lpstr>Features</vt:lpstr>
      <vt:lpstr>The Installation</vt:lpstr>
      <vt:lpstr>1st Steps - put your shoes on…</vt:lpstr>
      <vt:lpstr>Git-Submodules ConfigLinux ConfigDarwin</vt:lpstr>
      <vt:lpstr>You are using ConfigShell, if</vt:lpstr>
      <vt:lpstr>Shell Enhancement</vt:lpstr>
      <vt:lpstr>About</vt:lpstr>
      <vt:lpstr>About</vt:lpstr>
      <vt:lpstr>bash &amp; fish Commands 1 - Directories # EXTRA by ConfigShell</vt:lpstr>
      <vt:lpstr>bash &amp; fish Commands 1 - Directories # EXTRA by ConfigShell</vt:lpstr>
      <vt:lpstr>bash &amp; fish Commands 2 # EXTRA by ConfigShell</vt:lpstr>
      <vt:lpstr>bash &amp; fish Commands 3 # EXTRA by ConfigShell</vt:lpstr>
      <vt:lpstr>bash Loading Files # EXTRA by ConfigShell</vt:lpstr>
      <vt:lpstr>bash Loading Files - EXAMPLE # EXTRA by ConfigShell</vt:lpstr>
      <vt:lpstr>fish loading files</vt:lpstr>
      <vt:lpstr>fish vs bash vs zsh</vt:lpstr>
      <vt:lpstr>fish vs bash vs zsh</vt:lpstr>
      <vt:lpstr>OH-MY-Fish Installation</vt:lpstr>
      <vt:lpstr>OH-MY-Fish Installation 2</vt:lpstr>
      <vt:lpstr>encryption &amp; TLS &amp; SSH </vt:lpstr>
      <vt:lpstr>bash &amp; fish Commands 4 # EXTRA by ConfigShell</vt:lpstr>
      <vt:lpstr>tls Key Material &amp; CSR</vt:lpstr>
      <vt:lpstr>tls Key Material &amp; CSR</vt:lpstr>
      <vt:lpstr>CSR show</vt:lpstr>
      <vt:lpstr>tls tools - file comparison - do you belong together</vt:lpstr>
      <vt:lpstr>Convert p7B to PEM</vt:lpstr>
      <vt:lpstr>Get Public Key from Private Key</vt:lpstr>
      <vt:lpstr>CA - Creation for Simple Tests</vt:lpstr>
      <vt:lpstr>Sign CSRs</vt:lpstr>
      <vt:lpstr>Old</vt:lpstr>
      <vt:lpstr>Final Simplification</vt:lpstr>
      <vt:lpstr>ssh</vt:lpstr>
      <vt:lpstr>SSH key and certificate support</vt:lpstr>
      <vt:lpstr>SSH extd commands</vt:lpstr>
      <vt:lpstr>git &amp; gee Enhancement</vt:lpstr>
      <vt:lpstr>git Initialisation</vt:lpstr>
      <vt:lpstr>git status</vt:lpstr>
      <vt:lpstr>git helpers</vt:lpstr>
      <vt:lpstr>git gee - introduction / about</vt:lpstr>
      <vt:lpstr>git gee - Start</vt:lpstr>
      <vt:lpstr>git gee - list files protected by gee</vt:lpstr>
      <vt:lpstr>git gee - list files protected by gee</vt:lpstr>
      <vt:lpstr>git gee - list files, encrypt fileS, Remove Unencrypted</vt:lpstr>
      <vt:lpstr>git gee - Unencrypt</vt:lpstr>
      <vt:lpstr>git gee Wrong Passkey</vt:lpstr>
      <vt:lpstr>Git aliases &amp; functions</vt:lpstr>
      <vt:lpstr>Kubernetes (k8s) Enhancement</vt:lpstr>
      <vt:lpstr>kubectl helpers</vt:lpstr>
      <vt:lpstr>kubectl pod helpers</vt:lpstr>
      <vt:lpstr>Development</vt:lpstr>
      <vt:lpstr>Script Development</vt:lpstr>
      <vt:lpstr>Golang Development</vt:lpstr>
      <vt:lpstr>version increases - semantic versioning concept</vt:lpstr>
      <vt:lpstr>connect to postgresql, mariadb, mysql</vt:lpstr>
      <vt:lpstr>Templates</vt:lpstr>
      <vt:lpstr>Virtualisation</vt:lpstr>
      <vt:lpstr>Virtualisation Support</vt:lpstr>
      <vt:lpstr>Building Container Images</vt:lpstr>
      <vt:lpstr>Building Container Images 2</vt:lpstr>
      <vt:lpstr>Building Container Images 3</vt:lpstr>
      <vt:lpstr>Manage Container Images</vt:lpstr>
      <vt:lpstr>eksctl AWS EKS cluster visibility</vt:lpstr>
      <vt:lpstr>Documentation</vt:lpstr>
      <vt:lpstr>LaTeX</vt:lpstr>
      <vt:lpstr>markdown</vt:lpstr>
      <vt:lpstr>lorem3</vt:lpstr>
      <vt:lpstr>OS-Specific Enhancement — SubModules</vt:lpstr>
      <vt:lpstr>OS upgrade</vt:lpstr>
      <vt:lpstr>ConfigShell upgrade</vt:lpstr>
      <vt:lpstr>Proxies</vt:lpstr>
      <vt:lpstr>route53</vt:lpstr>
      <vt:lpstr>JOIN THE TEAM</vt:lpstr>
      <vt:lpstr>The Future of ConfigShell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ConfigShell</dc:title>
  <cp:lastModifiedBy>Christian Engel</cp:lastModifiedBy>
  <cp:revision>5</cp:revision>
  <dcterms:modified xsi:type="dcterms:W3CDTF">2023-04-18T23:24:39Z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dc4716b-92d5-4aa9-93a8-2ed8b74a3ef4_Enabled">
    <vt:lpwstr>true</vt:lpwstr>
  </property>
  <property fmtid="{D5CDD505-2E9C-101B-9397-08002B2CF9AE}" pid="3" name="MSIP_Label_1dc4716b-92d5-4aa9-93a8-2ed8b74a3ef4_SetDate">
    <vt:lpwstr>2023-03-22T22:20:55Z</vt:lpwstr>
  </property>
  <property fmtid="{D5CDD505-2E9C-101B-9397-08002B2CF9AE}" pid="4" name="MSIP_Label_1dc4716b-92d5-4aa9-93a8-2ed8b74a3ef4_Method">
    <vt:lpwstr>Standard</vt:lpwstr>
  </property>
  <property fmtid="{D5CDD505-2E9C-101B-9397-08002B2CF9AE}" pid="5" name="MSIP_Label_1dc4716b-92d5-4aa9-93a8-2ed8b74a3ef4_Name">
    <vt:lpwstr>1dc4716b-92d5-4aa9-93a8-2ed8b74a3ef4</vt:lpwstr>
  </property>
  <property fmtid="{D5CDD505-2E9C-101B-9397-08002B2CF9AE}" pid="6" name="MSIP_Label_1dc4716b-92d5-4aa9-93a8-2ed8b74a3ef4_SiteId">
    <vt:lpwstr>aa06dce7-99d7-403b-8a08-0c5f50471e64</vt:lpwstr>
  </property>
  <property fmtid="{D5CDD505-2E9C-101B-9397-08002B2CF9AE}" pid="7" name="MSIP_Label_1dc4716b-92d5-4aa9-93a8-2ed8b74a3ef4_ActionId">
    <vt:lpwstr>b378e483-ff6b-4aff-a7e4-5a50394ae046</vt:lpwstr>
  </property>
  <property fmtid="{D5CDD505-2E9C-101B-9397-08002B2CF9AE}" pid="8" name="MSIP_Label_1dc4716b-92d5-4aa9-93a8-2ed8b74a3ef4_ContentBits">
    <vt:lpwstr>0</vt:lpwstr>
  </property>
</Properties>
</file>