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0" r:id="rId3"/>
    <p:sldId id="261" r:id="rId4"/>
    <p:sldId id="278" r:id="rId5"/>
    <p:sldId id="262" r:id="rId6"/>
    <p:sldId id="279" r:id="rId7"/>
    <p:sldId id="263" r:id="rId8"/>
    <p:sldId id="280" r:id="rId9"/>
    <p:sldId id="275" r:id="rId10"/>
    <p:sldId id="282" r:id="rId11"/>
    <p:sldId id="281" r:id="rId12"/>
    <p:sldId id="295" r:id="rId13"/>
    <p:sldId id="296" r:id="rId14"/>
    <p:sldId id="284" r:id="rId15"/>
    <p:sldId id="286" r:id="rId16"/>
    <p:sldId id="287" r:id="rId17"/>
    <p:sldId id="288" r:id="rId18"/>
    <p:sldId id="291" r:id="rId19"/>
    <p:sldId id="290" r:id="rId20"/>
    <p:sldId id="293" r:id="rId21"/>
    <p:sldId id="294" r:id="rId22"/>
  </p:sldIdLst>
  <p:sldSz cx="9144000" cy="5143500" type="screen16x9"/>
  <p:notesSz cx="6858000" cy="9144000"/>
  <p:embeddedFontLst>
    <p:embeddedFont>
      <p:font typeface="Asap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bold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Syne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1C45B-DD49-44A9-AB8A-3C071B55DA40}" v="88" dt="2023-10-06T16:32:30.298"/>
    <p1510:client id="{116DD50E-1633-42A8-BE9A-A31DDF3B3B23}" v="48" dt="2023-10-06T19:57:36.925"/>
    <p1510:client id="{15317F8C-40EF-42F1-8D91-CBE1B4765A1A}" v="189" dt="2023-10-06T19:43:30.281"/>
    <p1510:client id="{40C63A3E-6811-4E3D-9220-DF0C38A7C9E3}" v="31" dt="2023-10-06T20:02:16.288"/>
    <p1510:client id="{467798FE-E431-4841-9273-6DF55615C420}" v="41" dt="2023-10-06T19:31:54.458"/>
    <p1510:client id="{ACAA32F5-0EA2-49C2-8238-55B903715B9F}" v="56" dt="2023-10-06T20:30:13.093"/>
  </p1510:revLst>
</p1510:revInfo>
</file>

<file path=ppt/tableStyles.xml><?xml version="1.0" encoding="utf-8"?>
<a:tblStyleLst xmlns:a="http://schemas.openxmlformats.org/drawingml/2006/main" def="{D74C0166-6479-42F4-B6CB-602874BFD0C7}">
  <a:tblStyle styleId="{D74C0166-6479-42F4-B6CB-602874BFD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147DCC-48E5-448C-B58E-3A9A1528A57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5267103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5267103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19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591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445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47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79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367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Notas Lu:</a:t>
            </a:r>
          </a:p>
          <a:p>
            <a:pPr marL="0" indent="0">
              <a:buNone/>
            </a:pPr>
            <a:r>
              <a:rPr lang="en-US"/>
              <a:t>Agora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vou</a:t>
            </a:r>
            <a:r>
              <a:rPr lang="en-US"/>
              <a:t> </a:t>
            </a:r>
            <a:r>
              <a:rPr lang="en-US" err="1"/>
              <a:t>apresentar</a:t>
            </a:r>
            <a:r>
              <a:rPr lang="en-US"/>
              <a:t> </a:t>
            </a:r>
            <a:r>
              <a:rPr lang="en-US" err="1"/>
              <a:t>pra</a:t>
            </a:r>
            <a:r>
              <a:rPr lang="en-US"/>
              <a:t> </a:t>
            </a:r>
            <a:r>
              <a:rPr lang="en-US" err="1"/>
              <a:t>vocês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o </a:t>
            </a:r>
            <a:r>
              <a:rPr lang="en-US" err="1"/>
              <a:t>método</a:t>
            </a:r>
            <a:r>
              <a:rPr lang="en-US"/>
              <a:t> é </a:t>
            </a:r>
            <a:r>
              <a:rPr lang="en-US" err="1"/>
              <a:t>aplicado</a:t>
            </a:r>
            <a:r>
              <a:rPr lang="en-US"/>
              <a:t> </a:t>
            </a:r>
            <a:r>
              <a:rPr lang="en-US" err="1"/>
              <a:t>pelos</a:t>
            </a:r>
            <a:r>
              <a:rPr lang="en-US"/>
              <a:t> times de </a:t>
            </a:r>
            <a:r>
              <a:rPr lang="en-US" err="1"/>
              <a:t>projetos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574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Aqui </a:t>
            </a:r>
            <a:r>
              <a:rPr lang="en-US" err="1"/>
              <a:t>então</a:t>
            </a:r>
            <a:r>
              <a:rPr lang="en-US"/>
              <a:t> a </a:t>
            </a:r>
            <a:r>
              <a:rPr lang="en-US" err="1"/>
              <a:t>gente</a:t>
            </a:r>
            <a:r>
              <a:rPr lang="en-US"/>
              <a:t> </a:t>
            </a:r>
            <a:r>
              <a:rPr lang="en-US" err="1"/>
              <a:t>apresenta</a:t>
            </a:r>
            <a:r>
              <a:rPr lang="en-US"/>
              <a:t> o </a:t>
            </a:r>
            <a:r>
              <a:rPr lang="en-US" err="1"/>
              <a:t>passo</a:t>
            </a:r>
            <a:r>
              <a:rPr lang="en-US"/>
              <a:t> a </a:t>
            </a:r>
            <a:r>
              <a:rPr lang="en-US" err="1"/>
              <a:t>passo</a:t>
            </a:r>
            <a:r>
              <a:rPr lang="en-US"/>
              <a:t> que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geralmente</a:t>
            </a:r>
            <a:r>
              <a:rPr lang="en-US"/>
              <a:t> </a:t>
            </a:r>
            <a:r>
              <a:rPr lang="en-US" err="1"/>
              <a:t>seguidos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executar</a:t>
            </a:r>
            <a:r>
              <a:rPr lang="en-US"/>
              <a:t> um </a:t>
            </a:r>
            <a:r>
              <a:rPr lang="en-US" err="1"/>
              <a:t>projeto</a:t>
            </a:r>
            <a:r>
              <a:rPr lang="en-US"/>
              <a:t> </a:t>
            </a:r>
            <a:r>
              <a:rPr lang="en-US" err="1"/>
              <a:t>usando</a:t>
            </a:r>
            <a:r>
              <a:rPr lang="en-US"/>
              <a:t> Lean UX.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 </a:t>
            </a:r>
            <a:r>
              <a:rPr lang="en-US" err="1"/>
              <a:t>passo</a:t>
            </a:r>
            <a:r>
              <a:rPr lang="en-US"/>
              <a:t> 1, </a:t>
            </a:r>
            <a:r>
              <a:rPr lang="en-US" err="1"/>
              <a:t>Pressupostos</a:t>
            </a:r>
            <a:r>
              <a:rPr lang="en-US"/>
              <a:t>, é </a:t>
            </a:r>
            <a:r>
              <a:rPr lang="en-US" err="1"/>
              <a:t>quando</a:t>
            </a:r>
            <a:r>
              <a:rPr lang="en-US"/>
              <a:t> o time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realizar</a:t>
            </a:r>
            <a:r>
              <a:rPr lang="en-US"/>
              <a:t> um brainstorming das features. Aqui é a </a:t>
            </a:r>
            <a:r>
              <a:rPr lang="en-US" err="1"/>
              <a:t>etapa</a:t>
            </a:r>
            <a:r>
              <a:rPr lang="en-US"/>
              <a:t> de </a:t>
            </a:r>
            <a:r>
              <a:rPr lang="en-US" err="1"/>
              <a:t>pensamento</a:t>
            </a:r>
            <a:r>
              <a:rPr lang="en-US"/>
              <a:t>, de </a:t>
            </a:r>
            <a:r>
              <a:rPr lang="en-US" err="1"/>
              <a:t>ideias</a:t>
            </a:r>
            <a:r>
              <a:rPr lang="en-US"/>
              <a:t>, de </a:t>
            </a:r>
            <a:r>
              <a:rPr lang="en-US" err="1"/>
              <a:t>jogar</a:t>
            </a:r>
            <a:r>
              <a:rPr lang="en-US"/>
              <a:t> o </a:t>
            </a:r>
            <a:r>
              <a:rPr lang="en-US" err="1"/>
              <a:t>problema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mesa e </a:t>
            </a:r>
            <a:r>
              <a:rPr lang="en-US" err="1"/>
              <a:t>gerar</a:t>
            </a:r>
            <a:r>
              <a:rPr lang="en-US"/>
              <a:t> </a:t>
            </a:r>
            <a:r>
              <a:rPr lang="en-US" err="1"/>
              <a:t>suposições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eventualmente</a:t>
            </a:r>
            <a:r>
              <a:rPr lang="en-US"/>
              <a:t> se </a:t>
            </a:r>
            <a:r>
              <a:rPr lang="en-US" err="1"/>
              <a:t>transformar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hipóteses</a:t>
            </a:r>
            <a:r>
              <a:rPr lang="en-US"/>
              <a:t>.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 </a:t>
            </a:r>
            <a:r>
              <a:rPr lang="en-US" err="1"/>
              <a:t>passo</a:t>
            </a:r>
            <a:r>
              <a:rPr lang="en-US"/>
              <a:t> 2, </a:t>
            </a:r>
            <a:r>
              <a:rPr lang="en-US" err="1"/>
              <a:t>Hipóteses</a:t>
            </a:r>
            <a:r>
              <a:rPr lang="en-US"/>
              <a:t>, é o </a:t>
            </a:r>
            <a:r>
              <a:rPr lang="en-US" err="1"/>
              <a:t>momento</a:t>
            </a:r>
            <a:r>
              <a:rPr lang="en-US"/>
              <a:t> de </a:t>
            </a:r>
            <a:r>
              <a:rPr lang="en-US" err="1"/>
              <a:t>pegar</a:t>
            </a:r>
            <a:r>
              <a:rPr lang="en-US"/>
              <a:t> as </a:t>
            </a:r>
            <a:r>
              <a:rPr lang="en-US" err="1"/>
              <a:t>ideias</a:t>
            </a:r>
            <a:r>
              <a:rPr lang="en-US"/>
              <a:t> que </a:t>
            </a:r>
            <a:r>
              <a:rPr lang="en-US" err="1"/>
              <a:t>foram</a:t>
            </a:r>
            <a:r>
              <a:rPr lang="en-US"/>
              <a:t> </a:t>
            </a:r>
            <a:r>
              <a:rPr lang="en-US" err="1"/>
              <a:t>colocadas</a:t>
            </a:r>
            <a:r>
              <a:rPr lang="en-US"/>
              <a:t> no </a:t>
            </a:r>
            <a:r>
              <a:rPr lang="en-US" err="1"/>
              <a:t>passo</a:t>
            </a:r>
            <a:r>
              <a:rPr lang="en-US"/>
              <a:t> anterior e </a:t>
            </a:r>
            <a:r>
              <a:rPr lang="en-US" err="1"/>
              <a:t>transformá</a:t>
            </a:r>
            <a:r>
              <a:rPr lang="en-US"/>
              <a:t>-las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hipóteses</a:t>
            </a:r>
            <a:r>
              <a:rPr lang="en-US"/>
              <a:t>. A </a:t>
            </a:r>
            <a:r>
              <a:rPr lang="en-US" err="1"/>
              <a:t>partir</a:t>
            </a:r>
            <a:r>
              <a:rPr lang="en-US"/>
              <a:t> dessas </a:t>
            </a:r>
            <a:r>
              <a:rPr lang="en-US" err="1"/>
              <a:t>hipóteses</a:t>
            </a:r>
            <a:r>
              <a:rPr lang="en-US"/>
              <a:t>, </a:t>
            </a:r>
            <a:r>
              <a:rPr lang="en-US" err="1"/>
              <a:t>poderemos</a:t>
            </a:r>
            <a:r>
              <a:rPr lang="en-US"/>
              <a:t> </a:t>
            </a:r>
            <a:r>
              <a:rPr lang="en-US" err="1"/>
              <a:t>fazer</a:t>
            </a:r>
            <a:r>
              <a:rPr lang="en-US"/>
              <a:t> um </a:t>
            </a:r>
            <a:r>
              <a:rPr lang="en-US" err="1"/>
              <a:t>levantamento</a:t>
            </a:r>
            <a:r>
              <a:rPr lang="en-US"/>
              <a:t> de </a:t>
            </a:r>
            <a:r>
              <a:rPr lang="en-US" err="1"/>
              <a:t>informações</a:t>
            </a:r>
            <a:r>
              <a:rPr lang="en-US"/>
              <a:t> para a </a:t>
            </a:r>
            <a:r>
              <a:rPr lang="en-US" err="1"/>
              <a:t>definição</a:t>
            </a:r>
            <a:r>
              <a:rPr lang="en-US"/>
              <a:t> do MVP </a:t>
            </a:r>
            <a:r>
              <a:rPr lang="en-US" err="1"/>
              <a:t>ou</a:t>
            </a:r>
            <a:r>
              <a:rPr lang="en-US"/>
              <a:t> Produto </a:t>
            </a:r>
            <a:r>
              <a:rPr lang="en-US" err="1"/>
              <a:t>Mínimo</a:t>
            </a:r>
            <a:r>
              <a:rPr lang="en-US"/>
              <a:t> </a:t>
            </a:r>
            <a:r>
              <a:rPr lang="en-US" err="1"/>
              <a:t>Viável</a:t>
            </a:r>
            <a:r>
              <a:rPr lang="en-US"/>
              <a:t>. O MVP é um dos </a:t>
            </a:r>
            <a:r>
              <a:rPr lang="en-US" err="1"/>
              <a:t>pontos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importantes</a:t>
            </a:r>
            <a:r>
              <a:rPr lang="en-US"/>
              <a:t> do Lean UX,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vez</a:t>
            </a:r>
            <a:r>
              <a:rPr lang="en-US"/>
              <a:t> que é </a:t>
            </a:r>
            <a:r>
              <a:rPr lang="en-US" err="1"/>
              <a:t>ele</a:t>
            </a:r>
            <a:r>
              <a:rPr lang="en-US"/>
              <a:t>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permite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feedbacks dos </a:t>
            </a:r>
            <a:r>
              <a:rPr lang="en-US" err="1"/>
              <a:t>usuários</a:t>
            </a:r>
            <a:r>
              <a:rPr lang="en-US"/>
              <a:t> </a:t>
            </a:r>
            <a:r>
              <a:rPr lang="en-US" err="1"/>
              <a:t>venham</a:t>
            </a:r>
            <a:r>
              <a:rPr lang="en-US"/>
              <a:t> </a:t>
            </a:r>
            <a:r>
              <a:rPr lang="en-US" err="1"/>
              <a:t>desde</a:t>
            </a:r>
            <a:r>
              <a:rPr lang="en-US"/>
              <a:t> o </a:t>
            </a:r>
            <a:r>
              <a:rPr lang="en-US" err="1"/>
              <a:t>início</a:t>
            </a:r>
            <a:r>
              <a:rPr lang="en-US"/>
              <a:t> do </a:t>
            </a:r>
            <a:r>
              <a:rPr lang="en-US" err="1"/>
              <a:t>projeto</a:t>
            </a:r>
            <a:r>
              <a:rPr lang="en-US"/>
              <a:t> e </a:t>
            </a:r>
            <a:r>
              <a:rPr lang="en-US" err="1"/>
              <a:t>venham</a:t>
            </a:r>
            <a:r>
              <a:rPr lang="en-US"/>
              <a:t> de forma </a:t>
            </a:r>
            <a:r>
              <a:rPr lang="en-US" err="1"/>
              <a:t>contínua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longo</a:t>
            </a:r>
            <a:r>
              <a:rPr lang="en-US"/>
              <a:t> do tempo.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Passando</a:t>
            </a:r>
            <a:r>
              <a:rPr lang="en-US"/>
              <a:t> para o </a:t>
            </a:r>
            <a:r>
              <a:rPr lang="en-US" err="1"/>
              <a:t>passo</a:t>
            </a:r>
            <a:r>
              <a:rPr lang="en-US"/>
              <a:t> 3, a equipe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criar</a:t>
            </a:r>
            <a:r>
              <a:rPr lang="en-US"/>
              <a:t> um </a:t>
            </a:r>
            <a:r>
              <a:rPr lang="en-US" err="1"/>
              <a:t>protótipo</a:t>
            </a:r>
            <a:r>
              <a:rPr lang="en-US"/>
              <a:t>, que </a:t>
            </a:r>
            <a:r>
              <a:rPr lang="en-US" err="1"/>
              <a:t>pode</a:t>
            </a:r>
            <a:r>
              <a:rPr lang="en-US"/>
              <a:t> ser de </a:t>
            </a:r>
            <a:r>
              <a:rPr lang="en-US" err="1"/>
              <a:t>baixa</a:t>
            </a:r>
            <a:r>
              <a:rPr lang="en-US"/>
              <a:t>, </a:t>
            </a:r>
            <a:r>
              <a:rPr lang="en-US" err="1"/>
              <a:t>média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até</a:t>
            </a:r>
            <a:r>
              <a:rPr lang="en-US"/>
              <a:t> de </a:t>
            </a:r>
            <a:r>
              <a:rPr lang="en-US" err="1"/>
              <a:t>alta</a:t>
            </a:r>
            <a:r>
              <a:rPr lang="en-US"/>
              <a:t> </a:t>
            </a:r>
            <a:r>
              <a:rPr lang="en-US" err="1"/>
              <a:t>fidelidade</a:t>
            </a:r>
            <a:r>
              <a:rPr lang="en-US"/>
              <a:t>, do MPV.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</a:t>
            </a:r>
            <a:r>
              <a:rPr lang="en-US" err="1"/>
              <a:t>criação</a:t>
            </a:r>
            <a:r>
              <a:rPr lang="en-US"/>
              <a:t> dos </a:t>
            </a:r>
            <a:r>
              <a:rPr lang="en-US" err="1"/>
              <a:t>protótipos</a:t>
            </a:r>
            <a:r>
              <a:rPr lang="en-US"/>
              <a:t> </a:t>
            </a:r>
            <a:r>
              <a:rPr lang="en-US" err="1"/>
              <a:t>feita</a:t>
            </a:r>
            <a:r>
              <a:rPr lang="en-US"/>
              <a:t> no </a:t>
            </a:r>
            <a:r>
              <a:rPr lang="en-US" err="1"/>
              <a:t>passo</a:t>
            </a:r>
            <a:r>
              <a:rPr lang="en-US"/>
              <a:t> 3 </a:t>
            </a:r>
            <a:r>
              <a:rPr lang="en-US" err="1"/>
              <a:t>permite</a:t>
            </a:r>
            <a:r>
              <a:rPr lang="en-US"/>
              <a:t> que o </a:t>
            </a:r>
            <a:r>
              <a:rPr lang="en-US" err="1"/>
              <a:t>grupo</a:t>
            </a:r>
            <a:r>
              <a:rPr lang="en-US"/>
              <a:t> </a:t>
            </a:r>
            <a:r>
              <a:rPr lang="en-US" err="1"/>
              <a:t>avance</a:t>
            </a:r>
            <a:r>
              <a:rPr lang="en-US"/>
              <a:t> para o </a:t>
            </a:r>
            <a:r>
              <a:rPr lang="en-US" err="1"/>
              <a:t>passo</a:t>
            </a:r>
            <a:r>
              <a:rPr lang="en-US"/>
              <a:t> 4, </a:t>
            </a:r>
            <a:r>
              <a:rPr lang="en-US" err="1"/>
              <a:t>Validação</a:t>
            </a:r>
            <a:r>
              <a:rPr lang="en-US"/>
              <a:t> e Testes. Nesse </a:t>
            </a:r>
            <a:r>
              <a:rPr lang="en-US" err="1"/>
              <a:t>momento</a:t>
            </a:r>
            <a:r>
              <a:rPr lang="en-US"/>
              <a:t> o </a:t>
            </a:r>
            <a:r>
              <a:rPr lang="en-US" err="1"/>
              <a:t>foco</a:t>
            </a:r>
            <a:r>
              <a:rPr lang="en-US"/>
              <a:t> </a:t>
            </a:r>
            <a:r>
              <a:rPr lang="en-US" err="1"/>
              <a:t>será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testar</a:t>
            </a:r>
            <a:r>
              <a:rPr lang="en-US"/>
              <a:t> a </a:t>
            </a:r>
            <a:r>
              <a:rPr lang="en-US" err="1"/>
              <a:t>usabilidade</a:t>
            </a:r>
            <a:r>
              <a:rPr lang="en-US"/>
              <a:t> do </a:t>
            </a:r>
            <a:r>
              <a:rPr lang="en-US" err="1"/>
              <a:t>protótipo</a:t>
            </a:r>
            <a:r>
              <a:rPr lang="en-US"/>
              <a:t>. </a:t>
            </a:r>
            <a:r>
              <a:rPr lang="en-US" err="1"/>
              <a:t>Isso</a:t>
            </a:r>
            <a:r>
              <a:rPr lang="en-US"/>
              <a:t> é </a:t>
            </a:r>
            <a:r>
              <a:rPr lang="en-US" err="1"/>
              <a:t>muito</a:t>
            </a:r>
            <a:r>
              <a:rPr lang="en-US"/>
              <a:t> </a:t>
            </a:r>
            <a:r>
              <a:rPr lang="en-US" err="1"/>
              <a:t>importante</a:t>
            </a:r>
            <a:r>
              <a:rPr lang="en-US"/>
              <a:t>, </a:t>
            </a:r>
            <a:r>
              <a:rPr lang="en-US" err="1"/>
              <a:t>lembrando</a:t>
            </a:r>
            <a:r>
              <a:rPr lang="en-US"/>
              <a:t> que o Lean UX leva a </a:t>
            </a:r>
            <a:r>
              <a:rPr lang="en-US" err="1"/>
              <a:t>opinião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 </a:t>
            </a:r>
            <a:r>
              <a:rPr lang="en-US" err="1"/>
              <a:t>muito</a:t>
            </a:r>
            <a:r>
              <a:rPr lang="en-US"/>
              <a:t> a serio. São </a:t>
            </a:r>
            <a:r>
              <a:rPr lang="en-US" err="1"/>
              <a:t>feitas</a:t>
            </a:r>
            <a:r>
              <a:rPr lang="en-US"/>
              <a:t> duas </a:t>
            </a:r>
            <a:r>
              <a:rPr lang="en-US" err="1"/>
              <a:t>validações</a:t>
            </a:r>
            <a:r>
              <a:rPr lang="en-US"/>
              <a:t>: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primeira</a:t>
            </a:r>
            <a:r>
              <a:rPr lang="en-US"/>
              <a:t> interna, </a:t>
            </a:r>
            <a:r>
              <a:rPr lang="en-US" err="1"/>
              <a:t>realizada</a:t>
            </a:r>
            <a:r>
              <a:rPr lang="en-US"/>
              <a:t> com </a:t>
            </a:r>
            <a:r>
              <a:rPr lang="en-US" err="1"/>
              <a:t>os</a:t>
            </a:r>
            <a:r>
              <a:rPr lang="en-US"/>
              <a:t> stakeholders, para </a:t>
            </a:r>
            <a:r>
              <a:rPr lang="en-US" err="1"/>
              <a:t>garantir</a:t>
            </a:r>
            <a:r>
              <a:rPr lang="en-US"/>
              <a:t> que as </a:t>
            </a:r>
            <a:r>
              <a:rPr lang="en-US" err="1"/>
              <a:t>especificações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de </a:t>
            </a:r>
            <a:r>
              <a:rPr lang="en-US" err="1"/>
              <a:t>acordo</a:t>
            </a:r>
            <a:r>
              <a:rPr lang="en-US"/>
              <a:t> com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desejos</a:t>
            </a:r>
            <a:r>
              <a:rPr lang="en-US"/>
              <a:t> deles. 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segunda</a:t>
            </a:r>
            <a:r>
              <a:rPr lang="en-US"/>
              <a:t> </a:t>
            </a:r>
            <a:r>
              <a:rPr lang="en-US" err="1"/>
              <a:t>validação</a:t>
            </a:r>
            <a:r>
              <a:rPr lang="en-US"/>
              <a:t>, mas </a:t>
            </a:r>
            <a:r>
              <a:rPr lang="en-US" err="1"/>
              <a:t>essa</a:t>
            </a:r>
            <a:r>
              <a:rPr lang="en-US"/>
              <a:t> externa, </a:t>
            </a:r>
            <a:r>
              <a:rPr lang="en-US" err="1"/>
              <a:t>realizada</a:t>
            </a:r>
            <a:r>
              <a:rPr lang="en-US"/>
              <a:t> com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consumidores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usuários</a:t>
            </a:r>
            <a:r>
              <a:rPr lang="en-US"/>
              <a:t>, para </a:t>
            </a:r>
            <a:r>
              <a:rPr lang="en-US" err="1"/>
              <a:t>receber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avaliação</a:t>
            </a:r>
            <a:r>
              <a:rPr lang="en-US"/>
              <a:t> do </a:t>
            </a:r>
            <a:r>
              <a:rPr lang="en-US" err="1"/>
              <a:t>público</a:t>
            </a:r>
            <a:r>
              <a:rPr lang="en-US"/>
              <a:t>, que no </a:t>
            </a:r>
            <a:r>
              <a:rPr lang="en-US" err="1"/>
              <a:t>fim</a:t>
            </a:r>
            <a:r>
              <a:rPr lang="en-US"/>
              <a:t> das </a:t>
            </a:r>
            <a:r>
              <a:rPr lang="en-US" err="1"/>
              <a:t>contas</a:t>
            </a:r>
            <a:r>
              <a:rPr lang="en-US"/>
              <a:t>, é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realmente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utilizar</a:t>
            </a:r>
            <a:r>
              <a:rPr lang="en-US"/>
              <a:t> o </a:t>
            </a:r>
            <a:r>
              <a:rPr lang="en-US" err="1"/>
              <a:t>produto</a:t>
            </a:r>
            <a:r>
              <a:rPr lang="en-US"/>
              <a:t>.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Com base </a:t>
            </a:r>
            <a:r>
              <a:rPr lang="en-US" err="1"/>
              <a:t>nos</a:t>
            </a:r>
            <a:r>
              <a:rPr lang="en-US"/>
              <a:t> dados que </a:t>
            </a:r>
            <a:r>
              <a:rPr lang="en-US" err="1"/>
              <a:t>forem</a:t>
            </a:r>
            <a:r>
              <a:rPr lang="en-US"/>
              <a:t> </a:t>
            </a:r>
            <a:r>
              <a:rPr lang="en-US" err="1"/>
              <a:t>coletados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etapa</a:t>
            </a:r>
            <a:r>
              <a:rPr lang="en-US"/>
              <a:t> 4, a equipe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analisar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resultados</a:t>
            </a:r>
            <a:r>
              <a:rPr lang="en-US"/>
              <a:t> para </a:t>
            </a:r>
            <a:r>
              <a:rPr lang="en-US" err="1"/>
              <a:t>ver</a:t>
            </a:r>
            <a:r>
              <a:rPr lang="en-US"/>
              <a:t> se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seguir</a:t>
            </a:r>
            <a:r>
              <a:rPr lang="en-US"/>
              <a:t> </a:t>
            </a:r>
            <a:r>
              <a:rPr lang="en-US" err="1"/>
              <a:t>avançando</a:t>
            </a:r>
            <a:r>
              <a:rPr lang="en-US"/>
              <a:t> no </a:t>
            </a:r>
            <a:r>
              <a:rPr lang="en-US" err="1"/>
              <a:t>projeto</a:t>
            </a:r>
            <a:r>
              <a:rPr lang="en-US"/>
              <a:t>. Se algo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estiver</a:t>
            </a:r>
            <a:r>
              <a:rPr lang="en-US"/>
              <a:t> de acordo com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parâmetros</a:t>
            </a:r>
            <a:r>
              <a:rPr lang="en-US"/>
              <a:t> </a:t>
            </a:r>
            <a:r>
              <a:rPr lang="en-US" err="1"/>
              <a:t>estipulados</a:t>
            </a:r>
            <a:r>
              <a:rPr lang="en-US"/>
              <a:t>, </a:t>
            </a:r>
            <a:r>
              <a:rPr lang="en-US" err="1"/>
              <a:t>então</a:t>
            </a:r>
            <a:r>
              <a:rPr lang="en-US"/>
              <a:t> a equipe volta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passo</a:t>
            </a:r>
            <a:r>
              <a:rPr lang="en-US"/>
              <a:t> 3 e </a:t>
            </a:r>
            <a:r>
              <a:rPr lang="en-US" err="1"/>
              <a:t>recomeça</a:t>
            </a:r>
            <a:r>
              <a:rPr lang="en-US"/>
              <a:t> o </a:t>
            </a:r>
            <a:r>
              <a:rPr lang="en-US" err="1"/>
              <a:t>processo</a:t>
            </a:r>
            <a:r>
              <a:rPr lang="en-US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28975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235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Bom, </a:t>
            </a:r>
            <a:r>
              <a:rPr lang="en-US" err="1">
                <a:latin typeface="Calibri"/>
                <a:ea typeface="Calibri"/>
                <a:cs typeface="Calibri"/>
              </a:rPr>
              <a:t>tendo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os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passos</a:t>
            </a:r>
            <a:r>
              <a:rPr lang="en-US">
                <a:latin typeface="Calibri"/>
                <a:ea typeface="Calibri"/>
                <a:cs typeface="Calibri"/>
              </a:rPr>
              <a:t> que </a:t>
            </a:r>
            <a:r>
              <a:rPr lang="en-US" err="1">
                <a:latin typeface="Calibri"/>
                <a:ea typeface="Calibri"/>
                <a:cs typeface="Calibri"/>
              </a:rPr>
              <a:t>vimos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anteriormente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podemos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criar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uma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especie</a:t>
            </a:r>
            <a:r>
              <a:rPr lang="en-US">
                <a:latin typeface="Calibri"/>
                <a:ea typeface="Calibri"/>
                <a:cs typeface="Calibri"/>
              </a:rPr>
              <a:t> de </a:t>
            </a:r>
            <a:r>
              <a:rPr lang="en-US" err="1">
                <a:latin typeface="Calibri"/>
                <a:ea typeface="Calibri"/>
                <a:cs typeface="Calibri"/>
              </a:rPr>
              <a:t>ciclo</a:t>
            </a:r>
            <a:r>
              <a:rPr lang="en-US">
                <a:latin typeface="Calibri"/>
                <a:ea typeface="Calibri"/>
                <a:cs typeface="Calibri"/>
              </a:rPr>
              <a:t> para o </a:t>
            </a:r>
            <a:r>
              <a:rPr lang="en-US" err="1">
                <a:latin typeface="Calibri"/>
                <a:ea typeface="Calibri"/>
                <a:cs typeface="Calibri"/>
              </a:rPr>
              <a:t>método</a:t>
            </a:r>
            <a:r>
              <a:rPr lang="en-US">
                <a:latin typeface="Calibri"/>
                <a:ea typeface="Calibri"/>
                <a:cs typeface="Calibri"/>
              </a:rPr>
              <a:t> Lean UX, </a:t>
            </a:r>
            <a:r>
              <a:rPr lang="en-US" err="1">
                <a:latin typeface="Calibri"/>
                <a:ea typeface="Calibri"/>
                <a:cs typeface="Calibri"/>
              </a:rPr>
              <a:t>onde</a:t>
            </a:r>
            <a:r>
              <a:rPr lang="en-US">
                <a:latin typeface="Calibri"/>
                <a:ea typeface="Calibri"/>
                <a:cs typeface="Calibri"/>
              </a:rPr>
              <a:t> a equipe do </a:t>
            </a:r>
            <a:r>
              <a:rPr lang="en-US" err="1">
                <a:latin typeface="Calibri"/>
                <a:ea typeface="Calibri"/>
                <a:cs typeface="Calibri"/>
              </a:rPr>
              <a:t>projeto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irá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passar</a:t>
            </a:r>
            <a:r>
              <a:rPr lang="en-US">
                <a:latin typeface="Calibri"/>
                <a:ea typeface="Calibri"/>
                <a:cs typeface="Calibri"/>
              </a:rPr>
              <a:t> pela </a:t>
            </a:r>
            <a:r>
              <a:rPr lang="en-US" err="1">
                <a:latin typeface="Calibri"/>
                <a:ea typeface="Calibri"/>
                <a:cs typeface="Calibri"/>
              </a:rPr>
              <a:t>etapa</a:t>
            </a:r>
            <a:r>
              <a:rPr lang="en-US">
                <a:latin typeface="Calibri"/>
                <a:ea typeface="Calibri"/>
                <a:cs typeface="Calibri"/>
              </a:rPr>
              <a:t> de thinking, </a:t>
            </a:r>
            <a:r>
              <a:rPr lang="en-US" err="1">
                <a:latin typeface="Calibri"/>
                <a:ea typeface="Calibri"/>
                <a:cs typeface="Calibri"/>
              </a:rPr>
              <a:t>onde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realizará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toda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parte</a:t>
            </a:r>
            <a:r>
              <a:rPr lang="en-US">
                <a:latin typeface="Calibri"/>
                <a:ea typeface="Calibri"/>
                <a:cs typeface="Calibri"/>
              </a:rPr>
              <a:t> "</a:t>
            </a:r>
            <a:r>
              <a:rPr lang="en-US" err="1">
                <a:latin typeface="Calibri"/>
                <a:ea typeface="Calibri"/>
                <a:cs typeface="Calibri"/>
              </a:rPr>
              <a:t>criativa</a:t>
            </a:r>
            <a:r>
              <a:rPr lang="en-US">
                <a:latin typeface="Calibri"/>
                <a:ea typeface="Calibri"/>
                <a:cs typeface="Calibri"/>
              </a:rPr>
              <a:t>" do </a:t>
            </a:r>
            <a:r>
              <a:rPr lang="en-US" err="1">
                <a:latin typeface="Calibri"/>
                <a:ea typeface="Calibri"/>
                <a:cs typeface="Calibri"/>
              </a:rPr>
              <a:t>projeto</a:t>
            </a:r>
            <a:r>
              <a:rPr lang="en-US">
                <a:latin typeface="Calibri"/>
                <a:ea typeface="Calibri"/>
                <a:cs typeface="Calibri"/>
              </a:rPr>
              <a:t>, a </a:t>
            </a:r>
            <a:r>
              <a:rPr lang="en-US" err="1">
                <a:latin typeface="Calibri"/>
                <a:ea typeface="Calibri"/>
                <a:cs typeface="Calibri"/>
              </a:rPr>
              <a:t>parte</a:t>
            </a:r>
            <a:r>
              <a:rPr lang="en-US">
                <a:latin typeface="Calibri"/>
                <a:ea typeface="Calibri"/>
                <a:cs typeface="Calibri"/>
              </a:rPr>
              <a:t> de </a:t>
            </a:r>
            <a:r>
              <a:rPr lang="en-US" err="1">
                <a:latin typeface="Calibri"/>
                <a:ea typeface="Calibri"/>
                <a:cs typeface="Calibri"/>
              </a:rPr>
              <a:t>ideias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indo</a:t>
            </a:r>
            <a:r>
              <a:rPr lang="en-US">
                <a:latin typeface="Calibri"/>
                <a:ea typeface="Calibri"/>
                <a:cs typeface="Calibri"/>
              </a:rPr>
              <a:t> para a </a:t>
            </a:r>
            <a:r>
              <a:rPr lang="en-US" err="1">
                <a:latin typeface="Calibri"/>
                <a:ea typeface="Calibri"/>
                <a:cs typeface="Calibri"/>
              </a:rPr>
              <a:t>etapa</a:t>
            </a:r>
            <a:r>
              <a:rPr lang="en-US">
                <a:latin typeface="Calibri"/>
                <a:ea typeface="Calibri"/>
                <a:cs typeface="Calibri"/>
              </a:rPr>
              <a:t> de making, </a:t>
            </a:r>
            <a:r>
              <a:rPr lang="en-US" err="1">
                <a:latin typeface="Calibri"/>
                <a:ea typeface="Calibri"/>
                <a:cs typeface="Calibri"/>
              </a:rPr>
              <a:t>onde</a:t>
            </a:r>
            <a:r>
              <a:rPr lang="en-US">
                <a:latin typeface="Calibri"/>
                <a:ea typeface="Calibri"/>
                <a:cs typeface="Calibri"/>
              </a:rPr>
              <a:t> o </a:t>
            </a:r>
            <a:r>
              <a:rPr lang="en-US" err="1">
                <a:latin typeface="Calibri"/>
                <a:ea typeface="Calibri"/>
                <a:cs typeface="Calibri"/>
              </a:rPr>
              <a:t>projeto</a:t>
            </a:r>
            <a:r>
              <a:rPr lang="en-US">
                <a:latin typeface="Calibri"/>
                <a:ea typeface="Calibri"/>
                <a:cs typeface="Calibri"/>
              </a:rPr>
              <a:t> </a:t>
            </a:r>
            <a:r>
              <a:rPr lang="en-US" err="1">
                <a:latin typeface="Calibri"/>
                <a:ea typeface="Calibri"/>
                <a:cs typeface="Calibri"/>
              </a:rPr>
              <a:t>começará</a:t>
            </a:r>
            <a:r>
              <a:rPr lang="en-US">
                <a:latin typeface="Calibri"/>
                <a:ea typeface="Calibri"/>
                <a:cs typeface="Calibri"/>
              </a:rPr>
              <a:t> a ser </a:t>
            </a:r>
            <a:r>
              <a:rPr lang="en-US" err="1">
                <a:latin typeface="Calibri"/>
                <a:ea typeface="Calibri"/>
                <a:cs typeface="Calibri"/>
              </a:rPr>
              <a:t>aplicado</a:t>
            </a:r>
            <a:r>
              <a:rPr lang="en-US">
                <a:latin typeface="Calibri"/>
                <a:ea typeface="Calibri"/>
                <a:cs typeface="Calibri"/>
              </a:rPr>
              <a:t>, e </a:t>
            </a:r>
            <a:r>
              <a:rPr lang="en-US" err="1">
                <a:latin typeface="Calibri"/>
                <a:ea typeface="Calibri"/>
                <a:cs typeface="Calibri"/>
              </a:rPr>
              <a:t>terminando</a:t>
            </a:r>
            <a:r>
              <a:rPr lang="en-US">
                <a:latin typeface="Calibri"/>
                <a:ea typeface="Calibri"/>
                <a:cs typeface="Calibri"/>
              </a:rPr>
              <a:t> no checking, </a:t>
            </a:r>
            <a:r>
              <a:rPr lang="en-US" err="1">
                <a:latin typeface="Calibri"/>
                <a:ea typeface="Calibri"/>
                <a:cs typeface="Calibri"/>
              </a:rPr>
              <a:t>realizando</a:t>
            </a:r>
            <a:r>
              <a:rPr lang="en-US">
                <a:latin typeface="Calibri"/>
                <a:ea typeface="Calibri"/>
                <a:cs typeface="Calibri"/>
              </a:rPr>
              <a:t> testes e </a:t>
            </a:r>
            <a:r>
              <a:rPr lang="en-US" err="1">
                <a:latin typeface="Calibri"/>
                <a:ea typeface="Calibri"/>
                <a:cs typeface="Calibri"/>
              </a:rPr>
              <a:t>verificações</a:t>
            </a:r>
            <a:r>
              <a:rPr lang="en-US">
                <a:latin typeface="Calibri"/>
                <a:ea typeface="Calibri"/>
                <a:cs typeface="Calibri"/>
              </a:rPr>
              <a:t> com o </a:t>
            </a:r>
            <a:r>
              <a:rPr lang="en-US" err="1">
                <a:latin typeface="Calibri"/>
                <a:ea typeface="Calibri"/>
                <a:cs typeface="Calibri"/>
              </a:rPr>
              <a:t>público</a:t>
            </a:r>
            <a:r>
              <a:rPr lang="en-US">
                <a:latin typeface="Calibri"/>
                <a:ea typeface="Calibri"/>
                <a:cs typeface="Calibri"/>
              </a:rPr>
              <a:t>, para </a:t>
            </a:r>
            <a:r>
              <a:rPr lang="en-US" err="1">
                <a:latin typeface="Calibri"/>
                <a:ea typeface="Calibri"/>
                <a:cs typeface="Calibri"/>
              </a:rPr>
              <a:t>analisar</a:t>
            </a:r>
            <a:r>
              <a:rPr lang="en-US">
                <a:latin typeface="Calibri"/>
                <a:ea typeface="Calibri"/>
                <a:cs typeface="Calibri"/>
              </a:rPr>
              <a:t> o interesse, </a:t>
            </a:r>
            <a:r>
              <a:rPr lang="en-US" err="1">
                <a:latin typeface="Calibri"/>
                <a:ea typeface="Calibri"/>
                <a:cs typeface="Calibri"/>
              </a:rPr>
              <a:t>usabilidade</a:t>
            </a:r>
            <a:r>
              <a:rPr lang="en-US">
                <a:latin typeface="Calibri"/>
                <a:ea typeface="Calibri"/>
                <a:cs typeface="Calibri"/>
              </a:rPr>
              <a:t> e </a:t>
            </a:r>
            <a:r>
              <a:rPr lang="en-US" err="1">
                <a:latin typeface="Calibri"/>
                <a:ea typeface="Calibri"/>
                <a:cs typeface="Calibri"/>
              </a:rPr>
              <a:t>utilizade</a:t>
            </a:r>
            <a:r>
              <a:rPr lang="en-US">
                <a:latin typeface="Calibri"/>
                <a:ea typeface="Calibri"/>
                <a:cs typeface="Calibri"/>
              </a:rPr>
              <a:t> que </a:t>
            </a:r>
            <a:r>
              <a:rPr lang="en-US" err="1">
                <a:latin typeface="Calibri"/>
                <a:ea typeface="Calibri"/>
                <a:cs typeface="Calibri"/>
              </a:rPr>
              <a:t>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produto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pode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trazer</a:t>
            </a:r>
            <a:r>
              <a:rPr lang="en-US">
                <a:latin typeface="Calibri"/>
                <a:ea typeface="Calibri"/>
                <a:cs typeface="Calibri"/>
              </a:rPr>
              <a:t>. </a:t>
            </a:r>
          </a:p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É </a:t>
            </a:r>
            <a:r>
              <a:rPr lang="en-US" err="1">
                <a:latin typeface="Calibri"/>
                <a:ea typeface="Calibri"/>
                <a:cs typeface="Calibri"/>
              </a:rPr>
              <a:t>importante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citar</a:t>
            </a:r>
            <a:r>
              <a:rPr lang="en-US">
                <a:latin typeface="Calibri"/>
                <a:ea typeface="Calibri"/>
                <a:cs typeface="Calibri"/>
              </a:rPr>
              <a:t> que </a:t>
            </a:r>
            <a:r>
              <a:rPr lang="en-US" err="1">
                <a:latin typeface="Calibri"/>
                <a:ea typeface="Calibri"/>
                <a:cs typeface="Calibri"/>
              </a:rPr>
              <a:t>todo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esse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processo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ocorre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rápido</a:t>
            </a:r>
            <a:r>
              <a:rPr lang="en-US">
                <a:latin typeface="Calibri"/>
                <a:ea typeface="Calibri"/>
                <a:cs typeface="Calibri"/>
              </a:rPr>
              <a:t> e logo no </a:t>
            </a:r>
            <a:r>
              <a:rPr lang="en-US" err="1">
                <a:latin typeface="Calibri"/>
                <a:ea typeface="Calibri"/>
                <a:cs typeface="Calibri"/>
              </a:rPr>
              <a:t>início</a:t>
            </a:r>
            <a:r>
              <a:rPr lang="en-US">
                <a:latin typeface="Calibri"/>
                <a:ea typeface="Calibri"/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8448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48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0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38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755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674400" y="-2853400"/>
            <a:ext cx="4459203" cy="4665836"/>
            <a:chOff x="-674400" y="-2853400"/>
            <a:chExt cx="4459203" cy="4665836"/>
          </a:xfrm>
        </p:grpSpPr>
        <p:sp>
          <p:nvSpPr>
            <p:cNvPr id="12" name="Google Shape;12;p2"/>
            <p:cNvSpPr/>
            <p:nvPr/>
          </p:nvSpPr>
          <p:spPr>
            <a:xfrm>
              <a:off x="-674400" y="-2853400"/>
              <a:ext cx="4300847" cy="4665836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699645">
              <a:off x="2674891" y="-1012245"/>
              <a:ext cx="358440" cy="2273920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-8100195">
            <a:off x="7166010" y="3660571"/>
            <a:ext cx="651971" cy="4135636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120113" y="534988"/>
            <a:ext cx="1269225" cy="740575"/>
            <a:chOff x="878675" y="4238213"/>
            <a:chExt cx="1269225" cy="740575"/>
          </a:xfrm>
        </p:grpSpPr>
        <p:sp>
          <p:nvSpPr>
            <p:cNvPr id="16" name="Google Shape;16;p2"/>
            <p:cNvSpPr/>
            <p:nvPr/>
          </p:nvSpPr>
          <p:spPr>
            <a:xfrm>
              <a:off x="878675" y="4238213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8675" y="4509063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8675" y="4779638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257684" y="198047"/>
            <a:ext cx="660720" cy="201300"/>
            <a:chOff x="3004984" y="4544318"/>
            <a:chExt cx="660720" cy="201300"/>
          </a:xfrm>
        </p:grpSpPr>
        <p:sp>
          <p:nvSpPr>
            <p:cNvPr id="20" name="Google Shape;20;p2"/>
            <p:cNvSpPr/>
            <p:nvPr/>
          </p:nvSpPr>
          <p:spPr>
            <a:xfrm>
              <a:off x="3004984" y="4544318"/>
              <a:ext cx="201300" cy="20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32904" y="4544318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577059" y="4744153"/>
            <a:ext cx="1088650" cy="201300"/>
            <a:chOff x="2577059" y="4745624"/>
            <a:chExt cx="1088650" cy="201300"/>
          </a:xfrm>
        </p:grpSpPr>
        <p:sp>
          <p:nvSpPr>
            <p:cNvPr id="23" name="Google Shape;23;p2"/>
            <p:cNvSpPr/>
            <p:nvPr/>
          </p:nvSpPr>
          <p:spPr>
            <a:xfrm>
              <a:off x="2577059" y="4745624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4984" y="4745624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32909" y="4745624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1"/>
          </p:nvPr>
        </p:nvSpPr>
        <p:spPr>
          <a:xfrm>
            <a:off x="1115350" y="1700400"/>
            <a:ext cx="44730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1115350" y="3663575"/>
            <a:ext cx="43794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282" name="Google Shape;282;p21"/>
          <p:cNvGrpSpPr/>
          <p:nvPr/>
        </p:nvGrpSpPr>
        <p:grpSpPr>
          <a:xfrm>
            <a:off x="8395487" y="-126199"/>
            <a:ext cx="545183" cy="5588521"/>
            <a:chOff x="6539500" y="1042525"/>
            <a:chExt cx="346500" cy="3551650"/>
          </a:xfrm>
        </p:grpSpPr>
        <p:sp>
          <p:nvSpPr>
            <p:cNvPr id="283" name="Google Shape;283;p21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6310475" y="4492143"/>
            <a:ext cx="1269225" cy="740575"/>
            <a:chOff x="4805650" y="2718925"/>
            <a:chExt cx="1269225" cy="740575"/>
          </a:xfrm>
        </p:grpSpPr>
        <p:sp>
          <p:nvSpPr>
            <p:cNvPr id="287" name="Google Shape;287;p21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-247634" y="-126199"/>
            <a:ext cx="545183" cy="5588521"/>
            <a:chOff x="6539500" y="1042525"/>
            <a:chExt cx="346500" cy="3551650"/>
          </a:xfrm>
        </p:grpSpPr>
        <p:sp>
          <p:nvSpPr>
            <p:cNvPr id="291" name="Google Shape;291;p21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6377590" y="-666721"/>
            <a:ext cx="2609428" cy="1655723"/>
            <a:chOff x="6404568" y="-666694"/>
            <a:chExt cx="2414125" cy="1531800"/>
          </a:xfrm>
        </p:grpSpPr>
        <p:sp>
          <p:nvSpPr>
            <p:cNvPr id="295" name="Google Shape;295;p21"/>
            <p:cNvSpPr/>
            <p:nvPr/>
          </p:nvSpPr>
          <p:spPr>
            <a:xfrm rot="-2700000">
              <a:off x="7966410" y="-455779"/>
              <a:ext cx="431555" cy="1368757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-2700000">
              <a:off x="6825297" y="-714567"/>
              <a:ext cx="431555" cy="1368757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4541375"/>
            <a:ext cx="91440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 flipH="1">
            <a:off x="578418" y="-286676"/>
            <a:ext cx="1269225" cy="740575"/>
            <a:chOff x="4805650" y="2718925"/>
            <a:chExt cx="1269225" cy="740575"/>
          </a:xfrm>
        </p:grpSpPr>
        <p:sp>
          <p:nvSpPr>
            <p:cNvPr id="31" name="Google Shape;31;p3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rot="8100000" flipH="1">
            <a:off x="4141323" y="3975470"/>
            <a:ext cx="628203" cy="1992465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 rot="5400000">
            <a:off x="4285643" y="124788"/>
            <a:ext cx="572695" cy="9412228"/>
            <a:chOff x="6539500" y="1042525"/>
            <a:chExt cx="346500" cy="3551650"/>
          </a:xfrm>
        </p:grpSpPr>
        <p:sp>
          <p:nvSpPr>
            <p:cNvPr id="57" name="Google Shape;57;p5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 rot="5400000" flipH="1">
            <a:off x="-248139" y="226900"/>
            <a:ext cx="1269225" cy="740575"/>
            <a:chOff x="4805650" y="2718925"/>
            <a:chExt cx="1269225" cy="740575"/>
          </a:xfrm>
        </p:grpSpPr>
        <p:sp>
          <p:nvSpPr>
            <p:cNvPr id="61" name="Google Shape;61;p5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5"/>
          <p:cNvSpPr/>
          <p:nvPr/>
        </p:nvSpPr>
        <p:spPr>
          <a:xfrm flipH="1">
            <a:off x="8118431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8167801" y="3552837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flipH="1">
            <a:off x="-990387" y="3278592"/>
            <a:ext cx="3304431" cy="2359299"/>
            <a:chOff x="6398434" y="3874100"/>
            <a:chExt cx="2343070" cy="1672905"/>
          </a:xfrm>
        </p:grpSpPr>
        <p:sp>
          <p:nvSpPr>
            <p:cNvPr id="67" name="Google Shape;67;p5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rot="5400000" flipH="1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/>
          <p:nvPr/>
        </p:nvSpPr>
        <p:spPr>
          <a:xfrm rot="-2700075" flipH="1">
            <a:off x="-157868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5"/>
          <p:cNvGrpSpPr/>
          <p:nvPr/>
        </p:nvGrpSpPr>
        <p:grpSpPr>
          <a:xfrm>
            <a:off x="8565263" y="-377847"/>
            <a:ext cx="613790" cy="6291393"/>
            <a:chOff x="6539500" y="1042525"/>
            <a:chExt cx="346500" cy="3551650"/>
          </a:xfrm>
        </p:grpSpPr>
        <p:sp>
          <p:nvSpPr>
            <p:cNvPr id="175" name="Google Shape;175;p15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15"/>
          <p:cNvGrpSpPr/>
          <p:nvPr/>
        </p:nvGrpSpPr>
        <p:grpSpPr>
          <a:xfrm>
            <a:off x="4947141" y="2669092"/>
            <a:ext cx="4706206" cy="4945858"/>
            <a:chOff x="4947141" y="2516692"/>
            <a:chExt cx="4706206" cy="4945858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4947141" y="4342740"/>
              <a:ext cx="2875760" cy="311981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1"/>
          </p:nvPr>
        </p:nvSpPr>
        <p:spPr>
          <a:xfrm>
            <a:off x="79137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2"/>
          </p:nvPr>
        </p:nvSpPr>
        <p:spPr>
          <a:xfrm>
            <a:off x="791375" y="25117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3"/>
          </p:nvPr>
        </p:nvSpPr>
        <p:spPr>
          <a:xfrm>
            <a:off x="3423900" y="31655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4"/>
          </p:nvPr>
        </p:nvSpPr>
        <p:spPr>
          <a:xfrm>
            <a:off x="6056425" y="25117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5"/>
          </p:nvPr>
        </p:nvSpPr>
        <p:spPr>
          <a:xfrm>
            <a:off x="3423900" y="2421098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6"/>
          </p:nvPr>
        </p:nvSpPr>
        <p:spPr>
          <a:xfrm>
            <a:off x="605642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5" name="Google Shape;205;p17"/>
          <p:cNvGrpSpPr/>
          <p:nvPr/>
        </p:nvGrpSpPr>
        <p:grpSpPr>
          <a:xfrm>
            <a:off x="4513316" y="2516692"/>
            <a:ext cx="5140031" cy="5416592"/>
            <a:chOff x="4513316" y="2516692"/>
            <a:chExt cx="5140031" cy="5416592"/>
          </a:xfrm>
        </p:grpSpPr>
        <p:sp>
          <p:nvSpPr>
            <p:cNvPr id="206" name="Google Shape;206;p17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-382556" y="4002025"/>
            <a:ext cx="1269225" cy="740575"/>
            <a:chOff x="4805650" y="2718925"/>
            <a:chExt cx="1269225" cy="740575"/>
          </a:xfrm>
        </p:grpSpPr>
        <p:sp>
          <p:nvSpPr>
            <p:cNvPr id="210" name="Google Shape;210;p17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2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3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4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5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6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7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8"/>
          </p:nvPr>
        </p:nvSpPr>
        <p:spPr>
          <a:xfrm>
            <a:off x="5504888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 flipH="1">
            <a:off x="-621321" y="2623328"/>
            <a:ext cx="2848550" cy="4337371"/>
            <a:chOff x="6744106" y="2623328"/>
            <a:chExt cx="2848550" cy="4337371"/>
          </a:xfrm>
        </p:grpSpPr>
        <p:sp>
          <p:nvSpPr>
            <p:cNvPr id="224" name="Google Shape;224;p18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8509425" y="361088"/>
            <a:ext cx="1269225" cy="740575"/>
            <a:chOff x="4805650" y="2718925"/>
            <a:chExt cx="1269225" cy="740575"/>
          </a:xfrm>
        </p:grpSpPr>
        <p:sp>
          <p:nvSpPr>
            <p:cNvPr id="227" name="Google Shape;227;p1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18"/>
          <p:cNvSpPr/>
          <p:nvPr/>
        </p:nvSpPr>
        <p:spPr>
          <a:xfrm rot="10800000" flipH="1">
            <a:off x="-2023569" y="-1733573"/>
            <a:ext cx="2734348" cy="2966397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61" r:id="rId7"/>
    <p:sldLayoutId id="2147483663" r:id="rId8"/>
    <p:sldLayoutId id="2147483664" r:id="rId9"/>
    <p:sldLayoutId id="2147483667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aoba-hub/o-que-%C3%A9-lean-ux-351abdc3440a" TargetMode="External"/><Relationship Id="rId2" Type="http://schemas.openxmlformats.org/officeDocument/2006/relationships/hyperlink" Target="https://jeffgothelf.com/blog/leanuxcanvas-v2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upero.com.br/blog/lean-ux/" TargetMode="External"/><Relationship Id="rId5" Type="http://schemas.openxmlformats.org/officeDocument/2006/relationships/hyperlink" Target="https://blog.casadodesenvolvedor.com.br/lean-ux/" TargetMode="External"/><Relationship Id="rId4" Type="http://schemas.openxmlformats.org/officeDocument/2006/relationships/hyperlink" Target="https://www.linkedin.com/pulse/m%C3%A9todos-e-ferramentas-de-ux-lean-agile-design-siqueira-ramos/?originalSubdomain=p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2817325" y="1604421"/>
            <a:ext cx="5313300" cy="16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Desenvolvimento centrado no usuário</a:t>
            </a:r>
            <a:br>
              <a:rPr lang="pt-BR" sz="3600"/>
            </a:br>
            <a:r>
              <a:rPr lang="pt-BR" sz="3600"/>
              <a:t>Lean UX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2817325" y="3363451"/>
            <a:ext cx="4948979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Integrantes: Felipe Freitas, Henrique Juchem, Luiza Heller e Maria Eduarda Maia</a:t>
            </a:r>
            <a:endParaRPr lang="en-US"/>
          </a:p>
        </p:txBody>
      </p:sp>
      <p:sp>
        <p:nvSpPr>
          <p:cNvPr id="336" name="Google Shape;336;p27"/>
          <p:cNvSpPr/>
          <p:nvPr/>
        </p:nvSpPr>
        <p:spPr>
          <a:xfrm rot="2699612">
            <a:off x="8433021" y="1725010"/>
            <a:ext cx="491011" cy="3114623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 rot="10800000">
            <a:off x="-4682925" y="2330499"/>
            <a:ext cx="7057126" cy="7656025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1973301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Projetos de sucesso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206317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93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A5ED2-6F37-D057-22AA-8B41EBF8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Exemplos de projetos de sucesso com Lean UX: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01408E-2583-BD8D-BCA1-870CCED6BBBE}"/>
              </a:ext>
            </a:extLst>
          </p:cNvPr>
          <p:cNvSpPr txBox="1"/>
          <p:nvPr/>
        </p:nvSpPr>
        <p:spPr>
          <a:xfrm>
            <a:off x="998318" y="2000742"/>
            <a:ext cx="31946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800" b="1">
                <a:solidFill>
                  <a:srgbClr val="FFFED2"/>
                </a:solidFill>
                <a:latin typeface="Syne"/>
              </a:rPr>
              <a:t>Uber</a:t>
            </a:r>
          </a:p>
          <a:p>
            <a:pPr marL="1524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endParaRPr lang="pt-BR" sz="1800" b="1">
              <a:solidFill>
                <a:srgbClr val="FFFED2"/>
              </a:solidFill>
              <a:latin typeface="Syne"/>
            </a:endParaRPr>
          </a:p>
          <a:p>
            <a:pPr marL="4381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800" b="1">
                <a:solidFill>
                  <a:srgbClr val="FFFED2"/>
                </a:solidFill>
                <a:latin typeface="Syne"/>
              </a:rPr>
              <a:t>Lyft</a:t>
            </a:r>
          </a:p>
          <a:p>
            <a:pPr marL="1524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endParaRPr lang="pt-BR" sz="1800" b="1">
              <a:solidFill>
                <a:srgbClr val="FFFED2"/>
              </a:solidFill>
              <a:latin typeface="Syne"/>
            </a:endParaRPr>
          </a:p>
          <a:p>
            <a:pPr marL="4381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0" cap="none" spc="0" normalizeH="0" baseline="0" noProof="0" err="1">
                <a:ln>
                  <a:noFill/>
                </a:ln>
                <a:solidFill>
                  <a:srgbClr val="FFFED2"/>
                </a:solidFill>
                <a:effectLst/>
                <a:uLnTx/>
                <a:uFillTx/>
                <a:latin typeface="Syne"/>
                <a:cs typeface="Arial"/>
                <a:sym typeface="Arial"/>
              </a:rPr>
              <a:t>Amazon</a:t>
            </a:r>
            <a:endParaRPr kumimoji="0" lang="pt-BR" sz="1800" b="1" i="0" u="none" strike="noStrike" kern="0" cap="none" spc="0" normalizeH="0" baseline="0" noProof="0">
              <a:ln>
                <a:noFill/>
              </a:ln>
              <a:solidFill>
                <a:srgbClr val="FFFED2"/>
              </a:solidFill>
              <a:effectLst/>
              <a:uLnTx/>
              <a:uFillTx/>
              <a:latin typeface="Syne"/>
              <a:cs typeface="Arial"/>
              <a:sym typeface="Arial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F847D3-4572-BAF5-E6FC-5621C4A504C8}"/>
              </a:ext>
            </a:extLst>
          </p:cNvPr>
          <p:cNvSpPr/>
          <p:nvPr/>
        </p:nvSpPr>
        <p:spPr>
          <a:xfrm>
            <a:off x="998318" y="1990845"/>
            <a:ext cx="391170" cy="3472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2743F0-D775-4FE0-CBA0-6AC4CC7C0A4D}"/>
              </a:ext>
            </a:extLst>
          </p:cNvPr>
          <p:cNvSpPr txBox="1"/>
          <p:nvPr/>
        </p:nvSpPr>
        <p:spPr>
          <a:xfrm>
            <a:off x="4951071" y="2000742"/>
            <a:ext cx="48324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0" cap="none" spc="0" normalizeH="0" baseline="0" noProof="0">
                <a:ln>
                  <a:noFill/>
                </a:ln>
                <a:solidFill>
                  <a:srgbClr val="FFFED2"/>
                </a:solidFill>
                <a:effectLst/>
                <a:uLnTx/>
                <a:uFillTx/>
                <a:latin typeface="Syne"/>
                <a:cs typeface="Arial"/>
                <a:sym typeface="Arial"/>
              </a:rPr>
              <a:t>eBay</a:t>
            </a:r>
          </a:p>
          <a:p>
            <a:pPr marL="1524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1" i="0" u="none" strike="noStrike" kern="0" cap="none" spc="0" normalizeH="0" baseline="0" noProof="0">
              <a:ln>
                <a:noFill/>
              </a:ln>
              <a:solidFill>
                <a:srgbClr val="FFFED2"/>
              </a:solidFill>
              <a:effectLst/>
              <a:uLnTx/>
              <a:uFillTx/>
              <a:latin typeface="Syne"/>
              <a:cs typeface="Arial"/>
              <a:sym typeface="Arial"/>
            </a:endParaRPr>
          </a:p>
          <a:p>
            <a:pPr marL="4381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800" b="1">
                <a:solidFill>
                  <a:srgbClr val="FFFED2"/>
                </a:solidFill>
                <a:latin typeface="Syne"/>
              </a:rPr>
              <a:t>Apple Health</a:t>
            </a:r>
          </a:p>
          <a:p>
            <a:pPr marL="1524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endParaRPr lang="pt-BR" sz="1800" b="1">
              <a:solidFill>
                <a:srgbClr val="FFFED2"/>
              </a:solidFill>
              <a:latin typeface="Syne"/>
            </a:endParaRPr>
          </a:p>
          <a:p>
            <a:pPr marL="4381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0" cap="none" spc="0" normalizeH="0" baseline="0" noProof="0" err="1">
                <a:ln>
                  <a:noFill/>
                </a:ln>
                <a:solidFill>
                  <a:srgbClr val="FFFED2"/>
                </a:solidFill>
                <a:effectLst/>
                <a:uLnTx/>
                <a:uFillTx/>
                <a:latin typeface="Syne"/>
                <a:cs typeface="Arial"/>
                <a:sym typeface="Arial"/>
              </a:rPr>
              <a:t>Fitbit</a:t>
            </a: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5B50024-2438-AD0F-C475-288080D0C74E}"/>
              </a:ext>
            </a:extLst>
          </p:cNvPr>
          <p:cNvSpPr/>
          <p:nvPr/>
        </p:nvSpPr>
        <p:spPr>
          <a:xfrm>
            <a:off x="998318" y="2555888"/>
            <a:ext cx="391170" cy="3472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2F0302A-B75F-E792-4B0F-46459C2FF06D}"/>
              </a:ext>
            </a:extLst>
          </p:cNvPr>
          <p:cNvSpPr/>
          <p:nvPr/>
        </p:nvSpPr>
        <p:spPr>
          <a:xfrm>
            <a:off x="998318" y="3120931"/>
            <a:ext cx="391170" cy="3472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C9A3424-F9E5-2F2A-760C-B712D9AB337D}"/>
              </a:ext>
            </a:extLst>
          </p:cNvPr>
          <p:cNvSpPr/>
          <p:nvPr/>
        </p:nvSpPr>
        <p:spPr>
          <a:xfrm>
            <a:off x="4951071" y="2022212"/>
            <a:ext cx="391170" cy="3472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8C31B9C-620E-91E8-60D7-3472D427280A}"/>
              </a:ext>
            </a:extLst>
          </p:cNvPr>
          <p:cNvSpPr/>
          <p:nvPr/>
        </p:nvSpPr>
        <p:spPr>
          <a:xfrm>
            <a:off x="4951071" y="2565785"/>
            <a:ext cx="391170" cy="3472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13F499-A11F-BD28-4BCF-D265CF87D96C}"/>
              </a:ext>
            </a:extLst>
          </p:cNvPr>
          <p:cNvSpPr/>
          <p:nvPr/>
        </p:nvSpPr>
        <p:spPr>
          <a:xfrm>
            <a:off x="4951071" y="3109358"/>
            <a:ext cx="391170" cy="3472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6</a:t>
            </a:r>
          </a:p>
        </p:txBody>
      </p:sp>
      <p:pic>
        <p:nvPicPr>
          <p:cNvPr id="3" name="Imagem 2" descr="UBER Logo PNG Vector (AI) Free Download">
            <a:extLst>
              <a:ext uri="{FF2B5EF4-FFF2-40B4-BE49-F238E27FC236}">
                <a16:creationId xmlns:a16="http://schemas.microsoft.com/office/drawing/2014/main" id="{557B770F-CA9B-D07C-531A-540DF44D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409" y="1965744"/>
            <a:ext cx="392502" cy="392502"/>
          </a:xfrm>
          <a:prstGeom prst="rect">
            <a:avLst/>
          </a:prstGeom>
        </p:spPr>
      </p:pic>
      <p:pic>
        <p:nvPicPr>
          <p:cNvPr id="4" name="Imagem 3" descr="Logotipo Lyft round PNG transparente - StickPNG">
            <a:extLst>
              <a:ext uri="{FF2B5EF4-FFF2-40B4-BE49-F238E27FC236}">
                <a16:creationId xmlns:a16="http://schemas.microsoft.com/office/drawing/2014/main" id="{1E721993-9508-0BB9-425E-B54B4D0F8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060" y="2515678"/>
            <a:ext cx="457201" cy="446418"/>
          </a:xfrm>
          <a:prstGeom prst="rect">
            <a:avLst/>
          </a:prstGeom>
        </p:spPr>
      </p:pic>
      <p:pic>
        <p:nvPicPr>
          <p:cNvPr id="5" name="Imagem 4" descr="Amazon Logo (PNG e SVG) Download Vetorial Transparente">
            <a:extLst>
              <a:ext uri="{FF2B5EF4-FFF2-40B4-BE49-F238E27FC236}">
                <a16:creationId xmlns:a16="http://schemas.microsoft.com/office/drawing/2014/main" id="{19D0BCC9-A7EB-73B0-A373-B9936F2A6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513" y="3034151"/>
            <a:ext cx="360152" cy="390727"/>
          </a:xfrm>
          <a:prstGeom prst="rect">
            <a:avLst/>
          </a:prstGeom>
        </p:spPr>
      </p:pic>
      <p:pic>
        <p:nvPicPr>
          <p:cNvPr id="6" name="Imagem 5" descr="eBay Logo, symbol, meaning, history, PNG, brand">
            <a:extLst>
              <a:ext uri="{FF2B5EF4-FFF2-40B4-BE49-F238E27FC236}">
                <a16:creationId xmlns:a16="http://schemas.microsoft.com/office/drawing/2014/main" id="{0F98B81F-7A81-CC51-04F7-1E2462AC4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381" y="1961970"/>
            <a:ext cx="715993" cy="410834"/>
          </a:xfrm>
          <a:prstGeom prst="rect">
            <a:avLst/>
          </a:prstGeom>
        </p:spPr>
      </p:pic>
      <p:pic>
        <p:nvPicPr>
          <p:cNvPr id="8" name="Imagem 7" descr="Health Icon PNG Image | Health icon, Health apps iphone, App icon design">
            <a:extLst>
              <a:ext uri="{FF2B5EF4-FFF2-40B4-BE49-F238E27FC236}">
                <a16:creationId xmlns:a16="http://schemas.microsoft.com/office/drawing/2014/main" id="{46CE7BFF-D525-360D-6D58-8D3A7FB6C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598" y="2537244"/>
            <a:ext cx="446417" cy="403285"/>
          </a:xfrm>
          <a:prstGeom prst="rect">
            <a:avLst/>
          </a:prstGeom>
        </p:spPr>
      </p:pic>
      <p:pic>
        <p:nvPicPr>
          <p:cNvPr id="9" name="Imagem 8" descr="Logotipo do aplicativo Fitbit PNG transparente - StickPNG">
            <a:extLst>
              <a:ext uri="{FF2B5EF4-FFF2-40B4-BE49-F238E27FC236}">
                <a16:creationId xmlns:a16="http://schemas.microsoft.com/office/drawing/2014/main" id="{C8087168-270A-0165-FDC4-8785C472A7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3560" y="3065875"/>
            <a:ext cx="446416" cy="4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A5ED2-6F37-D057-22AA-8B41EBF8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19" y="1772764"/>
            <a:ext cx="2180709" cy="383873"/>
          </a:xfrm>
        </p:spPr>
        <p:txBody>
          <a:bodyPr/>
          <a:lstStyle/>
          <a:p>
            <a:r>
              <a:rPr lang="pt-BR" sz="2000"/>
              <a:t>Exemplos de projetos de sucesso com Lean UX:</a:t>
            </a:r>
          </a:p>
        </p:txBody>
      </p:sp>
      <p:pic>
        <p:nvPicPr>
          <p:cNvPr id="12" name="Imagem 11" descr="Ficheiro:Amazon logo.svg – Wikipédia, a enciclopédia livre">
            <a:extLst>
              <a:ext uri="{FF2B5EF4-FFF2-40B4-BE49-F238E27FC236}">
                <a16:creationId xmlns:a16="http://schemas.microsoft.com/office/drawing/2014/main" id="{AF130169-7556-F5D8-F587-8A0BB0C7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218" y="415328"/>
            <a:ext cx="1455419" cy="439344"/>
          </a:xfrm>
          <a:prstGeom prst="rect">
            <a:avLst/>
          </a:prstGeom>
        </p:spPr>
      </p:pic>
      <p:pic>
        <p:nvPicPr>
          <p:cNvPr id="13" name="Imagem 12" descr="Uma imagem com texto, captura de ecrã, design&#10;&#10;Descrição gerada automaticamente">
            <a:extLst>
              <a:ext uri="{FF2B5EF4-FFF2-40B4-BE49-F238E27FC236}">
                <a16:creationId xmlns:a16="http://schemas.microsoft.com/office/drawing/2014/main" id="{047A2CFD-E8BC-9803-9B39-CE12B3164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5" r="-513"/>
          <a:stretch/>
        </p:blipFill>
        <p:spPr>
          <a:xfrm>
            <a:off x="5232702" y="1191260"/>
            <a:ext cx="1648102" cy="3369313"/>
          </a:xfrm>
          <a:prstGeom prst="rect">
            <a:avLst/>
          </a:prstGeom>
        </p:spPr>
      </p:pic>
      <p:pic>
        <p:nvPicPr>
          <p:cNvPr id="21" name="Imagem 20" descr="Uma imagem com texto, captura de ecrã, design&#10;&#10;Descrição gerada automaticamente">
            <a:extLst>
              <a:ext uri="{FF2B5EF4-FFF2-40B4-BE49-F238E27FC236}">
                <a16:creationId xmlns:a16="http://schemas.microsoft.com/office/drawing/2014/main" id="{B6BD2B07-9B1D-E6A5-E2D6-50102A5BD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763" y="1211252"/>
            <a:ext cx="1687728" cy="3371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1CB529-E435-CB49-67B6-B305F9684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611" y="361528"/>
            <a:ext cx="591015" cy="5910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33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A5ED2-6F37-D057-22AA-8B41EBF8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05" y="164815"/>
            <a:ext cx="2180709" cy="383873"/>
          </a:xfrm>
        </p:spPr>
        <p:txBody>
          <a:bodyPr/>
          <a:lstStyle/>
          <a:p>
            <a:r>
              <a:rPr lang="pt-BR" sz="2000" dirty="0"/>
              <a:t>Como era no começo:</a:t>
            </a:r>
            <a:endParaRPr lang="pt-P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CB529-E435-CB49-67B6-B305F9684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518" y="254977"/>
            <a:ext cx="591015" cy="591015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Uber App Comparison">
            <a:extLst>
              <a:ext uri="{FF2B5EF4-FFF2-40B4-BE49-F238E27FC236}">
                <a16:creationId xmlns:a16="http://schemas.microsoft.com/office/drawing/2014/main" id="{0C98A3A3-3D15-410D-C532-471AED562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5" y="1216097"/>
            <a:ext cx="4204114" cy="354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1973301"/>
            <a:ext cx="4819128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e técnicas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206317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90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>
            <a:spLocks noGrp="1"/>
          </p:cNvSpPr>
          <p:nvPr>
            <p:ph type="subTitle" idx="2"/>
          </p:nvPr>
        </p:nvSpPr>
        <p:spPr>
          <a:xfrm>
            <a:off x="784935" y="2566248"/>
            <a:ext cx="203622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/>
              <a:t>Entrevistas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/>
              <a:t>Pesquisas online</a:t>
            </a:r>
          </a:p>
        </p:txBody>
      </p:sp>
      <p:sp>
        <p:nvSpPr>
          <p:cNvPr id="451" name="Google Shape;451;p34"/>
          <p:cNvSpPr txBox="1">
            <a:spLocks noGrp="1"/>
          </p:cNvSpPr>
          <p:nvPr>
            <p:ph type="subTitle" idx="4"/>
          </p:nvPr>
        </p:nvSpPr>
        <p:spPr>
          <a:xfrm>
            <a:off x="3563222" y="2517580"/>
            <a:ext cx="2465348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err="1"/>
              <a:t>Wireframes</a:t>
            </a:r>
            <a:endParaRPr lang="pt-BR" sz="1400"/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/>
              <a:t>Protótipos de papel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/>
              <a:t>Protótipos digitais</a:t>
            </a:r>
          </a:p>
        </p:txBody>
      </p:sp>
      <p:sp>
        <p:nvSpPr>
          <p:cNvPr id="453" name="Google Shape;45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e técnicas:</a:t>
            </a:r>
            <a:endParaRPr/>
          </a:p>
        </p:txBody>
      </p:sp>
      <p:sp>
        <p:nvSpPr>
          <p:cNvPr id="454" name="Google Shape;454;p34"/>
          <p:cNvSpPr txBox="1">
            <a:spLocks noGrp="1"/>
          </p:cNvSpPr>
          <p:nvPr>
            <p:ph type="subTitle" idx="1"/>
          </p:nvPr>
        </p:nvSpPr>
        <p:spPr>
          <a:xfrm>
            <a:off x="937343" y="1894890"/>
            <a:ext cx="147484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Pesquisa:</a:t>
            </a:r>
            <a:endParaRPr/>
          </a:p>
        </p:txBody>
      </p:sp>
      <p:sp>
        <p:nvSpPr>
          <p:cNvPr id="455" name="Google Shape;455;p34"/>
          <p:cNvSpPr txBox="1">
            <a:spLocks noGrp="1"/>
          </p:cNvSpPr>
          <p:nvPr>
            <p:ph type="subTitle" idx="6"/>
          </p:nvPr>
        </p:nvSpPr>
        <p:spPr>
          <a:xfrm>
            <a:off x="3741044" y="1899024"/>
            <a:ext cx="2144027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Prototipagem:</a:t>
            </a:r>
            <a:endParaRPr/>
          </a:p>
        </p:txBody>
      </p:sp>
      <p:sp>
        <p:nvSpPr>
          <p:cNvPr id="456" name="Google Shape;456;p34"/>
          <p:cNvSpPr txBox="1">
            <a:spLocks noGrp="1"/>
          </p:cNvSpPr>
          <p:nvPr>
            <p:ph type="subTitle" idx="7"/>
          </p:nvPr>
        </p:nvSpPr>
        <p:spPr>
          <a:xfrm>
            <a:off x="7285662" y="1899282"/>
            <a:ext cx="1138338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</a:t>
            </a:r>
            <a:endParaRPr/>
          </a:p>
        </p:txBody>
      </p:sp>
      <p:grpSp>
        <p:nvGrpSpPr>
          <p:cNvPr id="15" name="Google Shape;5487;p61">
            <a:extLst>
              <a:ext uri="{FF2B5EF4-FFF2-40B4-BE49-F238E27FC236}">
                <a16:creationId xmlns:a16="http://schemas.microsoft.com/office/drawing/2014/main" id="{8395435C-F9A4-F0D1-C238-178103D21211}"/>
              </a:ext>
            </a:extLst>
          </p:cNvPr>
          <p:cNvGrpSpPr/>
          <p:nvPr/>
        </p:nvGrpSpPr>
        <p:grpSpPr>
          <a:xfrm>
            <a:off x="644330" y="2075786"/>
            <a:ext cx="293014" cy="260564"/>
            <a:chOff x="-37385100" y="3949908"/>
            <a:chExt cx="321350" cy="318225"/>
          </a:xfrm>
          <a:solidFill>
            <a:schemeClr val="tx1"/>
          </a:solidFill>
        </p:grpSpPr>
        <p:sp>
          <p:nvSpPr>
            <p:cNvPr id="16" name="Google Shape;5488;p61">
              <a:extLst>
                <a:ext uri="{FF2B5EF4-FFF2-40B4-BE49-F238E27FC236}">
                  <a16:creationId xmlns:a16="http://schemas.microsoft.com/office/drawing/2014/main" id="{A1040467-E92C-7348-4AAD-E4ACF709A276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17" name="Google Shape;5489;p61">
              <a:extLst>
                <a:ext uri="{FF2B5EF4-FFF2-40B4-BE49-F238E27FC236}">
                  <a16:creationId xmlns:a16="http://schemas.microsoft.com/office/drawing/2014/main" id="{7E04C47E-9A1E-3BAE-EAE5-9A32A0032F52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  <a:highlight>
                  <a:srgbClr val="008000"/>
                </a:highlight>
              </a:endParaRPr>
            </a:p>
          </p:txBody>
        </p:sp>
      </p:grpSp>
      <p:grpSp>
        <p:nvGrpSpPr>
          <p:cNvPr id="18" name="Google Shape;5429;p61">
            <a:extLst>
              <a:ext uri="{FF2B5EF4-FFF2-40B4-BE49-F238E27FC236}">
                <a16:creationId xmlns:a16="http://schemas.microsoft.com/office/drawing/2014/main" id="{9708A957-1DBC-4144-36EB-210AD8535E20}"/>
              </a:ext>
            </a:extLst>
          </p:cNvPr>
          <p:cNvGrpSpPr/>
          <p:nvPr/>
        </p:nvGrpSpPr>
        <p:grpSpPr>
          <a:xfrm>
            <a:off x="3463195" y="2051890"/>
            <a:ext cx="265541" cy="277851"/>
            <a:chOff x="-40748275" y="3238700"/>
            <a:chExt cx="322600" cy="316950"/>
          </a:xfrm>
          <a:solidFill>
            <a:schemeClr val="tx1"/>
          </a:solidFill>
        </p:grpSpPr>
        <p:sp>
          <p:nvSpPr>
            <p:cNvPr id="19" name="Google Shape;5430;p61">
              <a:extLst>
                <a:ext uri="{FF2B5EF4-FFF2-40B4-BE49-F238E27FC236}">
                  <a16:creationId xmlns:a16="http://schemas.microsoft.com/office/drawing/2014/main" id="{BEFE341C-6232-5034-231A-0AB900BCFE1B}"/>
                </a:ext>
              </a:extLst>
            </p:cNvPr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5431;p61">
              <a:extLst>
                <a:ext uri="{FF2B5EF4-FFF2-40B4-BE49-F238E27FC236}">
                  <a16:creationId xmlns:a16="http://schemas.microsoft.com/office/drawing/2014/main" id="{3B1594C1-6589-E0B0-F78E-0B644308F473}"/>
                </a:ext>
              </a:extLst>
            </p:cNvPr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5432;p61">
              <a:extLst>
                <a:ext uri="{FF2B5EF4-FFF2-40B4-BE49-F238E27FC236}">
                  <a16:creationId xmlns:a16="http://schemas.microsoft.com/office/drawing/2014/main" id="{55A5BF08-1AE3-496C-18C7-E07717700C4E}"/>
                </a:ext>
              </a:extLst>
            </p:cNvPr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5433;p61">
              <a:extLst>
                <a:ext uri="{FF2B5EF4-FFF2-40B4-BE49-F238E27FC236}">
                  <a16:creationId xmlns:a16="http://schemas.microsoft.com/office/drawing/2014/main" id="{6174C818-48E5-04A4-88C0-058C90ADE3FF}"/>
                </a:ext>
              </a:extLst>
            </p:cNvPr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5434;p61">
              <a:extLst>
                <a:ext uri="{FF2B5EF4-FFF2-40B4-BE49-F238E27FC236}">
                  <a16:creationId xmlns:a16="http://schemas.microsoft.com/office/drawing/2014/main" id="{0EE65482-1111-18B6-6992-A372885EAD84}"/>
                </a:ext>
              </a:extLst>
            </p:cNvPr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5435;p61">
              <a:extLst>
                <a:ext uri="{FF2B5EF4-FFF2-40B4-BE49-F238E27FC236}">
                  <a16:creationId xmlns:a16="http://schemas.microsoft.com/office/drawing/2014/main" id="{EC357735-6AB1-8744-686F-86466D23C35D}"/>
                </a:ext>
              </a:extLst>
            </p:cNvPr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oogle Shape;5188;p60">
            <a:extLst>
              <a:ext uri="{FF2B5EF4-FFF2-40B4-BE49-F238E27FC236}">
                <a16:creationId xmlns:a16="http://schemas.microsoft.com/office/drawing/2014/main" id="{8F6402B9-8BE0-FD96-91FF-6B21947D3523}"/>
              </a:ext>
            </a:extLst>
          </p:cNvPr>
          <p:cNvGrpSpPr/>
          <p:nvPr/>
        </p:nvGrpSpPr>
        <p:grpSpPr>
          <a:xfrm>
            <a:off x="6911255" y="2059321"/>
            <a:ext cx="302677" cy="277030"/>
            <a:chOff x="5049725" y="2635825"/>
            <a:chExt cx="481825" cy="451700"/>
          </a:xfrm>
          <a:solidFill>
            <a:schemeClr val="tx1"/>
          </a:solidFill>
        </p:grpSpPr>
        <p:sp>
          <p:nvSpPr>
            <p:cNvPr id="26" name="Google Shape;5189;p60">
              <a:extLst>
                <a:ext uri="{FF2B5EF4-FFF2-40B4-BE49-F238E27FC236}">
                  <a16:creationId xmlns:a16="http://schemas.microsoft.com/office/drawing/2014/main" id="{D60B94E9-5E32-AF93-098D-3D8946FDAC6D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5190;p60">
              <a:extLst>
                <a:ext uri="{FF2B5EF4-FFF2-40B4-BE49-F238E27FC236}">
                  <a16:creationId xmlns:a16="http://schemas.microsoft.com/office/drawing/2014/main" id="{B0188A14-B76E-62B6-460F-94CDE15A1410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191;p60">
              <a:extLst>
                <a:ext uri="{FF2B5EF4-FFF2-40B4-BE49-F238E27FC236}">
                  <a16:creationId xmlns:a16="http://schemas.microsoft.com/office/drawing/2014/main" id="{013E25C5-C903-8234-FEE1-7847CC9B1394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47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1973301"/>
            <a:ext cx="4819128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 do método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206317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02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Passos do método:</a:t>
            </a:r>
            <a:endParaRPr/>
          </a:p>
        </p:txBody>
      </p:sp>
      <p:sp>
        <p:nvSpPr>
          <p:cNvPr id="395" name="Google Shape;395;p32"/>
          <p:cNvSpPr txBox="1">
            <a:spLocks noGrp="1"/>
          </p:cNvSpPr>
          <p:nvPr>
            <p:ph type="subTitle" idx="4"/>
          </p:nvPr>
        </p:nvSpPr>
        <p:spPr>
          <a:xfrm>
            <a:off x="1937373" y="1517758"/>
            <a:ext cx="4039564" cy="2107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2" indent="0" algn="l"/>
            <a:endParaRPr lang="pt-BR" sz="1800"/>
          </a:p>
          <a:p>
            <a:pPr marL="0" indent="0" algn="l"/>
            <a:r>
              <a:rPr lang="pt-BR" sz="1800"/>
              <a:t>1.   Pressupostos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sz="1800"/>
          </a:p>
          <a:p>
            <a:pPr marL="0" indent="0" algn="l"/>
            <a:r>
              <a:rPr lang="pt-BR" sz="1800"/>
              <a:t>2.   Hipóteses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sz="1800"/>
          </a:p>
          <a:p>
            <a:pPr marL="0" indent="0" algn="l"/>
            <a:r>
              <a:rPr lang="pt-BR" sz="1800"/>
              <a:t>3.   Protótipo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sz="18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E2532B-E873-69DF-A822-FAFA3DF6C3A0}"/>
              </a:ext>
            </a:extLst>
          </p:cNvPr>
          <p:cNvSpPr txBox="1"/>
          <p:nvPr/>
        </p:nvSpPr>
        <p:spPr>
          <a:xfrm>
            <a:off x="4865688" y="1865406"/>
            <a:ext cx="373752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800">
                <a:solidFill>
                  <a:schemeClr val="dk1"/>
                </a:solidFill>
                <a:latin typeface="Asap"/>
                <a:sym typeface="Asap"/>
              </a:rPr>
              <a:t>4.   Validações e testes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sz="1800">
              <a:solidFill>
                <a:schemeClr val="dk1"/>
              </a:solidFill>
              <a:latin typeface="Asap"/>
              <a:sym typeface="Asap"/>
            </a:endParaRPr>
          </a:p>
          <a:p>
            <a:r>
              <a:rPr lang="pt-BR" sz="1800">
                <a:solidFill>
                  <a:schemeClr val="dk1"/>
                </a:solidFill>
                <a:latin typeface="Asap"/>
                <a:sym typeface="Asap"/>
              </a:rPr>
              <a:t>5.   Resultados  </a:t>
            </a:r>
            <a:endParaRPr lang="pt-BR" sz="1800">
              <a:solidFill>
                <a:schemeClr val="dk1"/>
              </a:solidFill>
              <a:latin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2003607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1973301"/>
            <a:ext cx="4819128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do método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206317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13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EDBFCB6-F305-0340-3169-B18D1E44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Ciclo do método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8F1A0B4-40B2-66FC-3BA4-D8E79D6B930E}"/>
              </a:ext>
            </a:extLst>
          </p:cNvPr>
          <p:cNvSpPr txBox="1"/>
          <p:nvPr/>
        </p:nvSpPr>
        <p:spPr>
          <a:xfrm>
            <a:off x="3742021" y="1754597"/>
            <a:ext cx="403555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>
              <a:spcBef>
                <a:spcPts val="1200"/>
              </a:spcBef>
              <a:buClr>
                <a:schemeClr val="tx1"/>
              </a:buClr>
            </a:pPr>
            <a:r>
              <a:rPr lang="pt-BR" sz="1600" b="1">
                <a:solidFill>
                  <a:schemeClr val="dk1"/>
                </a:solidFill>
                <a:latin typeface="Syne"/>
                <a:sym typeface="Raleway"/>
              </a:rPr>
              <a:t>Make – Fazer</a:t>
            </a:r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4B8A7EA-F0FB-BE75-61A2-B9F594AE9FB8}"/>
              </a:ext>
            </a:extLst>
          </p:cNvPr>
          <p:cNvSpPr/>
          <p:nvPr/>
        </p:nvSpPr>
        <p:spPr>
          <a:xfrm>
            <a:off x="2320944" y="2877187"/>
            <a:ext cx="317664" cy="2646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7DDD71B-C25E-409D-EBD7-A14CF356113C}"/>
              </a:ext>
            </a:extLst>
          </p:cNvPr>
          <p:cNvSpPr/>
          <p:nvPr/>
        </p:nvSpPr>
        <p:spPr>
          <a:xfrm>
            <a:off x="4411057" y="1438231"/>
            <a:ext cx="317664" cy="2646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CB7E70-0A2A-21BE-9236-CE82EF88B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237" y="3370846"/>
            <a:ext cx="2907600" cy="477900"/>
          </a:xfrm>
        </p:spPr>
        <p:txBody>
          <a:bodyPr/>
          <a:lstStyle/>
          <a:p>
            <a:pPr algn="l"/>
            <a:r>
              <a:rPr lang="pt-BR" sz="1600"/>
              <a:t> </a:t>
            </a:r>
            <a:r>
              <a:rPr lang="pt-BR" sz="1600" err="1"/>
              <a:t>Think</a:t>
            </a:r>
            <a:r>
              <a:rPr lang="pt-BR" sz="1600"/>
              <a:t> – Pensar</a:t>
            </a:r>
            <a:endParaRPr lang="en-US" sz="1600" b="0"/>
          </a:p>
          <a:p>
            <a:endParaRPr lang="en-US"/>
          </a:p>
        </p:txBody>
      </p:sp>
      <p:sp>
        <p:nvSpPr>
          <p:cNvPr id="8" name="Subtítulo 22">
            <a:extLst>
              <a:ext uri="{FF2B5EF4-FFF2-40B4-BE49-F238E27FC236}">
                <a16:creationId xmlns:a16="http://schemas.microsoft.com/office/drawing/2014/main" id="{44A52FEB-C7CE-6D65-3AF1-CF101BC02596}"/>
              </a:ext>
            </a:extLst>
          </p:cNvPr>
          <p:cNvSpPr txBox="1">
            <a:spLocks/>
          </p:cNvSpPr>
          <p:nvPr/>
        </p:nvSpPr>
        <p:spPr>
          <a:xfrm>
            <a:off x="5557340" y="2834945"/>
            <a:ext cx="7857072" cy="107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52400" indent="0" algn="l" fontAlgn="base">
              <a:spcBef>
                <a:spcPts val="1200"/>
              </a:spcBef>
            </a:pPr>
            <a:r>
              <a:rPr lang="pt-BR" sz="1400">
                <a:cs typeface="Arial"/>
              </a:rPr>
              <a:t>        </a:t>
            </a:r>
            <a:r>
              <a:rPr lang="pt-BR" sz="1400" err="1">
                <a:cs typeface="Arial"/>
              </a:rPr>
              <a:t>Check</a:t>
            </a:r>
            <a:r>
              <a:rPr lang="pt-BR" sz="1400">
                <a:cs typeface="Arial"/>
              </a:rPr>
              <a:t> – Verificar</a:t>
            </a:r>
          </a:p>
          <a:p>
            <a:pPr marL="152400" indent="0" algn="l" fontAlgn="base">
              <a:spcBef>
                <a:spcPts val="1200"/>
              </a:spcBef>
            </a:pPr>
            <a:endParaRPr lang="pt-BR" sz="1600">
              <a:cs typeface="Arial"/>
            </a:endParaRPr>
          </a:p>
        </p:txBody>
      </p:sp>
      <p:sp>
        <p:nvSpPr>
          <p:cNvPr id="10" name="Elipse 1">
            <a:extLst>
              <a:ext uri="{FF2B5EF4-FFF2-40B4-BE49-F238E27FC236}">
                <a16:creationId xmlns:a16="http://schemas.microsoft.com/office/drawing/2014/main" id="{DE5206F8-B779-7637-0329-BF3F59DA85DF}"/>
              </a:ext>
            </a:extLst>
          </p:cNvPr>
          <p:cNvSpPr/>
          <p:nvPr/>
        </p:nvSpPr>
        <p:spPr>
          <a:xfrm>
            <a:off x="6734273" y="2882401"/>
            <a:ext cx="330610" cy="2791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321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</a:t>
            </a:r>
            <a:endParaRPr dirty="0"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1973301"/>
            <a:ext cx="4819128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206317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33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EDBFCB6-F305-0340-3169-B18D1E44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F4474270-8AFC-D1AD-120A-8EE47896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008" y="1471918"/>
            <a:ext cx="7258992" cy="2199664"/>
          </a:xfrm>
        </p:spPr>
        <p:txBody>
          <a:bodyPr/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https://jeffgothelf.com/blog/leanuxcanvas-v2/</a:t>
            </a:r>
            <a:endParaRPr lang="pt-BR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https://medium.com/baoba-hub/o-que-%C3%A9-lean-ux-351abdc3440a</a:t>
            </a:r>
            <a:endParaRPr lang="pt-BR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https://www.linkedin.com/pulse/m%C3%A9todos-e-ferramentas-de-ux-lean-agile-design-siqueira-ramos/?originalSubdomain=pt</a:t>
            </a:r>
            <a:endParaRPr lang="pt-BR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https://blog.casadodesenvolvedor.com.br/lean-ux/</a:t>
            </a:r>
            <a:endParaRPr lang="pt-BR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https://www.supero.com.br/blog/lean-ux/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400">
                <a:cs typeface="Arial"/>
              </a:rPr>
              <a:t> </a:t>
            </a:r>
            <a:endParaRPr lang="pt-BR" sz="160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52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Lean UX?</a:t>
            </a:r>
            <a:endParaRPr/>
          </a:p>
        </p:txBody>
      </p:sp>
      <p:sp>
        <p:nvSpPr>
          <p:cNvPr id="395" name="Google Shape;395;p32"/>
          <p:cNvSpPr txBox="1">
            <a:spLocks noGrp="1"/>
          </p:cNvSpPr>
          <p:nvPr>
            <p:ph type="subTitle" idx="4"/>
          </p:nvPr>
        </p:nvSpPr>
        <p:spPr>
          <a:xfrm>
            <a:off x="583622" y="1435073"/>
            <a:ext cx="3317046" cy="2314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sz="1600"/>
              <a:t>Abordagem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/>
              </a:rPr>
              <a:t> </a:t>
            </a:r>
            <a:r>
              <a:rPr lang="pt-BR" sz="1600"/>
              <a:t>iterativa</a:t>
            </a:r>
            <a:r>
              <a:rPr lang="pt-BR" sz="1600" b="0" i="0" u="none" strike="noStrike">
                <a:solidFill>
                  <a:srgbClr val="000000"/>
                </a:solidFill>
                <a:effectLst/>
                <a:latin typeface="Arial"/>
              </a:rPr>
              <a:t> </a:t>
            </a:r>
            <a:r>
              <a:rPr lang="pt-BR" sz="1600"/>
              <a:t>e ágil.</a:t>
            </a:r>
          </a:p>
          <a:p>
            <a:pPr marL="152400" indent="0" algn="l" fontAlgn="base"/>
            <a:endParaRPr lang="pt-BR" sz="160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1600"/>
              <a:t>Foco: necessidades e desejos dos usuários.</a:t>
            </a:r>
          </a:p>
          <a:p>
            <a:pPr marL="152400" indent="0" algn="l" fontAlgn="base"/>
            <a:endParaRPr lang="pt-BR" sz="160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1600"/>
              <a:t>Criadores: Jeff </a:t>
            </a:r>
            <a:r>
              <a:rPr lang="pt-BR" sz="1600" err="1"/>
              <a:t>Gothelf</a:t>
            </a:r>
            <a:r>
              <a:rPr lang="pt-BR" sz="1600"/>
              <a:t> e Josh </a:t>
            </a:r>
            <a:r>
              <a:rPr lang="pt-BR" sz="1600" err="1"/>
              <a:t>Seiden</a:t>
            </a:r>
            <a:r>
              <a:rPr lang="pt-BR" sz="1600"/>
              <a:t>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t-BR" sz="1600" err="1">
                <a:solidFill>
                  <a:srgbClr val="FFFED2"/>
                </a:solidFill>
              </a:rPr>
              <a:t>Applying</a:t>
            </a:r>
            <a:r>
              <a:rPr lang="pt-BR" sz="1600">
                <a:solidFill>
                  <a:srgbClr val="FFFED2"/>
                </a:solidFill>
              </a:rPr>
              <a:t> Lean </a:t>
            </a:r>
            <a:r>
              <a:rPr lang="pt-BR" sz="1600" err="1">
                <a:solidFill>
                  <a:srgbClr val="FFFED2"/>
                </a:solidFill>
              </a:rPr>
              <a:t>Principles</a:t>
            </a:r>
            <a:r>
              <a:rPr lang="pt-BR" sz="1600">
                <a:solidFill>
                  <a:srgbClr val="FFFED2"/>
                </a:solidFill>
              </a:rPr>
              <a:t> </a:t>
            </a:r>
            <a:r>
              <a:rPr lang="pt-BR" sz="1600" err="1">
                <a:solidFill>
                  <a:srgbClr val="FFFED2"/>
                </a:solidFill>
              </a:rPr>
              <a:t>to</a:t>
            </a:r>
            <a:r>
              <a:rPr lang="pt-BR" sz="1600">
                <a:solidFill>
                  <a:srgbClr val="FFFED2"/>
                </a:solidFill>
              </a:rPr>
              <a:t> Improve </a:t>
            </a:r>
            <a:r>
              <a:rPr lang="pt-BR" sz="1600" err="1">
                <a:solidFill>
                  <a:srgbClr val="FFFED2"/>
                </a:solidFill>
              </a:rPr>
              <a:t>User</a:t>
            </a:r>
            <a:r>
              <a:rPr lang="pt-BR" sz="1600">
                <a:solidFill>
                  <a:srgbClr val="FFFED2"/>
                </a:solidFill>
              </a:rPr>
              <a:t> Experience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69383E-CFA9-ED68-5236-DEFCA198A580}"/>
              </a:ext>
            </a:extLst>
          </p:cNvPr>
          <p:cNvSpPr txBox="1"/>
          <p:nvPr/>
        </p:nvSpPr>
        <p:spPr>
          <a:xfrm>
            <a:off x="4766502" y="1435073"/>
            <a:ext cx="33170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048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D2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FFFED2"/>
                </a:solidFill>
                <a:effectLst/>
                <a:uLnTx/>
                <a:uFillTx/>
                <a:latin typeface="Asap"/>
                <a:sym typeface="Asap"/>
              </a:rPr>
              <a:t>Diferenças do Design Centrado no Usuário tradicional:</a:t>
            </a:r>
          </a:p>
          <a:p>
            <a:pPr marL="1524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D2"/>
              </a:buClr>
              <a:buSzPts val="1200"/>
              <a:tabLst/>
              <a:defRPr/>
            </a:pP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srgbClr val="FFFED2"/>
              </a:solidFill>
              <a:effectLst/>
              <a:uLnTx/>
              <a:uFillTx/>
              <a:latin typeface="Asap"/>
              <a:sym typeface="Asap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D2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FFFED2"/>
                </a:solidFill>
                <a:effectLst/>
                <a:uLnTx/>
                <a:uFillTx/>
                <a:latin typeface="Asap"/>
                <a:sym typeface="Asap"/>
              </a:rPr>
              <a:t>Lean UX é mais ágil e interativo.</a:t>
            </a:r>
          </a:p>
          <a:p>
            <a:pPr marL="45720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D2"/>
              </a:buClr>
              <a:buSzPts val="1200"/>
              <a:tabLst/>
              <a:defRPr/>
            </a:pP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srgbClr val="FFFED2"/>
              </a:solidFill>
              <a:effectLst/>
              <a:uLnTx/>
              <a:uFillTx/>
              <a:latin typeface="Asap"/>
              <a:sym typeface="Asap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D2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FFFED2"/>
                </a:solidFill>
                <a:effectLst/>
                <a:uLnTx/>
                <a:uFillTx/>
                <a:latin typeface="Asap"/>
                <a:sym typeface="Asap"/>
              </a:rPr>
              <a:t>Lean UX se concentra em entregar valor mais rápido.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Fases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92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/>
          <p:nvPr/>
        </p:nvSpPr>
        <p:spPr>
          <a:xfrm>
            <a:off x="-215800" y="4273250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3"/>
          <p:cNvSpPr txBox="1">
            <a:spLocks noGrp="1"/>
          </p:cNvSpPr>
          <p:nvPr>
            <p:ph type="subTitle" idx="1"/>
          </p:nvPr>
        </p:nvSpPr>
        <p:spPr>
          <a:xfrm>
            <a:off x="791375" y="1767272"/>
            <a:ext cx="2296200" cy="7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Descoberta</a:t>
            </a:r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subTitle" idx="5"/>
          </p:nvPr>
        </p:nvSpPr>
        <p:spPr>
          <a:xfrm>
            <a:off x="3423900" y="2421098"/>
            <a:ext cx="2296200" cy="7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Validação</a:t>
            </a:r>
            <a:endParaRPr/>
          </a:p>
        </p:txBody>
      </p:sp>
      <p:sp>
        <p:nvSpPr>
          <p:cNvPr id="421" name="Google Shape;421;p33"/>
          <p:cNvSpPr txBox="1">
            <a:spLocks noGrp="1"/>
          </p:cNvSpPr>
          <p:nvPr>
            <p:ph type="subTitle" idx="6"/>
          </p:nvPr>
        </p:nvSpPr>
        <p:spPr>
          <a:xfrm>
            <a:off x="6056425" y="1767272"/>
            <a:ext cx="2296200" cy="7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</a:t>
            </a:r>
            <a:endParaRPr/>
          </a:p>
        </p:txBody>
      </p:sp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/>
              <a:t>Fases do Lean UX</a:t>
            </a:r>
            <a:br>
              <a:rPr lang="pt-BR" b="0">
                <a:effectLst/>
              </a:rPr>
            </a:br>
            <a:br>
              <a:rPr lang="pt-BR"/>
            </a:br>
            <a:endParaRPr lang="pt-BR"/>
          </a:p>
        </p:txBody>
      </p:sp>
      <p:sp>
        <p:nvSpPr>
          <p:cNvPr id="423" name="Google Shape;423;p33"/>
          <p:cNvSpPr txBox="1">
            <a:spLocks noGrp="1"/>
          </p:cNvSpPr>
          <p:nvPr>
            <p:ph type="subTitle" idx="2"/>
          </p:nvPr>
        </p:nvSpPr>
        <p:spPr>
          <a:xfrm>
            <a:off x="791375" y="25117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equipes se concentram em compreender o problema e as necessidades dos usuários, utilizando técnicas como pesquisas, entrevistas e análises de dados para adquirir insights valiosos.</a:t>
            </a:r>
            <a:endParaRPr/>
          </a:p>
        </p:txBody>
      </p:sp>
      <p:sp>
        <p:nvSpPr>
          <p:cNvPr id="424" name="Google Shape;424;p33"/>
          <p:cNvSpPr txBox="1">
            <a:spLocks noGrp="1"/>
          </p:cNvSpPr>
          <p:nvPr>
            <p:ph type="subTitle" idx="3"/>
          </p:nvPr>
        </p:nvSpPr>
        <p:spPr>
          <a:xfrm>
            <a:off x="3423900" y="31655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equipes desenvolvem hipóteses e protótipos de soluções. Em seguida, eles testam essas hipóteses com os usuários, coletando feedback e ajustando as ideias com base nas informações recebidas.</a:t>
            </a:r>
            <a:endParaRPr/>
          </a:p>
        </p:txBody>
      </p:sp>
      <p:sp>
        <p:nvSpPr>
          <p:cNvPr id="425" name="Google Shape;425;p33"/>
          <p:cNvSpPr txBox="1">
            <a:spLocks noGrp="1"/>
          </p:cNvSpPr>
          <p:nvPr>
            <p:ph type="subTitle" idx="4"/>
          </p:nvPr>
        </p:nvSpPr>
        <p:spPr>
          <a:xfrm>
            <a:off x="6056424" y="2511750"/>
            <a:ext cx="2477975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o produto de forma iterativa e colaborativa, usando ciclos curtos de desenvolvimento e revisão. O objetivo é construir o produto de maneira ágil, incorporando continuamente o feedback dos usuários e eliminando desperdícios.</a:t>
            </a:r>
            <a:endParaRPr/>
          </a:p>
        </p:txBody>
      </p:sp>
      <p:grpSp>
        <p:nvGrpSpPr>
          <p:cNvPr id="438" name="Google Shape;438;p33"/>
          <p:cNvGrpSpPr/>
          <p:nvPr/>
        </p:nvGrpSpPr>
        <p:grpSpPr>
          <a:xfrm>
            <a:off x="1766691" y="1564826"/>
            <a:ext cx="369418" cy="330568"/>
            <a:chOff x="3131704" y="2849826"/>
            <a:chExt cx="390671" cy="349586"/>
          </a:xfrm>
        </p:grpSpPr>
        <p:sp>
          <p:nvSpPr>
            <p:cNvPr id="439" name="Google Shape;439;p33"/>
            <p:cNvSpPr/>
            <p:nvPr/>
          </p:nvSpPr>
          <p:spPr>
            <a:xfrm>
              <a:off x="3262751" y="3008481"/>
              <a:ext cx="259624" cy="190930"/>
            </a:xfrm>
            <a:custGeom>
              <a:avLst/>
              <a:gdLst/>
              <a:ahLst/>
              <a:cxnLst/>
              <a:rect l="l" t="t" r="r" b="b"/>
              <a:pathLst>
                <a:path w="7360" h="5413" extrusionOk="0">
                  <a:moveTo>
                    <a:pt x="4978" y="1"/>
                  </a:moveTo>
                  <a:cubicBezTo>
                    <a:pt x="4573" y="2073"/>
                    <a:pt x="2787" y="3573"/>
                    <a:pt x="668" y="3573"/>
                  </a:cubicBezTo>
                  <a:cubicBezTo>
                    <a:pt x="453" y="3573"/>
                    <a:pt x="215" y="3573"/>
                    <a:pt x="1" y="3525"/>
                  </a:cubicBezTo>
                  <a:lnTo>
                    <a:pt x="1" y="4145"/>
                  </a:lnTo>
                  <a:cubicBezTo>
                    <a:pt x="1" y="4264"/>
                    <a:pt x="96" y="4335"/>
                    <a:pt x="191" y="4335"/>
                  </a:cubicBezTo>
                  <a:lnTo>
                    <a:pt x="4573" y="4335"/>
                  </a:lnTo>
                  <a:cubicBezTo>
                    <a:pt x="4716" y="4335"/>
                    <a:pt x="4811" y="4407"/>
                    <a:pt x="4883" y="4502"/>
                  </a:cubicBezTo>
                  <a:lnTo>
                    <a:pt x="5359" y="5359"/>
                  </a:lnTo>
                  <a:cubicBezTo>
                    <a:pt x="5383" y="5395"/>
                    <a:pt x="5425" y="5413"/>
                    <a:pt x="5466" y="5413"/>
                  </a:cubicBezTo>
                  <a:cubicBezTo>
                    <a:pt x="5508" y="5413"/>
                    <a:pt x="5550" y="5395"/>
                    <a:pt x="5573" y="5359"/>
                  </a:cubicBezTo>
                  <a:lnTo>
                    <a:pt x="6050" y="4502"/>
                  </a:lnTo>
                  <a:cubicBezTo>
                    <a:pt x="6121" y="4407"/>
                    <a:pt x="6240" y="4335"/>
                    <a:pt x="6359" y="4335"/>
                  </a:cubicBezTo>
                  <a:lnTo>
                    <a:pt x="7169" y="4335"/>
                  </a:lnTo>
                  <a:cubicBezTo>
                    <a:pt x="7264" y="4335"/>
                    <a:pt x="7360" y="4264"/>
                    <a:pt x="7360" y="4145"/>
                  </a:cubicBezTo>
                  <a:lnTo>
                    <a:pt x="7360" y="191"/>
                  </a:lnTo>
                  <a:cubicBezTo>
                    <a:pt x="7360" y="72"/>
                    <a:pt x="7264" y="1"/>
                    <a:pt x="7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3131704" y="2849826"/>
              <a:ext cx="284810" cy="260946"/>
            </a:xfrm>
            <a:custGeom>
              <a:avLst/>
              <a:gdLst/>
              <a:ahLst/>
              <a:cxnLst/>
              <a:rect l="l" t="t" r="r" b="b"/>
              <a:pathLst>
                <a:path w="8074" h="7398" extrusionOk="0">
                  <a:moveTo>
                    <a:pt x="2350" y="2616"/>
                  </a:moveTo>
                  <a:cubicBezTo>
                    <a:pt x="2361" y="2616"/>
                    <a:pt x="2371" y="2616"/>
                    <a:pt x="2382" y="2618"/>
                  </a:cubicBezTo>
                  <a:lnTo>
                    <a:pt x="6359" y="2618"/>
                  </a:lnTo>
                  <a:cubicBezTo>
                    <a:pt x="6526" y="2618"/>
                    <a:pt x="6669" y="2737"/>
                    <a:pt x="6693" y="2927"/>
                  </a:cubicBezTo>
                  <a:cubicBezTo>
                    <a:pt x="6716" y="3118"/>
                    <a:pt x="6550" y="3284"/>
                    <a:pt x="6359" y="3284"/>
                  </a:cubicBezTo>
                  <a:lnTo>
                    <a:pt x="2406" y="3284"/>
                  </a:lnTo>
                  <a:cubicBezTo>
                    <a:pt x="2216" y="3284"/>
                    <a:pt x="2073" y="3165"/>
                    <a:pt x="2049" y="2999"/>
                  </a:cubicBezTo>
                  <a:cubicBezTo>
                    <a:pt x="2026" y="2796"/>
                    <a:pt x="2173" y="2616"/>
                    <a:pt x="2350" y="2616"/>
                  </a:cubicBezTo>
                  <a:close/>
                  <a:moveTo>
                    <a:pt x="6359" y="4094"/>
                  </a:moveTo>
                  <a:cubicBezTo>
                    <a:pt x="6526" y="4094"/>
                    <a:pt x="6669" y="4237"/>
                    <a:pt x="6693" y="4404"/>
                  </a:cubicBezTo>
                  <a:cubicBezTo>
                    <a:pt x="6716" y="4618"/>
                    <a:pt x="6550" y="4785"/>
                    <a:pt x="6359" y="4785"/>
                  </a:cubicBezTo>
                  <a:lnTo>
                    <a:pt x="2406" y="4785"/>
                  </a:lnTo>
                  <a:cubicBezTo>
                    <a:pt x="2216" y="4785"/>
                    <a:pt x="2073" y="4642"/>
                    <a:pt x="2049" y="4475"/>
                  </a:cubicBezTo>
                  <a:cubicBezTo>
                    <a:pt x="2025" y="4261"/>
                    <a:pt x="2192" y="4094"/>
                    <a:pt x="2382" y="4094"/>
                  </a:cubicBezTo>
                  <a:close/>
                  <a:moveTo>
                    <a:pt x="4389" y="1"/>
                  </a:moveTo>
                  <a:cubicBezTo>
                    <a:pt x="4090" y="1"/>
                    <a:pt x="3784" y="38"/>
                    <a:pt x="3478" y="117"/>
                  </a:cubicBezTo>
                  <a:cubicBezTo>
                    <a:pt x="1144" y="689"/>
                    <a:pt x="1" y="3308"/>
                    <a:pt x="1120" y="5428"/>
                  </a:cubicBezTo>
                  <a:cubicBezTo>
                    <a:pt x="1144" y="5499"/>
                    <a:pt x="1168" y="5571"/>
                    <a:pt x="1168" y="5642"/>
                  </a:cubicBezTo>
                  <a:lnTo>
                    <a:pt x="953" y="6904"/>
                  </a:lnTo>
                  <a:cubicBezTo>
                    <a:pt x="933" y="6966"/>
                    <a:pt x="984" y="7028"/>
                    <a:pt x="1044" y="7028"/>
                  </a:cubicBezTo>
                  <a:cubicBezTo>
                    <a:pt x="1053" y="7028"/>
                    <a:pt x="1063" y="7026"/>
                    <a:pt x="1072" y="7023"/>
                  </a:cubicBezTo>
                  <a:lnTo>
                    <a:pt x="2073" y="6737"/>
                  </a:lnTo>
                  <a:lnTo>
                    <a:pt x="2168" y="6737"/>
                  </a:lnTo>
                  <a:cubicBezTo>
                    <a:pt x="2239" y="6737"/>
                    <a:pt x="2287" y="6761"/>
                    <a:pt x="2358" y="6785"/>
                  </a:cubicBezTo>
                  <a:cubicBezTo>
                    <a:pt x="2997" y="7207"/>
                    <a:pt x="3690" y="7397"/>
                    <a:pt x="4366" y="7397"/>
                  </a:cubicBezTo>
                  <a:cubicBezTo>
                    <a:pt x="6289" y="7397"/>
                    <a:pt x="8074" y="5856"/>
                    <a:pt x="8074" y="3689"/>
                  </a:cubicBezTo>
                  <a:cubicBezTo>
                    <a:pt x="8053" y="1603"/>
                    <a:pt x="6349" y="1"/>
                    <a:pt x="4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52;p47">
            <a:extLst>
              <a:ext uri="{FF2B5EF4-FFF2-40B4-BE49-F238E27FC236}">
                <a16:creationId xmlns:a16="http://schemas.microsoft.com/office/drawing/2014/main" id="{2D995039-716D-E051-4FDB-73F3B1F6D5C6}"/>
              </a:ext>
            </a:extLst>
          </p:cNvPr>
          <p:cNvGrpSpPr/>
          <p:nvPr/>
        </p:nvGrpSpPr>
        <p:grpSpPr>
          <a:xfrm>
            <a:off x="4399199" y="2191260"/>
            <a:ext cx="345602" cy="302818"/>
            <a:chOff x="6432280" y="2843865"/>
            <a:chExt cx="365484" cy="320239"/>
          </a:xfrm>
        </p:grpSpPr>
        <p:sp>
          <p:nvSpPr>
            <p:cNvPr id="3" name="Google Shape;753;p47">
              <a:extLst>
                <a:ext uri="{FF2B5EF4-FFF2-40B4-BE49-F238E27FC236}">
                  <a16:creationId xmlns:a16="http://schemas.microsoft.com/office/drawing/2014/main" id="{54F257CF-218A-CE4F-A4B0-9B1D1442667A}"/>
                </a:ext>
              </a:extLst>
            </p:cNvPr>
            <p:cNvSpPr/>
            <p:nvPr/>
          </p:nvSpPr>
          <p:spPr>
            <a:xfrm>
              <a:off x="6523007" y="2843865"/>
              <a:ext cx="212567" cy="320239"/>
            </a:xfrm>
            <a:custGeom>
              <a:avLst/>
              <a:gdLst/>
              <a:ahLst/>
              <a:cxnLst/>
              <a:rect l="l" t="t" r="r" b="b"/>
              <a:pathLst>
                <a:path w="6026" h="9079" extrusionOk="0">
                  <a:moveTo>
                    <a:pt x="1493" y="4584"/>
                  </a:moveTo>
                  <a:cubicBezTo>
                    <a:pt x="1635" y="4584"/>
                    <a:pt x="1775" y="4677"/>
                    <a:pt x="1835" y="4835"/>
                  </a:cubicBezTo>
                  <a:cubicBezTo>
                    <a:pt x="1930" y="5144"/>
                    <a:pt x="2097" y="5454"/>
                    <a:pt x="2287" y="5716"/>
                  </a:cubicBezTo>
                  <a:cubicBezTo>
                    <a:pt x="2620" y="6216"/>
                    <a:pt x="3192" y="6525"/>
                    <a:pt x="3811" y="6549"/>
                  </a:cubicBezTo>
                  <a:cubicBezTo>
                    <a:pt x="4240" y="6573"/>
                    <a:pt x="4240" y="7192"/>
                    <a:pt x="3811" y="7216"/>
                  </a:cubicBezTo>
                  <a:cubicBezTo>
                    <a:pt x="2978" y="7216"/>
                    <a:pt x="2192" y="6811"/>
                    <a:pt x="1739" y="6121"/>
                  </a:cubicBezTo>
                  <a:cubicBezTo>
                    <a:pt x="1477" y="5787"/>
                    <a:pt x="1311" y="5430"/>
                    <a:pt x="1168" y="5025"/>
                  </a:cubicBezTo>
                  <a:cubicBezTo>
                    <a:pt x="1096" y="4858"/>
                    <a:pt x="1215" y="4644"/>
                    <a:pt x="1406" y="4596"/>
                  </a:cubicBezTo>
                  <a:cubicBezTo>
                    <a:pt x="1435" y="4588"/>
                    <a:pt x="1464" y="4584"/>
                    <a:pt x="1493" y="4584"/>
                  </a:cubicBezTo>
                  <a:close/>
                  <a:moveTo>
                    <a:pt x="2335" y="0"/>
                  </a:moveTo>
                  <a:cubicBezTo>
                    <a:pt x="2120" y="0"/>
                    <a:pt x="1906" y="96"/>
                    <a:pt x="1739" y="215"/>
                  </a:cubicBezTo>
                  <a:cubicBezTo>
                    <a:pt x="1620" y="357"/>
                    <a:pt x="1549" y="524"/>
                    <a:pt x="1549" y="715"/>
                  </a:cubicBezTo>
                  <a:lnTo>
                    <a:pt x="1549" y="3263"/>
                  </a:lnTo>
                  <a:cubicBezTo>
                    <a:pt x="1549" y="3644"/>
                    <a:pt x="1239" y="3977"/>
                    <a:pt x="834" y="3977"/>
                  </a:cubicBezTo>
                  <a:lnTo>
                    <a:pt x="215" y="3977"/>
                  </a:lnTo>
                  <a:cubicBezTo>
                    <a:pt x="334" y="4358"/>
                    <a:pt x="263" y="4787"/>
                    <a:pt x="1" y="5073"/>
                  </a:cubicBezTo>
                  <a:cubicBezTo>
                    <a:pt x="358" y="5501"/>
                    <a:pt x="358" y="6121"/>
                    <a:pt x="1" y="6525"/>
                  </a:cubicBezTo>
                  <a:cubicBezTo>
                    <a:pt x="358" y="6930"/>
                    <a:pt x="358" y="7549"/>
                    <a:pt x="1" y="7978"/>
                  </a:cubicBezTo>
                  <a:cubicBezTo>
                    <a:pt x="263" y="8264"/>
                    <a:pt x="334" y="8693"/>
                    <a:pt x="215" y="9074"/>
                  </a:cubicBezTo>
                  <a:lnTo>
                    <a:pt x="3811" y="9074"/>
                  </a:lnTo>
                  <a:cubicBezTo>
                    <a:pt x="3848" y="9077"/>
                    <a:pt x="3884" y="9078"/>
                    <a:pt x="3920" y="9078"/>
                  </a:cubicBezTo>
                  <a:cubicBezTo>
                    <a:pt x="4169" y="9078"/>
                    <a:pt x="4413" y="9008"/>
                    <a:pt x="4621" y="8883"/>
                  </a:cubicBezTo>
                  <a:cubicBezTo>
                    <a:pt x="5002" y="8645"/>
                    <a:pt x="5407" y="8526"/>
                    <a:pt x="5859" y="8526"/>
                  </a:cubicBezTo>
                  <a:cubicBezTo>
                    <a:pt x="5955" y="8526"/>
                    <a:pt x="6026" y="8431"/>
                    <a:pt x="6026" y="8335"/>
                  </a:cubicBezTo>
                  <a:lnTo>
                    <a:pt x="6026" y="5597"/>
                  </a:lnTo>
                  <a:cubicBezTo>
                    <a:pt x="6026" y="5501"/>
                    <a:pt x="5955" y="5406"/>
                    <a:pt x="5859" y="5406"/>
                  </a:cubicBezTo>
                  <a:lnTo>
                    <a:pt x="5502" y="5406"/>
                  </a:lnTo>
                  <a:cubicBezTo>
                    <a:pt x="5145" y="5406"/>
                    <a:pt x="4788" y="5239"/>
                    <a:pt x="4597" y="4930"/>
                  </a:cubicBezTo>
                  <a:cubicBezTo>
                    <a:pt x="4240" y="4406"/>
                    <a:pt x="3787" y="3977"/>
                    <a:pt x="3287" y="3644"/>
                  </a:cubicBezTo>
                  <a:cubicBezTo>
                    <a:pt x="2787" y="3310"/>
                    <a:pt x="2620" y="2739"/>
                    <a:pt x="2597" y="2144"/>
                  </a:cubicBezTo>
                  <a:cubicBezTo>
                    <a:pt x="2573" y="1548"/>
                    <a:pt x="2549" y="715"/>
                    <a:pt x="2549" y="191"/>
                  </a:cubicBezTo>
                  <a:cubicBezTo>
                    <a:pt x="2549" y="96"/>
                    <a:pt x="2454" y="0"/>
                    <a:pt x="2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4;p47">
              <a:extLst>
                <a:ext uri="{FF2B5EF4-FFF2-40B4-BE49-F238E27FC236}">
                  <a16:creationId xmlns:a16="http://schemas.microsoft.com/office/drawing/2014/main" id="{68EB7221-0BF8-929B-12AA-1F59F335CA03}"/>
                </a:ext>
              </a:extLst>
            </p:cNvPr>
            <p:cNvSpPr/>
            <p:nvPr/>
          </p:nvSpPr>
          <p:spPr>
            <a:xfrm>
              <a:off x="6759914" y="3000933"/>
              <a:ext cx="37850" cy="162994"/>
            </a:xfrm>
            <a:custGeom>
              <a:avLst/>
              <a:gdLst/>
              <a:ahLst/>
              <a:cxnLst/>
              <a:rect l="l" t="t" r="r" b="b"/>
              <a:pathLst>
                <a:path w="1073" h="462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4454"/>
                  </a:lnTo>
                  <a:cubicBezTo>
                    <a:pt x="1" y="4549"/>
                    <a:pt x="72" y="4621"/>
                    <a:pt x="167" y="4621"/>
                  </a:cubicBezTo>
                  <a:lnTo>
                    <a:pt x="906" y="4621"/>
                  </a:lnTo>
                  <a:cubicBezTo>
                    <a:pt x="1001" y="4621"/>
                    <a:pt x="1072" y="4549"/>
                    <a:pt x="1072" y="4454"/>
                  </a:cubicBezTo>
                  <a:lnTo>
                    <a:pt x="1072" y="167"/>
                  </a:lnTo>
                  <a:cubicBezTo>
                    <a:pt x="1072" y="72"/>
                    <a:pt x="1001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5;p47">
              <a:extLst>
                <a:ext uri="{FF2B5EF4-FFF2-40B4-BE49-F238E27FC236}">
                  <a16:creationId xmlns:a16="http://schemas.microsoft.com/office/drawing/2014/main" id="{1DF23BF0-2AB9-FA44-3F34-8202BBDAF710}"/>
                </a:ext>
              </a:extLst>
            </p:cNvPr>
            <p:cNvSpPr/>
            <p:nvPr/>
          </p:nvSpPr>
          <p:spPr>
            <a:xfrm>
              <a:off x="6432280" y="3085763"/>
              <a:ext cx="80709" cy="26913"/>
            </a:xfrm>
            <a:custGeom>
              <a:avLst/>
              <a:gdLst/>
              <a:ahLst/>
              <a:cxnLst/>
              <a:rect l="l" t="t" r="r" b="b"/>
              <a:pathLst>
                <a:path w="2288" h="763" extrusionOk="0">
                  <a:moveTo>
                    <a:pt x="382" y="1"/>
                  </a:moveTo>
                  <a:cubicBezTo>
                    <a:pt x="191" y="1"/>
                    <a:pt x="1" y="167"/>
                    <a:pt x="1" y="358"/>
                  </a:cubicBezTo>
                  <a:cubicBezTo>
                    <a:pt x="1" y="572"/>
                    <a:pt x="168" y="763"/>
                    <a:pt x="382" y="763"/>
                  </a:cubicBezTo>
                  <a:lnTo>
                    <a:pt x="1763" y="763"/>
                  </a:lnTo>
                  <a:cubicBezTo>
                    <a:pt x="2287" y="763"/>
                    <a:pt x="2287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6;p47">
              <a:extLst>
                <a:ext uri="{FF2B5EF4-FFF2-40B4-BE49-F238E27FC236}">
                  <a16:creationId xmlns:a16="http://schemas.microsoft.com/office/drawing/2014/main" id="{A2C2E244-8717-CB46-6D4B-0965522A4743}"/>
                </a:ext>
              </a:extLst>
            </p:cNvPr>
            <p:cNvSpPr/>
            <p:nvPr/>
          </p:nvSpPr>
          <p:spPr>
            <a:xfrm>
              <a:off x="6432280" y="2984143"/>
              <a:ext cx="80709" cy="26066"/>
            </a:xfrm>
            <a:custGeom>
              <a:avLst/>
              <a:gdLst/>
              <a:ahLst/>
              <a:cxnLst/>
              <a:rect l="l" t="t" r="r" b="b"/>
              <a:pathLst>
                <a:path w="2288" h="739" extrusionOk="0">
                  <a:moveTo>
                    <a:pt x="382" y="0"/>
                  </a:moveTo>
                  <a:cubicBezTo>
                    <a:pt x="191" y="0"/>
                    <a:pt x="1" y="143"/>
                    <a:pt x="1" y="357"/>
                  </a:cubicBezTo>
                  <a:cubicBezTo>
                    <a:pt x="1" y="572"/>
                    <a:pt x="168" y="739"/>
                    <a:pt x="382" y="739"/>
                  </a:cubicBezTo>
                  <a:lnTo>
                    <a:pt x="1763" y="739"/>
                  </a:lnTo>
                  <a:cubicBezTo>
                    <a:pt x="2287" y="739"/>
                    <a:pt x="2287" y="0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7;p47">
              <a:extLst>
                <a:ext uri="{FF2B5EF4-FFF2-40B4-BE49-F238E27FC236}">
                  <a16:creationId xmlns:a16="http://schemas.microsoft.com/office/drawing/2014/main" id="{FF1301B6-458B-8E7B-3C68-3E1624DCDB70}"/>
                </a:ext>
              </a:extLst>
            </p:cNvPr>
            <p:cNvSpPr/>
            <p:nvPr/>
          </p:nvSpPr>
          <p:spPr>
            <a:xfrm>
              <a:off x="6432280" y="3034548"/>
              <a:ext cx="76511" cy="26913"/>
            </a:xfrm>
            <a:custGeom>
              <a:avLst/>
              <a:gdLst/>
              <a:ahLst/>
              <a:cxnLst/>
              <a:rect l="l" t="t" r="r" b="b"/>
              <a:pathLst>
                <a:path w="2169" h="763" extrusionOk="0">
                  <a:moveTo>
                    <a:pt x="382" y="0"/>
                  </a:moveTo>
                  <a:cubicBezTo>
                    <a:pt x="191" y="0"/>
                    <a:pt x="1" y="167"/>
                    <a:pt x="1" y="381"/>
                  </a:cubicBezTo>
                  <a:cubicBezTo>
                    <a:pt x="1" y="595"/>
                    <a:pt x="168" y="762"/>
                    <a:pt x="382" y="762"/>
                  </a:cubicBezTo>
                  <a:lnTo>
                    <a:pt x="1763" y="762"/>
                  </a:lnTo>
                  <a:cubicBezTo>
                    <a:pt x="1978" y="762"/>
                    <a:pt x="2144" y="595"/>
                    <a:pt x="2168" y="405"/>
                  </a:cubicBezTo>
                  <a:cubicBezTo>
                    <a:pt x="2168" y="191"/>
                    <a:pt x="2001" y="0"/>
                    <a:pt x="1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8;p47">
              <a:extLst>
                <a:ext uri="{FF2B5EF4-FFF2-40B4-BE49-F238E27FC236}">
                  <a16:creationId xmlns:a16="http://schemas.microsoft.com/office/drawing/2014/main" id="{8CBFBE5E-5422-26C3-D1AC-DB163BA79342}"/>
                </a:ext>
              </a:extLst>
            </p:cNvPr>
            <p:cNvSpPr/>
            <p:nvPr/>
          </p:nvSpPr>
          <p:spPr>
            <a:xfrm>
              <a:off x="6432280" y="3137014"/>
              <a:ext cx="76511" cy="26913"/>
            </a:xfrm>
            <a:custGeom>
              <a:avLst/>
              <a:gdLst/>
              <a:ahLst/>
              <a:cxnLst/>
              <a:rect l="l" t="t" r="r" b="b"/>
              <a:pathLst>
                <a:path w="2169" h="763" extrusionOk="0">
                  <a:moveTo>
                    <a:pt x="382" y="0"/>
                  </a:moveTo>
                  <a:cubicBezTo>
                    <a:pt x="191" y="0"/>
                    <a:pt x="1" y="167"/>
                    <a:pt x="1" y="358"/>
                  </a:cubicBezTo>
                  <a:cubicBezTo>
                    <a:pt x="1" y="572"/>
                    <a:pt x="168" y="763"/>
                    <a:pt x="382" y="763"/>
                  </a:cubicBezTo>
                  <a:lnTo>
                    <a:pt x="1763" y="763"/>
                  </a:lnTo>
                  <a:cubicBezTo>
                    <a:pt x="1978" y="763"/>
                    <a:pt x="2144" y="596"/>
                    <a:pt x="2168" y="405"/>
                  </a:cubicBezTo>
                  <a:cubicBezTo>
                    <a:pt x="2168" y="167"/>
                    <a:pt x="2001" y="0"/>
                    <a:pt x="1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694;p47">
            <a:extLst>
              <a:ext uri="{FF2B5EF4-FFF2-40B4-BE49-F238E27FC236}">
                <a16:creationId xmlns:a16="http://schemas.microsoft.com/office/drawing/2014/main" id="{7F921C41-D26A-85BC-BA52-368157DAFDEC}"/>
              </a:ext>
            </a:extLst>
          </p:cNvPr>
          <p:cNvGrpSpPr/>
          <p:nvPr/>
        </p:nvGrpSpPr>
        <p:grpSpPr>
          <a:xfrm>
            <a:off x="7031740" y="1607268"/>
            <a:ext cx="345569" cy="312824"/>
            <a:chOff x="8055283" y="2147080"/>
            <a:chExt cx="365449" cy="330821"/>
          </a:xfrm>
        </p:grpSpPr>
        <p:sp>
          <p:nvSpPr>
            <p:cNvPr id="10" name="Google Shape;695;p47">
              <a:extLst>
                <a:ext uri="{FF2B5EF4-FFF2-40B4-BE49-F238E27FC236}">
                  <a16:creationId xmlns:a16="http://schemas.microsoft.com/office/drawing/2014/main" id="{070BDABD-26BE-970B-9134-3997C2DF8C6E}"/>
                </a:ext>
              </a:extLst>
            </p:cNvPr>
            <p:cNvSpPr/>
            <p:nvPr/>
          </p:nvSpPr>
          <p:spPr>
            <a:xfrm>
              <a:off x="8125833" y="2147080"/>
              <a:ext cx="212567" cy="129909"/>
            </a:xfrm>
            <a:custGeom>
              <a:avLst/>
              <a:gdLst/>
              <a:ahLst/>
              <a:cxnLst/>
              <a:rect l="l" t="t" r="r" b="b"/>
              <a:pathLst>
                <a:path w="6026" h="3683" extrusionOk="0">
                  <a:moveTo>
                    <a:pt x="3699" y="1"/>
                  </a:moveTo>
                  <a:cubicBezTo>
                    <a:pt x="3637" y="1"/>
                    <a:pt x="3573" y="45"/>
                    <a:pt x="3573" y="115"/>
                  </a:cubicBezTo>
                  <a:lnTo>
                    <a:pt x="3549" y="638"/>
                  </a:lnTo>
                  <a:cubicBezTo>
                    <a:pt x="3549" y="829"/>
                    <a:pt x="3406" y="996"/>
                    <a:pt x="3216" y="996"/>
                  </a:cubicBezTo>
                  <a:lnTo>
                    <a:pt x="120" y="996"/>
                  </a:lnTo>
                  <a:cubicBezTo>
                    <a:pt x="49" y="996"/>
                    <a:pt x="1" y="1043"/>
                    <a:pt x="1" y="1115"/>
                  </a:cubicBezTo>
                  <a:lnTo>
                    <a:pt x="1" y="2448"/>
                  </a:lnTo>
                  <a:cubicBezTo>
                    <a:pt x="1" y="2520"/>
                    <a:pt x="49" y="2567"/>
                    <a:pt x="120" y="2567"/>
                  </a:cubicBezTo>
                  <a:lnTo>
                    <a:pt x="3264" y="2567"/>
                  </a:lnTo>
                  <a:cubicBezTo>
                    <a:pt x="3430" y="2567"/>
                    <a:pt x="3597" y="2734"/>
                    <a:pt x="3597" y="2925"/>
                  </a:cubicBezTo>
                  <a:lnTo>
                    <a:pt x="3597" y="3591"/>
                  </a:lnTo>
                  <a:cubicBezTo>
                    <a:pt x="3597" y="3643"/>
                    <a:pt x="3646" y="3682"/>
                    <a:pt x="3692" y="3682"/>
                  </a:cubicBezTo>
                  <a:cubicBezTo>
                    <a:pt x="3709" y="3682"/>
                    <a:pt x="3727" y="3676"/>
                    <a:pt x="3740" y="3663"/>
                  </a:cubicBezTo>
                  <a:lnTo>
                    <a:pt x="5955" y="1948"/>
                  </a:lnTo>
                  <a:cubicBezTo>
                    <a:pt x="6026" y="1901"/>
                    <a:pt x="6026" y="1805"/>
                    <a:pt x="5955" y="1758"/>
                  </a:cubicBezTo>
                  <a:lnTo>
                    <a:pt x="3764" y="19"/>
                  </a:lnTo>
                  <a:cubicBezTo>
                    <a:pt x="3744" y="6"/>
                    <a:pt x="3722" y="1"/>
                    <a:pt x="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6;p47">
              <a:extLst>
                <a:ext uri="{FF2B5EF4-FFF2-40B4-BE49-F238E27FC236}">
                  <a16:creationId xmlns:a16="http://schemas.microsoft.com/office/drawing/2014/main" id="{05C8188B-641D-1551-C94C-A5889D8C9529}"/>
                </a:ext>
              </a:extLst>
            </p:cNvPr>
            <p:cNvSpPr/>
            <p:nvPr/>
          </p:nvSpPr>
          <p:spPr>
            <a:xfrm>
              <a:off x="8075460" y="2252757"/>
              <a:ext cx="317546" cy="114565"/>
            </a:xfrm>
            <a:custGeom>
              <a:avLst/>
              <a:gdLst/>
              <a:ahLst/>
              <a:cxnLst/>
              <a:rect l="l" t="t" r="r" b="b"/>
              <a:pathLst>
                <a:path w="9002" h="3248" extrusionOk="0">
                  <a:moveTo>
                    <a:pt x="0" y="0"/>
                  </a:moveTo>
                  <a:lnTo>
                    <a:pt x="3834" y="2953"/>
                  </a:lnTo>
                  <a:cubicBezTo>
                    <a:pt x="4049" y="3139"/>
                    <a:pt x="4290" y="3248"/>
                    <a:pt x="4520" y="3248"/>
                  </a:cubicBezTo>
                  <a:cubicBezTo>
                    <a:pt x="4673" y="3248"/>
                    <a:pt x="4821" y="3200"/>
                    <a:pt x="4953" y="3096"/>
                  </a:cubicBezTo>
                  <a:lnTo>
                    <a:pt x="9002" y="0"/>
                  </a:lnTo>
                  <a:lnTo>
                    <a:pt x="7168" y="0"/>
                  </a:lnTo>
                  <a:lnTo>
                    <a:pt x="5073" y="1596"/>
                  </a:lnTo>
                  <a:cubicBezTo>
                    <a:pt x="4983" y="1665"/>
                    <a:pt x="4883" y="1696"/>
                    <a:pt x="4787" y="1696"/>
                  </a:cubicBezTo>
                  <a:cubicBezTo>
                    <a:pt x="4551" y="1696"/>
                    <a:pt x="4334" y="1509"/>
                    <a:pt x="4334" y="1238"/>
                  </a:cubicBezTo>
                  <a:lnTo>
                    <a:pt x="4334" y="262"/>
                  </a:lnTo>
                  <a:lnTo>
                    <a:pt x="1381" y="262"/>
                  </a:lnTo>
                  <a:cubicBezTo>
                    <a:pt x="1215" y="262"/>
                    <a:pt x="1048" y="191"/>
                    <a:pt x="929" y="71"/>
                  </a:cubicBezTo>
                  <a:cubicBezTo>
                    <a:pt x="905" y="48"/>
                    <a:pt x="881" y="24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7;p47">
              <a:extLst>
                <a:ext uri="{FF2B5EF4-FFF2-40B4-BE49-F238E27FC236}">
                  <a16:creationId xmlns:a16="http://schemas.microsoft.com/office/drawing/2014/main" id="{8AD60228-D988-D85B-E6B7-0610CF421DEC}"/>
                </a:ext>
              </a:extLst>
            </p:cNvPr>
            <p:cNvSpPr/>
            <p:nvPr/>
          </p:nvSpPr>
          <p:spPr>
            <a:xfrm>
              <a:off x="8075460" y="2382101"/>
              <a:ext cx="317546" cy="95800"/>
            </a:xfrm>
            <a:custGeom>
              <a:avLst/>
              <a:gdLst/>
              <a:ahLst/>
              <a:cxnLst/>
              <a:rect l="l" t="t" r="r" b="b"/>
              <a:pathLst>
                <a:path w="9002" h="2716" extrusionOk="0">
                  <a:moveTo>
                    <a:pt x="3644" y="0"/>
                  </a:moveTo>
                  <a:lnTo>
                    <a:pt x="0" y="2715"/>
                  </a:lnTo>
                  <a:lnTo>
                    <a:pt x="9002" y="2715"/>
                  </a:lnTo>
                  <a:lnTo>
                    <a:pt x="5358" y="0"/>
                  </a:lnTo>
                  <a:cubicBezTo>
                    <a:pt x="5141" y="153"/>
                    <a:pt x="4863" y="265"/>
                    <a:pt x="4581" y="265"/>
                  </a:cubicBezTo>
                  <a:cubicBezTo>
                    <a:pt x="4554" y="265"/>
                    <a:pt x="4528" y="264"/>
                    <a:pt x="4501" y="262"/>
                  </a:cubicBezTo>
                  <a:cubicBezTo>
                    <a:pt x="4474" y="264"/>
                    <a:pt x="4448" y="265"/>
                    <a:pt x="4421" y="265"/>
                  </a:cubicBezTo>
                  <a:cubicBezTo>
                    <a:pt x="4139" y="265"/>
                    <a:pt x="3861" y="153"/>
                    <a:pt x="3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8;p47">
              <a:extLst>
                <a:ext uri="{FF2B5EF4-FFF2-40B4-BE49-F238E27FC236}">
                  <a16:creationId xmlns:a16="http://schemas.microsoft.com/office/drawing/2014/main" id="{4C3CDB3C-93CD-87CB-5D5C-2FEDF54D503F}"/>
                </a:ext>
              </a:extLst>
            </p:cNvPr>
            <p:cNvSpPr/>
            <p:nvPr/>
          </p:nvSpPr>
          <p:spPr>
            <a:xfrm>
              <a:off x="8055283" y="2267853"/>
              <a:ext cx="128577" cy="195762"/>
            </a:xfrm>
            <a:custGeom>
              <a:avLst/>
              <a:gdLst/>
              <a:ahLst/>
              <a:cxnLst/>
              <a:rect l="l" t="t" r="r" b="b"/>
              <a:pathLst>
                <a:path w="3645" h="5550" extrusionOk="0">
                  <a:moveTo>
                    <a:pt x="1" y="1"/>
                  </a:moveTo>
                  <a:lnTo>
                    <a:pt x="1" y="5549"/>
                  </a:lnTo>
                  <a:lnTo>
                    <a:pt x="3644" y="27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9;p47">
              <a:extLst>
                <a:ext uri="{FF2B5EF4-FFF2-40B4-BE49-F238E27FC236}">
                  <a16:creationId xmlns:a16="http://schemas.microsoft.com/office/drawing/2014/main" id="{8A4BE628-3550-80E4-54B8-BB5242D6F135}"/>
                </a:ext>
              </a:extLst>
            </p:cNvPr>
            <p:cNvSpPr/>
            <p:nvPr/>
          </p:nvSpPr>
          <p:spPr>
            <a:xfrm>
              <a:off x="8284606" y="2262809"/>
              <a:ext cx="136126" cy="206697"/>
            </a:xfrm>
            <a:custGeom>
              <a:avLst/>
              <a:gdLst/>
              <a:ahLst/>
              <a:cxnLst/>
              <a:rect l="l" t="t" r="r" b="b"/>
              <a:pathLst>
                <a:path w="3859" h="5860" extrusionOk="0">
                  <a:moveTo>
                    <a:pt x="3859" y="1"/>
                  </a:moveTo>
                  <a:lnTo>
                    <a:pt x="1" y="2954"/>
                  </a:lnTo>
                  <a:lnTo>
                    <a:pt x="3859" y="5859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conceitos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25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>
            <a:spLocks noGrp="1"/>
          </p:cNvSpPr>
          <p:nvPr>
            <p:ph type="subTitle" idx="2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Coloca o usuário no centro do processo, priorizando a compreensão das necessidades e expectativas do usuário como base para tomada de decisões de design e desenvolvimento.</a:t>
            </a:r>
            <a:endParaRPr dirty="0"/>
          </a:p>
        </p:txBody>
      </p:sp>
      <p:sp>
        <p:nvSpPr>
          <p:cNvPr id="450" name="Google Shape;450;p34"/>
          <p:cNvSpPr txBox="1">
            <a:spLocks noGrp="1"/>
          </p:cNvSpPr>
          <p:nvPr>
            <p:ph type="subTitle" idx="3"/>
          </p:nvPr>
        </p:nvSpPr>
        <p:spPr>
          <a:xfrm>
            <a:off x="5504888" y="2468732"/>
            <a:ext cx="2820900" cy="1439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Valoriza a flexibilidade e a adaptação às mudanças ao longo do ciclo de desenvolvimento. Ele promove a colaboração entre equipes multifuncionais, permitindo ajustes rápidos para atender às necessidades emergentes do mercado e dos usuários.</a:t>
            </a:r>
            <a:endParaRPr dirty="0"/>
          </a:p>
        </p:txBody>
      </p:sp>
      <p:sp>
        <p:nvSpPr>
          <p:cNvPr id="451" name="Google Shape;451;p34"/>
          <p:cNvSpPr txBox="1">
            <a:spLocks noGrp="1"/>
          </p:cNvSpPr>
          <p:nvPr>
            <p:ph type="subTitle" idx="4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abordagem enfatiza a criação de soluções mínimas viáveis (</a:t>
            </a:r>
            <a:r>
              <a:rPr lang="pt-BR" err="1"/>
              <a:t>MVPs</a:t>
            </a:r>
            <a:r>
              <a:rPr lang="pt-BR"/>
              <a:t>) rapidamente e sua melhoria contínua por meio de iterações frequentes. O feedback dos usuários é incorporado continuamente para ajustar e aprimorar o produto.</a:t>
            </a:r>
            <a:endParaRPr/>
          </a:p>
        </p:txBody>
      </p:sp>
      <p:sp>
        <p:nvSpPr>
          <p:cNvPr id="453" name="Google Shape;45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Conceitos do Lean UX</a:t>
            </a:r>
            <a:endParaRPr/>
          </a:p>
        </p:txBody>
      </p:sp>
      <p:sp>
        <p:nvSpPr>
          <p:cNvPr id="454" name="Google Shape;454;p34"/>
          <p:cNvSpPr txBox="1">
            <a:spLocks noGrp="1"/>
          </p:cNvSpPr>
          <p:nvPr>
            <p:ph type="subTitle" idx="1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Foco no usuário</a:t>
            </a:r>
            <a:endParaRPr/>
          </a:p>
        </p:txBody>
      </p:sp>
      <p:sp>
        <p:nvSpPr>
          <p:cNvPr id="455" name="Google Shape;455;p34"/>
          <p:cNvSpPr txBox="1">
            <a:spLocks noGrp="1"/>
          </p:cNvSpPr>
          <p:nvPr>
            <p:ph type="subTitle" idx="6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Iteração e Feedback</a:t>
            </a:r>
            <a:endParaRPr/>
          </a:p>
        </p:txBody>
      </p:sp>
      <p:sp>
        <p:nvSpPr>
          <p:cNvPr id="456" name="Google Shape;456;p34"/>
          <p:cNvSpPr txBox="1">
            <a:spLocks noGrp="1"/>
          </p:cNvSpPr>
          <p:nvPr>
            <p:ph type="subTitle" idx="7"/>
          </p:nvPr>
        </p:nvSpPr>
        <p:spPr>
          <a:xfrm>
            <a:off x="5504888" y="1949329"/>
            <a:ext cx="28209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Agilidade</a:t>
            </a:r>
            <a:endParaRPr/>
          </a:p>
        </p:txBody>
      </p:sp>
      <p:grpSp>
        <p:nvGrpSpPr>
          <p:cNvPr id="6" name="Google Shape;859;p47">
            <a:extLst>
              <a:ext uri="{FF2B5EF4-FFF2-40B4-BE49-F238E27FC236}">
                <a16:creationId xmlns:a16="http://schemas.microsoft.com/office/drawing/2014/main" id="{298BECFD-E397-3F88-45E1-9BD40D01D39B}"/>
              </a:ext>
            </a:extLst>
          </p:cNvPr>
          <p:cNvGrpSpPr/>
          <p:nvPr/>
        </p:nvGrpSpPr>
        <p:grpSpPr>
          <a:xfrm>
            <a:off x="1215021" y="3039508"/>
            <a:ext cx="352340" cy="326665"/>
            <a:chOff x="3148530" y="4202478"/>
            <a:chExt cx="380582" cy="364612"/>
          </a:xfrm>
        </p:grpSpPr>
        <p:sp>
          <p:nvSpPr>
            <p:cNvPr id="7" name="Google Shape;860;p47">
              <a:extLst>
                <a:ext uri="{FF2B5EF4-FFF2-40B4-BE49-F238E27FC236}">
                  <a16:creationId xmlns:a16="http://schemas.microsoft.com/office/drawing/2014/main" id="{D47E0F2A-154F-1EFD-0F93-7012510B7763}"/>
                </a:ext>
              </a:extLst>
            </p:cNvPr>
            <p:cNvSpPr/>
            <p:nvPr/>
          </p:nvSpPr>
          <p:spPr>
            <a:xfrm>
              <a:off x="3476976" y="4270096"/>
              <a:ext cx="52136" cy="44972"/>
            </a:xfrm>
            <a:custGeom>
              <a:avLst/>
              <a:gdLst/>
              <a:ahLst/>
              <a:cxnLst/>
              <a:rect l="l" t="t" r="r" b="b"/>
              <a:pathLst>
                <a:path w="1478" h="1275" extrusionOk="0">
                  <a:moveTo>
                    <a:pt x="630" y="0"/>
                  </a:moveTo>
                  <a:cubicBezTo>
                    <a:pt x="317" y="0"/>
                    <a:pt x="16" y="226"/>
                    <a:pt x="1" y="584"/>
                  </a:cubicBezTo>
                  <a:lnTo>
                    <a:pt x="1" y="679"/>
                  </a:lnTo>
                  <a:cubicBezTo>
                    <a:pt x="24" y="1013"/>
                    <a:pt x="286" y="1275"/>
                    <a:pt x="620" y="1275"/>
                  </a:cubicBezTo>
                  <a:cubicBezTo>
                    <a:pt x="1191" y="1275"/>
                    <a:pt x="1477" y="608"/>
                    <a:pt x="1096" y="203"/>
                  </a:cubicBezTo>
                  <a:cubicBezTo>
                    <a:pt x="964" y="63"/>
                    <a:pt x="79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1;p47">
              <a:extLst>
                <a:ext uri="{FF2B5EF4-FFF2-40B4-BE49-F238E27FC236}">
                  <a16:creationId xmlns:a16="http://schemas.microsoft.com/office/drawing/2014/main" id="{3064CCF1-0C31-0280-4E1C-CD00F5416FE6}"/>
                </a:ext>
              </a:extLst>
            </p:cNvPr>
            <p:cNvSpPr/>
            <p:nvPr/>
          </p:nvSpPr>
          <p:spPr>
            <a:xfrm>
              <a:off x="3476976" y="4457005"/>
              <a:ext cx="52136" cy="45008"/>
            </a:xfrm>
            <a:custGeom>
              <a:avLst/>
              <a:gdLst/>
              <a:ahLst/>
              <a:cxnLst/>
              <a:rect l="l" t="t" r="r" b="b"/>
              <a:pathLst>
                <a:path w="1478" h="1276" extrusionOk="0">
                  <a:moveTo>
                    <a:pt x="620" y="0"/>
                  </a:moveTo>
                  <a:cubicBezTo>
                    <a:pt x="286" y="0"/>
                    <a:pt x="24" y="262"/>
                    <a:pt x="1" y="596"/>
                  </a:cubicBezTo>
                  <a:lnTo>
                    <a:pt x="1" y="691"/>
                  </a:lnTo>
                  <a:cubicBezTo>
                    <a:pt x="16" y="1049"/>
                    <a:pt x="317" y="1275"/>
                    <a:pt x="630" y="1275"/>
                  </a:cubicBezTo>
                  <a:cubicBezTo>
                    <a:pt x="795" y="1275"/>
                    <a:pt x="964" y="1212"/>
                    <a:pt x="1096" y="1072"/>
                  </a:cubicBezTo>
                  <a:cubicBezTo>
                    <a:pt x="1477" y="667"/>
                    <a:pt x="1191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2;p47">
              <a:extLst>
                <a:ext uri="{FF2B5EF4-FFF2-40B4-BE49-F238E27FC236}">
                  <a16:creationId xmlns:a16="http://schemas.microsoft.com/office/drawing/2014/main" id="{F028ABAB-7A27-837A-8E8C-A73542637F7D}"/>
                </a:ext>
              </a:extLst>
            </p:cNvPr>
            <p:cNvSpPr/>
            <p:nvPr/>
          </p:nvSpPr>
          <p:spPr>
            <a:xfrm>
              <a:off x="3277037" y="4202478"/>
              <a:ext cx="123533" cy="364612"/>
            </a:xfrm>
            <a:custGeom>
              <a:avLst/>
              <a:gdLst/>
              <a:ahLst/>
              <a:cxnLst/>
              <a:rect l="l" t="t" r="r" b="b"/>
              <a:pathLst>
                <a:path w="3502" h="10337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10050"/>
                  </a:lnTo>
                  <a:cubicBezTo>
                    <a:pt x="1" y="10217"/>
                    <a:pt x="144" y="10336"/>
                    <a:pt x="310" y="10336"/>
                  </a:cubicBezTo>
                  <a:lnTo>
                    <a:pt x="3216" y="10336"/>
                  </a:lnTo>
                  <a:cubicBezTo>
                    <a:pt x="3359" y="10336"/>
                    <a:pt x="3501" y="10217"/>
                    <a:pt x="3501" y="10050"/>
                  </a:cubicBezTo>
                  <a:lnTo>
                    <a:pt x="3501" y="286"/>
                  </a:lnTo>
                  <a:cubicBezTo>
                    <a:pt x="3501" y="120"/>
                    <a:pt x="3359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3;p47">
              <a:extLst>
                <a:ext uri="{FF2B5EF4-FFF2-40B4-BE49-F238E27FC236}">
                  <a16:creationId xmlns:a16="http://schemas.microsoft.com/office/drawing/2014/main" id="{C876DA0B-3ED2-B113-556B-634103A26DBC}"/>
                </a:ext>
              </a:extLst>
            </p:cNvPr>
            <p:cNvSpPr/>
            <p:nvPr/>
          </p:nvSpPr>
          <p:spPr>
            <a:xfrm>
              <a:off x="3424910" y="4434324"/>
              <a:ext cx="27726" cy="90756"/>
            </a:xfrm>
            <a:custGeom>
              <a:avLst/>
              <a:gdLst/>
              <a:ahLst/>
              <a:cxnLst/>
              <a:rect l="l" t="t" r="r" b="b"/>
              <a:pathLst>
                <a:path w="786" h="2573" extrusionOk="0">
                  <a:moveTo>
                    <a:pt x="0" y="0"/>
                  </a:moveTo>
                  <a:lnTo>
                    <a:pt x="0" y="2572"/>
                  </a:lnTo>
                  <a:cubicBezTo>
                    <a:pt x="429" y="2572"/>
                    <a:pt x="762" y="2215"/>
                    <a:pt x="786" y="1787"/>
                  </a:cubicBezTo>
                  <a:lnTo>
                    <a:pt x="786" y="786"/>
                  </a:lnTo>
                  <a:cubicBezTo>
                    <a:pt x="786" y="358"/>
                    <a:pt x="429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4;p47">
              <a:extLst>
                <a:ext uri="{FF2B5EF4-FFF2-40B4-BE49-F238E27FC236}">
                  <a16:creationId xmlns:a16="http://schemas.microsoft.com/office/drawing/2014/main" id="{CBDEBD19-7472-CF28-2FF9-80D89C9A4B6F}"/>
                </a:ext>
              </a:extLst>
            </p:cNvPr>
            <p:cNvSpPr/>
            <p:nvPr/>
          </p:nvSpPr>
          <p:spPr>
            <a:xfrm>
              <a:off x="3148530" y="4457005"/>
              <a:ext cx="52101" cy="45008"/>
            </a:xfrm>
            <a:custGeom>
              <a:avLst/>
              <a:gdLst/>
              <a:ahLst/>
              <a:cxnLst/>
              <a:rect l="l" t="t" r="r" b="b"/>
              <a:pathLst>
                <a:path w="1477" h="1276" extrusionOk="0">
                  <a:moveTo>
                    <a:pt x="857" y="0"/>
                  </a:moveTo>
                  <a:cubicBezTo>
                    <a:pt x="286" y="0"/>
                    <a:pt x="0" y="667"/>
                    <a:pt x="381" y="1072"/>
                  </a:cubicBezTo>
                  <a:cubicBezTo>
                    <a:pt x="513" y="1212"/>
                    <a:pt x="682" y="1275"/>
                    <a:pt x="847" y="1275"/>
                  </a:cubicBezTo>
                  <a:cubicBezTo>
                    <a:pt x="1160" y="1275"/>
                    <a:pt x="1461" y="1049"/>
                    <a:pt x="1477" y="691"/>
                  </a:cubicBezTo>
                  <a:lnTo>
                    <a:pt x="1477" y="596"/>
                  </a:lnTo>
                  <a:cubicBezTo>
                    <a:pt x="1453" y="262"/>
                    <a:pt x="1191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5;p47">
              <a:extLst>
                <a:ext uri="{FF2B5EF4-FFF2-40B4-BE49-F238E27FC236}">
                  <a16:creationId xmlns:a16="http://schemas.microsoft.com/office/drawing/2014/main" id="{9BA21A8B-34E7-92AE-5A4F-E6D924101AAB}"/>
                </a:ext>
              </a:extLst>
            </p:cNvPr>
            <p:cNvSpPr/>
            <p:nvPr/>
          </p:nvSpPr>
          <p:spPr>
            <a:xfrm>
              <a:off x="3224971" y="4434324"/>
              <a:ext cx="27761" cy="89910"/>
            </a:xfrm>
            <a:custGeom>
              <a:avLst/>
              <a:gdLst/>
              <a:ahLst/>
              <a:cxnLst/>
              <a:rect l="l" t="t" r="r" b="b"/>
              <a:pathLst>
                <a:path w="787" h="2549" extrusionOk="0">
                  <a:moveTo>
                    <a:pt x="786" y="0"/>
                  </a:moveTo>
                  <a:cubicBezTo>
                    <a:pt x="357" y="0"/>
                    <a:pt x="0" y="334"/>
                    <a:pt x="24" y="763"/>
                  </a:cubicBezTo>
                  <a:lnTo>
                    <a:pt x="24" y="1787"/>
                  </a:lnTo>
                  <a:cubicBezTo>
                    <a:pt x="24" y="2215"/>
                    <a:pt x="357" y="2549"/>
                    <a:pt x="786" y="2549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6;p47">
              <a:extLst>
                <a:ext uri="{FF2B5EF4-FFF2-40B4-BE49-F238E27FC236}">
                  <a16:creationId xmlns:a16="http://schemas.microsoft.com/office/drawing/2014/main" id="{469820D5-F4C9-924F-4761-42B86EFED838}"/>
                </a:ext>
              </a:extLst>
            </p:cNvPr>
            <p:cNvSpPr/>
            <p:nvPr/>
          </p:nvSpPr>
          <p:spPr>
            <a:xfrm>
              <a:off x="3424910" y="4246992"/>
              <a:ext cx="27726" cy="90756"/>
            </a:xfrm>
            <a:custGeom>
              <a:avLst/>
              <a:gdLst/>
              <a:ahLst/>
              <a:cxnLst/>
              <a:rect l="l" t="t" r="r" b="b"/>
              <a:pathLst>
                <a:path w="786" h="2573" extrusionOk="0">
                  <a:moveTo>
                    <a:pt x="0" y="1"/>
                  </a:moveTo>
                  <a:lnTo>
                    <a:pt x="0" y="2573"/>
                  </a:lnTo>
                  <a:cubicBezTo>
                    <a:pt x="429" y="2573"/>
                    <a:pt x="786" y="2216"/>
                    <a:pt x="786" y="1787"/>
                  </a:cubicBezTo>
                  <a:lnTo>
                    <a:pt x="786" y="787"/>
                  </a:lnTo>
                  <a:cubicBezTo>
                    <a:pt x="786" y="358"/>
                    <a:pt x="42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7;p47">
              <a:extLst>
                <a:ext uri="{FF2B5EF4-FFF2-40B4-BE49-F238E27FC236}">
                  <a16:creationId xmlns:a16="http://schemas.microsoft.com/office/drawing/2014/main" id="{60047C5C-80C2-342A-E079-609861C0063F}"/>
                </a:ext>
              </a:extLst>
            </p:cNvPr>
            <p:cNvSpPr/>
            <p:nvPr/>
          </p:nvSpPr>
          <p:spPr>
            <a:xfrm>
              <a:off x="3155656" y="4268826"/>
              <a:ext cx="44976" cy="46771"/>
            </a:xfrm>
            <a:custGeom>
              <a:avLst/>
              <a:gdLst/>
              <a:ahLst/>
              <a:cxnLst/>
              <a:rect l="l" t="t" r="r" b="b"/>
              <a:pathLst>
                <a:path w="1275" h="1326" extrusionOk="0">
                  <a:moveTo>
                    <a:pt x="652" y="1"/>
                  </a:moveTo>
                  <a:cubicBezTo>
                    <a:pt x="328" y="1"/>
                    <a:pt x="0" y="227"/>
                    <a:pt x="12" y="668"/>
                  </a:cubicBezTo>
                  <a:cubicBezTo>
                    <a:pt x="0" y="1106"/>
                    <a:pt x="323" y="1326"/>
                    <a:pt x="646" y="1326"/>
                  </a:cubicBezTo>
                  <a:cubicBezTo>
                    <a:pt x="955" y="1326"/>
                    <a:pt x="1263" y="1123"/>
                    <a:pt x="1275" y="715"/>
                  </a:cubicBezTo>
                  <a:lnTo>
                    <a:pt x="1275" y="620"/>
                  </a:lnTo>
                  <a:cubicBezTo>
                    <a:pt x="1263" y="203"/>
                    <a:pt x="959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8;p47">
              <a:extLst>
                <a:ext uri="{FF2B5EF4-FFF2-40B4-BE49-F238E27FC236}">
                  <a16:creationId xmlns:a16="http://schemas.microsoft.com/office/drawing/2014/main" id="{9EDA84C5-618A-0468-1A94-93FCC0DF5E0A}"/>
                </a:ext>
              </a:extLst>
            </p:cNvPr>
            <p:cNvSpPr/>
            <p:nvPr/>
          </p:nvSpPr>
          <p:spPr>
            <a:xfrm>
              <a:off x="3224971" y="4246992"/>
              <a:ext cx="27761" cy="90756"/>
            </a:xfrm>
            <a:custGeom>
              <a:avLst/>
              <a:gdLst/>
              <a:ahLst/>
              <a:cxnLst/>
              <a:rect l="l" t="t" r="r" b="b"/>
              <a:pathLst>
                <a:path w="787" h="2573" extrusionOk="0">
                  <a:moveTo>
                    <a:pt x="786" y="1"/>
                  </a:moveTo>
                  <a:cubicBezTo>
                    <a:pt x="357" y="1"/>
                    <a:pt x="0" y="358"/>
                    <a:pt x="0" y="787"/>
                  </a:cubicBezTo>
                  <a:lnTo>
                    <a:pt x="0" y="1787"/>
                  </a:lnTo>
                  <a:cubicBezTo>
                    <a:pt x="0" y="2216"/>
                    <a:pt x="357" y="2573"/>
                    <a:pt x="786" y="2573"/>
                  </a:cubicBezTo>
                  <a:lnTo>
                    <a:pt x="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924;p47">
            <a:extLst>
              <a:ext uri="{FF2B5EF4-FFF2-40B4-BE49-F238E27FC236}">
                <a16:creationId xmlns:a16="http://schemas.microsoft.com/office/drawing/2014/main" id="{9E974D54-D406-0A3D-15E5-AB8FB7501B1F}"/>
              </a:ext>
            </a:extLst>
          </p:cNvPr>
          <p:cNvGrpSpPr/>
          <p:nvPr/>
        </p:nvGrpSpPr>
        <p:grpSpPr>
          <a:xfrm>
            <a:off x="1251837" y="1476776"/>
            <a:ext cx="303073" cy="300552"/>
            <a:chOff x="2343731" y="1489413"/>
            <a:chExt cx="365484" cy="365458"/>
          </a:xfrm>
        </p:grpSpPr>
        <p:sp>
          <p:nvSpPr>
            <p:cNvPr id="17" name="Google Shape;925;p47">
              <a:extLst>
                <a:ext uri="{FF2B5EF4-FFF2-40B4-BE49-F238E27FC236}">
                  <a16:creationId xmlns:a16="http://schemas.microsoft.com/office/drawing/2014/main" id="{97A1F03F-9733-8A44-B2A9-3DA5466317B7}"/>
                </a:ext>
              </a:extLst>
            </p:cNvPr>
            <p:cNvSpPr/>
            <p:nvPr/>
          </p:nvSpPr>
          <p:spPr>
            <a:xfrm>
              <a:off x="2427756" y="1790146"/>
              <a:ext cx="197434" cy="64725"/>
            </a:xfrm>
            <a:custGeom>
              <a:avLst/>
              <a:gdLst/>
              <a:ahLst/>
              <a:cxnLst/>
              <a:rect l="l" t="t" r="r" b="b"/>
              <a:pathLst>
                <a:path w="5597" h="1835" extrusionOk="0">
                  <a:moveTo>
                    <a:pt x="1382" y="0"/>
                  </a:moveTo>
                  <a:lnTo>
                    <a:pt x="1167" y="1239"/>
                  </a:lnTo>
                  <a:lnTo>
                    <a:pt x="381" y="1239"/>
                  </a:lnTo>
                  <a:cubicBezTo>
                    <a:pt x="0" y="1239"/>
                    <a:pt x="0" y="1834"/>
                    <a:pt x="381" y="1834"/>
                  </a:cubicBezTo>
                  <a:lnTo>
                    <a:pt x="5192" y="1834"/>
                  </a:lnTo>
                  <a:cubicBezTo>
                    <a:pt x="5597" y="1834"/>
                    <a:pt x="5597" y="1239"/>
                    <a:pt x="5192" y="1239"/>
                  </a:cubicBezTo>
                  <a:lnTo>
                    <a:pt x="4382" y="1239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6;p47">
              <a:extLst>
                <a:ext uri="{FF2B5EF4-FFF2-40B4-BE49-F238E27FC236}">
                  <a16:creationId xmlns:a16="http://schemas.microsoft.com/office/drawing/2014/main" id="{CF90DE0F-0F18-C736-4CBD-E1729A07CC58}"/>
                </a:ext>
              </a:extLst>
            </p:cNvPr>
            <p:cNvSpPr/>
            <p:nvPr/>
          </p:nvSpPr>
          <p:spPr>
            <a:xfrm>
              <a:off x="2538626" y="1489413"/>
              <a:ext cx="170590" cy="128568"/>
            </a:xfrm>
            <a:custGeom>
              <a:avLst/>
              <a:gdLst/>
              <a:ahLst/>
              <a:cxnLst/>
              <a:rect l="l" t="t" r="r" b="b"/>
              <a:pathLst>
                <a:path w="4836" h="3645" extrusionOk="0">
                  <a:moveTo>
                    <a:pt x="1" y="1"/>
                  </a:moveTo>
                  <a:lnTo>
                    <a:pt x="1" y="3645"/>
                  </a:lnTo>
                  <a:lnTo>
                    <a:pt x="739" y="3645"/>
                  </a:lnTo>
                  <a:cubicBezTo>
                    <a:pt x="810" y="3240"/>
                    <a:pt x="1072" y="2906"/>
                    <a:pt x="1430" y="2692"/>
                  </a:cubicBezTo>
                  <a:cubicBezTo>
                    <a:pt x="1287" y="2525"/>
                    <a:pt x="1215" y="2311"/>
                    <a:pt x="1215" y="2073"/>
                  </a:cubicBezTo>
                  <a:cubicBezTo>
                    <a:pt x="1215" y="1335"/>
                    <a:pt x="1775" y="965"/>
                    <a:pt x="2335" y="965"/>
                  </a:cubicBezTo>
                  <a:cubicBezTo>
                    <a:pt x="2894" y="965"/>
                    <a:pt x="3454" y="1335"/>
                    <a:pt x="3454" y="2073"/>
                  </a:cubicBezTo>
                  <a:cubicBezTo>
                    <a:pt x="3454" y="2311"/>
                    <a:pt x="3382" y="2525"/>
                    <a:pt x="3263" y="2692"/>
                  </a:cubicBezTo>
                  <a:cubicBezTo>
                    <a:pt x="3597" y="2906"/>
                    <a:pt x="3859" y="3240"/>
                    <a:pt x="3930" y="3645"/>
                  </a:cubicBezTo>
                  <a:lnTo>
                    <a:pt x="4835" y="3645"/>
                  </a:lnTo>
                  <a:lnTo>
                    <a:pt x="4835" y="668"/>
                  </a:lnTo>
                  <a:cubicBezTo>
                    <a:pt x="4835" y="287"/>
                    <a:pt x="4526" y="1"/>
                    <a:pt x="4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7;p47">
              <a:extLst>
                <a:ext uri="{FF2B5EF4-FFF2-40B4-BE49-F238E27FC236}">
                  <a16:creationId xmlns:a16="http://schemas.microsoft.com/office/drawing/2014/main" id="{88AC732D-B55C-FB49-F0C5-090114AA6B00}"/>
                </a:ext>
              </a:extLst>
            </p:cNvPr>
            <p:cNvSpPr/>
            <p:nvPr/>
          </p:nvSpPr>
          <p:spPr>
            <a:xfrm>
              <a:off x="2343731" y="1489413"/>
              <a:ext cx="171401" cy="129415"/>
            </a:xfrm>
            <a:custGeom>
              <a:avLst/>
              <a:gdLst/>
              <a:ahLst/>
              <a:cxnLst/>
              <a:rect l="l" t="t" r="r" b="b"/>
              <a:pathLst>
                <a:path w="4859" h="3669" extrusionOk="0">
                  <a:moveTo>
                    <a:pt x="691" y="1"/>
                  </a:moveTo>
                  <a:cubicBezTo>
                    <a:pt x="310" y="1"/>
                    <a:pt x="1" y="310"/>
                    <a:pt x="1" y="692"/>
                  </a:cubicBezTo>
                  <a:lnTo>
                    <a:pt x="1" y="3668"/>
                  </a:lnTo>
                  <a:lnTo>
                    <a:pt x="906" y="3645"/>
                  </a:lnTo>
                  <a:cubicBezTo>
                    <a:pt x="977" y="3240"/>
                    <a:pt x="1239" y="2906"/>
                    <a:pt x="1573" y="2692"/>
                  </a:cubicBezTo>
                  <a:cubicBezTo>
                    <a:pt x="1454" y="2525"/>
                    <a:pt x="1382" y="2311"/>
                    <a:pt x="1382" y="2073"/>
                  </a:cubicBezTo>
                  <a:cubicBezTo>
                    <a:pt x="1382" y="1335"/>
                    <a:pt x="1942" y="965"/>
                    <a:pt x="2501" y="965"/>
                  </a:cubicBezTo>
                  <a:cubicBezTo>
                    <a:pt x="3061" y="965"/>
                    <a:pt x="3621" y="1335"/>
                    <a:pt x="3621" y="2073"/>
                  </a:cubicBezTo>
                  <a:cubicBezTo>
                    <a:pt x="3621" y="2311"/>
                    <a:pt x="3549" y="2525"/>
                    <a:pt x="3406" y="2692"/>
                  </a:cubicBezTo>
                  <a:cubicBezTo>
                    <a:pt x="3764" y="2906"/>
                    <a:pt x="4002" y="3240"/>
                    <a:pt x="4097" y="3645"/>
                  </a:cubicBezTo>
                  <a:lnTo>
                    <a:pt x="4859" y="3645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8;p47">
              <a:extLst>
                <a:ext uri="{FF2B5EF4-FFF2-40B4-BE49-F238E27FC236}">
                  <a16:creationId xmlns:a16="http://schemas.microsoft.com/office/drawing/2014/main" id="{2FA0A618-909B-1766-9E55-B46B18AD76FE}"/>
                </a:ext>
              </a:extLst>
            </p:cNvPr>
            <p:cNvSpPr/>
            <p:nvPr/>
          </p:nvSpPr>
          <p:spPr>
            <a:xfrm>
              <a:off x="2410930" y="1546555"/>
              <a:ext cx="42048" cy="31110"/>
            </a:xfrm>
            <a:custGeom>
              <a:avLst/>
              <a:gdLst/>
              <a:ahLst/>
              <a:cxnLst/>
              <a:rect l="l" t="t" r="r" b="b"/>
              <a:pathLst>
                <a:path w="1192" h="882" extrusionOk="0">
                  <a:moveTo>
                    <a:pt x="596" y="0"/>
                  </a:moveTo>
                  <a:cubicBezTo>
                    <a:pt x="25" y="0"/>
                    <a:pt x="1" y="858"/>
                    <a:pt x="573" y="881"/>
                  </a:cubicBezTo>
                  <a:lnTo>
                    <a:pt x="620" y="881"/>
                  </a:lnTo>
                  <a:cubicBezTo>
                    <a:pt x="1192" y="858"/>
                    <a:pt x="1144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9;p47">
              <a:extLst>
                <a:ext uri="{FF2B5EF4-FFF2-40B4-BE49-F238E27FC236}">
                  <a16:creationId xmlns:a16="http://schemas.microsoft.com/office/drawing/2014/main" id="{CB45DDCB-5D3A-FE10-2595-A1EF0C17C499}"/>
                </a:ext>
              </a:extLst>
            </p:cNvPr>
            <p:cNvSpPr/>
            <p:nvPr/>
          </p:nvSpPr>
          <p:spPr>
            <a:xfrm>
              <a:off x="2599969" y="1546555"/>
              <a:ext cx="42013" cy="31110"/>
            </a:xfrm>
            <a:custGeom>
              <a:avLst/>
              <a:gdLst/>
              <a:ahLst/>
              <a:cxnLst/>
              <a:rect l="l" t="t" r="r" b="b"/>
              <a:pathLst>
                <a:path w="1191" h="882" extrusionOk="0">
                  <a:moveTo>
                    <a:pt x="596" y="0"/>
                  </a:moveTo>
                  <a:cubicBezTo>
                    <a:pt x="48" y="0"/>
                    <a:pt x="0" y="858"/>
                    <a:pt x="572" y="881"/>
                  </a:cubicBezTo>
                  <a:lnTo>
                    <a:pt x="619" y="881"/>
                  </a:lnTo>
                  <a:cubicBezTo>
                    <a:pt x="1191" y="858"/>
                    <a:pt x="1167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0;p47">
              <a:extLst>
                <a:ext uri="{FF2B5EF4-FFF2-40B4-BE49-F238E27FC236}">
                  <a16:creationId xmlns:a16="http://schemas.microsoft.com/office/drawing/2014/main" id="{928658CB-32EA-407D-CFF7-E50AEF5D24F1}"/>
                </a:ext>
              </a:extLst>
            </p:cNvPr>
            <p:cNvSpPr/>
            <p:nvPr/>
          </p:nvSpPr>
          <p:spPr>
            <a:xfrm>
              <a:off x="2589034" y="1601156"/>
              <a:ext cx="63036" cy="16825"/>
            </a:xfrm>
            <a:custGeom>
              <a:avLst/>
              <a:gdLst/>
              <a:ahLst/>
              <a:cxnLst/>
              <a:rect l="l" t="t" r="r" b="b"/>
              <a:pathLst>
                <a:path w="1787" h="477" extrusionOk="0">
                  <a:moveTo>
                    <a:pt x="715" y="0"/>
                  </a:moveTo>
                  <a:cubicBezTo>
                    <a:pt x="406" y="0"/>
                    <a:pt x="120" y="191"/>
                    <a:pt x="1" y="477"/>
                  </a:cubicBezTo>
                  <a:lnTo>
                    <a:pt x="1787" y="477"/>
                  </a:lnTo>
                  <a:cubicBezTo>
                    <a:pt x="1691" y="191"/>
                    <a:pt x="1406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1;p47">
              <a:extLst>
                <a:ext uri="{FF2B5EF4-FFF2-40B4-BE49-F238E27FC236}">
                  <a16:creationId xmlns:a16="http://schemas.microsoft.com/office/drawing/2014/main" id="{0A9D026B-6EC6-E980-9688-7812CE4D2034}"/>
                </a:ext>
              </a:extLst>
            </p:cNvPr>
            <p:cNvSpPr/>
            <p:nvPr/>
          </p:nvSpPr>
          <p:spPr>
            <a:xfrm>
              <a:off x="2400030" y="1601156"/>
              <a:ext cx="63036" cy="16825"/>
            </a:xfrm>
            <a:custGeom>
              <a:avLst/>
              <a:gdLst/>
              <a:ahLst/>
              <a:cxnLst/>
              <a:rect l="l" t="t" r="r" b="b"/>
              <a:pathLst>
                <a:path w="1787" h="477" extrusionOk="0">
                  <a:moveTo>
                    <a:pt x="715" y="0"/>
                  </a:moveTo>
                  <a:cubicBezTo>
                    <a:pt x="405" y="0"/>
                    <a:pt x="119" y="191"/>
                    <a:pt x="0" y="477"/>
                  </a:cubicBezTo>
                  <a:lnTo>
                    <a:pt x="1786" y="477"/>
                  </a:lnTo>
                  <a:cubicBezTo>
                    <a:pt x="1667" y="191"/>
                    <a:pt x="1382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2;p47">
              <a:extLst>
                <a:ext uri="{FF2B5EF4-FFF2-40B4-BE49-F238E27FC236}">
                  <a16:creationId xmlns:a16="http://schemas.microsoft.com/office/drawing/2014/main" id="{52795314-D168-3E8B-7BC9-645B76F99EEA}"/>
                </a:ext>
              </a:extLst>
            </p:cNvPr>
            <p:cNvSpPr/>
            <p:nvPr/>
          </p:nvSpPr>
          <p:spPr>
            <a:xfrm>
              <a:off x="2599969" y="1694382"/>
              <a:ext cx="42013" cy="31110"/>
            </a:xfrm>
            <a:custGeom>
              <a:avLst/>
              <a:gdLst/>
              <a:ahLst/>
              <a:cxnLst/>
              <a:rect l="l" t="t" r="r" b="b"/>
              <a:pathLst>
                <a:path w="1191" h="882" extrusionOk="0">
                  <a:moveTo>
                    <a:pt x="596" y="1"/>
                  </a:moveTo>
                  <a:cubicBezTo>
                    <a:pt x="48" y="1"/>
                    <a:pt x="0" y="858"/>
                    <a:pt x="572" y="882"/>
                  </a:cubicBezTo>
                  <a:lnTo>
                    <a:pt x="619" y="882"/>
                  </a:lnTo>
                  <a:cubicBezTo>
                    <a:pt x="1191" y="858"/>
                    <a:pt x="1167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3;p47">
              <a:extLst>
                <a:ext uri="{FF2B5EF4-FFF2-40B4-BE49-F238E27FC236}">
                  <a16:creationId xmlns:a16="http://schemas.microsoft.com/office/drawing/2014/main" id="{9EEDAB29-1E48-B609-99FF-98F49964838D}"/>
                </a:ext>
              </a:extLst>
            </p:cNvPr>
            <p:cNvSpPr/>
            <p:nvPr/>
          </p:nvSpPr>
          <p:spPr>
            <a:xfrm>
              <a:off x="2589034" y="1748983"/>
              <a:ext cx="63036" cy="16825"/>
            </a:xfrm>
            <a:custGeom>
              <a:avLst/>
              <a:gdLst/>
              <a:ahLst/>
              <a:cxnLst/>
              <a:rect l="l" t="t" r="r" b="b"/>
              <a:pathLst>
                <a:path w="1787" h="477" extrusionOk="0">
                  <a:moveTo>
                    <a:pt x="715" y="1"/>
                  </a:moveTo>
                  <a:cubicBezTo>
                    <a:pt x="406" y="1"/>
                    <a:pt x="120" y="191"/>
                    <a:pt x="1" y="477"/>
                  </a:cubicBezTo>
                  <a:lnTo>
                    <a:pt x="1787" y="477"/>
                  </a:lnTo>
                  <a:cubicBezTo>
                    <a:pt x="1691" y="191"/>
                    <a:pt x="1406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4;p47">
              <a:extLst>
                <a:ext uri="{FF2B5EF4-FFF2-40B4-BE49-F238E27FC236}">
                  <a16:creationId xmlns:a16="http://schemas.microsoft.com/office/drawing/2014/main" id="{6AEC4A2F-1B5D-91FD-4A5B-D267D6A91C69}"/>
                </a:ext>
              </a:extLst>
            </p:cNvPr>
            <p:cNvSpPr/>
            <p:nvPr/>
          </p:nvSpPr>
          <p:spPr>
            <a:xfrm>
              <a:off x="2538626" y="1641473"/>
              <a:ext cx="170590" cy="124336"/>
            </a:xfrm>
            <a:custGeom>
              <a:avLst/>
              <a:gdLst/>
              <a:ahLst/>
              <a:cxnLst/>
              <a:rect l="l" t="t" r="r" b="b"/>
              <a:pathLst>
                <a:path w="4836" h="3525" extrusionOk="0">
                  <a:moveTo>
                    <a:pt x="1" y="0"/>
                  </a:moveTo>
                  <a:lnTo>
                    <a:pt x="1" y="3525"/>
                  </a:lnTo>
                  <a:lnTo>
                    <a:pt x="739" y="3525"/>
                  </a:lnTo>
                  <a:cubicBezTo>
                    <a:pt x="810" y="3120"/>
                    <a:pt x="1072" y="2787"/>
                    <a:pt x="1430" y="2572"/>
                  </a:cubicBezTo>
                  <a:cubicBezTo>
                    <a:pt x="1287" y="2406"/>
                    <a:pt x="1215" y="2191"/>
                    <a:pt x="1215" y="1953"/>
                  </a:cubicBezTo>
                  <a:cubicBezTo>
                    <a:pt x="1215" y="1215"/>
                    <a:pt x="1775" y="846"/>
                    <a:pt x="2335" y="846"/>
                  </a:cubicBezTo>
                  <a:cubicBezTo>
                    <a:pt x="2894" y="846"/>
                    <a:pt x="3454" y="1215"/>
                    <a:pt x="3454" y="1953"/>
                  </a:cubicBezTo>
                  <a:cubicBezTo>
                    <a:pt x="3454" y="2191"/>
                    <a:pt x="3382" y="2406"/>
                    <a:pt x="3263" y="2572"/>
                  </a:cubicBezTo>
                  <a:cubicBezTo>
                    <a:pt x="3597" y="2787"/>
                    <a:pt x="3859" y="3120"/>
                    <a:pt x="3930" y="3525"/>
                  </a:cubicBezTo>
                  <a:lnTo>
                    <a:pt x="4145" y="3525"/>
                  </a:lnTo>
                  <a:cubicBezTo>
                    <a:pt x="4526" y="3525"/>
                    <a:pt x="4835" y="3239"/>
                    <a:pt x="4835" y="2858"/>
                  </a:cubicBezTo>
                  <a:lnTo>
                    <a:pt x="4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5;p47">
              <a:extLst>
                <a:ext uri="{FF2B5EF4-FFF2-40B4-BE49-F238E27FC236}">
                  <a16:creationId xmlns:a16="http://schemas.microsoft.com/office/drawing/2014/main" id="{82543132-19B0-C6A4-CAE6-947BA1E09CC1}"/>
                </a:ext>
              </a:extLst>
            </p:cNvPr>
            <p:cNvSpPr/>
            <p:nvPr/>
          </p:nvSpPr>
          <p:spPr>
            <a:xfrm>
              <a:off x="2400030" y="1748983"/>
              <a:ext cx="63036" cy="16825"/>
            </a:xfrm>
            <a:custGeom>
              <a:avLst/>
              <a:gdLst/>
              <a:ahLst/>
              <a:cxnLst/>
              <a:rect l="l" t="t" r="r" b="b"/>
              <a:pathLst>
                <a:path w="1787" h="477" extrusionOk="0">
                  <a:moveTo>
                    <a:pt x="715" y="1"/>
                  </a:moveTo>
                  <a:cubicBezTo>
                    <a:pt x="405" y="1"/>
                    <a:pt x="119" y="191"/>
                    <a:pt x="0" y="477"/>
                  </a:cubicBezTo>
                  <a:lnTo>
                    <a:pt x="1786" y="477"/>
                  </a:lnTo>
                  <a:cubicBezTo>
                    <a:pt x="1667" y="191"/>
                    <a:pt x="1382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6;p47">
              <a:extLst>
                <a:ext uri="{FF2B5EF4-FFF2-40B4-BE49-F238E27FC236}">
                  <a16:creationId xmlns:a16="http://schemas.microsoft.com/office/drawing/2014/main" id="{CFBEB0F0-5804-4293-6551-0DA254358AF8}"/>
                </a:ext>
              </a:extLst>
            </p:cNvPr>
            <p:cNvSpPr/>
            <p:nvPr/>
          </p:nvSpPr>
          <p:spPr>
            <a:xfrm>
              <a:off x="2410930" y="1694382"/>
              <a:ext cx="42048" cy="31110"/>
            </a:xfrm>
            <a:custGeom>
              <a:avLst/>
              <a:gdLst/>
              <a:ahLst/>
              <a:cxnLst/>
              <a:rect l="l" t="t" r="r" b="b"/>
              <a:pathLst>
                <a:path w="1192" h="882" extrusionOk="0">
                  <a:moveTo>
                    <a:pt x="596" y="1"/>
                  </a:moveTo>
                  <a:cubicBezTo>
                    <a:pt x="25" y="1"/>
                    <a:pt x="1" y="858"/>
                    <a:pt x="573" y="882"/>
                  </a:cubicBezTo>
                  <a:lnTo>
                    <a:pt x="620" y="882"/>
                  </a:lnTo>
                  <a:cubicBezTo>
                    <a:pt x="1192" y="858"/>
                    <a:pt x="1144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7;p47">
              <a:extLst>
                <a:ext uri="{FF2B5EF4-FFF2-40B4-BE49-F238E27FC236}">
                  <a16:creationId xmlns:a16="http://schemas.microsoft.com/office/drawing/2014/main" id="{9DA14199-B76A-C207-D7A0-0153A71FF98E}"/>
                </a:ext>
              </a:extLst>
            </p:cNvPr>
            <p:cNvSpPr/>
            <p:nvPr/>
          </p:nvSpPr>
          <p:spPr>
            <a:xfrm>
              <a:off x="2343731" y="1641473"/>
              <a:ext cx="171401" cy="124336"/>
            </a:xfrm>
            <a:custGeom>
              <a:avLst/>
              <a:gdLst/>
              <a:ahLst/>
              <a:cxnLst/>
              <a:rect l="l" t="t" r="r" b="b"/>
              <a:pathLst>
                <a:path w="4859" h="3525" extrusionOk="0">
                  <a:moveTo>
                    <a:pt x="1" y="0"/>
                  </a:moveTo>
                  <a:lnTo>
                    <a:pt x="1" y="2858"/>
                  </a:lnTo>
                  <a:cubicBezTo>
                    <a:pt x="1" y="3239"/>
                    <a:pt x="310" y="3525"/>
                    <a:pt x="691" y="3525"/>
                  </a:cubicBezTo>
                  <a:lnTo>
                    <a:pt x="906" y="3525"/>
                  </a:lnTo>
                  <a:cubicBezTo>
                    <a:pt x="977" y="3120"/>
                    <a:pt x="1239" y="2787"/>
                    <a:pt x="1573" y="2572"/>
                  </a:cubicBezTo>
                  <a:cubicBezTo>
                    <a:pt x="1454" y="2406"/>
                    <a:pt x="1382" y="2191"/>
                    <a:pt x="1382" y="1953"/>
                  </a:cubicBezTo>
                  <a:cubicBezTo>
                    <a:pt x="1382" y="1215"/>
                    <a:pt x="1942" y="846"/>
                    <a:pt x="2501" y="846"/>
                  </a:cubicBezTo>
                  <a:cubicBezTo>
                    <a:pt x="3061" y="846"/>
                    <a:pt x="3621" y="1215"/>
                    <a:pt x="3621" y="1953"/>
                  </a:cubicBezTo>
                  <a:cubicBezTo>
                    <a:pt x="3621" y="2191"/>
                    <a:pt x="3549" y="2406"/>
                    <a:pt x="3406" y="2572"/>
                  </a:cubicBezTo>
                  <a:cubicBezTo>
                    <a:pt x="3764" y="2787"/>
                    <a:pt x="4025" y="3120"/>
                    <a:pt x="4097" y="3525"/>
                  </a:cubicBezTo>
                  <a:lnTo>
                    <a:pt x="4859" y="352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788;p47">
            <a:extLst>
              <a:ext uri="{FF2B5EF4-FFF2-40B4-BE49-F238E27FC236}">
                <a16:creationId xmlns:a16="http://schemas.microsoft.com/office/drawing/2014/main" id="{EA83CA31-05A7-1548-4113-544E8ED065AB}"/>
              </a:ext>
            </a:extLst>
          </p:cNvPr>
          <p:cNvSpPr/>
          <p:nvPr/>
        </p:nvSpPr>
        <p:spPr>
          <a:xfrm>
            <a:off x="5215918" y="2106475"/>
            <a:ext cx="288970" cy="278010"/>
          </a:xfrm>
          <a:custGeom>
            <a:avLst/>
            <a:gdLst/>
            <a:ahLst/>
            <a:cxnLst/>
            <a:rect l="l" t="t" r="r" b="b"/>
            <a:pathLst>
              <a:path w="10360" h="10315" extrusionOk="0">
                <a:moveTo>
                  <a:pt x="5178" y="2577"/>
                </a:moveTo>
                <a:cubicBezTo>
                  <a:pt x="6219" y="2577"/>
                  <a:pt x="7255" y="3195"/>
                  <a:pt x="7621" y="4361"/>
                </a:cubicBezTo>
                <a:cubicBezTo>
                  <a:pt x="7710" y="4613"/>
                  <a:pt x="7503" y="4792"/>
                  <a:pt x="7305" y="4792"/>
                </a:cubicBezTo>
                <a:cubicBezTo>
                  <a:pt x="7186" y="4792"/>
                  <a:pt x="7070" y="4727"/>
                  <a:pt x="7026" y="4575"/>
                </a:cubicBezTo>
                <a:cubicBezTo>
                  <a:pt x="6742" y="3696"/>
                  <a:pt x="5959" y="3224"/>
                  <a:pt x="5174" y="3224"/>
                </a:cubicBezTo>
                <a:cubicBezTo>
                  <a:pt x="4577" y="3224"/>
                  <a:pt x="3977" y="3498"/>
                  <a:pt x="3596" y="4075"/>
                </a:cubicBezTo>
                <a:cubicBezTo>
                  <a:pt x="3977" y="4099"/>
                  <a:pt x="4025" y="4623"/>
                  <a:pt x="3668" y="4718"/>
                </a:cubicBezTo>
                <a:lnTo>
                  <a:pt x="3096" y="4861"/>
                </a:lnTo>
                <a:cubicBezTo>
                  <a:pt x="3071" y="4871"/>
                  <a:pt x="3044" y="4876"/>
                  <a:pt x="3018" y="4876"/>
                </a:cubicBezTo>
                <a:cubicBezTo>
                  <a:pt x="2919" y="4876"/>
                  <a:pt x="2819" y="4811"/>
                  <a:pt x="2763" y="4718"/>
                </a:cubicBezTo>
                <a:lnTo>
                  <a:pt x="2453" y="4242"/>
                </a:lnTo>
                <a:cubicBezTo>
                  <a:pt x="2358" y="4075"/>
                  <a:pt x="2382" y="3884"/>
                  <a:pt x="2549" y="3789"/>
                </a:cubicBezTo>
                <a:cubicBezTo>
                  <a:pt x="2592" y="3754"/>
                  <a:pt x="2646" y="3738"/>
                  <a:pt x="2701" y="3738"/>
                </a:cubicBezTo>
                <a:cubicBezTo>
                  <a:pt x="2798" y="3738"/>
                  <a:pt x="2902" y="3785"/>
                  <a:pt x="2977" y="3861"/>
                </a:cubicBezTo>
                <a:cubicBezTo>
                  <a:pt x="3470" y="2992"/>
                  <a:pt x="4326" y="2577"/>
                  <a:pt x="5178" y="2577"/>
                </a:cubicBezTo>
                <a:close/>
                <a:moveTo>
                  <a:pt x="7355" y="5417"/>
                </a:moveTo>
                <a:cubicBezTo>
                  <a:pt x="7465" y="5417"/>
                  <a:pt x="7565" y="5482"/>
                  <a:pt x="7621" y="5575"/>
                </a:cubicBezTo>
                <a:lnTo>
                  <a:pt x="7931" y="6051"/>
                </a:lnTo>
                <a:cubicBezTo>
                  <a:pt x="8026" y="6194"/>
                  <a:pt x="7978" y="6409"/>
                  <a:pt x="7812" y="6504"/>
                </a:cubicBezTo>
                <a:lnTo>
                  <a:pt x="7859" y="6504"/>
                </a:lnTo>
                <a:cubicBezTo>
                  <a:pt x="7807" y="6539"/>
                  <a:pt x="7748" y="6555"/>
                  <a:pt x="7690" y="6555"/>
                </a:cubicBezTo>
                <a:cubicBezTo>
                  <a:pt x="7589" y="6555"/>
                  <a:pt x="7491" y="6508"/>
                  <a:pt x="7431" y="6432"/>
                </a:cubicBezTo>
                <a:cubicBezTo>
                  <a:pt x="6926" y="7313"/>
                  <a:pt x="6058" y="7733"/>
                  <a:pt x="5196" y="7733"/>
                </a:cubicBezTo>
                <a:cubicBezTo>
                  <a:pt x="4147" y="7733"/>
                  <a:pt x="3105" y="7109"/>
                  <a:pt x="2739" y="5932"/>
                </a:cubicBezTo>
                <a:cubicBezTo>
                  <a:pt x="2650" y="5680"/>
                  <a:pt x="2858" y="5501"/>
                  <a:pt x="3061" y="5501"/>
                </a:cubicBezTo>
                <a:cubicBezTo>
                  <a:pt x="3184" y="5501"/>
                  <a:pt x="3305" y="5566"/>
                  <a:pt x="3358" y="5718"/>
                </a:cubicBezTo>
                <a:cubicBezTo>
                  <a:pt x="3629" y="6597"/>
                  <a:pt x="4405" y="7069"/>
                  <a:pt x="5188" y="7069"/>
                </a:cubicBezTo>
                <a:cubicBezTo>
                  <a:pt x="5784" y="7069"/>
                  <a:pt x="6383" y="6795"/>
                  <a:pt x="6764" y="6218"/>
                </a:cubicBezTo>
                <a:cubicBezTo>
                  <a:pt x="6407" y="6194"/>
                  <a:pt x="6335" y="5670"/>
                  <a:pt x="6692" y="5575"/>
                </a:cubicBezTo>
                <a:lnTo>
                  <a:pt x="7264" y="5432"/>
                </a:lnTo>
                <a:cubicBezTo>
                  <a:pt x="7294" y="5422"/>
                  <a:pt x="7325" y="5417"/>
                  <a:pt x="7355" y="5417"/>
                </a:cubicBezTo>
                <a:close/>
                <a:moveTo>
                  <a:pt x="4489" y="0"/>
                </a:moveTo>
                <a:cubicBezTo>
                  <a:pt x="4338" y="0"/>
                  <a:pt x="4216" y="134"/>
                  <a:pt x="4216" y="288"/>
                </a:cubicBezTo>
                <a:lnTo>
                  <a:pt x="4216" y="1289"/>
                </a:lnTo>
                <a:cubicBezTo>
                  <a:pt x="3835" y="1384"/>
                  <a:pt x="3454" y="1551"/>
                  <a:pt x="3120" y="1741"/>
                </a:cubicBezTo>
                <a:lnTo>
                  <a:pt x="2477" y="1098"/>
                </a:lnTo>
                <a:cubicBezTo>
                  <a:pt x="2418" y="1039"/>
                  <a:pt x="2334" y="1009"/>
                  <a:pt x="2251" y="1009"/>
                </a:cubicBezTo>
                <a:cubicBezTo>
                  <a:pt x="2168" y="1009"/>
                  <a:pt x="2084" y="1039"/>
                  <a:pt x="2025" y="1098"/>
                </a:cubicBezTo>
                <a:lnTo>
                  <a:pt x="1048" y="2074"/>
                </a:lnTo>
                <a:cubicBezTo>
                  <a:pt x="929" y="2194"/>
                  <a:pt x="929" y="2384"/>
                  <a:pt x="1048" y="2527"/>
                </a:cubicBezTo>
                <a:lnTo>
                  <a:pt x="1691" y="3170"/>
                </a:lnTo>
                <a:cubicBezTo>
                  <a:pt x="1501" y="3503"/>
                  <a:pt x="1358" y="3884"/>
                  <a:pt x="1263" y="4265"/>
                </a:cubicBezTo>
                <a:lnTo>
                  <a:pt x="310" y="4265"/>
                </a:lnTo>
                <a:cubicBezTo>
                  <a:pt x="143" y="4265"/>
                  <a:pt x="0" y="4408"/>
                  <a:pt x="0" y="4575"/>
                </a:cubicBezTo>
                <a:lnTo>
                  <a:pt x="0" y="5956"/>
                </a:lnTo>
                <a:cubicBezTo>
                  <a:pt x="0" y="6123"/>
                  <a:pt x="143" y="6266"/>
                  <a:pt x="310" y="6266"/>
                </a:cubicBezTo>
                <a:lnTo>
                  <a:pt x="1286" y="6266"/>
                </a:lnTo>
                <a:cubicBezTo>
                  <a:pt x="1382" y="6623"/>
                  <a:pt x="1525" y="6980"/>
                  <a:pt x="1739" y="7290"/>
                </a:cubicBezTo>
                <a:lnTo>
                  <a:pt x="1024" y="8004"/>
                </a:lnTo>
                <a:cubicBezTo>
                  <a:pt x="905" y="8123"/>
                  <a:pt x="905" y="8314"/>
                  <a:pt x="1024" y="8457"/>
                </a:cubicBezTo>
                <a:lnTo>
                  <a:pt x="2001" y="9433"/>
                </a:lnTo>
                <a:cubicBezTo>
                  <a:pt x="2072" y="9493"/>
                  <a:pt x="2156" y="9522"/>
                  <a:pt x="2236" y="9522"/>
                </a:cubicBezTo>
                <a:cubicBezTo>
                  <a:pt x="2316" y="9522"/>
                  <a:pt x="2394" y="9493"/>
                  <a:pt x="2453" y="9433"/>
                </a:cubicBezTo>
                <a:lnTo>
                  <a:pt x="3168" y="8695"/>
                </a:lnTo>
                <a:cubicBezTo>
                  <a:pt x="3477" y="8885"/>
                  <a:pt x="3811" y="9004"/>
                  <a:pt x="4168" y="9100"/>
                </a:cubicBezTo>
                <a:lnTo>
                  <a:pt x="4168" y="10005"/>
                </a:lnTo>
                <a:cubicBezTo>
                  <a:pt x="4168" y="10171"/>
                  <a:pt x="4311" y="10314"/>
                  <a:pt x="4478" y="10314"/>
                </a:cubicBezTo>
                <a:lnTo>
                  <a:pt x="5859" y="10314"/>
                </a:lnTo>
                <a:cubicBezTo>
                  <a:pt x="6049" y="10314"/>
                  <a:pt x="6192" y="10171"/>
                  <a:pt x="6168" y="10005"/>
                </a:cubicBezTo>
                <a:lnTo>
                  <a:pt x="6168" y="9100"/>
                </a:lnTo>
                <a:cubicBezTo>
                  <a:pt x="6549" y="9004"/>
                  <a:pt x="6883" y="8862"/>
                  <a:pt x="7216" y="8695"/>
                </a:cubicBezTo>
                <a:lnTo>
                  <a:pt x="7954" y="9433"/>
                </a:lnTo>
                <a:cubicBezTo>
                  <a:pt x="8014" y="9493"/>
                  <a:pt x="8097" y="9522"/>
                  <a:pt x="8181" y="9522"/>
                </a:cubicBezTo>
                <a:cubicBezTo>
                  <a:pt x="8264" y="9522"/>
                  <a:pt x="8347" y="9493"/>
                  <a:pt x="8407" y="9433"/>
                </a:cubicBezTo>
                <a:lnTo>
                  <a:pt x="9383" y="8457"/>
                </a:lnTo>
                <a:cubicBezTo>
                  <a:pt x="9502" y="8338"/>
                  <a:pt x="9502" y="8147"/>
                  <a:pt x="9383" y="8004"/>
                </a:cubicBezTo>
                <a:lnTo>
                  <a:pt x="8621" y="7266"/>
                </a:lnTo>
                <a:cubicBezTo>
                  <a:pt x="8812" y="6956"/>
                  <a:pt x="8955" y="6623"/>
                  <a:pt x="9050" y="6266"/>
                </a:cubicBezTo>
                <a:lnTo>
                  <a:pt x="10026" y="6266"/>
                </a:lnTo>
                <a:cubicBezTo>
                  <a:pt x="10217" y="6266"/>
                  <a:pt x="10360" y="6123"/>
                  <a:pt x="10360" y="5956"/>
                </a:cubicBezTo>
                <a:lnTo>
                  <a:pt x="10360" y="4575"/>
                </a:lnTo>
                <a:cubicBezTo>
                  <a:pt x="10360" y="4384"/>
                  <a:pt x="10217" y="4242"/>
                  <a:pt x="10026" y="4242"/>
                </a:cubicBezTo>
                <a:lnTo>
                  <a:pt x="9098" y="4242"/>
                </a:lnTo>
                <a:cubicBezTo>
                  <a:pt x="9002" y="3884"/>
                  <a:pt x="8859" y="3527"/>
                  <a:pt x="8669" y="3194"/>
                </a:cubicBezTo>
                <a:lnTo>
                  <a:pt x="9431" y="2455"/>
                </a:lnTo>
                <a:cubicBezTo>
                  <a:pt x="9550" y="2336"/>
                  <a:pt x="9550" y="2122"/>
                  <a:pt x="9431" y="2003"/>
                </a:cubicBezTo>
                <a:lnTo>
                  <a:pt x="8455" y="1027"/>
                </a:lnTo>
                <a:cubicBezTo>
                  <a:pt x="8395" y="967"/>
                  <a:pt x="8312" y="937"/>
                  <a:pt x="8228" y="937"/>
                </a:cubicBezTo>
                <a:cubicBezTo>
                  <a:pt x="8145" y="937"/>
                  <a:pt x="8062" y="967"/>
                  <a:pt x="8002" y="1027"/>
                </a:cubicBezTo>
                <a:lnTo>
                  <a:pt x="7288" y="1765"/>
                </a:lnTo>
                <a:cubicBezTo>
                  <a:pt x="6954" y="1551"/>
                  <a:pt x="6597" y="1408"/>
                  <a:pt x="6216" y="1312"/>
                </a:cubicBezTo>
                <a:lnTo>
                  <a:pt x="6216" y="288"/>
                </a:lnTo>
                <a:cubicBezTo>
                  <a:pt x="6216" y="134"/>
                  <a:pt x="6093" y="0"/>
                  <a:pt x="5943" y="0"/>
                </a:cubicBezTo>
                <a:cubicBezTo>
                  <a:pt x="5931" y="0"/>
                  <a:pt x="5919" y="1"/>
                  <a:pt x="5906" y="3"/>
                </a:cubicBezTo>
                <a:lnTo>
                  <a:pt x="4525" y="3"/>
                </a:lnTo>
                <a:cubicBezTo>
                  <a:pt x="4513" y="1"/>
                  <a:pt x="4501" y="0"/>
                  <a:pt x="44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198520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é importante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31151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04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46"/>
          <p:cNvGrpSpPr/>
          <p:nvPr/>
        </p:nvGrpSpPr>
        <p:grpSpPr>
          <a:xfrm flipH="1">
            <a:off x="5950465" y="1591308"/>
            <a:ext cx="5738498" cy="6225493"/>
            <a:chOff x="4132452" y="2589958"/>
            <a:chExt cx="5738498" cy="6225493"/>
          </a:xfrm>
        </p:grpSpPr>
        <p:sp>
          <p:nvSpPr>
            <p:cNvPr id="666" name="Google Shape;666;p46"/>
            <p:cNvSpPr/>
            <p:nvPr/>
          </p:nvSpPr>
          <p:spPr>
            <a:xfrm rot="10800000">
              <a:off x="4132452" y="2589958"/>
              <a:ext cx="5738498" cy="6225493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 rot="-8100000">
              <a:off x="5749947" y="2326949"/>
              <a:ext cx="743383" cy="4715488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CB79CADE-540D-3017-45EA-7F540C9E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870" y="463525"/>
            <a:ext cx="7706012" cy="81083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2D1CD22-C876-D40C-3DB2-E8BAE03C32D3}"/>
              </a:ext>
            </a:extLst>
          </p:cNvPr>
          <p:cNvSpPr/>
          <p:nvPr/>
        </p:nvSpPr>
        <p:spPr>
          <a:xfrm>
            <a:off x="1053296" y="3686043"/>
            <a:ext cx="4618299" cy="515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9" name="Google Shape;488;p35">
            <a:extLst>
              <a:ext uri="{FF2B5EF4-FFF2-40B4-BE49-F238E27FC236}">
                <a16:creationId xmlns:a16="http://schemas.microsoft.com/office/drawing/2014/main" id="{4971D4BD-110A-A747-72F8-8D2F3ED3604C}"/>
              </a:ext>
            </a:extLst>
          </p:cNvPr>
          <p:cNvSpPr txBox="1">
            <a:spLocks noGrp="1"/>
          </p:cNvSpPr>
          <p:nvPr/>
        </p:nvSpPr>
        <p:spPr>
          <a:xfrm>
            <a:off x="359084" y="1362156"/>
            <a:ext cx="5347504" cy="81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52400" indent="0" algn="l" rtl="0" fontAlgn="base">
              <a:spcBef>
                <a:spcPts val="0"/>
              </a:spcBef>
              <a:spcAft>
                <a:spcPts val="0"/>
              </a:spcAft>
            </a:pPr>
            <a:r>
              <a:rPr lang="pt-BR"/>
              <a:t>Criar produtos e serviços com mais usabilidade. </a:t>
            </a:r>
          </a:p>
        </p:txBody>
      </p:sp>
      <p:sp>
        <p:nvSpPr>
          <p:cNvPr id="12" name="Google Shape;489;p35">
            <a:extLst>
              <a:ext uri="{FF2B5EF4-FFF2-40B4-BE49-F238E27FC236}">
                <a16:creationId xmlns:a16="http://schemas.microsoft.com/office/drawing/2014/main" id="{00FD6D0B-8B5A-65EB-717D-C5A64FF3194A}"/>
              </a:ext>
            </a:extLst>
          </p:cNvPr>
          <p:cNvSpPr txBox="1">
            <a:spLocks/>
          </p:cNvSpPr>
          <p:nvPr/>
        </p:nvSpPr>
        <p:spPr>
          <a:xfrm>
            <a:off x="581845" y="2381393"/>
            <a:ext cx="4185516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>
                <a:solidFill>
                  <a:schemeClr val="dk1"/>
                </a:solidFill>
                <a:latin typeface="Syne"/>
                <a:sym typeface="Syne"/>
              </a:rPr>
              <a:t>Reduzir o risco e o desperdício</a:t>
            </a:r>
            <a:r>
              <a:rPr lang="pt-BR"/>
              <a:t>.</a:t>
            </a:r>
          </a:p>
        </p:txBody>
      </p:sp>
      <p:sp>
        <p:nvSpPr>
          <p:cNvPr id="13" name="Google Shape;490;p35">
            <a:extLst>
              <a:ext uri="{FF2B5EF4-FFF2-40B4-BE49-F238E27FC236}">
                <a16:creationId xmlns:a16="http://schemas.microsoft.com/office/drawing/2014/main" id="{2A6ADF0B-3963-2274-F699-BBB8B9BC7C56}"/>
              </a:ext>
            </a:extLst>
          </p:cNvPr>
          <p:cNvSpPr txBox="1">
            <a:spLocks/>
          </p:cNvSpPr>
          <p:nvPr/>
        </p:nvSpPr>
        <p:spPr>
          <a:xfrm>
            <a:off x="359084" y="3324825"/>
            <a:ext cx="4907127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fontAlgn="base"/>
            <a:r>
              <a:rPr lang="pt-BR" sz="1800" b="1">
                <a:solidFill>
                  <a:schemeClr val="dk1"/>
                </a:solidFill>
                <a:latin typeface="Syne"/>
              </a:rPr>
              <a:t> Adaptar rapidamente à mudanças.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Office PowerPoint</Application>
  <PresentationFormat>Apresentação na tela (16:9)</PresentationFormat>
  <Paragraphs>115</Paragraphs>
  <Slides>21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Syne</vt:lpstr>
      <vt:lpstr>Arial</vt:lpstr>
      <vt:lpstr>Calibri</vt:lpstr>
      <vt:lpstr>Raleway</vt:lpstr>
      <vt:lpstr>Montserrat</vt:lpstr>
      <vt:lpstr>Asap</vt:lpstr>
      <vt:lpstr>Marketing Mix MK Plan by Slidesgo</vt:lpstr>
      <vt:lpstr>Desenvolvimento centrado no usuário Lean UX</vt:lpstr>
      <vt:lpstr>O que é</vt:lpstr>
      <vt:lpstr>O que é Lean UX?</vt:lpstr>
      <vt:lpstr>Fases</vt:lpstr>
      <vt:lpstr>Fases do Lean UX  </vt:lpstr>
      <vt:lpstr>Principais conceitos</vt:lpstr>
      <vt:lpstr>Principais Conceitos do Lean UX</vt:lpstr>
      <vt:lpstr>Por que é importante</vt:lpstr>
      <vt:lpstr>Apresentação do PowerPoint</vt:lpstr>
      <vt:lpstr>Projetos de sucesso</vt:lpstr>
      <vt:lpstr>Exemplos de projetos de sucesso com Lean UX:</vt:lpstr>
      <vt:lpstr>Exemplos de projetos de sucesso com Lean UX:</vt:lpstr>
      <vt:lpstr>Como era no começo:</vt:lpstr>
      <vt:lpstr>Ferramentas e técnicas</vt:lpstr>
      <vt:lpstr>Ferramentas e técnicas:</vt:lpstr>
      <vt:lpstr>Passos do método</vt:lpstr>
      <vt:lpstr>Passos do método:</vt:lpstr>
      <vt:lpstr>Ciclo do método</vt:lpstr>
      <vt:lpstr>Ciclo do método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centrado no usuário Lean UX</dc:title>
  <cp:lastModifiedBy>Felipe Silva</cp:lastModifiedBy>
  <cp:revision>36</cp:revision>
  <dcterms:modified xsi:type="dcterms:W3CDTF">2023-10-06T20:32:56Z</dcterms:modified>
</cp:coreProperties>
</file>