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9" r:id="rId3"/>
    <p:sldId id="258" r:id="rId4"/>
    <p:sldId id="296" r:id="rId5"/>
    <p:sldId id="259" r:id="rId6"/>
    <p:sldId id="283" r:id="rId7"/>
    <p:sldId id="260" r:id="rId8"/>
    <p:sldId id="273" r:id="rId9"/>
    <p:sldId id="261" r:id="rId10"/>
    <p:sldId id="281" r:id="rId11"/>
    <p:sldId id="282" r:id="rId12"/>
    <p:sldId id="274" r:id="rId13"/>
    <p:sldId id="262" r:id="rId14"/>
    <p:sldId id="297" r:id="rId15"/>
    <p:sldId id="319" r:id="rId16"/>
    <p:sldId id="320" r:id="rId17"/>
    <p:sldId id="264" r:id="rId18"/>
    <p:sldId id="271" r:id="rId19"/>
    <p:sldId id="298" r:id="rId20"/>
    <p:sldId id="284" r:id="rId21"/>
    <p:sldId id="299" r:id="rId22"/>
    <p:sldId id="300" r:id="rId23"/>
    <p:sldId id="301" r:id="rId24"/>
    <p:sldId id="303" r:id="rId25"/>
    <p:sldId id="302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20034D7-8B15-4B0E-A874-3DF323963C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CF73F57-C5CF-446D-A915-C863ECB5D9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2EF7074B-38B6-4157-B0DA-CD3A0A9868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DD301A5-F9C1-48A4-9B7D-53829B4F84E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91F2046B-786B-4650-B578-F823AD4E0B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411BA7-96A2-4DD9-8C0F-3E23EE00F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FAB476-CD2C-458C-A14A-E739ABAD2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5FDF80-16D1-4DDA-B645-06783F05E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3C27-016A-4AB0-99F5-0C5E0A8A2D2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06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9FF865-68BC-4D45-85B0-839173B2C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6864A8-CFC5-4FF7-969E-0DE9DC974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4955B1-57A2-4EB1-920A-BF988967D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50C0-BC81-48D5-B4D7-1BB9DA5E37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393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E99C4D-F9D0-4C6B-B757-7604A8371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AE25A8-C6A2-4C79-B4D7-B91687C18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537F4D-9A91-4E9A-853D-E47F4FBE5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0A82F-55B4-4AF8-B87D-073CC0E27C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89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499684-E0F1-494E-9936-1B0B4BCA9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BA86DD-C07F-467F-A31D-D1A05BAE25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9CFBD7-A029-4195-9226-FCA725DE8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E9EC3-DC0E-4201-BD62-82596002ED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148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7D4A6-490E-40D3-AD42-AEDBF4562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5553BA-F1E8-473A-8C53-288478481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DBAFDF-A7E8-4D77-B75E-3C2DFA7C59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00E01-1F58-4758-95DC-04541FAEC8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756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B046F-FA3D-48F9-A55F-B3D0B4E60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C2EC8-B399-46C7-B078-DB87919F9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2E57B-77A2-47A1-ACE7-BA085F328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7788A-F9AE-4F22-900B-CD2A0FE461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091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2ECE24-BE18-45A9-9D00-56DDB8FA5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E16FB9-24B6-43F6-870B-4D5F10AA3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C718A1D-66C2-489A-B697-CD77A411A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F994-2B3A-40E9-9618-EEFF601C16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7AE84D-BFE5-496C-B7DE-6B965BB32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2DF3BC-21E2-4EB6-A3A0-5AE353B95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EA7299-06F0-48DC-B184-C7C9D6B978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0A5EF-6F92-4DBC-9A5B-7CF5E8E2247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637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3E28C5-0155-47B5-8106-CE13331A03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6E4354-7491-4C82-AEEC-91D3D6105A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0D7768-B307-4CF8-950C-DD8C77697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5691-E04A-4B5E-854E-E6A63A8E2A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69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20658-B16D-4E06-8560-2951CABED7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2D048-DD25-4C1E-955A-78FE59AD8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F38FE-651D-4908-B11B-8212844F7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41F76-B94B-4815-84CB-C988DE969D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796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16321-AF6A-4712-B7B0-3B1F886C2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E00D5-3EFC-4A1A-84F3-791CC2326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EF7AA-05D8-40DE-8D9B-FBBAE0CA1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D17CB-077E-46D8-9E28-D7B07A733B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05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5139BF-3DF7-4978-A405-963C5088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199163-4A24-497A-8DAF-F9B96DAC0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9DD088-5042-4C16-96D7-5B861E267E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776E193-3AE4-4F15-99DC-E8FBF1AA7F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D0E49B-9887-486D-9005-72B99E5CD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D77AC96-E092-4390-86E2-67CB39BAD8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773F8B5-29FD-44D3-9861-1B817A0DEE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2160587"/>
          </a:xfrm>
        </p:spPr>
        <p:txBody>
          <a:bodyPr/>
          <a:lstStyle/>
          <a:p>
            <a:pPr eaLnBrk="1" hangingPunct="1"/>
            <a:r>
              <a:rPr lang="pt-BR" altLang="pt-BR"/>
              <a:t>Medidas descritivas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AB881AF-A215-407F-AA7A-145FEC7F80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84688"/>
            <a:ext cx="6400800" cy="1752600"/>
          </a:xfrm>
        </p:spPr>
        <p:txBody>
          <a:bodyPr/>
          <a:lstStyle/>
          <a:p>
            <a:pPr eaLnBrk="1" hangingPunct="1"/>
            <a:r>
              <a:rPr lang="pt-BR" altLang="pt-BR"/>
              <a:t>Sérgio Kato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37F3F6EE-EE00-4CE2-8147-011645AB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Gráfico de setores</a:t>
            </a:r>
          </a:p>
        </p:txBody>
      </p:sp>
      <p:sp>
        <p:nvSpPr>
          <p:cNvPr id="12291" name="Line 6">
            <a:extLst>
              <a:ext uri="{FF2B5EF4-FFF2-40B4-BE49-F238E27FC236}">
                <a16:creationId xmlns:a16="http://schemas.microsoft.com/office/drawing/2014/main" id="{FB420A37-A427-4B0E-BFF7-4C247ABD3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B2A1E183-C8BA-4588-9E4B-5D1DF933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166B207B-E1DA-4B1D-A256-6C1519C9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2294" name="Rectangle 14">
            <a:extLst>
              <a:ext uri="{FF2B5EF4-FFF2-40B4-BE49-F238E27FC236}">
                <a16:creationId xmlns:a16="http://schemas.microsoft.com/office/drawing/2014/main" id="{A4A7AABC-28CD-40F6-9D49-8844599B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2295" name="Rectangle 16">
            <a:extLst>
              <a:ext uri="{FF2B5EF4-FFF2-40B4-BE49-F238E27FC236}">
                <a16:creationId xmlns:a16="http://schemas.microsoft.com/office/drawing/2014/main" id="{C8F66F3A-3D1B-4D6F-857C-EE870D39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pic>
        <p:nvPicPr>
          <p:cNvPr id="12296" name="Picture 17">
            <a:extLst>
              <a:ext uri="{FF2B5EF4-FFF2-40B4-BE49-F238E27FC236}">
                <a16:creationId xmlns:a16="http://schemas.microsoft.com/office/drawing/2014/main" id="{80250EDE-A739-4C66-ACD9-33B0BDE4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09295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F7F90A5F-2E01-47F2-963C-A6923648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0C3AA87-09DC-442B-9BC4-FD77A7AE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Gráfico de dispersão</a:t>
            </a:r>
          </a:p>
        </p:txBody>
      </p:sp>
      <p:pic>
        <p:nvPicPr>
          <p:cNvPr id="13316" name="Picture 15">
            <a:extLst>
              <a:ext uri="{FF2B5EF4-FFF2-40B4-BE49-F238E27FC236}">
                <a16:creationId xmlns:a16="http://schemas.microsoft.com/office/drawing/2014/main" id="{0E18A7EF-DD4C-44DD-8ACF-AD823966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7164388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6">
            <a:extLst>
              <a:ext uri="{FF2B5EF4-FFF2-40B4-BE49-F238E27FC236}">
                <a16:creationId xmlns:a16="http://schemas.microsoft.com/office/drawing/2014/main" id="{8A92FF60-18E2-4543-B154-F109E46D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24500"/>
            <a:ext cx="8497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/>
              <a:t>Gráfico– Gráfico de dispersão da taxa de mortalidade infantil e do número de nascidos vivos nos municípios do RS.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6">
            <a:extLst>
              <a:ext uri="{FF2B5EF4-FFF2-40B4-BE49-F238E27FC236}">
                <a16:creationId xmlns:a16="http://schemas.microsoft.com/office/drawing/2014/main" id="{7EF66FE6-688D-4C28-95F2-8AB8CD8A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5C452FF5-A287-4290-8812-A2BB5781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Gráfico de linhas</a:t>
            </a:r>
          </a:p>
        </p:txBody>
      </p:sp>
      <p:sp>
        <p:nvSpPr>
          <p:cNvPr id="14340" name="Rectangle 10">
            <a:extLst>
              <a:ext uri="{FF2B5EF4-FFF2-40B4-BE49-F238E27FC236}">
                <a16:creationId xmlns:a16="http://schemas.microsoft.com/office/drawing/2014/main" id="{85A165A2-FBB7-4D96-BC9E-6A16FE6F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pic>
        <p:nvPicPr>
          <p:cNvPr id="14341" name="Picture 14">
            <a:extLst>
              <a:ext uri="{FF2B5EF4-FFF2-40B4-BE49-F238E27FC236}">
                <a16:creationId xmlns:a16="http://schemas.microsoft.com/office/drawing/2014/main" id="{C4368656-3287-4D3F-A5AA-F5C752DD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6948488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15">
            <a:extLst>
              <a:ext uri="{FF2B5EF4-FFF2-40B4-BE49-F238E27FC236}">
                <a16:creationId xmlns:a16="http://schemas.microsoft.com/office/drawing/2014/main" id="{B2E49FF0-7675-4C63-89A8-A0773BEA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37200"/>
            <a:ext cx="84978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Gráfico– Taxa de crescimento anual do Índice Trimestral de Atividade Produtiva (ITAP) e do Produto Interno Bruto (PIB) do RS, no período de 2001 a 2006.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4">
            <a:extLst>
              <a:ext uri="{FF2B5EF4-FFF2-40B4-BE49-F238E27FC236}">
                <a16:creationId xmlns:a16="http://schemas.microsoft.com/office/drawing/2014/main" id="{E1731593-5C55-4CCB-8647-1C4924276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AF9EA4D0-676F-4547-BA4E-B85BCB39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Cartograma</a:t>
            </a:r>
          </a:p>
        </p:txBody>
      </p:sp>
      <p:pic>
        <p:nvPicPr>
          <p:cNvPr id="15364" name="Picture 19">
            <a:extLst>
              <a:ext uri="{FF2B5EF4-FFF2-40B4-BE49-F238E27FC236}">
                <a16:creationId xmlns:a16="http://schemas.microsoft.com/office/drawing/2014/main" id="{76D45541-ED24-4FD4-8C75-17410AA1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55738"/>
            <a:ext cx="532765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20">
            <a:extLst>
              <a:ext uri="{FF2B5EF4-FFF2-40B4-BE49-F238E27FC236}">
                <a16:creationId xmlns:a16="http://schemas.microsoft.com/office/drawing/2014/main" id="{E3899B04-3984-406C-8BF0-FCC36567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811838"/>
            <a:ext cx="8497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/>
              <a:t>Figura– Mapa do bloco Renda do Índice de Desenvolvimento Sócio Econômico (IDESE/FEE) no 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15D21D1E-3635-4770-96C2-9E987D57D8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8613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pt-BR" altLang="pt-BR" sz="2400"/>
              <a:t>EXERCÍCIO</a:t>
            </a:r>
            <a:endParaRPr lang="en-US" altLang="pt-BR" sz="2400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7C856685-D38C-4FBD-B4B4-059BD39B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55650"/>
            <a:ext cx="81375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1) Uma amostra de pessoas, que trabalha (com salário por dia), em uma empresa é formada por subgrupos com as seguintes características: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15 ganham  R$ 45,00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15 ganham  R$ 50,00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10 ganham  R$ 60,00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10 ganham  R$ 90,00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10 ganham R$ 120,00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Construa uma tabela de agrupamento simples com os 4 tipos de freqüência.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000"/>
          </a:p>
        </p:txBody>
      </p:sp>
      <p:pic>
        <p:nvPicPr>
          <p:cNvPr id="16388" name="Picture 9">
            <a:extLst>
              <a:ext uri="{FF2B5EF4-FFF2-40B4-BE49-F238E27FC236}">
                <a16:creationId xmlns:a16="http://schemas.microsoft.com/office/drawing/2014/main" id="{59022C9A-CED0-42D6-9198-76EFE4E0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4333875"/>
            <a:ext cx="4659313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10">
            <a:extLst>
              <a:ext uri="{FF2B5EF4-FFF2-40B4-BE49-F238E27FC236}">
                <a16:creationId xmlns:a16="http://schemas.microsoft.com/office/drawing/2014/main" id="{40A108CE-8406-40B8-8E42-D734F94C1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952875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Resp.</a:t>
            </a:r>
            <a:endParaRPr lang="en-US" altLang="pt-BR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>
            <a:extLst>
              <a:ext uri="{FF2B5EF4-FFF2-40B4-BE49-F238E27FC236}">
                <a16:creationId xmlns:a16="http://schemas.microsoft.com/office/drawing/2014/main" id="{681D9286-3D5B-4250-8932-D12ADDF8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84582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9">
            <a:extLst>
              <a:ext uri="{FF2B5EF4-FFF2-40B4-BE49-F238E27FC236}">
                <a16:creationId xmlns:a16="http://schemas.microsoft.com/office/drawing/2014/main" id="{44CEEA0C-6B20-476C-8D3A-2CC6C7F1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35525"/>
            <a:ext cx="7848600" cy="17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10">
            <a:extLst>
              <a:ext uri="{FF2B5EF4-FFF2-40B4-BE49-F238E27FC236}">
                <a16:creationId xmlns:a16="http://schemas.microsoft.com/office/drawing/2014/main" id="{C1A915E7-C6F1-4569-83A9-605BA15F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384675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Resp.</a:t>
            </a:r>
            <a:endParaRPr lang="en-US" altLang="pt-BR" sz="18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768039-53AB-4E72-96A6-42F3BEE13FEC}"/>
              </a:ext>
            </a:extLst>
          </p:cNvPr>
          <p:cNvSpPr/>
          <p:nvPr/>
        </p:nvSpPr>
        <p:spPr>
          <a:xfrm>
            <a:off x="4624388" y="4751388"/>
            <a:ext cx="3548062" cy="199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Imagem 2">
            <a:extLst>
              <a:ext uri="{FF2B5EF4-FFF2-40B4-BE49-F238E27FC236}">
                <a16:creationId xmlns:a16="http://schemas.microsoft.com/office/drawing/2014/main" id="{8264238F-977E-4821-BF1B-FC002CCA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194050"/>
            <a:ext cx="88550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5F8BF7-3EEB-4187-829A-02A0F154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8" y="332656"/>
            <a:ext cx="8772808" cy="23810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4">
            <a:extLst>
              <a:ext uri="{FF2B5EF4-FFF2-40B4-BE49-F238E27FC236}">
                <a16:creationId xmlns:a16="http://schemas.microsoft.com/office/drawing/2014/main" id="{0592C785-0C3C-4C02-A7E7-70FD601F0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C56891E1-A459-49D5-9E3B-3C207B7F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Medidas de Tendência Central</a:t>
            </a:r>
          </a:p>
        </p:txBody>
      </p:sp>
      <p:sp>
        <p:nvSpPr>
          <p:cNvPr id="16388" name="Rectangle 20">
            <a:extLst>
              <a:ext uri="{FF2B5EF4-FFF2-40B4-BE49-F238E27FC236}">
                <a16:creationId xmlns:a16="http://schemas.microsoft.com/office/drawing/2014/main" id="{1977CE0F-8FFF-4F49-A630-F7EE77E5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None/>
            </a:pPr>
            <a:endParaRPr lang="pt-BR" altLang="pt-BR" sz="500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Média</a:t>
            </a:r>
          </a:p>
          <a:p>
            <a:pPr eaLnBrk="1" hangingPunct="1">
              <a:spcBef>
                <a:spcPct val="5000"/>
              </a:spcBef>
            </a:pP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Moda</a:t>
            </a:r>
            <a:br>
              <a:rPr lang="pt-BR" altLang="pt-BR"/>
            </a:b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Mediana</a:t>
            </a:r>
            <a:br>
              <a:rPr lang="pt-BR" altLang="pt-BR"/>
            </a:br>
            <a:endParaRPr lang="pt-BR" altLang="pt-BR"/>
          </a:p>
          <a:p>
            <a:pPr eaLnBrk="1" hangingPunct="1">
              <a:spcBef>
                <a:spcPct val="5000"/>
              </a:spcBef>
              <a:buFontTx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>
            <a:extLst>
              <a:ext uri="{FF2B5EF4-FFF2-40B4-BE49-F238E27FC236}">
                <a16:creationId xmlns:a16="http://schemas.microsoft.com/office/drawing/2014/main" id="{A6C16FA8-9CAC-4F96-85C7-3BFD6A1D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060575"/>
            <a:ext cx="2808287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7411" name="Rectangle 14">
            <a:extLst>
              <a:ext uri="{FF2B5EF4-FFF2-40B4-BE49-F238E27FC236}">
                <a16:creationId xmlns:a16="http://schemas.microsoft.com/office/drawing/2014/main" id="{1CAAABF7-F2FA-441A-858B-C071C0D4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060575"/>
            <a:ext cx="2808288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BC98BE7-113E-4E54-97C8-A80BFDDD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/>
              <a:t>Média</a:t>
            </a:r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D94A9646-A1E5-4240-BAF2-00FB8CEB3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7CC9E829-3AFE-406D-8E36-A47958FB3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7415" name="Object 6">
            <a:extLst>
              <a:ext uri="{FF2B5EF4-FFF2-40B4-BE49-F238E27FC236}">
                <a16:creationId xmlns:a16="http://schemas.microsoft.com/office/drawing/2014/main" id="{6CF0CFBD-E941-4924-9D45-F03E271DD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8863" y="2200275"/>
          <a:ext cx="149542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622030" imgH="634725" progId="Equation.3">
                  <p:embed/>
                </p:oleObj>
              </mc:Choice>
              <mc:Fallback>
                <p:oleObj name="Equação" r:id="rId2" imgW="622030" imgH="6347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200275"/>
                        <a:ext cx="149542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9">
            <a:extLst>
              <a:ext uri="{FF2B5EF4-FFF2-40B4-BE49-F238E27FC236}">
                <a16:creationId xmlns:a16="http://schemas.microsoft.com/office/drawing/2014/main" id="{41F74308-6107-4524-AC78-9BA16F065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7417" name="Object 8">
            <a:extLst>
              <a:ext uri="{FF2B5EF4-FFF2-40B4-BE49-F238E27FC236}">
                <a16:creationId xmlns:a16="http://schemas.microsoft.com/office/drawing/2014/main" id="{BF605388-CCBE-4294-97D2-48AB38074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7088" y="2271713"/>
          <a:ext cx="15716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660113" imgH="634725" progId="Equation.3">
                  <p:embed/>
                </p:oleObj>
              </mc:Choice>
              <mc:Fallback>
                <p:oleObj name="Equação" r:id="rId4" imgW="660113" imgH="634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271713"/>
                        <a:ext cx="15716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4B4BC14B-DABF-44AC-ADC1-53573089D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364038"/>
          <a:ext cx="18732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736280" imgH="634725" progId="Equation.3">
                  <p:embed/>
                </p:oleObj>
              </mc:Choice>
              <mc:Fallback>
                <p:oleObj name="Equação" r:id="rId6" imgW="736280" imgH="634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4038"/>
                        <a:ext cx="18732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2">
            <a:extLst>
              <a:ext uri="{FF2B5EF4-FFF2-40B4-BE49-F238E27FC236}">
                <a16:creationId xmlns:a16="http://schemas.microsoft.com/office/drawing/2014/main" id="{1FC764E1-CA42-4208-A723-934852DF1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9288" y="4335463"/>
          <a:ext cx="2011362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774364" imgH="634725" progId="Equation.3">
                  <p:embed/>
                </p:oleObj>
              </mc:Choice>
              <mc:Fallback>
                <p:oleObj name="Equação" r:id="rId8" imgW="774364" imgH="6347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4335463"/>
                        <a:ext cx="2011362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6">
            <a:extLst>
              <a:ext uri="{FF2B5EF4-FFF2-40B4-BE49-F238E27FC236}">
                <a16:creationId xmlns:a16="http://schemas.microsoft.com/office/drawing/2014/main" id="{72B808F4-836A-4E01-83E1-16946418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1622425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POPULAÇÃO</a:t>
            </a:r>
            <a:endParaRPr lang="en-US" altLang="pt-BR" sz="1800"/>
          </a:p>
        </p:txBody>
      </p:sp>
      <p:sp>
        <p:nvSpPr>
          <p:cNvPr id="17421" name="Text Box 17">
            <a:extLst>
              <a:ext uri="{FF2B5EF4-FFF2-40B4-BE49-F238E27FC236}">
                <a16:creationId xmlns:a16="http://schemas.microsoft.com/office/drawing/2014/main" id="{7A57C42A-3A82-4508-A4FE-9384F080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16144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AMOSTRA</a:t>
            </a:r>
            <a:endParaRPr lang="en-US" altLang="pt-BR" sz="1800"/>
          </a:p>
        </p:txBody>
      </p:sp>
      <p:sp>
        <p:nvSpPr>
          <p:cNvPr id="17422" name="Line 18">
            <a:extLst>
              <a:ext uri="{FF2B5EF4-FFF2-40B4-BE49-F238E27FC236}">
                <a16:creationId xmlns:a16="http://schemas.microsoft.com/office/drawing/2014/main" id="{42957501-48D3-4913-AA94-7D15DABAA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413543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3" name="Line 19">
            <a:extLst>
              <a:ext uri="{FF2B5EF4-FFF2-40B4-BE49-F238E27FC236}">
                <a16:creationId xmlns:a16="http://schemas.microsoft.com/office/drawing/2014/main" id="{D8A9954B-8E90-412B-83E2-E2B685946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14813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B6F717F2-8AB0-4F20-A3FF-EB96732F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/>
              <a:t>Um dos problemas da utilização da média é que, por levar em conta TODOS os valores do conjunto, ela pode ser distorcida por valores discrepantes (“outliers”) que nele existam. É importante então interpretar corretamente o valor da média.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07F619A6-CEC3-44B2-8F84-1509668A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777038" cy="396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C846C694-67CE-474D-BA3E-BB4B42BA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Principais Medidas Descritivas</a:t>
            </a:r>
          </a:p>
        </p:txBody>
      </p:sp>
      <p:sp>
        <p:nvSpPr>
          <p:cNvPr id="4099" name="Line 5">
            <a:extLst>
              <a:ext uri="{FF2B5EF4-FFF2-40B4-BE49-F238E27FC236}">
                <a16:creationId xmlns:a16="http://schemas.microsoft.com/office/drawing/2014/main" id="{14675341-1419-4BC7-AFCB-C6204685F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17A61349-F4B3-4247-A6B5-A35EF461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None/>
            </a:pPr>
            <a:endParaRPr lang="pt-BR" altLang="pt-BR" sz="500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Distribuição de freqüências</a:t>
            </a:r>
          </a:p>
          <a:p>
            <a:pPr eaLnBrk="1" hangingPunct="1">
              <a:spcBef>
                <a:spcPct val="5000"/>
              </a:spcBef>
            </a:pP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Medidas de tendência central</a:t>
            </a:r>
            <a:br>
              <a:rPr lang="pt-BR" altLang="pt-BR"/>
            </a:b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Medidas de dispersão</a:t>
            </a:r>
            <a:br>
              <a:rPr lang="pt-BR" altLang="pt-BR"/>
            </a:br>
            <a:endParaRPr lang="pt-BR" altLang="pt-BR"/>
          </a:p>
          <a:p>
            <a:pPr eaLnBrk="1" hangingPunct="1">
              <a:spcBef>
                <a:spcPct val="5000"/>
              </a:spcBef>
              <a:buFontTx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E1298EB-0A21-4532-B6FB-2555E0BC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Moda</a:t>
            </a:r>
          </a:p>
        </p:txBody>
      </p:sp>
      <p:sp>
        <p:nvSpPr>
          <p:cNvPr id="19459" name="Line 8">
            <a:extLst>
              <a:ext uri="{FF2B5EF4-FFF2-40B4-BE49-F238E27FC236}">
                <a16:creationId xmlns:a16="http://schemas.microsoft.com/office/drawing/2014/main" id="{CF0B6ED9-77CC-41D7-8DC0-FEB59584F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0" name="Rectangle 9">
            <a:extLst>
              <a:ext uri="{FF2B5EF4-FFF2-40B4-BE49-F238E27FC236}">
                <a16:creationId xmlns:a16="http://schemas.microsoft.com/office/drawing/2014/main" id="{CCF7D7EC-9780-40EA-A778-C42F8948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7338"/>
            <a:ext cx="8229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400" b="1"/>
              <a:t>É o valor que ocorre com maior freqüência.</a:t>
            </a:r>
          </a:p>
          <a:p>
            <a:pPr algn="just" eaLnBrk="1" hangingPunct="1">
              <a:buFontTx/>
              <a:buNone/>
            </a:pPr>
            <a:endParaRPr lang="pt-BR" altLang="pt-BR" sz="2400" b="1"/>
          </a:p>
          <a:p>
            <a:pPr algn="just" eaLnBrk="1" hangingPunct="1">
              <a:buFontTx/>
              <a:buNone/>
            </a:pPr>
            <a:r>
              <a:rPr lang="pt-BR" altLang="pt-BR" sz="2400"/>
              <a:t>	A moda nem sempre é única. Um conjunto de dados pode ser:</a:t>
            </a:r>
          </a:p>
          <a:p>
            <a:pPr algn="just" eaLnBrk="1" hangingPunct="1"/>
            <a:r>
              <a:rPr lang="pt-BR" altLang="pt-BR" sz="2400"/>
              <a:t>Bimodal</a:t>
            </a:r>
          </a:p>
          <a:p>
            <a:pPr algn="just" eaLnBrk="1" hangingPunct="1"/>
            <a:r>
              <a:rPr lang="pt-BR" altLang="pt-BR" sz="2400"/>
              <a:t>Multimodal</a:t>
            </a:r>
          </a:p>
          <a:p>
            <a:pPr algn="just" eaLnBrk="1" hangingPunct="1"/>
            <a:r>
              <a:rPr lang="pt-BR" altLang="pt-BR" sz="2400"/>
              <a:t>Não ter Moda</a:t>
            </a:r>
          </a:p>
          <a:p>
            <a:pPr algn="just" eaLnBrk="1" hangingPunct="1"/>
            <a:endParaRPr lang="pt-BR" altLang="pt-BR" sz="2400"/>
          </a:p>
          <a:p>
            <a:pPr algn="just" eaLnBrk="1" hangingPunct="1">
              <a:buFontTx/>
              <a:buNone/>
            </a:pPr>
            <a:r>
              <a:rPr lang="pt-BR" altLang="pt-BR" sz="2400"/>
              <a:t>É a única medida de localização que pode ser usada para os dados em escala nominal.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6907065A-BCE3-4807-814E-4E8DFC88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1238"/>
            <a:ext cx="8015287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5">
            <a:extLst>
              <a:ext uri="{FF2B5EF4-FFF2-40B4-BE49-F238E27FC236}">
                <a16:creationId xmlns:a16="http://schemas.microsoft.com/office/drawing/2014/main" id="{6DD98CE0-B7C3-4F53-B634-377E2123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Moda</a:t>
            </a:r>
          </a:p>
        </p:txBody>
      </p:sp>
      <p:sp>
        <p:nvSpPr>
          <p:cNvPr id="20484" name="Line 6">
            <a:extLst>
              <a:ext uri="{FF2B5EF4-FFF2-40B4-BE49-F238E27FC236}">
                <a16:creationId xmlns:a16="http://schemas.microsoft.com/office/drawing/2014/main" id="{5D436137-739B-46AF-B5A6-A6DDC0A54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FAE7947C-7D24-4783-988C-9B1F43A4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549400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EXEMPLO:</a:t>
            </a:r>
            <a:endParaRPr lang="en-US" altLang="pt-BR" sz="1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C951E1D7-95A5-41BF-ADF9-22081074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Mediana</a:t>
            </a:r>
          </a:p>
        </p:txBody>
      </p:sp>
      <p:sp>
        <p:nvSpPr>
          <p:cNvPr id="21507" name="Line 5">
            <a:extLst>
              <a:ext uri="{FF2B5EF4-FFF2-40B4-BE49-F238E27FC236}">
                <a16:creationId xmlns:a16="http://schemas.microsoft.com/office/drawing/2014/main" id="{B0000477-A9CA-469F-8D63-301C88E08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DDEE5231-53B6-4C49-B9E7-38349A1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7338"/>
            <a:ext cx="8229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400" b="1"/>
              <a:t>É o valor da variável a partir do qual metade dos casos se encontra acima dele e metade se encontra abaixo.</a:t>
            </a:r>
          </a:p>
          <a:p>
            <a:pPr algn="just" eaLnBrk="1" hangingPunct="1">
              <a:buFontTx/>
              <a:buNone/>
            </a:pPr>
            <a:endParaRPr lang="pt-BR" altLang="pt-BR" sz="2400" b="1"/>
          </a:p>
          <a:p>
            <a:pPr algn="just" eaLnBrk="1" hangingPunct="1">
              <a:buFontTx/>
              <a:buNone/>
            </a:pPr>
            <a:endParaRPr lang="pt-BR" altLang="pt-BR" sz="2400" b="1"/>
          </a:p>
          <a:p>
            <a:pPr algn="just" eaLnBrk="1" hangingPunct="1">
              <a:buFontTx/>
              <a:buNone/>
            </a:pPr>
            <a:endParaRPr lang="pt-BR" altLang="pt-BR" sz="2400"/>
          </a:p>
          <a:p>
            <a:pPr algn="just" eaLnBrk="1" hangingPunct="1">
              <a:buFontTx/>
              <a:buNone/>
            </a:pPr>
            <a:r>
              <a:rPr lang="pt-BR" altLang="pt-BR" sz="2400"/>
              <a:t>Se o n° de observações for impar, a mediana será o valor central da distribuição; se o n° for par, a mediana será a média dos dois valores centrais.</a:t>
            </a:r>
          </a:p>
          <a:p>
            <a:pPr algn="just" eaLnBrk="1" hangingPunct="1">
              <a:buFontTx/>
              <a:buNone/>
            </a:pPr>
            <a:endParaRPr lang="pt-BR" altLang="pt-BR" sz="2400"/>
          </a:p>
          <a:p>
            <a:pPr algn="just" eaLnBrk="1" hangingPunct="1">
              <a:buFontTx/>
              <a:buNone/>
            </a:pPr>
            <a:r>
              <a:rPr lang="pt-BR" altLang="pt-BR" sz="2400"/>
              <a:t>Pouco afetada por eventuais valores discrepantes existentes no conjunto (que costumam distorcer substancialmente o valor da média).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2CD501A-4732-4143-B19F-E12EB7D1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2492375"/>
            <a:ext cx="3311525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21510" name="Line 8">
            <a:extLst>
              <a:ext uri="{FF2B5EF4-FFF2-40B4-BE49-F238E27FC236}">
                <a16:creationId xmlns:a16="http://schemas.microsoft.com/office/drawing/2014/main" id="{22D3441B-0757-47C0-86A0-377E0F860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1" name="Text Box 10">
            <a:extLst>
              <a:ext uri="{FF2B5EF4-FFF2-40B4-BE49-F238E27FC236}">
                <a16:creationId xmlns:a16="http://schemas.microsoft.com/office/drawing/2014/main" id="{8F4400F5-2E85-4663-9599-DDD08F9BC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5796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50%</a:t>
            </a:r>
            <a:endParaRPr lang="en-US" altLang="pt-BR" sz="1800"/>
          </a:p>
        </p:txBody>
      </p:sp>
      <p:sp>
        <p:nvSpPr>
          <p:cNvPr id="21512" name="Text Box 11">
            <a:extLst>
              <a:ext uri="{FF2B5EF4-FFF2-40B4-BE49-F238E27FC236}">
                <a16:creationId xmlns:a16="http://schemas.microsoft.com/office/drawing/2014/main" id="{78770A2F-6969-42FC-8376-307B51C4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25876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50%</a:t>
            </a:r>
            <a:endParaRPr lang="en-US" altLang="pt-BR" sz="1800"/>
          </a:p>
        </p:txBody>
      </p:sp>
      <p:sp>
        <p:nvSpPr>
          <p:cNvPr id="21513" name="Text Box 12">
            <a:extLst>
              <a:ext uri="{FF2B5EF4-FFF2-40B4-BE49-F238E27FC236}">
                <a16:creationId xmlns:a16="http://schemas.microsoft.com/office/drawing/2014/main" id="{C061FFED-D0FB-4CD2-A348-BFB933AE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321945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Mediana</a:t>
            </a:r>
            <a:endParaRPr lang="en-US" altLang="pt-BR" sz="1800"/>
          </a:p>
        </p:txBody>
      </p:sp>
      <p:sp>
        <p:nvSpPr>
          <p:cNvPr id="21514" name="Line 13">
            <a:extLst>
              <a:ext uri="{FF2B5EF4-FFF2-40B4-BE49-F238E27FC236}">
                <a16:creationId xmlns:a16="http://schemas.microsoft.com/office/drawing/2014/main" id="{EDFCF823-7AD0-4AAA-AED9-773122A6D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0700" y="31273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21515" name="Object 14">
            <a:extLst>
              <a:ext uri="{FF2B5EF4-FFF2-40B4-BE49-F238E27FC236}">
                <a16:creationId xmlns:a16="http://schemas.microsoft.com/office/drawing/2014/main" id="{8372CF29-829F-4DC3-89E8-6C818B3F5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2606675"/>
          <a:ext cx="15065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393700" progId="Equation.3">
                  <p:embed/>
                </p:oleObj>
              </mc:Choice>
              <mc:Fallback>
                <p:oleObj name="Equation" r:id="rId2" imgW="15113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606675"/>
                        <a:ext cx="15065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32" name="Group 68">
            <a:extLst>
              <a:ext uri="{FF2B5EF4-FFF2-40B4-BE49-F238E27FC236}">
                <a16:creationId xmlns:a16="http://schemas.microsoft.com/office/drawing/2014/main" id="{8B3D7002-1A91-4322-8385-4016F5040227}"/>
              </a:ext>
            </a:extLst>
          </p:cNvPr>
          <p:cNvGraphicFramePr>
            <a:graphicFrameLocks noGrp="1"/>
          </p:cNvGraphicFramePr>
          <p:nvPr/>
        </p:nvGraphicFramePr>
        <p:xfrm>
          <a:off x="1154113" y="2530475"/>
          <a:ext cx="609600" cy="29258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1,90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2,40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2,52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2,70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2,72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2,80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3,13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3,60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3,72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5,00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58" name="Rectangle 70">
            <a:extLst>
              <a:ext uri="{FF2B5EF4-FFF2-40B4-BE49-F238E27FC236}">
                <a16:creationId xmlns:a16="http://schemas.microsoft.com/office/drawing/2014/main" id="{524617E8-98F8-4688-B21D-91851E9F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Mediana</a:t>
            </a:r>
          </a:p>
        </p:txBody>
      </p:sp>
      <p:sp>
        <p:nvSpPr>
          <p:cNvPr id="22559" name="Line 71">
            <a:extLst>
              <a:ext uri="{FF2B5EF4-FFF2-40B4-BE49-F238E27FC236}">
                <a16:creationId xmlns:a16="http://schemas.microsoft.com/office/drawing/2014/main" id="{DF43A688-44E6-4218-871F-1630B3810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60" name="Text Box 72">
            <a:extLst>
              <a:ext uri="{FF2B5EF4-FFF2-40B4-BE49-F238E27FC236}">
                <a16:creationId xmlns:a16="http://schemas.microsoft.com/office/drawing/2014/main" id="{DA74396B-D188-4CA9-A9F7-511F3492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7083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EXEMPLO: Grau de satisfação com o curso, variando de 1 a 5,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sendo 1 nada satisfeito e 5 totalmente satisfeito</a:t>
            </a:r>
            <a:endParaRPr lang="en-US" altLang="pt-BR" sz="1800" b="1"/>
          </a:p>
        </p:txBody>
      </p:sp>
      <p:sp>
        <p:nvSpPr>
          <p:cNvPr id="22561" name="AutoShape 73">
            <a:extLst>
              <a:ext uri="{FF2B5EF4-FFF2-40B4-BE49-F238E27FC236}">
                <a16:creationId xmlns:a16="http://schemas.microsoft.com/office/drawing/2014/main" id="{4A7B4BA3-8847-4205-BDD7-9A6CBCAD7055}"/>
              </a:ext>
            </a:extLst>
          </p:cNvPr>
          <p:cNvSpPr>
            <a:spLocks/>
          </p:cNvSpPr>
          <p:nvPr/>
        </p:nvSpPr>
        <p:spPr bwMode="auto">
          <a:xfrm>
            <a:off x="1835150" y="3817938"/>
            <a:ext cx="288925" cy="360362"/>
          </a:xfrm>
          <a:prstGeom prst="rightBrace">
            <a:avLst>
              <a:gd name="adj1" fmla="val 103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22562" name="Text Box 74">
            <a:extLst>
              <a:ext uri="{FF2B5EF4-FFF2-40B4-BE49-F238E27FC236}">
                <a16:creationId xmlns:a16="http://schemas.microsoft.com/office/drawing/2014/main" id="{906AD45A-42DD-4ED4-85C9-6E3E055E0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808413"/>
            <a:ext cx="247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Mediana= 2,96 pontos</a:t>
            </a:r>
            <a:endParaRPr lang="en-US" altLang="pt-BR" sz="1800"/>
          </a:p>
        </p:txBody>
      </p:sp>
      <p:sp>
        <p:nvSpPr>
          <p:cNvPr id="22563" name="Text Box 75">
            <a:extLst>
              <a:ext uri="{FF2B5EF4-FFF2-40B4-BE49-F238E27FC236}">
                <a16:creationId xmlns:a16="http://schemas.microsoft.com/office/drawing/2014/main" id="{DACDF7E0-A16D-4B6E-BF9A-385C72A3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08188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“n” PAR</a:t>
            </a:r>
            <a:endParaRPr lang="en-US" altLang="pt-BR" sz="1800"/>
          </a:p>
        </p:txBody>
      </p:sp>
      <p:graphicFrame>
        <p:nvGraphicFramePr>
          <p:cNvPr id="62540" name="Group 76">
            <a:extLst>
              <a:ext uri="{FF2B5EF4-FFF2-40B4-BE49-F238E27FC236}">
                <a16:creationId xmlns:a16="http://schemas.microsoft.com/office/drawing/2014/main" id="{1C0BEA56-6408-42B9-8AC9-CD6DD4CE2B37}"/>
              </a:ext>
            </a:extLst>
          </p:cNvPr>
          <p:cNvGraphicFramePr>
            <a:graphicFrameLocks noGrp="1"/>
          </p:cNvGraphicFramePr>
          <p:nvPr/>
        </p:nvGraphicFramePr>
        <p:xfrm>
          <a:off x="5143500" y="2530475"/>
          <a:ext cx="609600" cy="29258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1,90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2,40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2,52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2,70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2,72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2,80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3,13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3,20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4,60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4,72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4,10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92" name="Text Box 105">
            <a:extLst>
              <a:ext uri="{FF2B5EF4-FFF2-40B4-BE49-F238E27FC236}">
                <a16:creationId xmlns:a16="http://schemas.microsoft.com/office/drawing/2014/main" id="{96860BA6-19DD-4BC1-96A3-A8C3DFE3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3702050"/>
            <a:ext cx="2473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Mediana= 2,80 pontos</a:t>
            </a:r>
            <a:endParaRPr lang="en-US" altLang="pt-BR" sz="1800"/>
          </a:p>
        </p:txBody>
      </p:sp>
      <p:sp>
        <p:nvSpPr>
          <p:cNvPr id="22593" name="Text Box 106">
            <a:extLst>
              <a:ext uri="{FF2B5EF4-FFF2-40B4-BE49-F238E27FC236}">
                <a16:creationId xmlns:a16="http://schemas.microsoft.com/office/drawing/2014/main" id="{93ADFEF5-A67D-48A5-B3EE-E767CDF7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2008188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“n” ÍMPAR</a:t>
            </a:r>
            <a:endParaRPr lang="en-US" altLang="pt-BR" sz="1800"/>
          </a:p>
        </p:txBody>
      </p:sp>
      <p:sp>
        <p:nvSpPr>
          <p:cNvPr id="22594" name="Rectangle 107">
            <a:extLst>
              <a:ext uri="{FF2B5EF4-FFF2-40B4-BE49-F238E27FC236}">
                <a16:creationId xmlns:a16="http://schemas.microsoft.com/office/drawing/2014/main" id="{BB88E3DF-B4BF-4D7F-AE62-C33B3D89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214938"/>
            <a:ext cx="1439863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22595" name="Line 108">
            <a:extLst>
              <a:ext uri="{FF2B5EF4-FFF2-40B4-BE49-F238E27FC236}">
                <a16:creationId xmlns:a16="http://schemas.microsoft.com/office/drawing/2014/main" id="{97D3AD90-67FE-43CA-B9D7-3EDD09257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38608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96" name="Text Box 109">
            <a:extLst>
              <a:ext uri="{FF2B5EF4-FFF2-40B4-BE49-F238E27FC236}">
                <a16:creationId xmlns:a16="http://schemas.microsoft.com/office/drawing/2014/main" id="{B76BE51B-D09D-4382-9640-D229CE50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537200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n=12</a:t>
            </a:r>
            <a:endParaRPr lang="en-US" altLang="pt-BR" sz="1800"/>
          </a:p>
        </p:txBody>
      </p:sp>
      <p:sp>
        <p:nvSpPr>
          <p:cNvPr id="22597" name="Text Box 110">
            <a:extLst>
              <a:ext uri="{FF2B5EF4-FFF2-40B4-BE49-F238E27FC236}">
                <a16:creationId xmlns:a16="http://schemas.microsoft.com/office/drawing/2014/main" id="{B376063A-5E15-438E-8E30-64E08895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5314950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n=11</a:t>
            </a:r>
            <a:endParaRPr lang="en-US" altLang="pt-BR" sz="1800"/>
          </a:p>
        </p:txBody>
      </p:sp>
      <p:sp>
        <p:nvSpPr>
          <p:cNvPr id="22598" name="Line 111">
            <a:extLst>
              <a:ext uri="{FF2B5EF4-FFF2-40B4-BE49-F238E27FC236}">
                <a16:creationId xmlns:a16="http://schemas.microsoft.com/office/drawing/2014/main" id="{84AD9A97-0EA1-4112-84C2-4069C045D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060575"/>
            <a:ext cx="0" cy="439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91">
            <a:extLst>
              <a:ext uri="{FF2B5EF4-FFF2-40B4-BE49-F238E27FC236}">
                <a16:creationId xmlns:a16="http://schemas.microsoft.com/office/drawing/2014/main" id="{BA4CB680-66A3-4C7C-AC72-A2F48FCE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213100"/>
            <a:ext cx="3708400" cy="3311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23555" name="Rectangle 185">
            <a:extLst>
              <a:ext uri="{FF2B5EF4-FFF2-40B4-BE49-F238E27FC236}">
                <a16:creationId xmlns:a16="http://schemas.microsoft.com/office/drawing/2014/main" id="{3D683299-8BA2-4AD2-8D79-E7D7C5C5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040313"/>
            <a:ext cx="4608512" cy="148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23556" name="Line 44">
            <a:extLst>
              <a:ext uri="{FF2B5EF4-FFF2-40B4-BE49-F238E27FC236}">
                <a16:creationId xmlns:a16="http://schemas.microsoft.com/office/drawing/2014/main" id="{247A1D9F-61E3-47DF-8826-43FB2DD2D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7" name="Rectangle 45">
            <a:extLst>
              <a:ext uri="{FF2B5EF4-FFF2-40B4-BE49-F238E27FC236}">
                <a16:creationId xmlns:a16="http://schemas.microsoft.com/office/drawing/2014/main" id="{46CE6647-9F2C-4D32-99DF-E050E228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Medidas de Tendência Central</a:t>
            </a:r>
          </a:p>
        </p:txBody>
      </p:sp>
      <p:sp>
        <p:nvSpPr>
          <p:cNvPr id="23558" name="Text Box 46">
            <a:extLst>
              <a:ext uri="{FF2B5EF4-FFF2-40B4-BE49-F238E27FC236}">
                <a16:creationId xmlns:a16="http://schemas.microsoft.com/office/drawing/2014/main" id="{81BA86EA-D5F8-41D0-B188-F6122C71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332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Exemplo – </a:t>
            </a:r>
            <a:r>
              <a:rPr lang="pt-BR" altLang="pt-BR" sz="1800" b="1">
                <a:solidFill>
                  <a:schemeClr val="accent2"/>
                </a:solidFill>
              </a:rPr>
              <a:t>Dados agrupados</a:t>
            </a:r>
            <a:endParaRPr lang="en-US" altLang="pt-BR" sz="1800" b="1">
              <a:solidFill>
                <a:schemeClr val="accent2"/>
              </a:solidFill>
            </a:endParaRPr>
          </a:p>
        </p:txBody>
      </p:sp>
      <p:graphicFrame>
        <p:nvGraphicFramePr>
          <p:cNvPr id="23559" name="Object 183">
            <a:extLst>
              <a:ext uri="{FF2B5EF4-FFF2-40B4-BE49-F238E27FC236}">
                <a16:creationId xmlns:a16="http://schemas.microsoft.com/office/drawing/2014/main" id="{52193BB0-DB17-4BC5-A886-A6B0406A8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979988"/>
          <a:ext cx="43211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609600" progId="Equation.3">
                  <p:embed/>
                </p:oleObj>
              </mc:Choice>
              <mc:Fallback>
                <p:oleObj name="Equation" r:id="rId2" imgW="1943100" imgH="609600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979988"/>
                        <a:ext cx="43211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Line 186">
            <a:extLst>
              <a:ext uri="{FF2B5EF4-FFF2-40B4-BE49-F238E27FC236}">
                <a16:creationId xmlns:a16="http://schemas.microsoft.com/office/drawing/2014/main" id="{3E0862C7-C8A3-4704-9573-009FE5E6E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7511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1" name="Text Box 187">
            <a:extLst>
              <a:ext uri="{FF2B5EF4-FFF2-40B4-BE49-F238E27FC236}">
                <a16:creationId xmlns:a16="http://schemas.microsoft.com/office/drawing/2014/main" id="{C334B042-A6FE-416C-AD61-AC2DAFD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406650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Intervalo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Modal</a:t>
            </a:r>
            <a:endParaRPr lang="en-US" altLang="pt-BR" sz="1800"/>
          </a:p>
        </p:txBody>
      </p:sp>
      <p:sp>
        <p:nvSpPr>
          <p:cNvPr id="23562" name="Rectangle 189">
            <a:extLst>
              <a:ext uri="{FF2B5EF4-FFF2-40B4-BE49-F238E27FC236}">
                <a16:creationId xmlns:a16="http://schemas.microsoft.com/office/drawing/2014/main" id="{8BA068BF-DACF-4520-9B82-970681FB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3563" name="Object 188">
            <a:extLst>
              <a:ext uri="{FF2B5EF4-FFF2-40B4-BE49-F238E27FC236}">
                <a16:creationId xmlns:a16="http://schemas.microsoft.com/office/drawing/2014/main" id="{92A62C42-637D-4ED4-9159-EA2B5FAFC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352800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787400" progId="Equation.3">
                  <p:embed/>
                </p:oleObj>
              </mc:Choice>
              <mc:Fallback>
                <p:oleObj name="Equation" r:id="rId4" imgW="1435100" imgH="787400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2800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90">
            <a:extLst>
              <a:ext uri="{FF2B5EF4-FFF2-40B4-BE49-F238E27FC236}">
                <a16:creationId xmlns:a16="http://schemas.microsoft.com/office/drawing/2014/main" id="{0F2B7D5F-7F6B-4E17-87D9-658EC55E3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3" y="5013325"/>
          <a:ext cx="343693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100" imgH="787400" progId="Equation.3">
                  <p:embed/>
                </p:oleObj>
              </mc:Choice>
              <mc:Fallback>
                <p:oleObj name="Equation" r:id="rId6" imgW="2197100" imgH="787400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5013325"/>
                        <a:ext cx="3436937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88" name="Group 676">
            <a:extLst>
              <a:ext uri="{FF2B5EF4-FFF2-40B4-BE49-F238E27FC236}">
                <a16:creationId xmlns:a16="http://schemas.microsoft.com/office/drawing/2014/main" id="{1725C7F2-F00F-4748-9E93-AEEBB214D793}"/>
              </a:ext>
            </a:extLst>
          </p:cNvPr>
          <p:cNvGraphicFramePr>
            <a:graphicFrameLocks noGrp="1"/>
          </p:cNvGraphicFramePr>
          <p:nvPr/>
        </p:nvGraphicFramePr>
        <p:xfrm>
          <a:off x="3905250" y="1116013"/>
          <a:ext cx="5118100" cy="3724282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 de colesterol (mg/dL)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Percent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xi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fixi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 |-- 150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2,5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 |-- 200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30,6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42000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 |-- 250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44,6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 |-- 300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17,8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 |-- 350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 |-- 400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 |-- 450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0,6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450 |-- 500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175625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33" name="Rectangle 678">
            <a:extLst>
              <a:ext uri="{FF2B5EF4-FFF2-40B4-BE49-F238E27FC236}">
                <a16:creationId xmlns:a16="http://schemas.microsoft.com/office/drawing/2014/main" id="{EE1A8DE7-8E7E-4DE3-BC3F-B87A4E83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3634" name="Object 677">
            <a:extLst>
              <a:ext uri="{FF2B5EF4-FFF2-40B4-BE49-F238E27FC236}">
                <a16:creationId xmlns:a16="http://schemas.microsoft.com/office/drawing/2014/main" id="{0C327026-1E19-4015-9A6E-DA7214DC5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36838"/>
          <a:ext cx="1758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300" imgH="393700" progId="Equation.3">
                  <p:embed/>
                </p:oleObj>
              </mc:Choice>
              <mc:Fallback>
                <p:oleObj name="Equation" r:id="rId8" imgW="1765300" imgH="393700" progId="Equation.3">
                  <p:embed/>
                  <p:pic>
                    <p:nvPicPr>
                      <p:cNvPr id="0" name="Object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6838"/>
                        <a:ext cx="1758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49" name="Group 161">
            <a:extLst>
              <a:ext uri="{FF2B5EF4-FFF2-40B4-BE49-F238E27FC236}">
                <a16:creationId xmlns:a16="http://schemas.microsoft.com/office/drawing/2014/main" id="{BBDB6D52-1A30-49AE-BDAF-7A82E5D032D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2200275"/>
          <a:ext cx="6769100" cy="3399069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Média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Mediana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Moda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Definição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esperado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central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mais freqüente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Existência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Sempre existe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Sempre existe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Pode não existir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Considera todas as observações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Afetada por valores discrepantes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13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Vantagem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Usada em muitos métodos estatísticos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Menos sensível a valores discrepantes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Apropriada para dados qualitativos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15" name="Line 162">
            <a:extLst>
              <a:ext uri="{FF2B5EF4-FFF2-40B4-BE49-F238E27FC236}">
                <a16:creationId xmlns:a16="http://schemas.microsoft.com/office/drawing/2014/main" id="{868196E2-AEA8-4E21-95E7-EDCD5780D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616" name="Rectangle 163">
            <a:extLst>
              <a:ext uri="{FF2B5EF4-FFF2-40B4-BE49-F238E27FC236}">
                <a16:creationId xmlns:a16="http://schemas.microsoft.com/office/drawing/2014/main" id="{AE628022-6A17-497C-B5FF-20C11723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Medidas de Tendência Central</a:t>
            </a:r>
          </a:p>
        </p:txBody>
      </p:sp>
      <p:sp>
        <p:nvSpPr>
          <p:cNvPr id="24617" name="Text Box 164">
            <a:extLst>
              <a:ext uri="{FF2B5EF4-FFF2-40B4-BE49-F238E27FC236}">
                <a16:creationId xmlns:a16="http://schemas.microsoft.com/office/drawing/2014/main" id="{193E5F89-482C-4F69-B730-6E2FC6A3C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SÍNTESE</a:t>
            </a:r>
            <a:endParaRPr lang="en-US" altLang="pt-BR"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9599CDB4-7DC3-49CA-BD05-05F9B8AA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19300"/>
            <a:ext cx="7980363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Line 5">
            <a:extLst>
              <a:ext uri="{FF2B5EF4-FFF2-40B4-BE49-F238E27FC236}">
                <a16:creationId xmlns:a16="http://schemas.microsoft.com/office/drawing/2014/main" id="{44BD306A-EC72-481C-8501-876FDED4D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F7AEC5A6-3D82-4D23-95B5-C4017FA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Assimetria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802C3F52-5A16-43FC-B920-6EA090D49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99AA2A3-83CB-4B87-AC88-C2906841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Medidas de Dispersão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4CDC8EB-6B5D-4F48-84BE-3273049E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None/>
            </a:pPr>
            <a:endParaRPr lang="pt-BR" altLang="pt-BR" sz="500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Amplitude</a:t>
            </a:r>
          </a:p>
          <a:p>
            <a:pPr eaLnBrk="1" hangingPunct="1">
              <a:spcBef>
                <a:spcPct val="5000"/>
              </a:spcBef>
            </a:pP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Variância</a:t>
            </a:r>
          </a:p>
          <a:p>
            <a:pPr eaLnBrk="1" hangingPunct="1">
              <a:spcBef>
                <a:spcPct val="5000"/>
              </a:spcBef>
            </a:pP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Desvio-padrão</a:t>
            </a:r>
          </a:p>
          <a:p>
            <a:pPr eaLnBrk="1" hangingPunct="1">
              <a:spcBef>
                <a:spcPct val="5000"/>
              </a:spcBef>
            </a:pP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Coeficiente de Variação</a:t>
            </a:r>
          </a:p>
          <a:p>
            <a:pPr eaLnBrk="1" hangingPunct="1">
              <a:spcBef>
                <a:spcPct val="5000"/>
              </a:spcBef>
            </a:pPr>
            <a:endParaRPr lang="pt-BR" altLang="pt-BR"/>
          </a:p>
          <a:p>
            <a:pPr eaLnBrk="1" hangingPunct="1">
              <a:spcBef>
                <a:spcPct val="5000"/>
              </a:spcBef>
            </a:pPr>
            <a:r>
              <a:rPr lang="pt-BR" altLang="pt-BR"/>
              <a:t>Intervalo Interquartil</a:t>
            </a:r>
            <a:br>
              <a:rPr lang="pt-BR" altLang="pt-BR"/>
            </a:br>
            <a:endParaRPr lang="pt-BR" altLang="pt-BR"/>
          </a:p>
          <a:p>
            <a:pPr eaLnBrk="1" hangingPunct="1">
              <a:spcBef>
                <a:spcPct val="5000"/>
              </a:spcBef>
              <a:buFontTx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9384625-1C97-4635-905C-9A81CEEC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52725"/>
            <a:ext cx="2590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DFB628-D4FF-4E47-A9DF-789D3AFFF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Amplitude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2622BC1B-3452-43CE-A709-01DB755B1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936C7A9-EDA6-48CF-98AC-6D9A92C2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7338"/>
            <a:ext cx="8229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400"/>
              <a:t>	É a medida estatística de variabilidade ou dispersão mais simples, definida pela diferença entre o maior e o menor valor.</a:t>
            </a:r>
          </a:p>
          <a:p>
            <a:pPr algn="ctr" eaLnBrk="1" hangingPunct="1">
              <a:buFontTx/>
              <a:buNone/>
            </a:pPr>
            <a:r>
              <a:rPr lang="pt-BR" altLang="pt-BR" sz="2400"/>
              <a:t>H =  Xmáx - Xmín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FE37E9B8-E310-4445-8465-AEE9FB1EC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38550"/>
            <a:ext cx="387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EXEMPLO: Produção diária (peças)</a:t>
            </a:r>
            <a:endParaRPr lang="en-US" altLang="pt-BR" sz="1800"/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D0A2038B-0E8D-4DC9-A230-DDB5E8B9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5445125"/>
            <a:ext cx="37750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Amplitude A= 810-790=   </a:t>
            </a:r>
            <a:r>
              <a:rPr lang="pt-BR" altLang="pt-BR" sz="1800" b="1"/>
              <a:t>20 peças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5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Amplitude B= 930-700= </a:t>
            </a:r>
            <a:r>
              <a:rPr lang="pt-BR" altLang="pt-BR" sz="1800" b="1"/>
              <a:t>230 peças</a:t>
            </a:r>
            <a:endParaRPr lang="en-US" altLang="pt-BR" sz="1800" b="1"/>
          </a:p>
        </p:txBody>
      </p:sp>
      <p:graphicFrame>
        <p:nvGraphicFramePr>
          <p:cNvPr id="81928" name="Group 8">
            <a:extLst>
              <a:ext uri="{FF2B5EF4-FFF2-40B4-BE49-F238E27FC236}">
                <a16:creationId xmlns:a16="http://schemas.microsoft.com/office/drawing/2014/main" id="{E15B62A2-471C-40DA-935E-F85059439756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4005263"/>
          <a:ext cx="5761038" cy="1158962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Média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A: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B: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810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92F3EE5-07C9-4B60-9BA9-FF1A3ACE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060575"/>
            <a:ext cx="2808287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C127F2-21B4-4933-B424-2CF3F2B2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060575"/>
            <a:ext cx="2808288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66E5233-004E-403A-A114-2079317B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Variância</a:t>
            </a: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6ADBF5C1-BC0A-422A-AA10-AC23FD658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5C8DE930-1F30-48CD-B6F0-3652DF8E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622425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POPULAÇÃO</a:t>
            </a:r>
            <a:endParaRPr lang="en-US" altLang="pt-BR" sz="1800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460981A1-028C-46D9-8107-1C57ABE3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16144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AMOSTRA</a:t>
            </a:r>
            <a:endParaRPr lang="en-US" altLang="pt-BR" sz="18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356B17B-74B9-4AF3-B4E6-BD373CE9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47BBAD7E-660E-4404-8556-57377D275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2452688"/>
          <a:ext cx="21002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685800" progId="Equation.3">
                  <p:embed/>
                </p:oleObj>
              </mc:Choice>
              <mc:Fallback>
                <p:oleObj name="Equation" r:id="rId2" imgW="1282700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452688"/>
                        <a:ext cx="21002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0">
            <a:extLst>
              <a:ext uri="{FF2B5EF4-FFF2-40B4-BE49-F238E27FC236}">
                <a16:creationId xmlns:a16="http://schemas.microsoft.com/office/drawing/2014/main" id="{BDEF2D2A-0655-4576-94FE-3EE902967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8683" name="Object 11">
            <a:extLst>
              <a:ext uri="{FF2B5EF4-FFF2-40B4-BE49-F238E27FC236}">
                <a16:creationId xmlns:a16="http://schemas.microsoft.com/office/drawing/2014/main" id="{B84BE215-FE50-4054-8982-6EB1B6DE7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5575" y="2613025"/>
          <a:ext cx="18827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199" imgH="545863" progId="Equation.3">
                  <p:embed/>
                </p:oleObj>
              </mc:Choice>
              <mc:Fallback>
                <p:oleObj name="Equation" r:id="rId4" imgW="1155199" imgH="54586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2613025"/>
                        <a:ext cx="18827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2">
            <a:extLst>
              <a:ext uri="{FF2B5EF4-FFF2-40B4-BE49-F238E27FC236}">
                <a16:creationId xmlns:a16="http://schemas.microsoft.com/office/drawing/2014/main" id="{EF0FC95E-24BB-467E-80A3-E6C70E4F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8685" name="Object 13">
            <a:extLst>
              <a:ext uri="{FF2B5EF4-FFF2-40B4-BE49-F238E27FC236}">
                <a16:creationId xmlns:a16="http://schemas.microsoft.com/office/drawing/2014/main" id="{8559453C-B543-42B1-AC1F-6B66EBFD6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365625"/>
          <a:ext cx="24479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381000" progId="Equation.3">
                  <p:embed/>
                </p:oleObj>
              </mc:Choice>
              <mc:Fallback>
                <p:oleObj name="Equation" r:id="rId6" imgW="9652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24479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4">
            <a:extLst>
              <a:ext uri="{FF2B5EF4-FFF2-40B4-BE49-F238E27FC236}">
                <a16:creationId xmlns:a16="http://schemas.microsoft.com/office/drawing/2014/main" id="{CA9FFCEE-F7B9-45A8-AB3E-464F7185C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6E2FFE77-B4AD-4616-9223-A0586DE8F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4457700"/>
          <a:ext cx="26638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647700" progId="Equation.3">
                  <p:embed/>
                </p:oleObj>
              </mc:Choice>
              <mc:Fallback>
                <p:oleObj name="Equation" r:id="rId8" imgW="1625600" imgH="647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457700"/>
                        <a:ext cx="26638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>
            <a:extLst>
              <a:ext uri="{FF2B5EF4-FFF2-40B4-BE49-F238E27FC236}">
                <a16:creationId xmlns:a16="http://schemas.microsoft.com/office/drawing/2014/main" id="{2B93F2AC-BE00-4C72-BFC6-A4809955C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32338"/>
            <a:ext cx="2101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Fórmula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alternativa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(dados agrupados)</a:t>
            </a:r>
            <a:endParaRPr lang="en-US" altLang="pt-BR" sz="1800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C7258D4B-37F0-4C1E-BC96-B7AD90D1B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407670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DBE8C4-499E-458E-AB53-E925DE5E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9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Distribuição de Freqüência: Tabelas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F1F33FB-EAA6-4D43-9742-FDD91F86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 sz="500"/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Tabela de agrupamento simples</a:t>
            </a:r>
          </a:p>
          <a:p>
            <a:pPr algn="just" eaLnBrk="1" hangingPunct="1">
              <a:spcBef>
                <a:spcPct val="5000"/>
              </a:spcBef>
              <a:buFontTx/>
              <a:buNone/>
            </a:pPr>
            <a:r>
              <a:rPr lang="pt-BR" altLang="pt-BR" sz="3500"/>
              <a:t>	</a:t>
            </a:r>
            <a:r>
              <a:rPr lang="pt-BR" altLang="pt-BR" sz="2000"/>
              <a:t>Mostra os valores obtidos bem como sua freqüência.</a:t>
            </a:r>
          </a:p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 sz="2000"/>
          </a:p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 sz="2000"/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Tabela de agrupamento por intervalo de classe</a:t>
            </a:r>
          </a:p>
          <a:p>
            <a:pPr algn="just" eaLnBrk="1" hangingPunct="1">
              <a:spcBef>
                <a:spcPct val="5000"/>
              </a:spcBef>
              <a:buFontTx/>
              <a:buNone/>
            </a:pPr>
            <a:r>
              <a:rPr lang="pt-BR" altLang="pt-BR" sz="2000"/>
              <a:t>	Mostra a freqüência de ocorrência por faixa de valores.</a:t>
            </a:r>
          </a:p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/>
          </a:p>
          <a:p>
            <a:pPr algn="just" eaLnBrk="1" hangingPunct="1">
              <a:spcBef>
                <a:spcPct val="5000"/>
              </a:spcBef>
            </a:pPr>
            <a:endParaRPr lang="pt-BR" altLang="pt-BR"/>
          </a:p>
        </p:txBody>
      </p:sp>
      <p:sp>
        <p:nvSpPr>
          <p:cNvPr id="5124" name="Line 9">
            <a:extLst>
              <a:ext uri="{FF2B5EF4-FFF2-40B4-BE49-F238E27FC236}">
                <a16:creationId xmlns:a16="http://schemas.microsoft.com/office/drawing/2014/main" id="{8879B944-FE0C-4122-8E87-CEDAF0A08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2">
            <a:extLst>
              <a:ext uri="{FF2B5EF4-FFF2-40B4-BE49-F238E27FC236}">
                <a16:creationId xmlns:a16="http://schemas.microsoft.com/office/drawing/2014/main" id="{1ED3B09A-EE43-4D3B-B4A6-721B5BD2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71613"/>
            <a:ext cx="667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EXEMPLO: Produtividade diária </a:t>
            </a:r>
            <a:r>
              <a:rPr lang="pt-BR" altLang="pt-BR" sz="1800">
                <a:solidFill>
                  <a:srgbClr val="FF0000"/>
                </a:solidFill>
              </a:rPr>
              <a:t>(supondo dados populacionais)</a:t>
            </a:r>
            <a:endParaRPr lang="en-US" altLang="pt-BR" sz="1800">
              <a:solidFill>
                <a:srgbClr val="FF0000"/>
              </a:solidFill>
            </a:endParaRPr>
          </a:p>
        </p:txBody>
      </p:sp>
      <p:sp>
        <p:nvSpPr>
          <p:cNvPr id="29699" name="Rectangle 33">
            <a:extLst>
              <a:ext uri="{FF2B5EF4-FFF2-40B4-BE49-F238E27FC236}">
                <a16:creationId xmlns:a16="http://schemas.microsoft.com/office/drawing/2014/main" id="{FC6BC85B-053A-447B-99E5-AA77FAAE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Variância</a:t>
            </a:r>
          </a:p>
        </p:txBody>
      </p:sp>
      <p:sp>
        <p:nvSpPr>
          <p:cNvPr id="29700" name="Line 34">
            <a:extLst>
              <a:ext uri="{FF2B5EF4-FFF2-40B4-BE49-F238E27FC236}">
                <a16:creationId xmlns:a16="http://schemas.microsoft.com/office/drawing/2014/main" id="{753CC2E4-D6DD-439C-B4DC-FFB21709D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1" name="Rectangle 35">
            <a:extLst>
              <a:ext uri="{FF2B5EF4-FFF2-40B4-BE49-F238E27FC236}">
                <a16:creationId xmlns:a16="http://schemas.microsoft.com/office/drawing/2014/main" id="{EFD90FE0-3804-49F4-80EE-A3362BB5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9702" name="Object 36">
            <a:extLst>
              <a:ext uri="{FF2B5EF4-FFF2-40B4-BE49-F238E27FC236}">
                <a16:creationId xmlns:a16="http://schemas.microsoft.com/office/drawing/2014/main" id="{C60A9179-4121-496E-AB4B-76F93A398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3284538"/>
          <a:ext cx="58039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4762500" imgH="482600" progId="Equation.3">
                  <p:embed/>
                </p:oleObj>
              </mc:Choice>
              <mc:Fallback>
                <p:oleObj name="Equação" r:id="rId2" imgW="4762500" imgH="482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284538"/>
                        <a:ext cx="58039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37">
            <a:extLst>
              <a:ext uri="{FF2B5EF4-FFF2-40B4-BE49-F238E27FC236}">
                <a16:creationId xmlns:a16="http://schemas.microsoft.com/office/drawing/2014/main" id="{7559DEC7-AB0E-48C8-8924-F537D4C6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42265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Variância A:</a:t>
            </a:r>
            <a:endParaRPr lang="en-US" altLang="pt-BR" sz="1800"/>
          </a:p>
        </p:txBody>
      </p:sp>
      <p:graphicFrame>
        <p:nvGraphicFramePr>
          <p:cNvPr id="29704" name="Object 38">
            <a:extLst>
              <a:ext uri="{FF2B5EF4-FFF2-40B4-BE49-F238E27FC236}">
                <a16:creationId xmlns:a16="http://schemas.microsoft.com/office/drawing/2014/main" id="{CC7AD780-9617-4CA8-82F2-4054A4D48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4083050"/>
          <a:ext cx="8604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647419" imgH="215806" progId="Equation.3">
                  <p:embed/>
                </p:oleObj>
              </mc:Choice>
              <mc:Fallback>
                <p:oleObj name="Equação" r:id="rId4" imgW="647419" imgH="21580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083050"/>
                        <a:ext cx="8604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39">
            <a:extLst>
              <a:ext uri="{FF2B5EF4-FFF2-40B4-BE49-F238E27FC236}">
                <a16:creationId xmlns:a16="http://schemas.microsoft.com/office/drawing/2014/main" id="{A5670470-57F5-4111-9E2A-72670CBC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592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Variância B:</a:t>
            </a:r>
            <a:endParaRPr lang="en-US" altLang="pt-BR" sz="1800"/>
          </a:p>
        </p:txBody>
      </p:sp>
      <p:sp>
        <p:nvSpPr>
          <p:cNvPr id="29706" name="Text Box 40">
            <a:extLst>
              <a:ext uri="{FF2B5EF4-FFF2-40B4-BE49-F238E27FC236}">
                <a16:creationId xmlns:a16="http://schemas.microsoft.com/office/drawing/2014/main" id="{DD825ACB-7554-464E-A817-CC8EA7FE3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960938"/>
            <a:ext cx="3863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Em que unidade está a variância?</a:t>
            </a:r>
            <a:endParaRPr lang="en-US" altLang="pt-BR" sz="1800" b="1"/>
          </a:p>
        </p:txBody>
      </p:sp>
      <p:graphicFrame>
        <p:nvGraphicFramePr>
          <p:cNvPr id="43" name="Group 8">
            <a:extLst>
              <a:ext uri="{FF2B5EF4-FFF2-40B4-BE49-F238E27FC236}">
                <a16:creationId xmlns:a16="http://schemas.microsoft.com/office/drawing/2014/main" id="{C7B1A5DD-CEFB-4982-A0E5-185DD3CB026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916113"/>
          <a:ext cx="5761038" cy="1158962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Média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A: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B: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810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A21EB5A-9059-4D79-9D63-C14E3F47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1773238"/>
            <a:ext cx="2665412" cy="1943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FAF59E6-AF32-4850-9945-CFD534E4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73238"/>
            <a:ext cx="2665413" cy="1943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3F2C370B-1814-4A17-8B04-2E9A78DA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Desvio-padrão</a:t>
            </a: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1AC78E3C-ED92-4813-8AE9-6B40CC685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C4B6372A-7B86-4C05-AAB8-501358CC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193B16CC-8EC9-4FB1-94BF-166352604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565400"/>
          <a:ext cx="202723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228501" progId="Equation.3">
                  <p:embed/>
                </p:oleObj>
              </mc:Choice>
              <mc:Fallback>
                <p:oleObj name="Equation" r:id="rId2" imgW="482391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65400"/>
                        <a:ext cx="2027237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>
            <a:extLst>
              <a:ext uri="{FF2B5EF4-FFF2-40B4-BE49-F238E27FC236}">
                <a16:creationId xmlns:a16="http://schemas.microsoft.com/office/drawing/2014/main" id="{E2A12CD9-4272-4A8A-AE39-C3D51F2C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FE5620CC-5F3C-43F8-A581-3A41221EB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565400"/>
          <a:ext cx="19875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391" imgH="228501" progId="Equation.3">
                  <p:embed/>
                </p:oleObj>
              </mc:Choice>
              <mc:Fallback>
                <p:oleObj name="Equation" r:id="rId4" imgW="482391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65400"/>
                        <a:ext cx="19875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>
            <a:extLst>
              <a:ext uri="{FF2B5EF4-FFF2-40B4-BE49-F238E27FC236}">
                <a16:creationId xmlns:a16="http://schemas.microsoft.com/office/drawing/2014/main" id="{325C5A42-2360-4F23-A96E-B9D6C40A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0976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POPULAÇÃO</a:t>
            </a:r>
            <a:endParaRPr lang="en-US" altLang="pt-BR" sz="1800"/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064F9455-5399-48AD-9454-968B699D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901825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AMOSTRA</a:t>
            </a:r>
            <a:endParaRPr lang="en-US" altLang="pt-BR" sz="1800"/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F28CFA51-D030-44C1-A89B-1EF683568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076700"/>
            <a:ext cx="46259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Quando podemos comparar os desvios?</a:t>
            </a:r>
            <a:endParaRPr lang="en-US" altLang="pt-BR" sz="1800" b="1"/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A15056C7-D11B-4932-B798-C2494A932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18050"/>
            <a:ext cx="5481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Funcionário A: Média= 800 e Desvio-padrão=   6,32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Funcionário B: Média= 810 e Desvio-padrão= 92,52</a:t>
            </a:r>
            <a:endParaRPr lang="en-US" altLang="pt-BR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32C27DE-7BE6-45F2-BE7A-CDE05F09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1773238"/>
            <a:ext cx="2665412" cy="1943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66674FD-F032-43B5-BFFA-C779390E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73238"/>
            <a:ext cx="2665413" cy="1943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098AADA-3594-4FA5-9771-9C7562EC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Coeficiente de Variação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EF68DA84-1C7A-4273-AB8C-877C6DF6D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1D63DE44-5332-4F59-9497-64A116BC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0976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POPULAÇÃO</a:t>
            </a:r>
            <a:endParaRPr lang="en-US" altLang="pt-BR" sz="1800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5D6579BE-4EA6-42FC-991B-91A970CF0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901825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AMOSTRA</a:t>
            </a:r>
            <a:endParaRPr lang="en-US" altLang="pt-BR" sz="1800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D06C9EDB-C7AB-4344-AEB5-B13EBCBDD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CACB6AAD-E790-4B51-874E-143CFE6FA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2938" y="2420938"/>
          <a:ext cx="20113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418918" progId="Equation.3">
                  <p:embed/>
                </p:oleObj>
              </mc:Choice>
              <mc:Fallback>
                <p:oleObj name="Equation" r:id="rId2" imgW="90130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2420938"/>
                        <a:ext cx="20113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>
            <a:extLst>
              <a:ext uri="{FF2B5EF4-FFF2-40B4-BE49-F238E27FC236}">
                <a16:creationId xmlns:a16="http://schemas.microsoft.com/office/drawing/2014/main" id="{B15A19A0-F66D-422C-A6D4-AEB5E2675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6B1786EB-FB9B-4DAF-9D66-279ABAB7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8" y="2492375"/>
          <a:ext cx="18589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392" imgH="393529" progId="Equation.3">
                  <p:embed/>
                </p:oleObj>
              </mc:Choice>
              <mc:Fallback>
                <p:oleObj name="Equation" r:id="rId4" imgW="939392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2492375"/>
                        <a:ext cx="185896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>
            <a:extLst>
              <a:ext uri="{FF2B5EF4-FFF2-40B4-BE49-F238E27FC236}">
                <a16:creationId xmlns:a16="http://schemas.microsoft.com/office/drawing/2014/main" id="{1AE5EA71-5889-4692-9ACD-635C6BAC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31757" name="Object 13">
            <a:extLst>
              <a:ext uri="{FF2B5EF4-FFF2-40B4-BE49-F238E27FC236}">
                <a16:creationId xmlns:a16="http://schemas.microsoft.com/office/drawing/2014/main" id="{7D45252A-4174-40D6-9439-5064E7010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292600"/>
          <a:ext cx="43942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2552700" imgH="1092200" progId="Equation.3">
                  <p:embed/>
                </p:oleObj>
              </mc:Choice>
              <mc:Fallback>
                <p:oleObj name="Equação" r:id="rId6" imgW="2552700" imgH="1092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92600"/>
                        <a:ext cx="43942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>
            <a:extLst>
              <a:ext uri="{FF2B5EF4-FFF2-40B4-BE49-F238E27FC236}">
                <a16:creationId xmlns:a16="http://schemas.microsoft.com/office/drawing/2014/main" id="{36276CA7-17D4-4E28-80DC-3FAD1E7A7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407035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No  exemplo:</a:t>
            </a:r>
            <a:endParaRPr lang="en-US" altLang="pt-BR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DD0175B-168C-4FD6-9399-8017CE631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373688"/>
            <a:ext cx="23034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AF51C02-EE53-4BE7-9B39-8DC4E09F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214563"/>
            <a:ext cx="162083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1BA6906E-BE7B-4361-81DA-4068DF684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477D0C9-8436-4A48-A756-3E94D7704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Medidas de Dispersão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BD1A034B-99F3-4A56-BD9F-156C8B60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211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Exemplo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</a:rPr>
              <a:t>Dados agrupados</a:t>
            </a:r>
            <a:endParaRPr lang="en-US" altLang="pt-BR" sz="1800" b="1">
              <a:solidFill>
                <a:schemeClr val="accent2"/>
              </a:solidFill>
            </a:endParaRPr>
          </a:p>
        </p:txBody>
      </p:sp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B0F5C132-ABB0-429C-87C1-0DCCB7D90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276475"/>
          <a:ext cx="13223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41300" progId="Equation.3">
                  <p:embed/>
                </p:oleObj>
              </mc:Choice>
              <mc:Fallback>
                <p:oleObj name="Equation" r:id="rId2" imgW="736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13223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Group 8">
            <a:extLst>
              <a:ext uri="{FF2B5EF4-FFF2-40B4-BE49-F238E27FC236}">
                <a16:creationId xmlns:a16="http://schemas.microsoft.com/office/drawing/2014/main" id="{F7DC3131-F193-4B17-86A8-69389DEC9A53}"/>
              </a:ext>
            </a:extLst>
          </p:cNvPr>
          <p:cNvGraphicFramePr>
            <a:graphicFrameLocks noGrp="1"/>
          </p:cNvGraphicFramePr>
          <p:nvPr/>
        </p:nvGraphicFramePr>
        <p:xfrm>
          <a:off x="2740025" y="1125538"/>
          <a:ext cx="6153150" cy="3724282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Taxa de colesterol (mg/dl)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Percent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xi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fixi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fixi2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 |-- 150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2,5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312500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 |-- 200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30,6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42000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7350000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 |-- 250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44,6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17718750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 |-- 300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17,8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10587500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 |-- 350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1056250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 |-- 400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1406250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 |-- 450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0,6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903125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450 |-- 500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2256250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175625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41590625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2855" name="Object 90">
            <a:extLst>
              <a:ext uri="{FF2B5EF4-FFF2-40B4-BE49-F238E27FC236}">
                <a16:creationId xmlns:a16="http://schemas.microsoft.com/office/drawing/2014/main" id="{68B1F2AA-E16C-459E-BDD2-AAD3FD377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4071938"/>
          <a:ext cx="21288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8728" imgH="634725" progId="Equation.3">
                  <p:embed/>
                </p:oleObj>
              </mc:Choice>
              <mc:Fallback>
                <p:oleObj name="Equation" r:id="rId4" imgW="1548728" imgH="634725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071938"/>
                        <a:ext cx="21288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56" name="Rectangle 91">
            <a:extLst>
              <a:ext uri="{FF2B5EF4-FFF2-40B4-BE49-F238E27FC236}">
                <a16:creationId xmlns:a16="http://schemas.microsoft.com/office/drawing/2014/main" id="{7FD8A6B1-FC2D-4706-93CB-281D6E7F8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157788"/>
            <a:ext cx="439261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32857" name="Object 92">
            <a:extLst>
              <a:ext uri="{FF2B5EF4-FFF2-40B4-BE49-F238E27FC236}">
                <a16:creationId xmlns:a16="http://schemas.microsoft.com/office/drawing/2014/main" id="{585ECF1D-662E-449B-ACE5-AD8603429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" y="5229225"/>
          <a:ext cx="35401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596900" progId="Equation.3">
                  <p:embed/>
                </p:oleObj>
              </mc:Choice>
              <mc:Fallback>
                <p:oleObj name="Equation" r:id="rId6" imgW="2578100" imgH="5969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229225"/>
                        <a:ext cx="35401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58" name="Rectangle 93">
            <a:extLst>
              <a:ext uri="{FF2B5EF4-FFF2-40B4-BE49-F238E27FC236}">
                <a16:creationId xmlns:a16="http://schemas.microsoft.com/office/drawing/2014/main" id="{957D2716-D987-42B3-93CB-7D4A9CF0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5281613"/>
            <a:ext cx="287338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32859" name="Object 94">
            <a:extLst>
              <a:ext uri="{FF2B5EF4-FFF2-40B4-BE49-F238E27FC236}">
                <a16:creationId xmlns:a16="http://schemas.microsoft.com/office/drawing/2014/main" id="{A99238F4-7E66-4F9A-B930-18DC1D5DA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5600700"/>
          <a:ext cx="8604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647700" imgH="241300" progId="Equation.3">
                  <p:embed/>
                </p:oleObj>
              </mc:Choice>
              <mc:Fallback>
                <p:oleObj name="Equação" r:id="rId8" imgW="647700" imgH="2413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600700"/>
                        <a:ext cx="8604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60" name="Object 95">
            <a:extLst>
              <a:ext uri="{FF2B5EF4-FFF2-40B4-BE49-F238E27FC236}">
                <a16:creationId xmlns:a16="http://schemas.microsoft.com/office/drawing/2014/main" id="{887FAD23-1D2C-4CD8-8139-E6E0CE3E2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5481638"/>
          <a:ext cx="10763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228600" progId="Equation.3">
                  <p:embed/>
                </p:oleObj>
              </mc:Choice>
              <mc:Fallback>
                <p:oleObj name="Equation" r:id="rId10" imgW="647700" imgH="2286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481638"/>
                        <a:ext cx="10763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61" name="Object 96">
            <a:extLst>
              <a:ext uri="{FF2B5EF4-FFF2-40B4-BE49-F238E27FC236}">
                <a16:creationId xmlns:a16="http://schemas.microsoft.com/office/drawing/2014/main" id="{42B4904B-FAA4-47BF-A72F-593A09E2B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4925" y="5473700"/>
          <a:ext cx="8509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545863" imgH="241195" progId="Equation.3">
                  <p:embed/>
                </p:oleObj>
              </mc:Choice>
              <mc:Fallback>
                <p:oleObj name="Equação" r:id="rId12" imgW="545863" imgH="241195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5473700"/>
                        <a:ext cx="8509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70094F-8A13-4DEF-86BB-C04DC86C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Intervalo Interquartil</a:t>
            </a:r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B944EEAF-A596-4EC2-A407-405A052C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360AAEE4-7FEE-4E14-8806-A5D37DA2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7338"/>
            <a:ext cx="8229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400"/>
              <a:t>	Também conhecido como:</a:t>
            </a:r>
          </a:p>
          <a:p>
            <a:pPr algn="just" eaLnBrk="1" hangingPunct="1"/>
            <a:r>
              <a:rPr lang="pt-BR" altLang="pt-BR" sz="2400"/>
              <a:t>Amplitude entre quartis</a:t>
            </a:r>
          </a:p>
          <a:p>
            <a:pPr algn="just" eaLnBrk="1" hangingPunct="1"/>
            <a:r>
              <a:rPr lang="pt-BR" altLang="pt-BR" sz="2400"/>
              <a:t>Desvio entre quartis</a:t>
            </a:r>
          </a:p>
          <a:p>
            <a:pPr algn="just" eaLnBrk="1" hangingPunct="1"/>
            <a:r>
              <a:rPr lang="pt-BR" altLang="pt-BR" sz="2400"/>
              <a:t>Distância interquartílica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667207AA-E7E4-49F5-B26D-95881AB6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89363"/>
            <a:ext cx="3311525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EE8584C6-09EA-4481-B372-53E7691CE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CB0249F9-0278-4EE6-A6E5-C46865DE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38766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50%</a:t>
            </a:r>
            <a:endParaRPr lang="en-US" altLang="pt-BR" sz="1800"/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53F3B9B2-1F64-4088-B7BD-0D5C7901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388461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50%</a:t>
            </a:r>
            <a:endParaRPr lang="en-US" altLang="pt-BR" sz="1800"/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383CCF66-21BB-433E-9A88-CC9EC617A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516438"/>
            <a:ext cx="3608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Mediana= 2º Quartil= Percentil 50</a:t>
            </a:r>
            <a:endParaRPr lang="en-US" altLang="pt-BR" sz="1800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D9E50CAA-00F4-4B04-A497-049DC093E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424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D60E0E15-2DF9-4926-9D57-5E2A5261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287963"/>
            <a:ext cx="3311525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BEFAC718-A1BE-4314-8284-39A607239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287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B8EAE32A-7545-4BA0-8360-EAE14817E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53752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25%</a:t>
            </a:r>
            <a:endParaRPr lang="en-US" altLang="pt-BR" sz="1800"/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49522D3F-CB9A-4A29-AB88-AEDEE3320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6086475"/>
            <a:ext cx="1131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1º Quartil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(P25)</a:t>
            </a:r>
            <a:endParaRPr lang="en-US" altLang="pt-BR" sz="1800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A8725D99-E3D8-4026-9CC6-66B6B586B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1263" y="59229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94D998D1-F76D-4DC4-8055-F0175075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5286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1B80B4CA-AC93-4BF9-9E37-D2DE35E7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53752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25%</a:t>
            </a:r>
            <a:endParaRPr lang="en-US" altLang="pt-BR" sz="1800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843040FC-6EB6-4429-8601-02053185A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1313" y="5286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A89DD6F4-A304-42D8-8360-A2E2F5DF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3736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25%</a:t>
            </a:r>
            <a:endParaRPr lang="en-US" altLang="pt-BR" sz="1800"/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76039257-5E6C-416A-8A56-BC8CBB7E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025" y="53736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25%</a:t>
            </a:r>
            <a:endParaRPr lang="en-US" altLang="pt-BR" sz="1800"/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9A81EF9A-E0EE-415B-867E-88095F68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086475"/>
            <a:ext cx="1131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3º Quartil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(P75)</a:t>
            </a:r>
            <a:endParaRPr lang="en-US" altLang="pt-BR" sz="1800"/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7B0ADD4F-F084-4ECF-B7E8-6FF193DE9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5600" y="59229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3CEC95A3-C5EF-4399-8290-3BEDA5F2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06588"/>
            <a:ext cx="57245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>
            <a:extLst>
              <a:ext uri="{FF2B5EF4-FFF2-40B4-BE49-F238E27FC236}">
                <a16:creationId xmlns:a16="http://schemas.microsoft.com/office/drawing/2014/main" id="{4A97E283-7012-4B5E-8E83-99DFC2A4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1628775"/>
            <a:ext cx="478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Tempo até recorrência do Sarcoma de Ewing</a:t>
            </a:r>
            <a:endParaRPr lang="en-US" altLang="pt-BR" sz="180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218FE04-04CE-4874-B364-FCBF9719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Box plot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D98287F8-BD62-432A-A575-ADE253FB6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4C2E18D5-15EB-4AE0-806C-8E5326BDF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9350" y="484028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F25A26A8-52FD-4B19-881F-9C52E18D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46609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Mediana (Q2)</a:t>
            </a:r>
            <a:endParaRPr lang="en-US" altLang="pt-BR" sz="1800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854334B0-35F8-42E2-9700-400575075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2688" y="52578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6906BEC0-0674-439F-818A-AD238AD42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507841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Q1</a:t>
            </a:r>
            <a:endParaRPr lang="en-US" altLang="pt-BR" sz="1800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4970EA67-F67B-416A-AC86-F84141FB5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43434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9A2857E5-0D0F-431C-A29B-00F14143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416401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Q3</a:t>
            </a:r>
            <a:endParaRPr lang="en-US" altLang="pt-BR" sz="1800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F18558ED-DC21-470B-AE4B-94340BCFD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6338" y="56896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F11CA02F-F124-4370-8621-57736FBC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55102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Mínimo</a:t>
            </a:r>
            <a:endParaRPr lang="en-US" altLang="pt-BR" sz="1800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6C1D7A50-81C4-4A68-BB6B-7152CFAD31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35290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ADFD61C4-FFAA-4832-AFE5-82350320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3496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Máximo*</a:t>
            </a:r>
            <a:endParaRPr lang="en-US" altLang="pt-BR" sz="1800"/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E8EDF77F-92B6-4DF5-8C5E-241FFC8E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70192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+</a:t>
            </a:r>
            <a:endParaRPr lang="en-US" altLang="pt-BR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4">
            <a:extLst>
              <a:ext uri="{FF2B5EF4-FFF2-40B4-BE49-F238E27FC236}">
                <a16:creationId xmlns:a16="http://schemas.microsoft.com/office/drawing/2014/main" id="{3F22B954-6778-4440-8A93-14A02B6B4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DB2D760-78DB-4F05-8CC7-E5240658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Tabela de agrupamento simples</a:t>
            </a:r>
          </a:p>
        </p:txBody>
      </p:sp>
      <p:sp>
        <p:nvSpPr>
          <p:cNvPr id="6148" name="Text Box 7">
            <a:extLst>
              <a:ext uri="{FF2B5EF4-FFF2-40B4-BE49-F238E27FC236}">
                <a16:creationId xmlns:a16="http://schemas.microsoft.com/office/drawing/2014/main" id="{0E08413B-A6F2-43AA-89A7-238B81CAE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494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Dados Brutos</a:t>
            </a:r>
            <a:endParaRPr lang="en-US" altLang="pt-BR" sz="1800" b="1"/>
          </a:p>
        </p:txBody>
      </p:sp>
      <p:sp>
        <p:nvSpPr>
          <p:cNvPr id="6149" name="AutoShape 8">
            <a:extLst>
              <a:ext uri="{FF2B5EF4-FFF2-40B4-BE49-F238E27FC236}">
                <a16:creationId xmlns:a16="http://schemas.microsoft.com/office/drawing/2014/main" id="{B89A7BC7-3939-4052-B536-EDB2D0D6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849563"/>
            <a:ext cx="504825" cy="43338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C4BCF083-5FD6-4E2F-8900-EBB48BDCB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5122863"/>
            <a:ext cx="2428875" cy="1474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Tipos de freqüência: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Absoluta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Relativa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Acumulada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Relativa acumulada</a:t>
            </a:r>
            <a:endParaRPr lang="en-US">
              <a:latin typeface="Arial" charset="0"/>
            </a:endParaRPr>
          </a:p>
        </p:txBody>
      </p:sp>
      <p:pic>
        <p:nvPicPr>
          <p:cNvPr id="6151" name="Picture 158">
            <a:extLst>
              <a:ext uri="{FF2B5EF4-FFF2-40B4-BE49-F238E27FC236}">
                <a16:creationId xmlns:a16="http://schemas.microsoft.com/office/drawing/2014/main" id="{D6D316A1-F18F-4263-A403-74360012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339850"/>
            <a:ext cx="4535488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60">
            <a:extLst>
              <a:ext uri="{FF2B5EF4-FFF2-40B4-BE49-F238E27FC236}">
                <a16:creationId xmlns:a16="http://schemas.microsoft.com/office/drawing/2014/main" id="{FAE92F95-C9AE-4B0E-AB63-E7510BE1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2376488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4">
            <a:extLst>
              <a:ext uri="{FF2B5EF4-FFF2-40B4-BE49-F238E27FC236}">
                <a16:creationId xmlns:a16="http://schemas.microsoft.com/office/drawing/2014/main" id="{766E4B70-95CD-4E7B-97C3-68A096A2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18C93AF1-7405-4628-AA82-9DDED2C08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pt-BR" altLang="pt-BR" sz="4000"/>
              <a:t>Tabela de agrupamento por intervalo de classe</a:t>
            </a:r>
          </a:p>
        </p:txBody>
      </p:sp>
      <p:sp>
        <p:nvSpPr>
          <p:cNvPr id="5150" name="Text Box 30">
            <a:extLst>
              <a:ext uri="{FF2B5EF4-FFF2-40B4-BE49-F238E27FC236}">
                <a16:creationId xmlns:a16="http://schemas.microsoft.com/office/drawing/2014/main" id="{11B13769-8B58-4E3E-B7A1-BBA685A4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941888"/>
            <a:ext cx="2428875" cy="1474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Tipos de freqüência: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Absoluta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Relativa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Acumulada</a:t>
            </a:r>
          </a:p>
          <a:p>
            <a:pPr eaLnBrk="1" hangingPunct="1">
              <a:buFontTx/>
              <a:buChar char="•"/>
              <a:defRPr/>
            </a:pPr>
            <a:r>
              <a:rPr lang="pt-BR">
                <a:latin typeface="Arial" charset="0"/>
              </a:rPr>
              <a:t>Relativa acumulada</a:t>
            </a:r>
            <a:endParaRPr lang="en-US">
              <a:latin typeface="Arial" charset="0"/>
            </a:endParaRPr>
          </a:p>
        </p:txBody>
      </p:sp>
      <p:pic>
        <p:nvPicPr>
          <p:cNvPr id="7173" name="Picture 33">
            <a:extLst>
              <a:ext uri="{FF2B5EF4-FFF2-40B4-BE49-F238E27FC236}">
                <a16:creationId xmlns:a16="http://schemas.microsoft.com/office/drawing/2014/main" id="{5584A969-D34C-4646-8AF6-308D33D0CC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438" y="1700213"/>
            <a:ext cx="6056312" cy="3114675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7">
            <a:extLst>
              <a:ext uri="{FF2B5EF4-FFF2-40B4-BE49-F238E27FC236}">
                <a16:creationId xmlns:a16="http://schemas.microsoft.com/office/drawing/2014/main" id="{E6904BFB-48CD-44E4-B67D-0591B0B7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186363"/>
            <a:ext cx="226695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8195" name="Rectangle 26">
            <a:extLst>
              <a:ext uri="{FF2B5EF4-FFF2-40B4-BE49-F238E27FC236}">
                <a16:creationId xmlns:a16="http://schemas.microsoft.com/office/drawing/2014/main" id="{7344B9A0-02F7-40AF-B95D-ED0AE0CF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401955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8196" name="Rectangle 25">
            <a:extLst>
              <a:ext uri="{FF2B5EF4-FFF2-40B4-BE49-F238E27FC236}">
                <a16:creationId xmlns:a16="http://schemas.microsoft.com/office/drawing/2014/main" id="{E7106DCA-1B10-4518-80BC-434EB466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852738"/>
            <a:ext cx="22320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8197" name="Rectangle 24">
            <a:extLst>
              <a:ext uri="{FF2B5EF4-FFF2-40B4-BE49-F238E27FC236}">
                <a16:creationId xmlns:a16="http://schemas.microsoft.com/office/drawing/2014/main" id="{0644E38B-F56F-4135-8C2E-AB5FD117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628775"/>
            <a:ext cx="50323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8198" name="Line 4">
            <a:extLst>
              <a:ext uri="{FF2B5EF4-FFF2-40B4-BE49-F238E27FC236}">
                <a16:creationId xmlns:a16="http://schemas.microsoft.com/office/drawing/2014/main" id="{3A1E72BF-08E0-413D-9240-F4CC839B1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99" name="Rectangle 5">
            <a:extLst>
              <a:ext uri="{FF2B5EF4-FFF2-40B4-BE49-F238E27FC236}">
                <a16:creationId xmlns:a16="http://schemas.microsoft.com/office/drawing/2014/main" id="{62985395-0A16-4B1D-AF4B-EABD469E6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Cálculo das freqüências</a:t>
            </a:r>
          </a:p>
        </p:txBody>
      </p:sp>
      <p:sp>
        <p:nvSpPr>
          <p:cNvPr id="8200" name="Rectangle 15">
            <a:extLst>
              <a:ext uri="{FF2B5EF4-FFF2-40B4-BE49-F238E27FC236}">
                <a16:creationId xmlns:a16="http://schemas.microsoft.com/office/drawing/2014/main" id="{6F35A087-D37D-4595-960D-BD954E93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 sz="500"/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Freqüência Absoluta da linha i -</a:t>
            </a:r>
          </a:p>
          <a:p>
            <a:pPr algn="just" eaLnBrk="1" hangingPunct="1">
              <a:spcBef>
                <a:spcPct val="5000"/>
              </a:spcBef>
              <a:buFontTx/>
              <a:buNone/>
            </a:pPr>
            <a:r>
              <a:rPr lang="pt-BR" altLang="pt-BR"/>
              <a:t> </a:t>
            </a:r>
          </a:p>
          <a:p>
            <a:pPr algn="just" eaLnBrk="1" hangingPunct="1">
              <a:spcBef>
                <a:spcPct val="5000"/>
              </a:spcBef>
            </a:pPr>
            <a:endParaRPr lang="pt-BR" altLang="pt-BR" sz="1500"/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Freqüência Relativa da linha i - </a:t>
            </a:r>
          </a:p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/>
          </a:p>
          <a:p>
            <a:pPr algn="just" eaLnBrk="1" hangingPunct="1">
              <a:spcBef>
                <a:spcPct val="5000"/>
              </a:spcBef>
            </a:pPr>
            <a:endParaRPr lang="pt-BR" altLang="pt-BR" sz="1500"/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Freqüência Acumulada até a linha i -</a:t>
            </a:r>
          </a:p>
          <a:p>
            <a:pPr algn="just" eaLnBrk="1" hangingPunct="1">
              <a:spcBef>
                <a:spcPct val="5000"/>
              </a:spcBef>
            </a:pPr>
            <a:endParaRPr lang="pt-BR" altLang="pt-BR"/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Freqüência Acumulada Relativa - </a:t>
            </a:r>
          </a:p>
        </p:txBody>
      </p:sp>
      <p:sp>
        <p:nvSpPr>
          <p:cNvPr id="8201" name="Rectangle 17">
            <a:extLst>
              <a:ext uri="{FF2B5EF4-FFF2-40B4-BE49-F238E27FC236}">
                <a16:creationId xmlns:a16="http://schemas.microsoft.com/office/drawing/2014/main" id="{B9461F03-4CA5-4721-BF93-EE76A6C2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8202" name="Object 16">
            <a:extLst>
              <a:ext uri="{FF2B5EF4-FFF2-40B4-BE49-F238E27FC236}">
                <a16:creationId xmlns:a16="http://schemas.microsoft.com/office/drawing/2014/main" id="{A2154400-DA03-481A-A0FB-A86F6FB131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7975" y="1687513"/>
          <a:ext cx="4333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34" imgH="228501" progId="Equation.3">
                  <p:embed/>
                </p:oleObj>
              </mc:Choice>
              <mc:Fallback>
                <p:oleObj name="Equation" r:id="rId2" imgW="152334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1687513"/>
                        <a:ext cx="4333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9">
            <a:extLst>
              <a:ext uri="{FF2B5EF4-FFF2-40B4-BE49-F238E27FC236}">
                <a16:creationId xmlns:a16="http://schemas.microsoft.com/office/drawing/2014/main" id="{70D5DB80-83E3-431A-96B4-04D7FF3F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8204" name="Object 18">
            <a:extLst>
              <a:ext uri="{FF2B5EF4-FFF2-40B4-BE49-F238E27FC236}">
                <a16:creationId xmlns:a16="http://schemas.microsoft.com/office/drawing/2014/main" id="{D58ADE4E-6EC9-43E6-AB96-5110B4940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852738"/>
          <a:ext cx="20875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431613" progId="Equation.3">
                  <p:embed/>
                </p:oleObj>
              </mc:Choice>
              <mc:Fallback>
                <p:oleObj name="Equation" r:id="rId4" imgW="104094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52738"/>
                        <a:ext cx="208756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21">
            <a:extLst>
              <a:ext uri="{FF2B5EF4-FFF2-40B4-BE49-F238E27FC236}">
                <a16:creationId xmlns:a16="http://schemas.microsoft.com/office/drawing/2014/main" id="{B2500FE6-DD9A-4DA9-8D9F-3275ADD13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8206" name="Object 20">
            <a:extLst>
              <a:ext uri="{FF2B5EF4-FFF2-40B4-BE49-F238E27FC236}">
                <a16:creationId xmlns:a16="http://schemas.microsoft.com/office/drawing/2014/main" id="{CE7B531F-8F8C-4794-AB56-A70279DCA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4179888"/>
          <a:ext cx="17287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279400" progId="Equation.3">
                  <p:embed/>
                </p:oleObj>
              </mc:Choice>
              <mc:Fallback>
                <p:oleObj name="Equation" r:id="rId6" imgW="7874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179888"/>
                        <a:ext cx="17287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23">
            <a:extLst>
              <a:ext uri="{FF2B5EF4-FFF2-40B4-BE49-F238E27FC236}">
                <a16:creationId xmlns:a16="http://schemas.microsoft.com/office/drawing/2014/main" id="{F8EF8FB0-F563-4FC7-894B-37FFFC92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8208" name="Object 22">
            <a:extLst>
              <a:ext uri="{FF2B5EF4-FFF2-40B4-BE49-F238E27FC236}">
                <a16:creationId xmlns:a16="http://schemas.microsoft.com/office/drawing/2014/main" id="{725C97FB-FDD8-4BC3-94A8-012D73672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5157788"/>
          <a:ext cx="2266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800" imgH="431800" progId="Equation.3">
                  <p:embed/>
                </p:oleObj>
              </mc:Choice>
              <mc:Fallback>
                <p:oleObj name="Equation" r:id="rId8" imgW="10668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157788"/>
                        <a:ext cx="22669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3774060F-9FBD-4B62-854E-0B30BFADE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 sz="500"/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Histograma</a:t>
            </a:r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Gráfico de colunas/barras</a:t>
            </a:r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Gráfico de setores</a:t>
            </a:r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Gráfico de dispersão</a:t>
            </a:r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Gráfico de linha</a:t>
            </a:r>
          </a:p>
          <a:p>
            <a:pPr algn="just" eaLnBrk="1" hangingPunct="1">
              <a:spcBef>
                <a:spcPct val="5000"/>
              </a:spcBef>
            </a:pPr>
            <a:r>
              <a:rPr lang="pt-BR" altLang="pt-BR"/>
              <a:t>Cartograma</a:t>
            </a:r>
          </a:p>
          <a:p>
            <a:pPr algn="just" eaLnBrk="1" hangingPunct="1">
              <a:spcBef>
                <a:spcPct val="5000"/>
              </a:spcBef>
            </a:pPr>
            <a:endParaRPr lang="pt-BR" altLang="pt-BR" sz="3600"/>
          </a:p>
          <a:p>
            <a:pPr algn="just" eaLnBrk="1" hangingPunct="1">
              <a:spcBef>
                <a:spcPct val="5000"/>
              </a:spcBef>
              <a:buFontTx/>
              <a:buNone/>
            </a:pPr>
            <a:endParaRPr lang="pt-BR" altLang="pt-BR"/>
          </a:p>
          <a:p>
            <a:pPr algn="just" eaLnBrk="1" hangingPunct="1">
              <a:spcBef>
                <a:spcPct val="5000"/>
              </a:spcBef>
            </a:pPr>
            <a:endParaRPr lang="pt-BR" altLang="pt-BR"/>
          </a:p>
        </p:txBody>
      </p:sp>
      <p:sp>
        <p:nvSpPr>
          <p:cNvPr id="9219" name="Line 9">
            <a:extLst>
              <a:ext uri="{FF2B5EF4-FFF2-40B4-BE49-F238E27FC236}">
                <a16:creationId xmlns:a16="http://schemas.microsoft.com/office/drawing/2014/main" id="{4F3176B9-A649-4320-9507-0256A643B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0" name="Rectangle 10">
            <a:extLst>
              <a:ext uri="{FF2B5EF4-FFF2-40B4-BE49-F238E27FC236}">
                <a16:creationId xmlns:a16="http://schemas.microsoft.com/office/drawing/2014/main" id="{0BF309BE-C2FF-4535-A75F-C2D098F3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9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Distribuição de Freqüência: Gráficos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2E65053A-B739-49BD-BB56-481C03BC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Histograma</a:t>
            </a:r>
          </a:p>
        </p:txBody>
      </p:sp>
      <p:sp>
        <p:nvSpPr>
          <p:cNvPr id="10243" name="Line 9">
            <a:extLst>
              <a:ext uri="{FF2B5EF4-FFF2-40B4-BE49-F238E27FC236}">
                <a16:creationId xmlns:a16="http://schemas.microsoft.com/office/drawing/2014/main" id="{746450EF-9144-479E-8D53-9032819AC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9724DB1C-1E47-4786-A58D-7FB5F613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0245" name="Rectangle 15">
            <a:extLst>
              <a:ext uri="{FF2B5EF4-FFF2-40B4-BE49-F238E27FC236}">
                <a16:creationId xmlns:a16="http://schemas.microsoft.com/office/drawing/2014/main" id="{F9FD3BBB-1EDC-4AF6-A82E-20469FFA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0246" name="Rectangle 19">
            <a:extLst>
              <a:ext uri="{FF2B5EF4-FFF2-40B4-BE49-F238E27FC236}">
                <a16:creationId xmlns:a16="http://schemas.microsoft.com/office/drawing/2014/main" id="{97F1B236-792D-476E-99AC-553DB12A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0247" name="Object 18">
            <a:extLst>
              <a:ext uri="{FF2B5EF4-FFF2-40B4-BE49-F238E27FC236}">
                <a16:creationId xmlns:a16="http://schemas.microsoft.com/office/drawing/2014/main" id="{390AEA4D-17BF-48A3-9AC3-A4C33F83E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628775"/>
          <a:ext cx="7164388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3495675" imgH="1657350" progId="MSGraph.Chart.8">
                  <p:embed/>
                </p:oleObj>
              </mc:Choice>
              <mc:Fallback>
                <p:oleObj name="Gráfico" r:id="rId2" imgW="3495675" imgH="1657350" progId="MSGraph.Char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7164388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20">
            <a:extLst>
              <a:ext uri="{FF2B5EF4-FFF2-40B4-BE49-F238E27FC236}">
                <a16:creationId xmlns:a16="http://schemas.microsoft.com/office/drawing/2014/main" id="{4F241BC1-59F2-4D09-A852-B3E467F8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97425"/>
            <a:ext cx="846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Gráfico – Histograma do peso (Kg) observado em estudantes universitários.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>
            <a:extLst>
              <a:ext uri="{FF2B5EF4-FFF2-40B4-BE49-F238E27FC236}">
                <a16:creationId xmlns:a16="http://schemas.microsoft.com/office/drawing/2014/main" id="{0707E5D4-745B-4CEF-A6D5-E6F24B89A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C05EEAB6-0002-45A7-8D78-6D24A3C9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3975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Gráfico de colunas/barras</a:t>
            </a:r>
          </a:p>
        </p:txBody>
      </p:sp>
      <p:sp>
        <p:nvSpPr>
          <p:cNvPr id="11268" name="Rectangle 19">
            <a:extLst>
              <a:ext uri="{FF2B5EF4-FFF2-40B4-BE49-F238E27FC236}">
                <a16:creationId xmlns:a16="http://schemas.microsoft.com/office/drawing/2014/main" id="{DCB65524-E1AB-4E7B-9E57-0327C606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1269" name="Object 18">
            <a:extLst>
              <a:ext uri="{FF2B5EF4-FFF2-40B4-BE49-F238E27FC236}">
                <a16:creationId xmlns:a16="http://schemas.microsoft.com/office/drawing/2014/main" id="{0A84FF9A-B499-41FA-9CA1-1F0F7DA56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628775"/>
          <a:ext cx="7092950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3381375" imgH="1685925" progId="MSGraph.Chart.8">
                  <p:embed/>
                </p:oleObj>
              </mc:Choice>
              <mc:Fallback>
                <p:oleObj name="Gráfico" r:id="rId2" imgW="3381375" imgH="1685925" progId="MSGraph.Char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7092950" cy="352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20">
            <a:extLst>
              <a:ext uri="{FF2B5EF4-FFF2-40B4-BE49-F238E27FC236}">
                <a16:creationId xmlns:a16="http://schemas.microsoft.com/office/drawing/2014/main" id="{510FACD4-0D4C-438A-862E-8BC3E8D9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62513"/>
            <a:ext cx="828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Gráfico– Distribuição relativa dos indivíduos, segundo o número de filhos.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1064</Words>
  <Application>Microsoft Office PowerPoint</Application>
  <PresentationFormat>Apresentação na tela (4:3)</PresentationFormat>
  <Paragraphs>394</Paragraphs>
  <Slides>35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Design padrão</vt:lpstr>
      <vt:lpstr>Equation</vt:lpstr>
      <vt:lpstr>Gráfico</vt:lpstr>
      <vt:lpstr>Equação</vt:lpstr>
      <vt:lpstr>Medidas descritivas</vt:lpstr>
      <vt:lpstr>Apresentação do PowerPoint</vt:lpstr>
      <vt:lpstr>Apresentação do PowerPoint</vt:lpstr>
      <vt:lpstr>Apresentação do PowerPoint</vt:lpstr>
      <vt:lpstr>Tabela de agrupamento por intervalo de classe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Média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Kille®Soft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pesquisa III</dc:title>
  <dc:creator>User</dc:creator>
  <cp:lastModifiedBy>SERGIO KATO</cp:lastModifiedBy>
  <cp:revision>153</cp:revision>
  <dcterms:created xsi:type="dcterms:W3CDTF">2006-06-08T19:38:10Z</dcterms:created>
  <dcterms:modified xsi:type="dcterms:W3CDTF">2023-03-01T12:49:12Z</dcterms:modified>
</cp:coreProperties>
</file>