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0" r:id="rId4"/>
    <p:sldId id="260" r:id="rId5"/>
    <p:sldId id="261" r:id="rId6"/>
    <p:sldId id="262" r:id="rId7"/>
    <p:sldId id="283" r:id="rId8"/>
    <p:sldId id="284" r:id="rId9"/>
    <p:sldId id="286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634A529-B370-21CC-761B-CD5A0176A1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64E0E7-9A02-4F64-14CD-D5D88B2A38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F8DDBE0F-6100-4B4E-B5CF-4F5EFB55B5A2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1C0D048-2AB9-172D-06E8-4705B210B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E3A88DA3-52D8-57B8-2A92-6476C9C59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1DDF2-B0A2-30C8-1142-7EEE3CC6B6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F6F047-5B24-C7ED-75F6-802176929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54D1E9D4-0114-F140-B312-7D25796991B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>
            <a:extLst>
              <a:ext uri="{FF2B5EF4-FFF2-40B4-BE49-F238E27FC236}">
                <a16:creationId xmlns:a16="http://schemas.microsoft.com/office/drawing/2014/main" id="{469369DC-BDCE-DA6C-C90B-2AD4E13228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ço Reservado para Anotações 2">
            <a:extLst>
              <a:ext uri="{FF2B5EF4-FFF2-40B4-BE49-F238E27FC236}">
                <a16:creationId xmlns:a16="http://schemas.microsoft.com/office/drawing/2014/main" id="{2D98A98E-529B-5445-229D-3B9CC1032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CFD5A61A-AAD3-31E6-F170-B0786F1E2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ACB755-B45F-4541-BEE7-DC40606111C0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>
            <a:extLst>
              <a:ext uri="{FF2B5EF4-FFF2-40B4-BE49-F238E27FC236}">
                <a16:creationId xmlns:a16="http://schemas.microsoft.com/office/drawing/2014/main" id="{469369DC-BDCE-DA6C-C90B-2AD4E13228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ço Reservado para Anotações 2">
            <a:extLst>
              <a:ext uri="{FF2B5EF4-FFF2-40B4-BE49-F238E27FC236}">
                <a16:creationId xmlns:a16="http://schemas.microsoft.com/office/drawing/2014/main" id="{2D98A98E-529B-5445-229D-3B9CC1032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CFD5A61A-AAD3-31E6-F170-B0786F1E2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ACB755-B45F-4541-BEE7-DC40606111C0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7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>
            <a:extLst>
              <a:ext uri="{FF2B5EF4-FFF2-40B4-BE49-F238E27FC236}">
                <a16:creationId xmlns:a16="http://schemas.microsoft.com/office/drawing/2014/main" id="{29D47C96-47A6-6EC5-02F4-5DA2C9D4D4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Espaço Reservado para Anotações 2">
            <a:extLst>
              <a:ext uri="{FF2B5EF4-FFF2-40B4-BE49-F238E27FC236}">
                <a16:creationId xmlns:a16="http://schemas.microsoft.com/office/drawing/2014/main" id="{DE1399F0-15A6-11CB-89EC-3E5B4E175C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3555" name="Espaço Reservado para Número de Slide 3">
            <a:extLst>
              <a:ext uri="{FF2B5EF4-FFF2-40B4-BE49-F238E27FC236}">
                <a16:creationId xmlns:a16="http://schemas.microsoft.com/office/drawing/2014/main" id="{DEC85439-464D-15C1-D797-46D1AC9F8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B8B0BA-08F0-924C-AE9E-1EAADC9AA101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>
            <a:extLst>
              <a:ext uri="{FF2B5EF4-FFF2-40B4-BE49-F238E27FC236}">
                <a16:creationId xmlns:a16="http://schemas.microsoft.com/office/drawing/2014/main" id="{2CB5EA38-A408-59EF-A195-065652F646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Espaço Reservado para Anotações 2">
            <a:extLst>
              <a:ext uri="{FF2B5EF4-FFF2-40B4-BE49-F238E27FC236}">
                <a16:creationId xmlns:a16="http://schemas.microsoft.com/office/drawing/2014/main" id="{A09ECF78-2B20-4319-ACAD-6A20A856E2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5603" name="Espaço Reservado para Número de Slide 3">
            <a:extLst>
              <a:ext uri="{FF2B5EF4-FFF2-40B4-BE49-F238E27FC236}">
                <a16:creationId xmlns:a16="http://schemas.microsoft.com/office/drawing/2014/main" id="{6BD559CA-A2A5-E758-6814-EADE42B9C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FB96EA-C028-2F48-B346-199CDB8539AB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>
            <a:extLst>
              <a:ext uri="{FF2B5EF4-FFF2-40B4-BE49-F238E27FC236}">
                <a16:creationId xmlns:a16="http://schemas.microsoft.com/office/drawing/2014/main" id="{55DF22EE-06FB-76E9-1B0B-9B3DF3DAAD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Espaço Reservado para Anotações 2">
            <a:extLst>
              <a:ext uri="{FF2B5EF4-FFF2-40B4-BE49-F238E27FC236}">
                <a16:creationId xmlns:a16="http://schemas.microsoft.com/office/drawing/2014/main" id="{70E3D6ED-EC4E-C8D6-6547-98091C74FF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7651" name="Espaço Reservado para Número de Slide 3">
            <a:extLst>
              <a:ext uri="{FF2B5EF4-FFF2-40B4-BE49-F238E27FC236}">
                <a16:creationId xmlns:a16="http://schemas.microsoft.com/office/drawing/2014/main" id="{0D9668FA-B4E3-638E-0F0F-FC91A554F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F10EC9-6342-6348-8890-9CCA328E1DC9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>
            <a:extLst>
              <a:ext uri="{FF2B5EF4-FFF2-40B4-BE49-F238E27FC236}">
                <a16:creationId xmlns:a16="http://schemas.microsoft.com/office/drawing/2014/main" id="{4301C6D4-E297-293B-684F-260F1E0A64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Espaço Reservado para Anotações 2">
            <a:extLst>
              <a:ext uri="{FF2B5EF4-FFF2-40B4-BE49-F238E27FC236}">
                <a16:creationId xmlns:a16="http://schemas.microsoft.com/office/drawing/2014/main" id="{6C029E47-DAC6-8A78-71D5-13F3564E85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9699" name="Espaço Reservado para Número de Slide 3">
            <a:extLst>
              <a:ext uri="{FF2B5EF4-FFF2-40B4-BE49-F238E27FC236}">
                <a16:creationId xmlns:a16="http://schemas.microsoft.com/office/drawing/2014/main" id="{414B7335-8382-6DE4-A274-D5FAE46BE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E9A17A-A599-0D48-87CB-96372D03EA73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14149B-AFA8-B255-BC16-F77678F8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B20FE8-99CD-2E44-B0D9-DDD447A6A929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8426C-0C77-3113-2863-36736FDF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6C621-BD71-1B05-01CF-D0C9B548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54730-14B5-3A43-80C7-FAFACEBA261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54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63706-5DFB-5A26-BD0A-E2BD690F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087AC-62A3-9C43-BE7D-7B3E4EC48C3C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5834A-AA3C-1BD0-19B8-C1D88ACF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0F2CC-A2A3-B89C-352F-EDBF8D8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03F08-A6A3-9541-8DA2-6C026103CA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64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C7650-31F4-E03E-73E7-8226349C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6D1AA1-3D26-DB42-A32B-CFC593DAEC37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585A9-0CE7-19BC-A9CF-B17BEB6C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D05A9F-8C6D-EFDF-AC37-CB853860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6691F-5999-7548-92CA-AD246259491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1154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A286C-AA32-0FD9-25B7-D77F3838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4434A7-9008-1D4E-A0B5-8F0134FBDD58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FBD1F-1F64-3788-7AF1-20E78FE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29B92E-76AC-328B-539B-47E13D86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31920-27F9-5649-B6AC-ADC73380FDD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12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358D7-DAE0-A8DB-269A-F30D3AF0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1D23CB-C248-A446-AFC6-3D7AD49EECE7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90EDA-6E15-7EBB-7514-1CE205DE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92D68-B73B-79A6-68D3-B91B067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F4880-E0E1-994A-9993-6558D15C96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678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F638E8B-CF9A-CAD7-732A-0F19DB16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50EF62-7CC5-5E48-9FF1-66F241335E79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AAE382F-F12D-E5D2-970E-6EF6041D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5EF8074-D596-0BF1-C279-AE8BC5B5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A7CBF-4F28-A84C-9A36-0F0D9BBBC4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33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FF10D391-5511-8E06-09FF-2F10A5AC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9349B-080E-EB4A-9120-280EC0495402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59CA2F10-AC01-0BA8-7C50-569E7787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7C605F8D-C0C2-D200-C9FC-A9F8FBCE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AB2F9-CEBB-2549-AC5F-98A618ABC7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61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9ACA5C93-804A-87B1-04C4-BD5439F3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FE041-5B07-6048-9A8D-5291C4FBBA25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7C1D347-5AA0-0A96-21F2-E7C26987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52B9CD46-6F49-03CD-102C-A99288F8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7B030-5390-114C-80CD-63499E8525F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449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773E8016-9B0F-4052-776E-EDEABB65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8D104-0DB4-8247-BF5F-80C27BCDEC32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3B4A05B5-BCAD-2A4A-3F5B-F986FBB2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EC9B5DB-D51C-94DF-6A5C-C449A9C1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D7908-9B0B-6241-BF03-FE84979BC44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97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269ED32-55CD-5082-5BC6-7E290C34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E5641-D0E6-C14D-B71F-F0F1E074009D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75B2BE4-5DEC-D051-D66F-94364B5C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CF548E7-0889-687B-C55F-12E5E638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A421D-1BEF-9149-8FF1-1B1A021DACE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26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307FAB5-B0F0-C627-B465-00C7899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BCC52-EF5D-7440-9295-07A28DA40248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5151D2D-0DA0-BF66-12EE-65EB555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ED776FE-FD3E-4986-8FB9-A56CADAF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1647E-19C1-184A-BA13-30EF6ADF5E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46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317B1CE5-1863-D53B-193D-788BE4C741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C23DE64-198C-7A21-0F38-2A46198C23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3E2E7-3965-33FE-18DA-E09A8FD30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53948D8B-6812-6749-A395-7D997A7FA9F4}" type="datetimeFigureOut">
              <a:rPr lang="pt-BR" altLang="pt-BR"/>
              <a:pPr/>
              <a:t>06/03/2023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AE261-D627-E108-E719-4FC3ABEC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74F30-FF45-4707-666A-F7E2217A0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2B0DBC7-AE02-B44B-9445-E5AA504266E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9D0D0-DE95-75F5-31A8-F64A6BF16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r>
              <a:rPr lang="pt-BR" altLang="pt-BR" sz="3600" b="1" dirty="0">
                <a:ea typeface="ＭＳ Ｐゴシック" panose="020B0600070205080204" pitchFamily="34" charset="-128"/>
              </a:rPr>
              <a:t>Banco de Dados II</a:t>
            </a:r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r>
              <a:rPr lang="pt-BR" altLang="pt-BR" sz="3600" dirty="0">
                <a:ea typeface="ＭＳ Ｐゴシック" panose="020B0600070205080204" pitchFamily="34" charset="-128"/>
              </a:rPr>
              <a:t>Revisão Banco de Dados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I</a:t>
            </a:r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endParaRPr lang="pt-BR" altLang="pt-BR" sz="3600" dirty="0">
              <a:ea typeface="ＭＳ Ｐゴシック" panose="020B0600070205080204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738808-EA41-F299-5911-4CC5C904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375" y="5084763"/>
            <a:ext cx="6400800" cy="6953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n-ea"/>
                <a:cs typeface="+mn-cs"/>
              </a:rPr>
              <a:t>Denise Bandeira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9D0D0-DE95-75F5-31A8-F64A6BF16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r>
              <a:rPr lang="pt-BR" altLang="pt-BR" sz="3600" b="1" dirty="0">
                <a:ea typeface="ＭＳ Ｐゴシック" panose="020B0600070205080204" pitchFamily="34" charset="-128"/>
              </a:rPr>
              <a:t>Banco de Dados II</a:t>
            </a:r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br>
              <a:rPr lang="pt-BR" altLang="pt-BR" sz="3600" dirty="0">
                <a:ea typeface="ＭＳ Ｐゴシック" panose="020B0600070205080204" pitchFamily="34" charset="-128"/>
              </a:rPr>
            </a:br>
            <a:endParaRPr lang="pt-BR" altLang="pt-BR" sz="3600" dirty="0">
              <a:ea typeface="ＭＳ Ｐゴシック" panose="020B0600070205080204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738808-EA41-F299-5911-4CC5C904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375" y="5084763"/>
            <a:ext cx="6400800" cy="6953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n-ea"/>
                <a:cs typeface="+mn-cs"/>
              </a:rPr>
              <a:t>Denise Bandeira</a:t>
            </a:r>
          </a:p>
        </p:txBody>
      </p:sp>
    </p:spTree>
    <p:extLst>
      <p:ext uri="{BB962C8B-B14F-4D97-AF65-F5344CB8AC3E}">
        <p14:creationId xmlns:p14="http://schemas.microsoft.com/office/powerpoint/2010/main" val="174306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180B0-A1D4-224F-B413-836C03CE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F3DE1-0A22-2B95-C782-41C41234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Revisão </a:t>
            </a:r>
            <a:r>
              <a:rPr lang="pt-BR" dirty="0"/>
              <a:t>Banco de Dados </a:t>
            </a:r>
            <a:r>
              <a:rPr lang="pt-BR" dirty="0" err="1"/>
              <a:t>I</a:t>
            </a:r>
            <a:endParaRPr lang="pt-BR" dirty="0"/>
          </a:p>
          <a:p>
            <a:pPr lvl="1"/>
            <a:r>
              <a:rPr lang="pt-BR" dirty="0"/>
              <a:t>Modelagem Conceitual</a:t>
            </a:r>
          </a:p>
          <a:p>
            <a:pPr lvl="1"/>
            <a:r>
              <a:rPr lang="pt-BR"/>
              <a:t>Model Relacional</a:t>
            </a:r>
            <a:endParaRPr lang="pt-BR" dirty="0"/>
          </a:p>
          <a:p>
            <a:pPr lvl="1"/>
            <a:r>
              <a:rPr lang="pt-BR" dirty="0"/>
              <a:t>Mapeamento Conceitual Relacional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48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>
            <a:extLst>
              <a:ext uri="{FF2B5EF4-FFF2-40B4-BE49-F238E27FC236}">
                <a16:creationId xmlns:a16="http://schemas.microsoft.com/office/drawing/2014/main" id="{886A5318-96CD-0341-2E57-175854E2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a typeface="ＭＳ Ｐゴシック" panose="020B0600070205080204" pitchFamily="34" charset="-128"/>
              </a:rPr>
              <a:t>Mapeamento DER p/ Relacional </a:t>
            </a:r>
            <a:endParaRPr lang="pt-BR" altLang="pt-BR" dirty="0">
              <a:ea typeface="ＭＳ Ｐゴシック" panose="020B0600070205080204" pitchFamily="34" charset="-128"/>
            </a:endParaRPr>
          </a:p>
        </p:txBody>
      </p:sp>
      <p:sp>
        <p:nvSpPr>
          <p:cNvPr id="22530" name="Espaço Reservado para Conteúdo 2">
            <a:extLst>
              <a:ext uri="{FF2B5EF4-FFF2-40B4-BE49-F238E27FC236}">
                <a16:creationId xmlns:a16="http://schemas.microsoft.com/office/drawing/2014/main" id="{12DEFFEB-0EBC-1D25-F553-10E95ABB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>
                <a:ea typeface="ＭＳ Ｐゴシック" panose="020B0600070205080204" pitchFamily="34" charset="-128"/>
              </a:rPr>
              <a:t>Realize o mapeamento do DER apresentado abaixo para tabelas do banco de dados. Como resultado para estão questão, você deve apresentar, </a:t>
            </a:r>
            <a:r>
              <a:rPr lang="pt-BR" altLang="pt-BR" sz="2800" b="1">
                <a:ea typeface="ＭＳ Ｐゴシック" panose="020B0600070205080204" pitchFamily="34" charset="-128"/>
              </a:rPr>
              <a:t>em SQL</a:t>
            </a:r>
            <a:r>
              <a:rPr lang="pt-BR" altLang="pt-BR" sz="2800">
                <a:ea typeface="ＭＳ Ｐゴシック" panose="020B0600070205080204" pitchFamily="34" charset="-128"/>
              </a:rPr>
              <a:t>, o projeto físico do banco de dados, ou seja, as instruções CREATE TABLE que permitem criar o banco de dados. Não esqueça de definir as chaves (primárias e estrangeiras) de cada uma das tabelas e crie as tabelas com, pelo menos, 2 atributos de acordo com o contexto da situação (algumas sugestões são apresentadas abaixo).</a:t>
            </a:r>
          </a:p>
          <a:p>
            <a:pPr eaLnBrk="1" hangingPunct="1"/>
            <a:endParaRPr lang="pt-BR" altLang="pt-B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FFA5A093-523F-11EC-F160-6B36B366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6335713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C4B4A50-B70D-AFCB-902B-1DFFD992D56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dirty="0">
                <a:latin typeface="Arial" charset="0"/>
                <a:ea typeface="ＭＳ Ｐゴシック" charset="0"/>
                <a:cs typeface="ＭＳ Ｐゴシック" charset="0"/>
              </a:rPr>
              <a:t>Modelo Conceitual (dado na questão)</a:t>
            </a:r>
            <a:endParaRPr lang="pt-BR" sz="3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>
            <a:extLst>
              <a:ext uri="{FF2B5EF4-FFF2-40B4-BE49-F238E27FC236}">
                <a16:creationId xmlns:a16="http://schemas.microsoft.com/office/drawing/2014/main" id="{CF60F851-DD2B-706D-843D-3D0F04BB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z="4000">
                <a:ea typeface="ＭＳ Ｐゴシック" panose="020B0600070205080204" pitchFamily="34" charset="-128"/>
              </a:rPr>
              <a:t>Modelo Lógico</a:t>
            </a:r>
            <a:br>
              <a:rPr lang="en-US" altLang="pt-BR">
                <a:ea typeface="ＭＳ Ｐゴシック" panose="020B0600070205080204" pitchFamily="34" charset="-128"/>
              </a:rPr>
            </a:br>
            <a:r>
              <a:rPr lang="en-US" altLang="pt-BR" sz="1600">
                <a:ea typeface="ＭＳ Ｐゴシック" panose="020B0600070205080204" pitchFamily="34" charset="-128"/>
              </a:rPr>
              <a:t>O diagrama abaixo não faz parte da resposta, mas é apresentado aqui como uma forma de esclarecer o mapeamento realizado e que será criado em SQL no próximo slide.</a:t>
            </a:r>
          </a:p>
        </p:txBody>
      </p:sp>
      <p:pic>
        <p:nvPicPr>
          <p:cNvPr id="26626" name="Picture 14" descr="Prova_GB_BDI_EaD_2011-2_resposta_questao_2_LOGICO_v1.png">
            <a:extLst>
              <a:ext uri="{FF2B5EF4-FFF2-40B4-BE49-F238E27FC236}">
                <a16:creationId xmlns:a16="http://schemas.microsoft.com/office/drawing/2014/main" id="{6D741E47-FD9B-6790-687E-80446D7E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582295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Callout 12">
            <a:extLst>
              <a:ext uri="{FF2B5EF4-FFF2-40B4-BE49-F238E27FC236}">
                <a16:creationId xmlns:a16="http://schemas.microsoft.com/office/drawing/2014/main" id="{1F272527-9BC3-2132-056C-B08D0B0D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628775"/>
            <a:ext cx="2447925" cy="2232025"/>
          </a:xfrm>
          <a:prstGeom prst="wedgeEllipseCallout">
            <a:avLst>
              <a:gd name="adj1" fmla="val -94130"/>
              <a:gd name="adj2" fmla="val 31676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Os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tipos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de dados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apresentados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aqui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devem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ser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desconsiderados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pois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são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os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criados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automaticamente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pelo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brModelo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C783E-6844-F732-7B0D-227E2EEF9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89588"/>
            <a:ext cx="1295400" cy="142875"/>
          </a:xfrm>
          <a:prstGeom prst="rect">
            <a:avLst/>
          </a:prstGeom>
          <a:solidFill>
            <a:srgbClr val="C3D69B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latin typeface="+mn-lt"/>
                <a:ea typeface="+mn-ea"/>
              </a:rPr>
              <a:t>Pedido_Item</a:t>
            </a:r>
            <a:endParaRPr lang="en-US" sz="1100" b="1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C9F32CA1-124B-8D30-ABE5-6D40AB17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ea typeface="ＭＳ Ｐゴシック" panose="020B0600070205080204" pitchFamily="34" charset="-128"/>
              </a:rPr>
              <a:t>Resposta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5C2CF9A-B68D-BBAC-8F2F-3EDBA1EE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CREATE TABLE Cargo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Cargo	VARCHAR2(20) 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SalárioBase	 NUMBER,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CONSTRAINT PK_Cargo_Cargo PRIMARY KEY (Cargo));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00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CREATE TABLE Cliente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CPF 		VARCHAR2(20) 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Nome 		VARCHAR2(20),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Endereço   	VARCHAR2(20),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Cargo	 VARCHAR2(20),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CONSTRAINT PK_CPF_Cliente PRIMARY KEY (CPF),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CONSTRANT FK_Cargo_Cargo FOREIGN KEY (Cargo) REFERENCES Cargo);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00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000">
              <a:ea typeface="ＭＳ Ｐゴシック" panose="020B0600070205080204" pitchFamily="34" charset="-128"/>
            </a:endParaRPr>
          </a:p>
          <a:p>
            <a:endParaRPr lang="en-US" altLang="pt-B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4C1BBC7-D661-2ADF-A9FF-9503D8BA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ea typeface="ＭＳ Ｐゴシック" panose="020B0600070205080204" pitchFamily="34" charset="-128"/>
              </a:rPr>
              <a:t>Resposta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129948AD-D879-7CE0-26F8-AC677B22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CREATE TABLE Vendedor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Matrícula 	VARCHAR2(20),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Nome 		VARCHAR2(20),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CONSTRAINT PK_Matrícula_Vendedor PRIMARY KEY (Matrícula));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00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CREATE TABLE Pedido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Número	NUMBER,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Data		DATE,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CPF		VARCHAR2(20),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Matrícula	VARCHAR2(20),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CONSTRAINT PK_Número_Pedido PRIMARY KEY (Número),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CONSTRANT FK_CPF_Cliente FOREIGN KEY (CPF) REFERENCES Cliente,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CONSTRANT FK_Matrícula_Vendedor FOREIGN KEY (Matrícula) REFERENCES Vendedor);</a:t>
            </a:r>
          </a:p>
          <a:p>
            <a:endParaRPr lang="en-US" altLang="pt-B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>
            <a:extLst>
              <a:ext uri="{FF2B5EF4-FFF2-40B4-BE49-F238E27FC236}">
                <a16:creationId xmlns:a16="http://schemas.microsoft.com/office/drawing/2014/main" id="{3D8FAB9E-9921-8D30-CEB5-ECA7D97A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ea typeface="ＭＳ Ｐゴシック" panose="020B0600070205080204" pitchFamily="34" charset="-128"/>
              </a:rPr>
              <a:t>RESPOSTA</a:t>
            </a:r>
          </a:p>
        </p:txBody>
      </p:sp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F3988A0E-1884-ECEF-1932-31041E50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CREATE TABLE Item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Produto	NUMBER,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CONSTRAINT PK_Produto_Item PRIMARY KEY (Produto));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00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CREATE TABLE Pedido_Item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Produto 	NUMBER,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Número 	NUMBER,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Quantidade 	NUMBER,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CONSTRAINT PK_Pedido_Item PRIMARY KEY (Produto, Número),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CONSTRANT FK_Produto_Item FOREIGN KEY (Produto) REFERENCES Item,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000">
                <a:ea typeface="ＭＳ Ｐゴシック" panose="020B0600070205080204" pitchFamily="34" charset="-128"/>
              </a:rPr>
              <a:t>   CONSTRANT FK_Número_Pedido FOREIGN KEY (Número) REFERENCES Pedido));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1266</Words>
  <Application>Microsoft Office PowerPoint</Application>
  <PresentationFormat>Apresentação na tela (4:3)</PresentationFormat>
  <Paragraphs>138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  Banco de Dados II  Revisão Banco de Dados I   </vt:lpstr>
      <vt:lpstr>  Banco de Dados II     </vt:lpstr>
      <vt:lpstr>Roteiro da aula</vt:lpstr>
      <vt:lpstr>Mapeamento DER p/ Relacional </vt:lpstr>
      <vt:lpstr>Apresentação do PowerPoint</vt:lpstr>
      <vt:lpstr>Modelo Lógico O diagrama abaixo não faz parte da resposta, mas é apresentado aqui como uma forma de esclarecer o mapeamento realizado e que será criado em SQL no próximo slide.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  Aula Presencial 04/10/2010 Exercícios de revisão</dc:title>
  <dc:creator>denise</dc:creator>
  <cp:lastModifiedBy>DENISE SILVA</cp:lastModifiedBy>
  <cp:revision>65</cp:revision>
  <cp:lastPrinted>2023-02-27T12:21:12Z</cp:lastPrinted>
  <dcterms:created xsi:type="dcterms:W3CDTF">2010-10-04T21:09:01Z</dcterms:created>
  <dcterms:modified xsi:type="dcterms:W3CDTF">2023-03-06T03:37:54Z</dcterms:modified>
</cp:coreProperties>
</file>