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25.xml" ContentType="application/vnd.openxmlformats-officedocument.drawingml.chart+xml"/>
  <Override PartName="/ppt/charts/chart24.xml" ContentType="application/vnd.openxmlformats-officedocument.drawingml.chart+xml"/>
  <Override PartName="/ppt/charts/chart23.xml" ContentType="application/vnd.openxmlformats-officedocument.drawingml.chart+xml"/>
  <Override PartName="/ppt/charts/chart22.xml" ContentType="application/vnd.openxmlformats-officedocument.drawingml.chart+xml"/>
  <Override PartName="/ppt/charts/chart21.xml" ContentType="application/vnd.openxmlformats-officedocument.drawingml.chart+xml"/>
  <Override PartName="/ppt/charts/chart20.xml" ContentType="application/vnd.openxmlformats-officedocument.drawingml.chart+xml"/>
  <Override PartName="/ppt/charts/chart19.xml" ContentType="application/vnd.openxmlformats-officedocument.drawingml.chart+xml"/>
  <Override PartName="/ppt/charts/chart18.xml" ContentType="application/vnd.openxmlformats-officedocument.drawingml.chart+xml"/>
  <Override PartName="/ppt/charts/chart17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media/image6.png" ContentType="image/png"/>
  <Override PartName="/ppt/media/image5.png" ContentType="image/png"/>
  <Override PartName="/ppt/media/image7.png" ContentType="image/png"/>
  <Override PartName="/ppt/media/image3.gif" ContentType="image/gif"/>
  <Override PartName="/ppt/media/image2.gif" ContentType="image/gif"/>
  <Override PartName="/ppt/media/image4.gif" ContentType="image/gif"/>
  <Override PartName="/ppt/media/image1.gif" ContentType="image/gif"/>
  <Override PartName="/ppt/media/image8.gif" ContentType="image/gif"/>
  <Override PartName="/ppt/media/image9.gif" ContentType="image/gif"/>
  <Override PartName="/ppt/media/image28.gif" ContentType="image/gif"/>
  <Override PartName="/ppt/media/image25.gif" ContentType="image/gif"/>
  <Override PartName="/ppt/media/image22.gif" ContentType="image/gif"/>
  <Override PartName="/ppt/media/image19.gif" ContentType="image/gif"/>
  <Override PartName="/ppt/media/image16.gif" ContentType="image/gif"/>
  <Override PartName="/ppt/media/image11.gif" ContentType="image/gif"/>
  <Override PartName="/ppt/media/image14.gif" ContentType="image/gif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Transacting Customers Clusters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Pt>
            <c:idx val="1"/>
            <c:invertIfNegative val="0"/>
            <c:spPr>
              <a:solidFill>
                <a:srgbClr val="70ad47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70ad47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92d050"/>
              </a:solidFill>
              <a:ln>
                <a:noFill/>
              </a:ln>
            </c:spPr>
          </c:dPt>
          <c:dPt>
            <c:idx val="5"/>
            <c:invertIfNegative val="0"/>
            <c:spPr>
              <a:solidFill>
                <a:srgbClr val="92d050"/>
              </a:solidFill>
              <a:ln>
                <a:noFill/>
              </a:ln>
            </c:spPr>
          </c:dPt>
          <c:dPt>
            <c:idx val="6"/>
            <c:invertIfNegative val="0"/>
            <c:spPr>
              <a:solidFill>
                <a:srgbClr val="92d050"/>
              </a:solidFill>
              <a:ln>
                <a:noFill/>
              </a:ln>
            </c:spPr>
          </c:dPt>
          <c:dLbls>
            <c:numFmt formatCode="\ * #,##0\ ;\ * \(#,##0\);\ * \-#\ ;\ @\ " sourceLinked="1"/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5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85367</c:v>
                </c:pt>
                <c:pt idx="1">
                  <c:v>44918</c:v>
                </c:pt>
                <c:pt idx="2">
                  <c:v>42233</c:v>
                </c:pt>
                <c:pt idx="3">
                  <c:v>39640</c:v>
                </c:pt>
                <c:pt idx="4">
                  <c:v>31600</c:v>
                </c:pt>
                <c:pt idx="5">
                  <c:v>6200</c:v>
                </c:pt>
                <c:pt idx="6">
                  <c:v>2159</c:v>
                </c:pt>
              </c:numCache>
            </c:numRef>
          </c:val>
        </c:ser>
        <c:gapWidth val="219"/>
        <c:overlap val="-27"/>
        <c:axId val="17510698"/>
        <c:axId val="50461080"/>
      </c:barChart>
      <c:catAx>
        <c:axId val="1751069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6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0461080"/>
        <c:crosses val="autoZero"/>
        <c:auto val="1"/>
        <c:lblAlgn val="ctr"/>
        <c:lblOffset val="100"/>
      </c:catAx>
      <c:valAx>
        <c:axId val="5046108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 * #,##0\ ;\ * \(#,##0\);\ * \-#\ ;\ @\ 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7510698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top cities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top city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KARACHI</c:v>
                </c:pt>
                <c:pt idx="1">
                  <c:v>ISLAMABD</c:v>
                </c:pt>
                <c:pt idx="2">
                  <c:v>GJR CITY</c:v>
                </c:pt>
                <c:pt idx="3">
                  <c:v>FSD CTY</c:v>
                </c:pt>
                <c:pt idx="4">
                  <c:v>GUJRAT</c:v>
                </c:pt>
                <c:pt idx="5">
                  <c:v>AE</c:v>
                </c:pt>
                <c:pt idx="6">
                  <c:v>JHELUM</c:v>
                </c:pt>
                <c:pt idx="7">
                  <c:v>BHAWLPUR</c:v>
                </c:pt>
                <c:pt idx="8">
                  <c:v>HYDERBAD</c:v>
                </c:pt>
                <c:pt idx="9">
                  <c:v>ABTABBAD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9422</c:v>
                </c:pt>
                <c:pt idx="1">
                  <c:v>913</c:v>
                </c:pt>
                <c:pt idx="2">
                  <c:v>829</c:v>
                </c:pt>
                <c:pt idx="3">
                  <c:v>787</c:v>
                </c:pt>
                <c:pt idx="4">
                  <c:v>620</c:v>
                </c:pt>
                <c:pt idx="5">
                  <c:v>341</c:v>
                </c:pt>
                <c:pt idx="6">
                  <c:v>310</c:v>
                </c:pt>
                <c:pt idx="7">
                  <c:v>222</c:v>
                </c:pt>
                <c:pt idx="8">
                  <c:v>198</c:v>
                </c:pt>
                <c:pt idx="9">
                  <c:v>197</c:v>
                </c:pt>
              </c:numCache>
            </c:numRef>
          </c:val>
        </c:ser>
        <c:gapWidth val="219"/>
        <c:overlap val="-27"/>
        <c:axId val="70564877"/>
        <c:axId val="47358274"/>
      </c:barChart>
      <c:catAx>
        <c:axId val="70564877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7358274"/>
        <c:crosses val="autoZero"/>
        <c:auto val="1"/>
        <c:lblAlgn val="ctr"/>
        <c:lblOffset val="100"/>
      </c:catAx>
      <c:valAx>
        <c:axId val="4735827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0564877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ed7d3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a5a5a5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inEnd"/>
              <c:showLegendKey val="0"/>
              <c:showVal val="0"/>
              <c:showCatName val="0"/>
              <c:showSerName val="0"/>
              <c:showPercent val="1"/>
            </c:dLbl>
            <c:dLblPos val="inEnd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(blank)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4100</c:v>
                </c:pt>
                <c:pt idx="1">
                  <c:v>17423</c:v>
                </c:pt>
                <c:pt idx="2">
                  <c:v>18117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Cluster2 Top 10 Cities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Count of USER_ID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KARACHI</c:v>
                </c:pt>
                <c:pt idx="1">
                  <c:v>ISLAMABD</c:v>
                </c:pt>
                <c:pt idx="2">
                  <c:v>FSD CTY</c:v>
                </c:pt>
                <c:pt idx="3">
                  <c:v>GJR CITY</c:v>
                </c:pt>
                <c:pt idx="4">
                  <c:v>GUJRAT</c:v>
                </c:pt>
                <c:pt idx="5">
                  <c:v>AE</c:v>
                </c:pt>
                <c:pt idx="6">
                  <c:v>HYDERBAD</c:v>
                </c:pt>
                <c:pt idx="7">
                  <c:v>JHELUM</c:v>
                </c:pt>
                <c:pt idx="8">
                  <c:v>ABTABBAD</c:v>
                </c:pt>
                <c:pt idx="9">
                  <c:v>CHAKWAL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10196</c:v>
                </c:pt>
                <c:pt idx="1">
                  <c:v>2042</c:v>
                </c:pt>
                <c:pt idx="2">
                  <c:v>800</c:v>
                </c:pt>
                <c:pt idx="3">
                  <c:v>739</c:v>
                </c:pt>
                <c:pt idx="4">
                  <c:v>496</c:v>
                </c:pt>
                <c:pt idx="5">
                  <c:v>488</c:v>
                </c:pt>
                <c:pt idx="6">
                  <c:v>418</c:v>
                </c:pt>
                <c:pt idx="7">
                  <c:v>318</c:v>
                </c:pt>
                <c:pt idx="8">
                  <c:v>316</c:v>
                </c:pt>
                <c:pt idx="9">
                  <c:v>255</c:v>
                </c:pt>
              </c:numCache>
            </c:numRef>
          </c:val>
        </c:ser>
        <c:gapWidth val="219"/>
        <c:overlap val="-27"/>
        <c:axId val="15429386"/>
        <c:axId val="82864994"/>
      </c:barChart>
      <c:catAx>
        <c:axId val="15429386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2864994"/>
        <c:crosses val="autoZero"/>
        <c:auto val="1"/>
        <c:lblAlgn val="ctr"/>
        <c:lblOffset val="100"/>
      </c:catAx>
      <c:valAx>
        <c:axId val="8286499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5429386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Top 10 Transacions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\ * #,##0\ ;\ * \(#,##0\);\ * \-#\ ;\ @\ 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Inter Bank Funds Transfer</c:v>
                </c:pt>
                <c:pt idx="1">
                  <c:v>Mobilink - TopUp</c:v>
                </c:pt>
                <c:pt idx="2">
                  <c:v>Ufone - Prepaid</c:v>
                </c:pt>
                <c:pt idx="3">
                  <c:v>Zong - Topup</c:v>
                </c:pt>
                <c:pt idx="4">
                  <c:v>Telenor - TopUp</c:v>
                </c:pt>
                <c:pt idx="5">
                  <c:v>SNGPL Bill Payment</c:v>
                </c:pt>
                <c:pt idx="6">
                  <c:v>Warid - Prepaid</c:v>
                </c:pt>
                <c:pt idx="7">
                  <c:v>PTCL Bill Payment</c:v>
                </c:pt>
                <c:pt idx="8">
                  <c:v>K-Electric Bill Payment</c:v>
                </c:pt>
                <c:pt idx="9">
                  <c:v>SSGC Bill Payment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189365</c:v>
                </c:pt>
                <c:pt idx="1">
                  <c:v>30896</c:v>
                </c:pt>
                <c:pt idx="2">
                  <c:v>29815</c:v>
                </c:pt>
                <c:pt idx="3">
                  <c:v>24649</c:v>
                </c:pt>
                <c:pt idx="4">
                  <c:v>20430</c:v>
                </c:pt>
                <c:pt idx="5">
                  <c:v>13389</c:v>
                </c:pt>
                <c:pt idx="6">
                  <c:v>12157</c:v>
                </c:pt>
                <c:pt idx="7">
                  <c:v>11022</c:v>
                </c:pt>
                <c:pt idx="8">
                  <c:v>8884</c:v>
                </c:pt>
                <c:pt idx="9">
                  <c:v>7208</c:v>
                </c:pt>
              </c:numCache>
            </c:numRef>
          </c:val>
        </c:ser>
        <c:gapWidth val="219"/>
        <c:overlap val="-27"/>
        <c:axId val="39651470"/>
        <c:axId val="74796089"/>
      </c:barChart>
      <c:catAx>
        <c:axId val="39651470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4796089"/>
        <c:crosses val="autoZero"/>
        <c:auto val="1"/>
        <c:lblAlgn val="ctr"/>
        <c:lblOffset val="100"/>
      </c:catAx>
      <c:valAx>
        <c:axId val="7479608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 * #,##0\ ;\ * \(#,##0\);\ * \-#\ ;\ @\ 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9651470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Cluster3 Top Cities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Cluster3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KARACHI</c:v>
                </c:pt>
                <c:pt idx="1">
                  <c:v>ISLAMABD</c:v>
                </c:pt>
                <c:pt idx="2">
                  <c:v>GJR CITY</c:v>
                </c:pt>
                <c:pt idx="3">
                  <c:v>FSD CTY</c:v>
                </c:pt>
                <c:pt idx="4">
                  <c:v>AE</c:v>
                </c:pt>
                <c:pt idx="5">
                  <c:v>GUJRAT</c:v>
                </c:pt>
                <c:pt idx="6">
                  <c:v>JHELUM</c:v>
                </c:pt>
                <c:pt idx="7">
                  <c:v>HYDERBAD</c:v>
                </c:pt>
                <c:pt idx="8">
                  <c:v>CHAKWAL</c:v>
                </c:pt>
                <c:pt idx="9">
                  <c:v>ABTABBAD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11891</c:v>
                </c:pt>
                <c:pt idx="1">
                  <c:v>2163</c:v>
                </c:pt>
                <c:pt idx="2">
                  <c:v>737</c:v>
                </c:pt>
                <c:pt idx="3">
                  <c:v>619</c:v>
                </c:pt>
                <c:pt idx="4">
                  <c:v>605</c:v>
                </c:pt>
                <c:pt idx="5">
                  <c:v>597</c:v>
                </c:pt>
                <c:pt idx="6">
                  <c:v>564</c:v>
                </c:pt>
                <c:pt idx="7">
                  <c:v>452</c:v>
                </c:pt>
                <c:pt idx="8">
                  <c:v>423</c:v>
                </c:pt>
                <c:pt idx="9">
                  <c:v>401</c:v>
                </c:pt>
              </c:numCache>
            </c:numRef>
          </c:val>
        </c:ser>
        <c:gapWidth val="219"/>
        <c:overlap val="-27"/>
        <c:axId val="80948488"/>
        <c:axId val="28718372"/>
      </c:barChart>
      <c:catAx>
        <c:axId val="8094848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8718372"/>
        <c:crosses val="autoZero"/>
        <c:auto val="1"/>
        <c:lblAlgn val="ctr"/>
        <c:lblOffset val="100"/>
      </c:catAx>
      <c:valAx>
        <c:axId val="2871837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0948488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Cluster3Gender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inEnd"/>
              <c:showLegendKey val="0"/>
              <c:showVal val="0"/>
              <c:showCatName val="0"/>
              <c:showSerName val="0"/>
              <c:showPercent val="1"/>
            </c:dLbl>
            <c:dLblPos val="inEnd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(blank)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3088</c:v>
                </c:pt>
                <c:pt idx="1">
                  <c:v>21622</c:v>
                </c:pt>
                <c:pt idx="2">
                  <c:v>17523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Top 10 Transactions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Cluster3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\ * #,##0\ ;\ * \(#,##0\);\ * \-#\ ;\ @\ 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Direct Deposit</c:v>
                </c:pt>
                <c:pt idx="1">
                  <c:v>Inter Bank Funds Transfer</c:v>
                </c:pt>
                <c:pt idx="2">
                  <c:v>Ufone - Prepaid</c:v>
                </c:pt>
                <c:pt idx="3">
                  <c:v>Zong - Topup</c:v>
                </c:pt>
                <c:pt idx="4">
                  <c:v>Mobilink - TopUp</c:v>
                </c:pt>
                <c:pt idx="5">
                  <c:v>Telenor - TopUp</c:v>
                </c:pt>
                <c:pt idx="6">
                  <c:v>Warid - Prepaid</c:v>
                </c:pt>
                <c:pt idx="7">
                  <c:v>SNGPL Bill Payment</c:v>
                </c:pt>
                <c:pt idx="8">
                  <c:v>PTCL Bill Payment</c:v>
                </c:pt>
                <c:pt idx="9">
                  <c:v>K-Electric Bill Payment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558604</c:v>
                </c:pt>
                <c:pt idx="1">
                  <c:v>530171</c:v>
                </c:pt>
                <c:pt idx="2">
                  <c:v>290042</c:v>
                </c:pt>
                <c:pt idx="3">
                  <c:v>282075</c:v>
                </c:pt>
                <c:pt idx="4">
                  <c:v>173957</c:v>
                </c:pt>
                <c:pt idx="5">
                  <c:v>104086</c:v>
                </c:pt>
                <c:pt idx="6">
                  <c:v>52318</c:v>
                </c:pt>
                <c:pt idx="7">
                  <c:v>47513</c:v>
                </c:pt>
                <c:pt idx="8">
                  <c:v>38048</c:v>
                </c:pt>
                <c:pt idx="9">
                  <c:v>30916</c:v>
                </c:pt>
              </c:numCache>
            </c:numRef>
          </c:val>
        </c:ser>
        <c:gapWidth val="219"/>
        <c:overlap val="-27"/>
        <c:axId val="24310282"/>
        <c:axId val="29200705"/>
      </c:barChart>
      <c:catAx>
        <c:axId val="24310282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9200705"/>
        <c:crosses val="autoZero"/>
        <c:auto val="1"/>
        <c:lblAlgn val="ctr"/>
        <c:lblOffset val="100"/>
      </c:catAx>
      <c:valAx>
        <c:axId val="2920070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 * #,##0\ ;\ * \(#,##0\);\ * \-#\ ;\ @\ 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4310282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Cluster 4 Top 10 Cities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Cluster 4 Top 10 Cities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KARACHI</c:v>
                </c:pt>
                <c:pt idx="1">
                  <c:v>ISLAMABD</c:v>
                </c:pt>
                <c:pt idx="2">
                  <c:v>GJR CITY</c:v>
                </c:pt>
                <c:pt idx="3">
                  <c:v>FSD CTY</c:v>
                </c:pt>
                <c:pt idx="4">
                  <c:v>GUJRAT</c:v>
                </c:pt>
                <c:pt idx="5">
                  <c:v>AE</c:v>
                </c:pt>
                <c:pt idx="6">
                  <c:v>JHELUM</c:v>
                </c:pt>
                <c:pt idx="7">
                  <c:v>HYDERBAD</c:v>
                </c:pt>
                <c:pt idx="8">
                  <c:v>ABTABBAD</c:v>
                </c:pt>
                <c:pt idx="9">
                  <c:v>CHAKWAL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9564</c:v>
                </c:pt>
                <c:pt idx="1">
                  <c:v>1836</c:v>
                </c:pt>
                <c:pt idx="2">
                  <c:v>1120</c:v>
                </c:pt>
                <c:pt idx="3">
                  <c:v>865</c:v>
                </c:pt>
                <c:pt idx="4">
                  <c:v>737</c:v>
                </c:pt>
                <c:pt idx="5">
                  <c:v>621</c:v>
                </c:pt>
                <c:pt idx="6">
                  <c:v>501</c:v>
                </c:pt>
                <c:pt idx="7">
                  <c:v>442</c:v>
                </c:pt>
                <c:pt idx="8">
                  <c:v>356</c:v>
                </c:pt>
                <c:pt idx="9">
                  <c:v>319</c:v>
                </c:pt>
              </c:numCache>
            </c:numRef>
          </c:val>
        </c:ser>
        <c:gapWidth val="219"/>
        <c:overlap val="-27"/>
        <c:axId val="40203015"/>
        <c:axId val="85248192"/>
      </c:barChart>
      <c:catAx>
        <c:axId val="40203015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5248192"/>
        <c:crosses val="autoZero"/>
        <c:auto val="1"/>
        <c:lblAlgn val="ctr"/>
        <c:lblOffset val="100"/>
      </c:catAx>
      <c:valAx>
        <c:axId val="8524819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0203015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Count of USER_ID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inEnd"/>
              <c:showLegendKey val="0"/>
              <c:showVal val="0"/>
              <c:showCatName val="0"/>
              <c:showSerName val="0"/>
              <c:showPercent val="1"/>
            </c:dLbl>
            <c:dLblPos val="inEnd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(blank)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2849</c:v>
                </c:pt>
                <c:pt idx="1">
                  <c:v>20999</c:v>
                </c:pt>
                <c:pt idx="2">
                  <c:v>21070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105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Top 10 Transactions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\ * #,##0\ ;\ * \(#,##0\);\ * \-#\ ;\ @\ 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Direct Deposit</c:v>
                </c:pt>
                <c:pt idx="1">
                  <c:v>Inter Bank Funds Transfer</c:v>
                </c:pt>
                <c:pt idx="2">
                  <c:v>Mobilink - TopUp</c:v>
                </c:pt>
                <c:pt idx="3">
                  <c:v>SNGPL Bill Payment</c:v>
                </c:pt>
                <c:pt idx="4">
                  <c:v>PTCL Bill Payment</c:v>
                </c:pt>
                <c:pt idx="5">
                  <c:v>Funds transfer within portfolio</c:v>
                </c:pt>
                <c:pt idx="6">
                  <c:v>MEPCO Bill Payment</c:v>
                </c:pt>
                <c:pt idx="7">
                  <c:v>Franchise Payment</c:v>
                </c:pt>
                <c:pt idx="8">
                  <c:v>Franchise Payment</c:v>
                </c:pt>
                <c:pt idx="9">
                  <c:v>Telenor - TopUp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762898</c:v>
                </c:pt>
                <c:pt idx="1">
                  <c:v>529030</c:v>
                </c:pt>
                <c:pt idx="2">
                  <c:v>31535</c:v>
                </c:pt>
                <c:pt idx="3">
                  <c:v>27300</c:v>
                </c:pt>
                <c:pt idx="4">
                  <c:v>23463</c:v>
                </c:pt>
                <c:pt idx="5">
                  <c:v>22247</c:v>
                </c:pt>
                <c:pt idx="6">
                  <c:v>19859</c:v>
                </c:pt>
                <c:pt idx="7">
                  <c:v>18083</c:v>
                </c:pt>
                <c:pt idx="8">
                  <c:v>17830</c:v>
                </c:pt>
                <c:pt idx="9">
                  <c:v>16906</c:v>
                </c:pt>
              </c:numCache>
            </c:numRef>
          </c:val>
        </c:ser>
        <c:gapWidth val="219"/>
        <c:overlap val="-27"/>
        <c:axId val="7513729"/>
        <c:axId val="10182925"/>
      </c:barChart>
      <c:catAx>
        <c:axId val="7513729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0182925"/>
        <c:crosses val="autoZero"/>
        <c:auto val="1"/>
        <c:lblAlgn val="ctr"/>
        <c:lblOffset val="100"/>
      </c:catAx>
      <c:valAx>
        <c:axId val="1018292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 * #,##0\ ;\ * \(#,##0\);\ * \-#\ ;\ @\ 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513729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400" spc="46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1" sz="1400" spc="46" strike="noStrike">
                <a:solidFill>
                  <a:srgbClr val="595959"/>
                </a:solidFill>
                <a:latin typeface="Calibri"/>
                <a:ea typeface="DejaVu Sans"/>
              </a:rPr>
              <a:t>Gender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inEnd"/>
              <c:showLegendKey val="0"/>
              <c:showVal val="0"/>
              <c:showCatName val="0"/>
              <c:showSerName val="0"/>
              <c:showPercent val="1"/>
            </c:dLbl>
            <c:dLblPos val="inEnd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(blank)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25026</c:v>
                </c:pt>
                <c:pt idx="1">
                  <c:v>121598</c:v>
                </c:pt>
                <c:pt idx="2">
                  <c:v>105493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Cluster5 Top 10 Cities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Cluster5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KARACHI</c:v>
                </c:pt>
                <c:pt idx="1">
                  <c:v>GJR CITY</c:v>
                </c:pt>
                <c:pt idx="2">
                  <c:v>FSD CTY</c:v>
                </c:pt>
                <c:pt idx="3">
                  <c:v>ISLAMABD</c:v>
                </c:pt>
                <c:pt idx="4">
                  <c:v>GUJRAT</c:v>
                </c:pt>
                <c:pt idx="5">
                  <c:v>AE</c:v>
                </c:pt>
                <c:pt idx="6">
                  <c:v>FSD SDR</c:v>
                </c:pt>
                <c:pt idx="7">
                  <c:v>JHELUM</c:v>
                </c:pt>
                <c:pt idx="8">
                  <c:v>KASUR</c:v>
                </c:pt>
                <c:pt idx="9">
                  <c:v>BHAWLPUR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1206</c:v>
                </c:pt>
                <c:pt idx="1">
                  <c:v>307</c:v>
                </c:pt>
                <c:pt idx="2">
                  <c:v>271</c:v>
                </c:pt>
                <c:pt idx="3">
                  <c:v>148</c:v>
                </c:pt>
                <c:pt idx="4">
                  <c:v>81</c:v>
                </c:pt>
                <c:pt idx="5">
                  <c:v>60</c:v>
                </c:pt>
                <c:pt idx="6">
                  <c:v>54</c:v>
                </c:pt>
                <c:pt idx="7">
                  <c:v>39</c:v>
                </c:pt>
                <c:pt idx="8">
                  <c:v>36</c:v>
                </c:pt>
                <c:pt idx="9">
                  <c:v>32</c:v>
                </c:pt>
              </c:numCache>
            </c:numRef>
          </c:val>
        </c:ser>
        <c:gapWidth val="219"/>
        <c:overlap val="-27"/>
        <c:axId val="10445922"/>
        <c:axId val="64293105"/>
      </c:barChart>
      <c:catAx>
        <c:axId val="10445922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4293105"/>
        <c:crosses val="autoZero"/>
        <c:auto val="1"/>
        <c:lblAlgn val="ctr"/>
        <c:lblOffset val="100"/>
      </c:catAx>
      <c:valAx>
        <c:axId val="6429310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0445922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Cluster5 Gender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inEnd"/>
              <c:showLegendKey val="0"/>
              <c:showVal val="0"/>
              <c:showCatName val="0"/>
              <c:showSerName val="0"/>
              <c:showPercent val="1"/>
            </c:dLbl>
            <c:dLblPos val="inEnd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(blank)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354</c:v>
                </c:pt>
                <c:pt idx="1">
                  <c:v>2403</c:v>
                </c:pt>
                <c:pt idx="2">
                  <c:v>3443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Cluster5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Cluster5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\ * #,##0\ ;\ * \(#,##0\);\ * \-#\ ;\ @\ 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Inter Bank Funds Transfer</c:v>
                </c:pt>
                <c:pt idx="1">
                  <c:v>Direct Deposit</c:v>
                </c:pt>
                <c:pt idx="2">
                  <c:v>Mobilink - TopUp</c:v>
                </c:pt>
                <c:pt idx="3">
                  <c:v>Warid - Prepaid</c:v>
                </c:pt>
                <c:pt idx="4">
                  <c:v>Zong - Topup</c:v>
                </c:pt>
                <c:pt idx="5">
                  <c:v>Ufone - Prepaid</c:v>
                </c:pt>
                <c:pt idx="6">
                  <c:v>Telenor - TopUp</c:v>
                </c:pt>
                <c:pt idx="7">
                  <c:v>SNGPL Bill Payment</c:v>
                </c:pt>
                <c:pt idx="8">
                  <c:v>LESCO Bill Payment</c:v>
                </c:pt>
                <c:pt idx="9">
                  <c:v>PTCL Bill Payment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79435</c:v>
                </c:pt>
                <c:pt idx="1">
                  <c:v>71556</c:v>
                </c:pt>
                <c:pt idx="2">
                  <c:v>57801</c:v>
                </c:pt>
                <c:pt idx="3">
                  <c:v>54867</c:v>
                </c:pt>
                <c:pt idx="4">
                  <c:v>19325</c:v>
                </c:pt>
                <c:pt idx="5">
                  <c:v>14242</c:v>
                </c:pt>
                <c:pt idx="6">
                  <c:v>10910</c:v>
                </c:pt>
                <c:pt idx="7">
                  <c:v>8922</c:v>
                </c:pt>
                <c:pt idx="8">
                  <c:v>6954</c:v>
                </c:pt>
                <c:pt idx="9">
                  <c:v>6213</c:v>
                </c:pt>
              </c:numCache>
            </c:numRef>
          </c:val>
        </c:ser>
        <c:gapWidth val="219"/>
        <c:overlap val="-27"/>
        <c:axId val="98914487"/>
        <c:axId val="62137321"/>
      </c:barChart>
      <c:catAx>
        <c:axId val="98914487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2137321"/>
        <c:crosses val="autoZero"/>
        <c:auto val="1"/>
        <c:lblAlgn val="ctr"/>
        <c:lblOffset val="100"/>
      </c:catAx>
      <c:valAx>
        <c:axId val="6213732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 * #,##0\ ;\ * \(#,##0\);\ * \-#\ ;\ @\ 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8914487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Cluster5 Top 10 Cities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Cluster5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KARACHI</c:v>
                </c:pt>
                <c:pt idx="1">
                  <c:v>GJR CITY</c:v>
                </c:pt>
                <c:pt idx="2">
                  <c:v>FSD CTY</c:v>
                </c:pt>
                <c:pt idx="3">
                  <c:v>ISLAMABD</c:v>
                </c:pt>
                <c:pt idx="4">
                  <c:v>GUJRAT</c:v>
                </c:pt>
                <c:pt idx="5">
                  <c:v>AE</c:v>
                </c:pt>
                <c:pt idx="6">
                  <c:v>FSD SDR</c:v>
                </c:pt>
                <c:pt idx="7">
                  <c:v>JHELUM</c:v>
                </c:pt>
                <c:pt idx="8">
                  <c:v>KASUR</c:v>
                </c:pt>
                <c:pt idx="9">
                  <c:v>BHAWLPUR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1206</c:v>
                </c:pt>
                <c:pt idx="1">
                  <c:v>307</c:v>
                </c:pt>
                <c:pt idx="2">
                  <c:v>271</c:v>
                </c:pt>
                <c:pt idx="3">
                  <c:v>148</c:v>
                </c:pt>
                <c:pt idx="4">
                  <c:v>81</c:v>
                </c:pt>
                <c:pt idx="5">
                  <c:v>60</c:v>
                </c:pt>
                <c:pt idx="6">
                  <c:v>54</c:v>
                </c:pt>
                <c:pt idx="7">
                  <c:v>39</c:v>
                </c:pt>
                <c:pt idx="8">
                  <c:v>36</c:v>
                </c:pt>
                <c:pt idx="9">
                  <c:v>32</c:v>
                </c:pt>
              </c:numCache>
            </c:numRef>
          </c:val>
        </c:ser>
        <c:gapWidth val="219"/>
        <c:overlap val="-27"/>
        <c:axId val="56860468"/>
        <c:axId val="97256976"/>
      </c:barChart>
      <c:catAx>
        <c:axId val="5686046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7256976"/>
        <c:crosses val="autoZero"/>
        <c:auto val="1"/>
        <c:lblAlgn val="ctr"/>
        <c:lblOffset val="100"/>
      </c:catAx>
      <c:valAx>
        <c:axId val="9725697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6860468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Cluster6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inEnd"/>
              <c:showLegendKey val="0"/>
              <c:showVal val="0"/>
              <c:showCatName val="0"/>
              <c:showSerName val="0"/>
              <c:showPercent val="1"/>
            </c:dLbl>
            <c:dLblPos val="inEnd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(blank)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81</c:v>
                </c:pt>
                <c:pt idx="1">
                  <c:v>1250</c:v>
                </c:pt>
                <c:pt idx="2">
                  <c:v>828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105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to 10 Transactions</a:t>
            </a:r>
          </a:p>
        </c:rich>
      </c:tx>
      <c:layout>
        <c:manualLayout>
          <c:xMode val="edge"/>
          <c:yMode val="edge"/>
          <c:x val="0.403114099388302"/>
          <c:y val="0.0313408723747981"/>
        </c:manualLayout>
      </c:layout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Tr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\ * #,##0\ ;\ * \(#,##0\);\ * \-#\ ;\ @\ 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Inter Bank Funds Transfer</c:v>
                </c:pt>
                <c:pt idx="1">
                  <c:v>Direct Deposit</c:v>
                </c:pt>
                <c:pt idx="2">
                  <c:v>UBL WIZ RELOAD</c:v>
                </c:pt>
                <c:pt idx="3">
                  <c:v>UBL WIZ RELOAD</c:v>
                </c:pt>
                <c:pt idx="4">
                  <c:v>Mobilink - TopUp</c:v>
                </c:pt>
                <c:pt idx="5">
                  <c:v>Zong - Topup</c:v>
                </c:pt>
                <c:pt idx="6">
                  <c:v>Telenor - TopUp</c:v>
                </c:pt>
                <c:pt idx="7">
                  <c:v>Ufone - Prepaid</c:v>
                </c:pt>
                <c:pt idx="8">
                  <c:v>Funds transfer within portfolio</c:v>
                </c:pt>
                <c:pt idx="9">
                  <c:v>PTCL Bill Payment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23907</c:v>
                </c:pt>
                <c:pt idx="1">
                  <c:v>23374</c:v>
                </c:pt>
                <c:pt idx="2">
                  <c:v>18560</c:v>
                </c:pt>
                <c:pt idx="3">
                  <c:v>17844</c:v>
                </c:pt>
                <c:pt idx="4">
                  <c:v>4824</c:v>
                </c:pt>
                <c:pt idx="5">
                  <c:v>4322</c:v>
                </c:pt>
                <c:pt idx="6">
                  <c:v>3976</c:v>
                </c:pt>
                <c:pt idx="7">
                  <c:v>3915</c:v>
                </c:pt>
                <c:pt idx="8">
                  <c:v>2615</c:v>
                </c:pt>
                <c:pt idx="9">
                  <c:v>2005</c:v>
                </c:pt>
              </c:numCache>
            </c:numRef>
          </c:val>
        </c:ser>
        <c:gapWidth val="219"/>
        <c:overlap val="-27"/>
        <c:axId val="9371198"/>
        <c:axId val="38659137"/>
      </c:barChart>
      <c:catAx>
        <c:axId val="937119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8659137"/>
        <c:crosses val="autoZero"/>
        <c:auto val="1"/>
        <c:lblAlgn val="ctr"/>
        <c:lblOffset val="100"/>
      </c:catAx>
      <c:valAx>
        <c:axId val="3865913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 * #,##0\ ;\ * \(#,##0\);\ * \-#\ ;\ @\ 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371198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128" spc="114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1" sz="2128" spc="114" strike="noStrike">
                <a:solidFill>
                  <a:srgbClr val="595959"/>
                </a:solidFill>
                <a:latin typeface="Calibri"/>
                <a:ea typeface="DejaVu Sans"/>
              </a:rPr>
              <a:t>Cluster Vs Gender
Values in K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0.0,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Grand Total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11831</c:v>
                </c:pt>
                <c:pt idx="1">
                  <c:v>2723</c:v>
                </c:pt>
                <c:pt idx="2">
                  <c:v>4100</c:v>
                </c:pt>
                <c:pt idx="3">
                  <c:v>3088</c:v>
                </c:pt>
                <c:pt idx="4">
                  <c:v>2849</c:v>
                </c:pt>
                <c:pt idx="5">
                  <c:v>354</c:v>
                </c:pt>
                <c:pt idx="6">
                  <c:v>81</c:v>
                </c:pt>
                <c:pt idx="7">
                  <c:v>25026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numFmt formatCode="0.0,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Grand Total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8"/>
                <c:pt idx="0">
                  <c:v>42114</c:v>
                </c:pt>
                <c:pt idx="1">
                  <c:v>15787</c:v>
                </c:pt>
                <c:pt idx="2">
                  <c:v>17423</c:v>
                </c:pt>
                <c:pt idx="3">
                  <c:v>21622</c:v>
                </c:pt>
                <c:pt idx="4">
                  <c:v>20999</c:v>
                </c:pt>
                <c:pt idx="5">
                  <c:v>2403</c:v>
                </c:pt>
                <c:pt idx="6">
                  <c:v>1250</c:v>
                </c:pt>
                <c:pt idx="7">
                  <c:v>121598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0"/>
          <c:dLbls>
            <c:numFmt formatCode="0.0,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Grand Total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8"/>
                <c:pt idx="0">
                  <c:v>31422</c:v>
                </c:pt>
                <c:pt idx="1">
                  <c:v>13090</c:v>
                </c:pt>
                <c:pt idx="2">
                  <c:v>18117</c:v>
                </c:pt>
                <c:pt idx="3">
                  <c:v>17523</c:v>
                </c:pt>
                <c:pt idx="4">
                  <c:v>21070</c:v>
                </c:pt>
                <c:pt idx="5">
                  <c:v>3443</c:v>
                </c:pt>
                <c:pt idx="6">
                  <c:v>828</c:v>
                </c:pt>
                <c:pt idx="7">
                  <c:v>105493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Grand 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numFmt formatCode="0.0,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Grand Total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8"/>
                <c:pt idx="0">
                  <c:v>85367</c:v>
                </c:pt>
                <c:pt idx="1">
                  <c:v>31600</c:v>
                </c:pt>
                <c:pt idx="2">
                  <c:v>39640</c:v>
                </c:pt>
                <c:pt idx="3">
                  <c:v>42233</c:v>
                </c:pt>
                <c:pt idx="4">
                  <c:v>44918</c:v>
                </c:pt>
                <c:pt idx="5">
                  <c:v>6200</c:v>
                </c:pt>
                <c:pt idx="6">
                  <c:v>2159</c:v>
                </c:pt>
                <c:pt idx="7">
                  <c:v>252117</c:v>
                </c:pt>
              </c:numCache>
            </c:numRef>
          </c:val>
        </c:ser>
        <c:gapWidth val="444"/>
        <c:overlap val="-90"/>
        <c:axId val="1754165"/>
        <c:axId val="30120725"/>
      </c:barChart>
      <c:catAx>
        <c:axId val="1754165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064" spc="114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0120725"/>
        <c:crosses val="autoZero"/>
        <c:auto val="1"/>
        <c:lblAlgn val="ctr"/>
        <c:lblOffset val="100"/>
      </c:catAx>
      <c:valAx>
        <c:axId val="30120725"/>
        <c:scaling>
          <c:orientation val="minMax"/>
        </c:scaling>
        <c:delete val="1"/>
        <c:axPos val="l"/>
        <c:numFmt formatCode="0.0," sourceLinked="0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1754165"/>
        <c:crosses val="autoZero"/>
      </c:valAx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400" spc="114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1" sz="2400" spc="114" strike="noStrike">
                <a:solidFill>
                  <a:srgbClr val="595959"/>
                </a:solidFill>
                <a:latin typeface="Calibri"/>
                <a:ea typeface="DejaVu Sans"/>
              </a:rPr>
              <a:t>Top 5 Cities  Vs Clusters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Row Labels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FSD CTY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1569</c:v>
                </c:pt>
                <c:pt idx="1">
                  <c:v>787</c:v>
                </c:pt>
                <c:pt idx="2">
                  <c:v>800</c:v>
                </c:pt>
                <c:pt idx="3">
                  <c:v>619</c:v>
                </c:pt>
                <c:pt idx="4">
                  <c:v>865</c:v>
                </c:pt>
                <c:pt idx="5">
                  <c:v>271</c:v>
                </c:pt>
                <c:pt idx="6">
                  <c:v>47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GJR CITY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7"/>
                <c:pt idx="0">
                  <c:v>1864</c:v>
                </c:pt>
                <c:pt idx="1">
                  <c:v>829</c:v>
                </c:pt>
                <c:pt idx="2">
                  <c:v>739</c:v>
                </c:pt>
                <c:pt idx="3">
                  <c:v>737</c:v>
                </c:pt>
                <c:pt idx="4">
                  <c:v>1120</c:v>
                </c:pt>
                <c:pt idx="5">
                  <c:v>307</c:v>
                </c:pt>
                <c:pt idx="6">
                  <c:v>37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GUJRAT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7"/>
                <c:pt idx="0">
                  <c:v>1306</c:v>
                </c:pt>
                <c:pt idx="1">
                  <c:v>620</c:v>
                </c:pt>
                <c:pt idx="2">
                  <c:v>496</c:v>
                </c:pt>
                <c:pt idx="3">
                  <c:v>597</c:v>
                </c:pt>
                <c:pt idx="4">
                  <c:v>737</c:v>
                </c:pt>
                <c:pt idx="5">
                  <c:v>81</c:v>
                </c:pt>
                <c:pt idx="6">
                  <c:v>29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ISLAMABD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7"/>
                <c:pt idx="0">
                  <c:v>2007</c:v>
                </c:pt>
                <c:pt idx="1">
                  <c:v>913</c:v>
                </c:pt>
                <c:pt idx="2">
                  <c:v>2042</c:v>
                </c:pt>
                <c:pt idx="3">
                  <c:v>2163</c:v>
                </c:pt>
                <c:pt idx="4">
                  <c:v>1836</c:v>
                </c:pt>
                <c:pt idx="5">
                  <c:v>148</c:v>
                </c:pt>
                <c:pt idx="6">
                  <c:v>112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KARACHI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7"/>
                <c:pt idx="0">
                  <c:v>31193</c:v>
                </c:pt>
                <c:pt idx="1">
                  <c:v>9422</c:v>
                </c:pt>
                <c:pt idx="2">
                  <c:v>10196</c:v>
                </c:pt>
                <c:pt idx="3">
                  <c:v>11891</c:v>
                </c:pt>
                <c:pt idx="4">
                  <c:v>9564</c:v>
                </c:pt>
                <c:pt idx="5">
                  <c:v>1206</c:v>
                </c:pt>
                <c:pt idx="6">
                  <c:v>791</c:v>
                </c:pt>
              </c:numCache>
            </c:numRef>
          </c:val>
        </c:ser>
        <c:gapWidth val="444"/>
        <c:overlap val="-90"/>
        <c:axId val="75136198"/>
        <c:axId val="24670726"/>
      </c:barChart>
      <c:catAx>
        <c:axId val="75136198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800" spc="114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4670726"/>
        <c:crosses val="autoZero"/>
        <c:auto val="1"/>
        <c:lblAlgn val="ctr"/>
        <c:lblOffset val="100"/>
      </c:catAx>
      <c:valAx>
        <c:axId val="2467072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5136198"/>
        <c:crosses val="autoZero"/>
      </c:valAx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110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Top 10 Transactions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Cluster0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\ * #,##0\ ;\ * \(#,##0\);\ * \-#\ ;\ @\ 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Direct Deposit</c:v>
                </c:pt>
                <c:pt idx="1">
                  <c:v>Franchise Payment</c:v>
                </c:pt>
                <c:pt idx="2">
                  <c:v>Zong - Topup</c:v>
                </c:pt>
                <c:pt idx="3">
                  <c:v>Ufone - Prepaid</c:v>
                </c:pt>
                <c:pt idx="4">
                  <c:v>Franchise Payment</c:v>
                </c:pt>
                <c:pt idx="5">
                  <c:v>SNGPL Bill Payment</c:v>
                </c:pt>
                <c:pt idx="6">
                  <c:v>Mobilink - TopUp</c:v>
                </c:pt>
                <c:pt idx="7">
                  <c:v>Mobilink Franchise Payment</c:v>
                </c:pt>
                <c:pt idx="8">
                  <c:v>Franchise Payment</c:v>
                </c:pt>
                <c:pt idx="9">
                  <c:v>MEPCO Bill Payment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375733</c:v>
                </c:pt>
                <c:pt idx="1">
                  <c:v>68554</c:v>
                </c:pt>
                <c:pt idx="2">
                  <c:v>37105</c:v>
                </c:pt>
                <c:pt idx="3">
                  <c:v>32296</c:v>
                </c:pt>
                <c:pt idx="4">
                  <c:v>28535</c:v>
                </c:pt>
                <c:pt idx="5">
                  <c:v>27691</c:v>
                </c:pt>
                <c:pt idx="6">
                  <c:v>26616</c:v>
                </c:pt>
                <c:pt idx="7">
                  <c:v>23543</c:v>
                </c:pt>
                <c:pt idx="8">
                  <c:v>18503</c:v>
                </c:pt>
                <c:pt idx="9">
                  <c:v>18469</c:v>
                </c:pt>
              </c:numCache>
            </c:numRef>
          </c:val>
        </c:ser>
        <c:gapWidth val="219"/>
        <c:overlap val="-27"/>
        <c:axId val="46176706"/>
        <c:axId val="95952892"/>
      </c:barChart>
      <c:catAx>
        <c:axId val="46176706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5952892"/>
        <c:crosses val="autoZero"/>
        <c:auto val="1"/>
        <c:lblAlgn val="ctr"/>
        <c:lblOffset val="100"/>
      </c:catAx>
      <c:valAx>
        <c:axId val="9595289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 * #,##0\ ;\ * \(#,##0\);\ * \-#\ ;\ @\ 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6176706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Cluster0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inEnd"/>
              <c:showLegendKey val="0"/>
              <c:showVal val="0"/>
              <c:showCatName val="0"/>
              <c:showSerName val="0"/>
              <c:showPercent val="1"/>
            </c:dLbl>
            <c:dLblPos val="inEnd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(blank)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11831</c:v>
                </c:pt>
                <c:pt idx="1">
                  <c:v>42114</c:v>
                </c:pt>
                <c:pt idx="2">
                  <c:v>31422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105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Top Cities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Cities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\ * #,##0\ ;\ * \(#,##0\);\ * \-#\ ;\ @\ 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KARACHI</c:v>
                </c:pt>
                <c:pt idx="1">
                  <c:v>ISLAMABD</c:v>
                </c:pt>
                <c:pt idx="2">
                  <c:v>GJR CITY</c:v>
                </c:pt>
                <c:pt idx="3">
                  <c:v>FSD CTY</c:v>
                </c:pt>
                <c:pt idx="4">
                  <c:v>GUJRAT</c:v>
                </c:pt>
                <c:pt idx="5">
                  <c:v>JHELUM</c:v>
                </c:pt>
                <c:pt idx="6">
                  <c:v>CHAKWAL</c:v>
                </c:pt>
                <c:pt idx="7">
                  <c:v>AE</c:v>
                </c:pt>
                <c:pt idx="8">
                  <c:v>HYDERBAD</c:v>
                </c:pt>
                <c:pt idx="9">
                  <c:v>ABTABBAD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31193</c:v>
                </c:pt>
                <c:pt idx="1">
                  <c:v>2007</c:v>
                </c:pt>
                <c:pt idx="2">
                  <c:v>1864</c:v>
                </c:pt>
                <c:pt idx="3">
                  <c:v>1569</c:v>
                </c:pt>
                <c:pt idx="4">
                  <c:v>1306</c:v>
                </c:pt>
                <c:pt idx="5">
                  <c:v>1129</c:v>
                </c:pt>
                <c:pt idx="6">
                  <c:v>799</c:v>
                </c:pt>
                <c:pt idx="7">
                  <c:v>743</c:v>
                </c:pt>
                <c:pt idx="8">
                  <c:v>606</c:v>
                </c:pt>
                <c:pt idx="9">
                  <c:v>543</c:v>
                </c:pt>
              </c:numCache>
            </c:numRef>
          </c:val>
        </c:ser>
        <c:gapWidth val="219"/>
        <c:overlap val="-27"/>
        <c:axId val="51849258"/>
        <c:axId val="92607622"/>
      </c:barChart>
      <c:catAx>
        <c:axId val="5184925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2607622"/>
        <c:crosses val="autoZero"/>
        <c:auto val="1"/>
        <c:lblAlgn val="ctr"/>
        <c:lblOffset val="100"/>
      </c:catAx>
      <c:valAx>
        <c:axId val="9260762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 * #,##0\ ;\ * \(#,##0\);\ * \-#\ ;\ @\ 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1849258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Top 10 Transacions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Cluster1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\ * #,##0\ ;\ * \(#,##0\);\ * \-#\ ;\ @\ 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0"/>
                <c:pt idx="0">
                  <c:v>Mobilink - TopUp</c:v>
                </c:pt>
                <c:pt idx="1">
                  <c:v>Telenor - TopUp</c:v>
                </c:pt>
                <c:pt idx="2">
                  <c:v>Direct Deposit</c:v>
                </c:pt>
                <c:pt idx="3">
                  <c:v>Zong - Topup</c:v>
                </c:pt>
                <c:pt idx="4">
                  <c:v>Inter Bank Funds Transfer</c:v>
                </c:pt>
                <c:pt idx="5">
                  <c:v>Ufone - Prepaid</c:v>
                </c:pt>
                <c:pt idx="6">
                  <c:v>Warid - Prepaid</c:v>
                </c:pt>
                <c:pt idx="7">
                  <c:v>SNGPL Bill Payment</c:v>
                </c:pt>
                <c:pt idx="8">
                  <c:v>PTCL Bill Payment</c:v>
                </c:pt>
                <c:pt idx="9">
                  <c:v>MEPCO Bill Payment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193946</c:v>
                </c:pt>
                <c:pt idx="1">
                  <c:v>153248</c:v>
                </c:pt>
                <c:pt idx="2">
                  <c:v>100666</c:v>
                </c:pt>
                <c:pt idx="3">
                  <c:v>100122</c:v>
                </c:pt>
                <c:pt idx="4">
                  <c:v>82013</c:v>
                </c:pt>
                <c:pt idx="5">
                  <c:v>70770</c:v>
                </c:pt>
                <c:pt idx="6">
                  <c:v>23433</c:v>
                </c:pt>
                <c:pt idx="7">
                  <c:v>20896</c:v>
                </c:pt>
                <c:pt idx="8">
                  <c:v>12348</c:v>
                </c:pt>
                <c:pt idx="9">
                  <c:v>11689</c:v>
                </c:pt>
              </c:numCache>
            </c:numRef>
          </c:val>
        </c:ser>
        <c:gapWidth val="219"/>
        <c:overlap val="-27"/>
        <c:axId val="12925625"/>
        <c:axId val="18033852"/>
      </c:barChart>
      <c:catAx>
        <c:axId val="12925625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8033852"/>
        <c:crosses val="autoZero"/>
        <c:auto val="1"/>
        <c:lblAlgn val="ctr"/>
        <c:lblOffset val="100"/>
      </c:catAx>
      <c:valAx>
        <c:axId val="1803385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\ * #,##0\ ;\ * \(#,##0\);\ * \-#\ ;\ @\ 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2925625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inEnd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inEnd"/>
              <c:showLegendKey val="0"/>
              <c:showVal val="0"/>
              <c:showCatName val="0"/>
              <c:showSerName val="0"/>
              <c:showPercent val="1"/>
            </c:dLbl>
            <c:dLblPos val="inEnd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(blank)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2723</c:v>
                </c:pt>
                <c:pt idx="1">
                  <c:v>15787</c:v>
                </c:pt>
                <c:pt idx="2">
                  <c:v>13090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gif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chart" Target="../charts/chart14.xml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7.xml"/><Relationship Id="rId2" Type="http://schemas.openxmlformats.org/officeDocument/2006/relationships/image" Target="../media/image22.gif"/><Relationship Id="rId3" Type="http://schemas.openxmlformats.org/officeDocument/2006/relationships/chart" Target="../charts/chart18.xm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chart" Target="../charts/chart19.xml"/><Relationship Id="rId7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gif"/><Relationship Id="rId2" Type="http://schemas.openxmlformats.org/officeDocument/2006/relationships/chart" Target="../charts/chart20.xml"/><Relationship Id="rId3" Type="http://schemas.openxmlformats.org/officeDocument/2006/relationships/chart" Target="../charts/chart21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chart" Target="../charts/chart22.xml"/><Relationship Id="rId7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gif"/><Relationship Id="rId2" Type="http://schemas.openxmlformats.org/officeDocument/2006/relationships/chart" Target="../charts/chart23.xml"/><Relationship Id="rId3" Type="http://schemas.openxmlformats.org/officeDocument/2006/relationships/chart" Target="../charts/chart24.xml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chart" Target="../charts/chart25.xml"/><Relationship Id="rId7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chart" Target="../charts/chart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gif"/><Relationship Id="rId3" Type="http://schemas.openxmlformats.org/officeDocument/2006/relationships/image" Target="../media/image12.png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6" Type="http://schemas.openxmlformats.org/officeDocument/2006/relationships/chart" Target="../charts/chart7.xml"/><Relationship Id="rId7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gif"/><Relationship Id="rId3" Type="http://schemas.openxmlformats.org/officeDocument/2006/relationships/chart" Target="../charts/chart8.xml"/><Relationship Id="rId4" Type="http://schemas.openxmlformats.org/officeDocument/2006/relationships/image" Target="../media/image15.png"/><Relationship Id="rId5" Type="http://schemas.openxmlformats.org/officeDocument/2006/relationships/chart" Target="../charts/chart9.xml"/><Relationship Id="rId6" Type="http://schemas.openxmlformats.org/officeDocument/2006/relationships/chart" Target="../charts/chart10.xml"/><Relationship Id="rId7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chart" Target="../charts/chart11.xml"/><Relationship Id="rId3" Type="http://schemas.openxmlformats.org/officeDocument/2006/relationships/chart" Target="../charts/chart12.xm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chart" Target="../charts/chart13.xml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-5040"/>
            <a:ext cx="12191400" cy="6858360"/>
          </a:xfrm>
          <a:prstGeom prst="rect">
            <a:avLst/>
          </a:prstGeom>
          <a:solidFill>
            <a:srgbClr val="006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" name="Picture 4" descr=""/>
          <p:cNvPicPr/>
          <p:nvPr/>
        </p:nvPicPr>
        <p:blipFill>
          <a:blip r:embed="rId1"/>
          <a:stretch/>
        </p:blipFill>
        <p:spPr>
          <a:xfrm>
            <a:off x="1905840" y="2504160"/>
            <a:ext cx="3169080" cy="159552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4991760" y="2171520"/>
            <a:ext cx="473400" cy="18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5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|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9067680" y="648864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3DD930E-0DE7-4969-BDCC-1AB2A769A924}" type="slidenum">
              <a:rPr b="0" lang="en-US" sz="1200" spc="-1" strike="noStrike">
                <a:solidFill>
                  <a:srgbClr val="5388ca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847760" y="2530080"/>
            <a:ext cx="50256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Digital Banking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Dec 2019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Clustering Base on Transaction Types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 Science Team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3B5FFC-30EB-4F8D-977E-9218100C44B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38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139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42" name="Picture 11" descr=""/>
            <p:cNvPicPr/>
            <p:nvPr/>
          </p:nvPicPr>
          <p:blipFill>
            <a:blip r:embed="rId1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3" name="CustomShape 7"/>
          <p:cNvSpPr/>
          <p:nvPr/>
        </p:nvSpPr>
        <p:spPr>
          <a:xfrm>
            <a:off x="0" y="0"/>
            <a:ext cx="10369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cluster 3: Third Largest Cluster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42,233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192600" y="987840"/>
            <a:ext cx="4454640" cy="24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 Deposit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Ufone - Prepaid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Inter Bank Funds Transfer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Zong – Topup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Here 3 top city is GJR City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2"/>
          <a:stretch/>
        </p:blipFill>
        <p:spPr>
          <a:xfrm>
            <a:off x="8936280" y="860400"/>
            <a:ext cx="3088080" cy="2072520"/>
          </a:xfrm>
          <a:prstGeom prst="rect">
            <a:avLst/>
          </a:prstGeom>
          <a:ln>
            <a:noFill/>
          </a:ln>
        </p:spPr>
      </p:pic>
      <p:pic>
        <p:nvPicPr>
          <p:cNvPr id="146" name="Picture 9" descr=""/>
          <p:cNvPicPr/>
          <p:nvPr/>
        </p:nvPicPr>
        <p:blipFill>
          <a:blip r:embed="rId3"/>
          <a:stretch/>
        </p:blipFill>
        <p:spPr>
          <a:xfrm>
            <a:off x="5983920" y="912240"/>
            <a:ext cx="3041640" cy="196848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Chart 18"/>
          <p:cNvGraphicFramePr/>
          <p:nvPr/>
        </p:nvGraphicFramePr>
        <p:xfrm>
          <a:off x="70920" y="2934720"/>
          <a:ext cx="4576680" cy="337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8" name="Chart 19"/>
          <p:cNvGraphicFramePr/>
          <p:nvPr/>
        </p:nvGraphicFramePr>
        <p:xfrm>
          <a:off x="3594240" y="879840"/>
          <a:ext cx="2666160" cy="23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9" name="Chart 15"/>
          <p:cNvGraphicFramePr/>
          <p:nvPr/>
        </p:nvGraphicFramePr>
        <p:xfrm>
          <a:off x="4927680" y="3225600"/>
          <a:ext cx="6915240" cy="322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3FBB1C-31FE-4A15-B019-3FA674502D5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52" name="Chart 16"/>
          <p:cNvGraphicFramePr/>
          <p:nvPr/>
        </p:nvGraphicFramePr>
        <p:xfrm>
          <a:off x="335880" y="2588400"/>
          <a:ext cx="4168800" cy="386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53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154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57" name="Picture 11" descr=""/>
            <p:cNvPicPr/>
            <p:nvPr/>
          </p:nvPicPr>
          <p:blipFill>
            <a:blip r:embed="rId2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7"/>
          <p:cNvSpPr/>
          <p:nvPr/>
        </p:nvSpPr>
        <p:spPr>
          <a:xfrm>
            <a:off x="0" y="0"/>
            <a:ext cx="10369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cluster 4: Second Largest Cluster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Total Customers: 44,918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192600" y="987840"/>
            <a:ext cx="4454640" cy="15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 (Direct Deposit)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63(Inter Bank Funds Transfer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60" name="Chart 15"/>
          <p:cNvGraphicFramePr/>
          <p:nvPr/>
        </p:nvGraphicFramePr>
        <p:xfrm>
          <a:off x="3493080" y="758160"/>
          <a:ext cx="2506680" cy="302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1" name="Picture 5" descr=""/>
          <p:cNvPicPr/>
          <p:nvPr/>
        </p:nvPicPr>
        <p:blipFill>
          <a:blip r:embed="rId4"/>
          <a:stretch/>
        </p:blipFill>
        <p:spPr>
          <a:xfrm>
            <a:off x="8807040" y="897120"/>
            <a:ext cx="3105000" cy="2164680"/>
          </a:xfrm>
          <a:prstGeom prst="rect">
            <a:avLst/>
          </a:prstGeom>
          <a:ln>
            <a:noFill/>
          </a:ln>
        </p:spPr>
      </p:pic>
      <p:pic>
        <p:nvPicPr>
          <p:cNvPr id="162" name="Picture 8" descr=""/>
          <p:cNvPicPr/>
          <p:nvPr/>
        </p:nvPicPr>
        <p:blipFill>
          <a:blip r:embed="rId5"/>
          <a:stretch/>
        </p:blipFill>
        <p:spPr>
          <a:xfrm>
            <a:off x="5886360" y="987840"/>
            <a:ext cx="2919600" cy="1928160"/>
          </a:xfrm>
          <a:prstGeom prst="rect">
            <a:avLst/>
          </a:prstGeom>
          <a:ln>
            <a:noFill/>
          </a:ln>
        </p:spPr>
      </p:pic>
      <p:graphicFrame>
        <p:nvGraphicFramePr>
          <p:cNvPr id="163" name="Chart 18"/>
          <p:cNvGraphicFramePr/>
          <p:nvPr/>
        </p:nvGraphicFramePr>
        <p:xfrm>
          <a:off x="4505040" y="3529080"/>
          <a:ext cx="7406640" cy="279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ECA5D69-D1E9-4746-A893-5E194828BDB6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66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167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70" name="Picture 11" descr=""/>
            <p:cNvPicPr/>
            <p:nvPr/>
          </p:nvPicPr>
          <p:blipFill>
            <a:blip r:embed="rId1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1" name="CustomShape 7"/>
          <p:cNvSpPr/>
          <p:nvPr/>
        </p:nvSpPr>
        <p:spPr>
          <a:xfrm>
            <a:off x="0" y="0"/>
            <a:ext cx="10369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cluster 5: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Total Customers: 6,200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192600" y="987840"/>
            <a:ext cx="4454640" cy="24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 (Direct Deposit)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63 (Inter Bank Funds Transfer)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114 (Warid – Prepaid)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268 (Mobilink - TopUp)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73" name="Chart 18"/>
          <p:cNvGraphicFramePr/>
          <p:nvPr/>
        </p:nvGraphicFramePr>
        <p:xfrm>
          <a:off x="192600" y="2586240"/>
          <a:ext cx="4887360" cy="383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4" name="Chart 19"/>
          <p:cNvGraphicFramePr/>
          <p:nvPr/>
        </p:nvGraphicFramePr>
        <p:xfrm>
          <a:off x="3483360" y="1108080"/>
          <a:ext cx="2755080" cy="203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5" name="Picture 2" descr=""/>
          <p:cNvPicPr/>
          <p:nvPr/>
        </p:nvPicPr>
        <p:blipFill>
          <a:blip r:embed="rId4"/>
          <a:stretch/>
        </p:blipFill>
        <p:spPr>
          <a:xfrm>
            <a:off x="8953920" y="1013400"/>
            <a:ext cx="2957760" cy="2019240"/>
          </a:xfrm>
          <a:prstGeom prst="rect">
            <a:avLst/>
          </a:prstGeom>
          <a:ln>
            <a:noFill/>
          </a:ln>
        </p:spPr>
      </p:pic>
      <p:pic>
        <p:nvPicPr>
          <p:cNvPr id="176" name="Picture 9" descr=""/>
          <p:cNvPicPr/>
          <p:nvPr/>
        </p:nvPicPr>
        <p:blipFill>
          <a:blip r:embed="rId5"/>
          <a:stretch/>
        </p:blipFill>
        <p:spPr>
          <a:xfrm>
            <a:off x="5973840" y="1029960"/>
            <a:ext cx="2979360" cy="1986120"/>
          </a:xfrm>
          <a:prstGeom prst="rect">
            <a:avLst/>
          </a:prstGeom>
          <a:ln>
            <a:noFill/>
          </a:ln>
        </p:spPr>
      </p:pic>
      <p:graphicFrame>
        <p:nvGraphicFramePr>
          <p:cNvPr id="177" name="Chart 15"/>
          <p:cNvGraphicFramePr/>
          <p:nvPr/>
        </p:nvGraphicFramePr>
        <p:xfrm>
          <a:off x="4861440" y="2987280"/>
          <a:ext cx="7050600" cy="330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7FB1448-4B16-4081-8131-F5E45EE7083F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80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181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84" name="Picture 11" descr=""/>
            <p:cNvPicPr/>
            <p:nvPr/>
          </p:nvPicPr>
          <p:blipFill>
            <a:blip r:embed="rId1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5" name="CustomShape 7"/>
          <p:cNvSpPr/>
          <p:nvPr/>
        </p:nvSpPr>
        <p:spPr>
          <a:xfrm>
            <a:off x="0" y="0"/>
            <a:ext cx="10369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cluster 6: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Total Customers: 2, 159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192600" y="987840"/>
            <a:ext cx="445464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 (Direct Deposit)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63(Inter Bank Funds Transfer)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147(UBL WIZ RELOAD)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234 (UBL WIZ RELOAD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87" name="Chart 18"/>
          <p:cNvGraphicFramePr/>
          <p:nvPr/>
        </p:nvGraphicFramePr>
        <p:xfrm>
          <a:off x="335520" y="2554560"/>
          <a:ext cx="4075920" cy="37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8" name="Chart 15"/>
          <p:cNvGraphicFramePr/>
          <p:nvPr/>
        </p:nvGraphicFramePr>
        <p:xfrm>
          <a:off x="4089240" y="745560"/>
          <a:ext cx="28566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9" name="Picture 5" descr=""/>
          <p:cNvPicPr/>
          <p:nvPr/>
        </p:nvPicPr>
        <p:blipFill>
          <a:blip r:embed="rId4"/>
          <a:stretch/>
        </p:blipFill>
        <p:spPr>
          <a:xfrm>
            <a:off x="9456120" y="867240"/>
            <a:ext cx="2455560" cy="1686600"/>
          </a:xfrm>
          <a:prstGeom prst="rect">
            <a:avLst/>
          </a:prstGeom>
          <a:ln>
            <a:noFill/>
          </a:ln>
        </p:spPr>
      </p:pic>
      <p:pic>
        <p:nvPicPr>
          <p:cNvPr id="190" name="Picture 8" descr=""/>
          <p:cNvPicPr/>
          <p:nvPr/>
        </p:nvPicPr>
        <p:blipFill>
          <a:blip r:embed="rId5"/>
          <a:stretch/>
        </p:blipFill>
        <p:spPr>
          <a:xfrm>
            <a:off x="6692400" y="892440"/>
            <a:ext cx="2619720" cy="1804680"/>
          </a:xfrm>
          <a:prstGeom prst="rect">
            <a:avLst/>
          </a:prstGeom>
          <a:ln>
            <a:noFill/>
          </a:ln>
        </p:spPr>
      </p:pic>
      <p:graphicFrame>
        <p:nvGraphicFramePr>
          <p:cNvPr id="191" name="Chart 16"/>
          <p:cNvGraphicFramePr/>
          <p:nvPr/>
        </p:nvGraphicFramePr>
        <p:xfrm>
          <a:off x="4791240" y="2919240"/>
          <a:ext cx="7120800" cy="334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5AD55C-24E4-4C0E-BB97-D610EF853A26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45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46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49" name="Picture 11" descr=""/>
            <p:cNvPicPr/>
            <p:nvPr/>
          </p:nvPicPr>
          <p:blipFill>
            <a:blip r:embed="rId1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0" name="CustomShape 7"/>
          <p:cNvSpPr/>
          <p:nvPr/>
        </p:nvSpPr>
        <p:spPr>
          <a:xfrm>
            <a:off x="0" y="0"/>
            <a:ext cx="1036980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Find Best Clusters with Machine Learning Technics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746280" y="1931040"/>
            <a:ext cx="851616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Source Data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Digital App YTD Transactions 2019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Using Machine Learning Algorithm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Kmode Clustering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Hamming Distance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got Seven Clusters each cluster is performing different types of transaction.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Each Cluster customers performed same types of transaction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Base on similar transactions ML Algorithm assign specific cluster to each customer.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to move some cluster customers to another cluster if we have to earn more profit.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are also using Demo Graphic Customers Details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-126720" y="918360"/>
            <a:ext cx="689400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Introduction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7C367B8-12D0-433B-BD42-11CB5BD7BF45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55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56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59" name="Picture 11" descr=""/>
            <p:cNvPicPr/>
            <p:nvPr/>
          </p:nvPicPr>
          <p:blipFill>
            <a:blip r:embed="rId1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0" name="CustomShape 7"/>
          <p:cNvSpPr/>
          <p:nvPr/>
        </p:nvSpPr>
        <p:spPr>
          <a:xfrm>
            <a:off x="0" y="0"/>
            <a:ext cx="10369800" cy="12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Find Best Clusters with Machine Learning Tectonics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Transacting Customers 2019 YTD:  252,117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446400" y="860400"/>
            <a:ext cx="8516160" cy="56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0: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10 (Direct Deposit)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1: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268 (Mobilink - TopUp)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269 (Telenor - TopUp)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2: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63 (Inter Bank Funds Transfer)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3: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10(Direct Deposit)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57(Ufone - Prepaid)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63 (Inter Bank Funds Transfer)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176 (Zong - Topup)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4: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10 (Direct Deposit)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63(Inter Bank Funds Transfer)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5: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10 (Direct Deposit)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63 (Inter Bank Funds Transfer)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114 (Warid – Prepaid)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268 (Mobilink - TopUp)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6: 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10 (Direct Deposit)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63(Inter Bank Funds Transfer)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147(UBL WIZ RELOAD)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234 (UBL WIZ RELOAD )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62" name="Chart 10"/>
          <p:cNvGraphicFramePr/>
          <p:nvPr/>
        </p:nvGraphicFramePr>
        <p:xfrm>
          <a:off x="3352680" y="1166760"/>
          <a:ext cx="8471520" cy="507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F4ADB28-8B2F-41F1-910E-ADD921A912BC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65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66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69" name="Picture 11" descr=""/>
            <p:cNvPicPr/>
            <p:nvPr/>
          </p:nvPicPr>
          <p:blipFill>
            <a:blip r:embed="rId1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" name="CustomShape 7"/>
          <p:cNvSpPr/>
          <p:nvPr/>
        </p:nvSpPr>
        <p:spPr>
          <a:xfrm>
            <a:off x="0" y="0"/>
            <a:ext cx="10369800" cy="12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Find Best Clusters with Machine Learning Technics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Transacting Customers YTD:  252,117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71" name="Chart 10"/>
          <p:cNvGraphicFramePr/>
          <p:nvPr/>
        </p:nvGraphicFramePr>
        <p:xfrm>
          <a:off x="4164120" y="802800"/>
          <a:ext cx="2986560" cy="285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2" name="CustomShape 8"/>
          <p:cNvSpPr/>
          <p:nvPr/>
        </p:nvSpPr>
        <p:spPr>
          <a:xfrm>
            <a:off x="522000" y="2679120"/>
            <a:ext cx="31629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Male more than Female in each groups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Mostly Customers are 20 to 40 years olds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73" name="Picture 8" descr=""/>
          <p:cNvPicPr/>
          <p:nvPr/>
        </p:nvPicPr>
        <p:blipFill>
          <a:blip r:embed="rId3"/>
          <a:stretch/>
        </p:blipFill>
        <p:spPr>
          <a:xfrm>
            <a:off x="7917840" y="3675240"/>
            <a:ext cx="4180680" cy="2742480"/>
          </a:xfrm>
          <a:prstGeom prst="rect">
            <a:avLst/>
          </a:prstGeom>
          <a:ln>
            <a:noFill/>
          </a:ln>
        </p:spPr>
      </p:pic>
      <p:pic>
        <p:nvPicPr>
          <p:cNvPr id="74" name="Picture 18" descr=""/>
          <p:cNvPicPr/>
          <p:nvPr/>
        </p:nvPicPr>
        <p:blipFill>
          <a:blip r:embed="rId4"/>
          <a:stretch/>
        </p:blipFill>
        <p:spPr>
          <a:xfrm>
            <a:off x="7863480" y="812880"/>
            <a:ext cx="4030920" cy="2739600"/>
          </a:xfrm>
          <a:prstGeom prst="rect">
            <a:avLst/>
          </a:prstGeom>
          <a:ln>
            <a:noFill/>
          </a:ln>
        </p:spPr>
      </p:pic>
      <p:pic>
        <p:nvPicPr>
          <p:cNvPr id="75" name="Picture 2" descr=""/>
          <p:cNvPicPr/>
          <p:nvPr/>
        </p:nvPicPr>
        <p:blipFill>
          <a:blip r:embed="rId5"/>
          <a:stretch/>
        </p:blipFill>
        <p:spPr>
          <a:xfrm>
            <a:off x="4019400" y="3601080"/>
            <a:ext cx="4152240" cy="27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4E072B9-F084-4675-9CC3-780C8435DD3E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79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82" name="Picture 11" descr=""/>
            <p:cNvPicPr/>
            <p:nvPr/>
          </p:nvPicPr>
          <p:blipFill>
            <a:blip r:embed="rId1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3" name="CustomShape 7"/>
          <p:cNvSpPr/>
          <p:nvPr/>
        </p:nvSpPr>
        <p:spPr>
          <a:xfrm>
            <a:off x="0" y="0"/>
            <a:ext cx="10369800" cy="12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Find Best Clusters with Machine Learning Technics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Transacting Customers YTD:  252,117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84" name="Chart 13"/>
          <p:cNvGraphicFramePr/>
          <p:nvPr/>
        </p:nvGraphicFramePr>
        <p:xfrm>
          <a:off x="546480" y="928080"/>
          <a:ext cx="11552040" cy="552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9899E82-4336-4049-A740-198EB159185D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87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88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91" name="Picture 11" descr=""/>
            <p:cNvPicPr/>
            <p:nvPr/>
          </p:nvPicPr>
          <p:blipFill>
            <a:blip r:embed="rId1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" name="CustomShape 7"/>
          <p:cNvSpPr/>
          <p:nvPr/>
        </p:nvSpPr>
        <p:spPr>
          <a:xfrm>
            <a:off x="0" y="0"/>
            <a:ext cx="10369800" cy="12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Find Best Clusters with Machine Learning Technics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Transacting Customers YTD:  252,117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93" name="Chart 10"/>
          <p:cNvGraphicFramePr/>
          <p:nvPr/>
        </p:nvGraphicFramePr>
        <p:xfrm>
          <a:off x="388800" y="1166760"/>
          <a:ext cx="11571120" cy="519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" descr=""/>
          <p:cNvPicPr/>
          <p:nvPr/>
        </p:nvPicPr>
        <p:blipFill>
          <a:blip r:embed="rId1"/>
          <a:stretch/>
        </p:blipFill>
        <p:spPr>
          <a:xfrm>
            <a:off x="6753960" y="889560"/>
            <a:ext cx="2928240" cy="186480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20DD8DA-4ED0-42A3-AE2B-1C862941C6F8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98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01" name="Picture 11" descr=""/>
            <p:cNvPicPr/>
            <p:nvPr/>
          </p:nvPicPr>
          <p:blipFill>
            <a:blip r:embed="rId2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2" name="CustomShape 7"/>
          <p:cNvSpPr/>
          <p:nvPr/>
        </p:nvSpPr>
        <p:spPr>
          <a:xfrm>
            <a:off x="0" y="0"/>
            <a:ext cx="10369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cluster 0: (First begets 1 Cluster)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Total Customers: 85,367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432720" y="850320"/>
            <a:ext cx="4454640" cy="28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(Direct Deposit)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0 Customers Mostly performed just FT they are.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Big Chunk of cluster 0 are 30 to 45 years old.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Also performed other type of transactions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3"/>
          <a:stretch/>
        </p:blipFill>
        <p:spPr>
          <a:xfrm>
            <a:off x="9646560" y="840600"/>
            <a:ext cx="2465280" cy="1798560"/>
          </a:xfrm>
          <a:prstGeom prst="rect">
            <a:avLst/>
          </a:prstGeom>
          <a:ln>
            <a:noFill/>
          </a:ln>
        </p:spPr>
      </p:pic>
      <p:graphicFrame>
        <p:nvGraphicFramePr>
          <p:cNvPr id="105" name="Chart 18"/>
          <p:cNvGraphicFramePr/>
          <p:nvPr/>
        </p:nvGraphicFramePr>
        <p:xfrm>
          <a:off x="5765760" y="2815200"/>
          <a:ext cx="6209640" cy="353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6" name="Chart 19"/>
          <p:cNvGraphicFramePr/>
          <p:nvPr/>
        </p:nvGraphicFramePr>
        <p:xfrm>
          <a:off x="4324320" y="941400"/>
          <a:ext cx="2751480" cy="171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7" name="Chart 20"/>
          <p:cNvGraphicFramePr/>
          <p:nvPr/>
        </p:nvGraphicFramePr>
        <p:xfrm>
          <a:off x="0" y="3403440"/>
          <a:ext cx="5523840" cy="304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8" descr=""/>
          <p:cNvPicPr/>
          <p:nvPr/>
        </p:nvPicPr>
        <p:blipFill>
          <a:blip r:embed="rId1"/>
          <a:stretch/>
        </p:blipFill>
        <p:spPr>
          <a:xfrm>
            <a:off x="6389280" y="892440"/>
            <a:ext cx="2863440" cy="202140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9605CA1-A150-4848-BF7B-D12D5D6AE450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11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112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15" name="Picture 11" descr=""/>
            <p:cNvPicPr/>
            <p:nvPr/>
          </p:nvPicPr>
          <p:blipFill>
            <a:blip r:embed="rId2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6" name="CustomShape 7"/>
          <p:cNvSpPr/>
          <p:nvPr/>
        </p:nvSpPr>
        <p:spPr>
          <a:xfrm>
            <a:off x="0" y="0"/>
            <a:ext cx="10369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cluster 1: (Fifth begets Cluster)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Total Customers: 31,600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192600" y="987840"/>
            <a:ext cx="4454640" cy="28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268 (Mobilink - TopUp)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269 (Telenor - TopUp)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1 Customers Mostly performed Top-up transactions.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Big Chunk of cluster 0 are 30 to 40 years old.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Also performed other type of transactions  like IBFT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18" name="Chart 15"/>
          <p:cNvGraphicFramePr/>
          <p:nvPr/>
        </p:nvGraphicFramePr>
        <p:xfrm>
          <a:off x="5313960" y="2935440"/>
          <a:ext cx="6327360" cy="351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9" name="Picture 5" descr=""/>
          <p:cNvPicPr/>
          <p:nvPr/>
        </p:nvPicPr>
        <p:blipFill>
          <a:blip r:embed="rId4"/>
          <a:stretch/>
        </p:blipFill>
        <p:spPr>
          <a:xfrm>
            <a:off x="9401040" y="913320"/>
            <a:ext cx="2746440" cy="1791000"/>
          </a:xfrm>
          <a:prstGeom prst="rect">
            <a:avLst/>
          </a:prstGeom>
          <a:ln>
            <a:noFill/>
          </a:ln>
        </p:spPr>
      </p:pic>
      <p:graphicFrame>
        <p:nvGraphicFramePr>
          <p:cNvPr id="120" name="Chart 20"/>
          <p:cNvGraphicFramePr/>
          <p:nvPr/>
        </p:nvGraphicFramePr>
        <p:xfrm>
          <a:off x="4023000" y="1105200"/>
          <a:ext cx="2498760" cy="208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1" name="Chart 21"/>
          <p:cNvGraphicFramePr/>
          <p:nvPr/>
        </p:nvGraphicFramePr>
        <p:xfrm>
          <a:off x="371520" y="3299040"/>
          <a:ext cx="4002840" cy="312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4560" y="-32040"/>
            <a:ext cx="467676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App Downloads till 23</a:t>
            </a:r>
            <a:r>
              <a:rPr b="1" lang="en-US" sz="26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June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356040" y="647208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646BBC-F779-4622-84D0-6CE2A88395A5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124" name="Group 3"/>
          <p:cNvGrpSpPr/>
          <p:nvPr/>
        </p:nvGrpSpPr>
        <p:grpSpPr>
          <a:xfrm>
            <a:off x="0" y="-1080"/>
            <a:ext cx="12191400" cy="6858360"/>
            <a:chOff x="0" y="-1080"/>
            <a:chExt cx="12191400" cy="6858360"/>
          </a:xfrm>
        </p:grpSpPr>
        <p:sp>
          <p:nvSpPr>
            <p:cNvPr id="125" name="CustomShape 4"/>
            <p:cNvSpPr/>
            <p:nvPr/>
          </p:nvSpPr>
          <p:spPr>
            <a:xfrm>
              <a:off x="0" y="6483240"/>
              <a:ext cx="12191400" cy="374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5"/>
            <p:cNvSpPr/>
            <p:nvPr/>
          </p:nvSpPr>
          <p:spPr>
            <a:xfrm>
              <a:off x="0" y="-1080"/>
              <a:ext cx="12191400" cy="829800"/>
            </a:xfrm>
            <a:prstGeom prst="rect">
              <a:avLst/>
            </a:prstGeom>
            <a:solidFill>
              <a:srgbClr val="006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6"/>
            <p:cNvSpPr/>
            <p:nvPr/>
          </p:nvSpPr>
          <p:spPr>
            <a:xfrm>
              <a:off x="0" y="6519600"/>
              <a:ext cx="5079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dbdbdb"/>
                  </a:solidFill>
                  <a:latin typeface="Arial Black"/>
                  <a:ea typeface="Roboto Light"/>
                </a:rPr>
                <a:t>UBL | 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where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you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come </a:t>
              </a:r>
              <a:r>
                <a:rPr b="1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first</a:t>
              </a:r>
              <a:r>
                <a:rPr b="0" i="1" lang="en-US" sz="1600" spc="-1" strike="noStrike">
                  <a:solidFill>
                    <a:srgbClr val="dbdbdb"/>
                  </a:solidFill>
                  <a:latin typeface="Arial"/>
                  <a:ea typeface="Roboto Light"/>
                </a:rPr>
                <a:t> 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128" name="Picture 11" descr=""/>
            <p:cNvPicPr/>
            <p:nvPr/>
          </p:nvPicPr>
          <p:blipFill>
            <a:blip r:embed="rId1"/>
            <a:stretch/>
          </p:blipFill>
          <p:spPr>
            <a:xfrm>
              <a:off x="10727640" y="66600"/>
              <a:ext cx="1419480" cy="74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9" name="CustomShape 7"/>
          <p:cNvSpPr/>
          <p:nvPr/>
        </p:nvSpPr>
        <p:spPr>
          <a:xfrm>
            <a:off x="0" y="0"/>
            <a:ext cx="10369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cluster 2: Fourth Biggest Cluster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Total Customers: 39,640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192600" y="987840"/>
            <a:ext cx="445464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Inter Bank Funds Transfer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2 Customers Mostly performed just IBFT they are value able customers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Big Chunk of cluster 2 are 30 to 40 years old.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31" name="Chart 15"/>
          <p:cNvGraphicFramePr/>
          <p:nvPr/>
        </p:nvGraphicFramePr>
        <p:xfrm>
          <a:off x="3785040" y="915840"/>
          <a:ext cx="3364920" cy="246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2" name="Chart 16"/>
          <p:cNvGraphicFramePr/>
          <p:nvPr/>
        </p:nvGraphicFramePr>
        <p:xfrm>
          <a:off x="187920" y="3183480"/>
          <a:ext cx="4892040" cy="298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3" name="Picture 8" descr=""/>
          <p:cNvPicPr/>
          <p:nvPr/>
        </p:nvPicPr>
        <p:blipFill>
          <a:blip r:embed="rId4"/>
          <a:stretch/>
        </p:blipFill>
        <p:spPr>
          <a:xfrm>
            <a:off x="6447240" y="852480"/>
            <a:ext cx="2943000" cy="2008800"/>
          </a:xfrm>
          <a:prstGeom prst="rect">
            <a:avLst/>
          </a:prstGeom>
          <a:ln>
            <a:noFill/>
          </a:ln>
        </p:spPr>
      </p:pic>
      <p:pic>
        <p:nvPicPr>
          <p:cNvPr id="134" name="Picture 5" descr=""/>
          <p:cNvPicPr/>
          <p:nvPr/>
        </p:nvPicPr>
        <p:blipFill>
          <a:blip r:embed="rId5"/>
          <a:stretch/>
        </p:blipFill>
        <p:spPr>
          <a:xfrm>
            <a:off x="9292320" y="915840"/>
            <a:ext cx="2899080" cy="1991880"/>
          </a:xfrm>
          <a:prstGeom prst="rect">
            <a:avLst/>
          </a:prstGeom>
          <a:ln>
            <a:noFill/>
          </a:ln>
        </p:spPr>
      </p:pic>
      <p:graphicFrame>
        <p:nvGraphicFramePr>
          <p:cNvPr id="135" name="Chart 18"/>
          <p:cNvGraphicFramePr/>
          <p:nvPr/>
        </p:nvGraphicFramePr>
        <p:xfrm>
          <a:off x="5254200" y="3330000"/>
          <a:ext cx="6413040" cy="273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47179</TotalTime>
  <Application>LibreOffice/6.0.7.3$Linux_X86_64 LibreOffice_project/00m0$Build-3</Application>
  <Words>737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2016-09-30T07:45:31Z</dcterms:created>
  <dc:creator>Ayesha Javed</dc:creator>
  <dc:description/>
  <dc:language>en-US</dc:language>
  <cp:lastModifiedBy/>
  <cp:lastPrinted>2017-03-20T03:58:55Z</cp:lastPrinted>
  <dcterms:modified xsi:type="dcterms:W3CDTF">2019-12-14T10:53:22Z</dcterms:modified>
  <cp:revision>904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