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4" r:id="rId4"/>
    <p:sldId id="331" r:id="rId5"/>
    <p:sldId id="326" r:id="rId6"/>
    <p:sldId id="327" r:id="rId7"/>
    <p:sldId id="333" r:id="rId8"/>
    <p:sldId id="328" r:id="rId9"/>
    <p:sldId id="329" r:id="rId10"/>
    <p:sldId id="330" r:id="rId11"/>
    <p:sldId id="260" r:id="rId12"/>
    <p:sldId id="335" r:id="rId13"/>
    <p:sldId id="336" r:id="rId14"/>
    <p:sldId id="337" r:id="rId15"/>
    <p:sldId id="338" r:id="rId16"/>
    <p:sldId id="339" r:id="rId17"/>
    <p:sldId id="261" r:id="rId18"/>
    <p:sldId id="262" r:id="rId19"/>
    <p:sldId id="263" r:id="rId20"/>
    <p:sldId id="257" r:id="rId21"/>
    <p:sldId id="258" r:id="rId22"/>
    <p:sldId id="264" r:id="rId23"/>
    <p:sldId id="265" r:id="rId24"/>
    <p:sldId id="267" r:id="rId25"/>
    <p:sldId id="268" r:id="rId26"/>
    <p:sldId id="270" r:id="rId27"/>
    <p:sldId id="271" r:id="rId28"/>
    <p:sldId id="272" r:id="rId29"/>
    <p:sldId id="273" r:id="rId30"/>
    <p:sldId id="274" r:id="rId31"/>
    <p:sldId id="276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6" r:id="rId40"/>
    <p:sldId id="287" r:id="rId41"/>
    <p:sldId id="288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2" r:id="rId54"/>
    <p:sldId id="303" r:id="rId55"/>
    <p:sldId id="304" r:id="rId56"/>
    <p:sldId id="305" r:id="rId57"/>
    <p:sldId id="289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3FBE-22B7-4B54-BA60-761870212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6603B-AA67-4BEC-9041-134244B98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AAC6-064E-4799-B3F8-1FBAD7FE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9878-25CC-4453-AC67-38C0BB0E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9357-E58E-4802-B176-12126E20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78FD-2376-4814-8B8B-673E6FB8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8A157-9CD3-46D0-95E6-1D3451365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A00A-262D-4F80-8DF8-1F030284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7B87-8FA7-4C78-B4B7-67891B56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E54D-6DAA-4754-B91C-B66C252E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A39B3-B83D-40EC-A0CC-79E32A9B4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0ED62-8FF8-4CA3-B036-8F233AE1D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3C77-6AF3-4BD7-96FB-C785FDE7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55AF-B3A7-45FB-87BB-6A31C3E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DE49-D957-4999-982F-088264D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81F6-2871-4437-A1CF-50540B50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DD6E-3DDC-479E-AE8A-279D544A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A638-FF92-4F83-96B6-D324B6D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DFDD-A2D7-4178-AC61-055F199B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856A-8BEE-45F2-B26F-3DD975E2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6094-F672-4FDC-A674-E9EC85A4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709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8B03-4489-4119-8B85-C7FB5867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32E3-BDDA-42A7-82ED-2F8515BD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AB25-07AD-4B0C-944F-F2DB02A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DAE4-0050-4A0D-B1BA-65EF95DD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234E-BEE5-4C6F-BC94-C8DD44E0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6F4A-6EA2-4C72-A77A-BC999AD5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6EBF5-3A6A-4A8D-977F-6A642C1D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5CB80-2068-4383-9BCC-6A595093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E7589-A95F-45AF-A0B1-184A36CE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58BC-AD6D-46D6-AF10-E0D74D69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604-0241-4601-B3EF-DCDD2169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7836-62BF-4CB1-B1FB-14D2EC4C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454D-BF02-46E3-A5E7-7BF4B3C9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862C2-96E1-4BBF-868F-DDAA0779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3C1D-7BB1-44AA-BEB4-179A52632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4B1F1-52E1-4DE2-A265-83BE49A8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98FD9-C131-450B-8500-FF1C5BCC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88AFC-FBD7-4390-9FF3-B7CF96BF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9FD4-9FDE-4B7B-94C7-4C0EE22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FE003-180F-4D7A-B52A-24DFBC9E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8719-826D-4F28-B81E-21C37CBB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FF0A-E2BB-4C70-BE5B-2D70985A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E4EBC-783A-4A3F-AEAE-F0AA65E2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EE16B-1B5E-4FD2-A5AD-07D5561F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CCCE4-3EEA-455A-8EA7-45DACCD0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83B-88CB-48CA-A48D-BCF3AB15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6D64-8B0F-4BE9-B58E-81C3AE88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2941-7E11-462C-913B-702EB6E5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66CB2-08BA-40F9-A09A-5F1B8E34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21E6-A625-4954-8CE4-7C87CCA0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747F9-E235-47F1-B564-19AEE60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C685-AC2D-4114-A8DF-0195225C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C04C0-39E6-4741-BADA-C7ECF634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 Narrow" panose="020B0606020202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AC3D-4234-4D0C-8AB0-2D70B0AE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BE4A7-9B52-4D55-A0D6-724C8AF8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83A1-DA92-4B91-B00C-D6A53AE2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14F70-5F57-4FAA-8232-62AC427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6606D-7DD7-4339-95D9-FAA0A61F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F1FC-F526-40DE-8523-EE24844E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C071-65A0-40C0-8AD7-4B61DE2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4E3C-06DC-4191-B1FE-FD3D19792EB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622C-D263-4192-991E-A99844C8B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94C4-2286-436D-8AE5-8EF9374C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6642-F698-4622-9F59-42EC8052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pub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5A01-E2CE-4557-BE45-E978C9AE5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C6647-C1EE-47B6-8F6C-29E7D828C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 </a:t>
            </a:r>
            <a:r>
              <a:rPr lang="en-US" dirty="0" err="1"/>
              <a:t>Nouman</a:t>
            </a:r>
            <a:r>
              <a:rPr lang="en-US" dirty="0"/>
              <a:t> </a:t>
            </a:r>
            <a:r>
              <a:rPr lang="en-US" dirty="0" err="1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6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A078-4E0B-443A-B5CB-9A1E024C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8" y="127500"/>
            <a:ext cx="10515600" cy="781287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tx1"/>
                </a:solidFill>
              </a:rPr>
              <a:t>Rstudio</a:t>
            </a:r>
            <a:r>
              <a:rPr lang="en-US" sz="2200" dirty="0">
                <a:solidFill>
                  <a:schemeClr val="tx1"/>
                </a:solidFill>
              </a:rPr>
              <a:t> has a great tool to create an App easily.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Below is an example of app with the World Bank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8841F-E60E-45FC-8AFF-21121277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9" y="869320"/>
            <a:ext cx="8887691" cy="5796813"/>
          </a:xfrm>
        </p:spPr>
      </p:pic>
    </p:spTree>
    <p:extLst>
      <p:ext uri="{BB962C8B-B14F-4D97-AF65-F5344CB8AC3E}">
        <p14:creationId xmlns:p14="http://schemas.microsoft.com/office/powerpoint/2010/main" val="214937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9C68-819A-4331-833B-F828D0E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with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6B43-1A59-44B2-AEE6-457FA326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419367"/>
            <a:ext cx="10661073" cy="4757596"/>
          </a:xfrm>
        </p:spPr>
        <p:txBody>
          <a:bodyPr>
            <a:normAutofit/>
          </a:bodyPr>
          <a:lstStyle/>
          <a:p>
            <a:r>
              <a:rPr lang="en-US" dirty="0"/>
              <a:t>Data analysis with R is done in a series of steps; </a:t>
            </a:r>
            <a:r>
              <a:rPr lang="en-US" dirty="0">
                <a:solidFill>
                  <a:schemeClr val="accent1"/>
                </a:solidFill>
              </a:rPr>
              <a:t>programming, transforming, discovering, modeling and communicate the results</a:t>
            </a:r>
          </a:p>
          <a:p>
            <a:endParaRPr lang="en-US" dirty="0"/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Program: </a:t>
            </a:r>
            <a:r>
              <a:rPr lang="en-US" sz="2400" dirty="0"/>
              <a:t>R is a clear and accessible programming tool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Transform</a:t>
            </a:r>
            <a:r>
              <a:rPr lang="en-US" sz="2400" dirty="0"/>
              <a:t>: R is made up of a collection of libraries designed specifically for data science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Discover</a:t>
            </a:r>
            <a:r>
              <a:rPr lang="en-US" sz="2400" dirty="0"/>
              <a:t>: Investigate the data, refine your hypothesis and analyze them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Model</a:t>
            </a:r>
            <a:r>
              <a:rPr lang="en-US" sz="2400" dirty="0"/>
              <a:t>: R provides a wide array of tools to capture the right model for your data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Communicate</a:t>
            </a:r>
            <a:r>
              <a:rPr lang="en-US" sz="2400" dirty="0"/>
              <a:t>: Integrate codes, graphs, and outputs to a report with R Markdown or build Shiny apps to share with the world</a:t>
            </a:r>
          </a:p>
        </p:txBody>
      </p:sp>
    </p:spTree>
    <p:extLst>
      <p:ext uri="{BB962C8B-B14F-4D97-AF65-F5344CB8AC3E}">
        <p14:creationId xmlns:p14="http://schemas.microsoft.com/office/powerpoint/2010/main" val="111332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188D-C176-4498-80B3-E8CE69A0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06B05-F340-4A32-AF53-AC1206D6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48" y="0"/>
            <a:ext cx="6672633" cy="6794620"/>
          </a:xfrm>
        </p:spPr>
      </p:pic>
    </p:spTree>
    <p:extLst>
      <p:ext uri="{BB962C8B-B14F-4D97-AF65-F5344CB8AC3E}">
        <p14:creationId xmlns:p14="http://schemas.microsoft.com/office/powerpoint/2010/main" val="48444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DF1A-6668-416A-B716-70092712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A63E8-D7BF-4E77-8CD9-9139E88F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49" y="0"/>
            <a:ext cx="8285901" cy="6705600"/>
          </a:xfrm>
        </p:spPr>
      </p:pic>
    </p:spTree>
    <p:extLst>
      <p:ext uri="{BB962C8B-B14F-4D97-AF65-F5344CB8AC3E}">
        <p14:creationId xmlns:p14="http://schemas.microsoft.com/office/powerpoint/2010/main" val="297536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1366-F5C5-4BAE-A9D6-FF056C62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Installation will take time, and you will get done message.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142C8-A7A1-4D70-A94F-483190192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75" y="1146412"/>
            <a:ext cx="6680633" cy="3929784"/>
          </a:xfrm>
        </p:spPr>
      </p:pic>
    </p:spTree>
    <p:extLst>
      <p:ext uri="{BB962C8B-B14F-4D97-AF65-F5344CB8AC3E}">
        <p14:creationId xmlns:p14="http://schemas.microsoft.com/office/powerpoint/2010/main" val="287804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F386-E318-4DEE-BF43-CC28B7E0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 </a:t>
            </a:r>
            <a:r>
              <a:rPr lang="en-US" b="1" dirty="0" err="1"/>
              <a:t>Rstudio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1DCC1-B7AE-473A-A04D-2B24951F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835"/>
            <a:ext cx="9070235" cy="24221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922B3-4678-4C0E-9A9A-86C3BE2E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4460"/>
            <a:ext cx="9068134" cy="19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8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27CD-6484-4170-AB49-12D807D7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E29EC-1FBB-421E-908B-FF7BF695A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2" y="11020"/>
            <a:ext cx="10700795" cy="27382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89BA5-5B97-439C-A492-097A23E20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2" y="2945389"/>
            <a:ext cx="4757460" cy="2125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2EE05-3A7A-4D9C-B61A-9B6B784B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9" y="2824214"/>
            <a:ext cx="3261015" cy="3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30C4-7F3F-4C46-9AB6-824A947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 Data Types, Arithmetic &amp; Logical Operators with 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E89D-31D2-4BD1-8026-91B6B810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4" y="1405512"/>
            <a:ext cx="5424055" cy="47575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Basic data types: </a:t>
            </a:r>
            <a:r>
              <a:rPr lang="en-US" dirty="0"/>
              <a:t>R Programming works with numerous data types, including</a:t>
            </a:r>
          </a:p>
          <a:p>
            <a:endParaRPr lang="en-US" sz="2200" dirty="0"/>
          </a:p>
          <a:p>
            <a:pPr lvl="1"/>
            <a:r>
              <a:rPr lang="en-US" sz="2200" dirty="0"/>
              <a:t>    Scalars</a:t>
            </a:r>
          </a:p>
          <a:p>
            <a:pPr lvl="1"/>
            <a:r>
              <a:rPr lang="en-US" sz="2200" dirty="0"/>
              <a:t>    Vectors (numerical, character, logical)</a:t>
            </a:r>
          </a:p>
          <a:p>
            <a:pPr lvl="1"/>
            <a:r>
              <a:rPr lang="en-US" sz="2200" dirty="0"/>
              <a:t>    Matrices</a:t>
            </a:r>
          </a:p>
          <a:p>
            <a:pPr lvl="1"/>
            <a:r>
              <a:rPr lang="en-US" sz="2200" dirty="0"/>
              <a:t>    Data frames</a:t>
            </a:r>
          </a:p>
          <a:p>
            <a:pPr lvl="1"/>
            <a:r>
              <a:rPr lang="en-US" sz="2200" dirty="0"/>
              <a:t>   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58334-3729-4BBA-A3DA-387E45CC4D61}"/>
              </a:ext>
            </a:extLst>
          </p:cNvPr>
          <p:cNvSpPr txBox="1">
            <a:spLocks/>
          </p:cNvSpPr>
          <p:nvPr/>
        </p:nvSpPr>
        <p:spPr>
          <a:xfrm>
            <a:off x="6303819" y="1405512"/>
            <a:ext cx="5424055" cy="47575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Basics types</a:t>
            </a:r>
          </a:p>
          <a:p>
            <a:endParaRPr lang="en-US" sz="2200" dirty="0"/>
          </a:p>
          <a:p>
            <a:pPr lvl="1"/>
            <a:r>
              <a:rPr lang="en-US" sz="2200" dirty="0"/>
              <a:t>    4.5 is a decimal value called </a:t>
            </a:r>
            <a:r>
              <a:rPr lang="en-US" sz="2200" dirty="0" err="1">
                <a:solidFill>
                  <a:schemeClr val="accent1"/>
                </a:solidFill>
              </a:rPr>
              <a:t>numerics</a:t>
            </a:r>
            <a:r>
              <a:rPr lang="en-US" sz="2200" dirty="0"/>
              <a:t>.</a:t>
            </a:r>
          </a:p>
          <a:p>
            <a:pPr marL="914400" lvl="1" indent="-457200"/>
            <a:r>
              <a:rPr lang="en-US" sz="2200" dirty="0"/>
              <a:t>4 is a natural value called integers. Integers are also </a:t>
            </a:r>
            <a:r>
              <a:rPr lang="en-US" sz="2200" dirty="0" err="1">
                <a:solidFill>
                  <a:schemeClr val="accent1"/>
                </a:solidFill>
              </a:rPr>
              <a:t>numerics</a:t>
            </a:r>
            <a:r>
              <a:rPr lang="en-US" sz="2200" dirty="0"/>
              <a:t>.</a:t>
            </a:r>
          </a:p>
          <a:p>
            <a:pPr marL="914400" lvl="1" indent="-457200"/>
            <a:r>
              <a:rPr lang="en-US" sz="2200" dirty="0"/>
              <a:t>TRUE or FALSE is a Boolean value called </a:t>
            </a:r>
            <a:r>
              <a:rPr lang="en-US" sz="2200" dirty="0">
                <a:solidFill>
                  <a:schemeClr val="accent1"/>
                </a:solidFill>
              </a:rPr>
              <a:t>logical</a:t>
            </a:r>
            <a:r>
              <a:rPr lang="en-US" sz="2200" dirty="0"/>
              <a:t>.</a:t>
            </a:r>
          </a:p>
          <a:p>
            <a:pPr marL="914400" lvl="1" indent="-457200"/>
            <a:r>
              <a:rPr lang="en-US" sz="2200" dirty="0"/>
              <a:t>The value inside " " or ' ' are text (string). They are called </a:t>
            </a:r>
            <a:r>
              <a:rPr lang="en-US" sz="2200" dirty="0">
                <a:solidFill>
                  <a:schemeClr val="accent1"/>
                </a:solidFill>
              </a:rPr>
              <a:t>characters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48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182B9-FFF2-45B1-A69F-537C433F9DE6}"/>
              </a:ext>
            </a:extLst>
          </p:cNvPr>
          <p:cNvSpPr/>
          <p:nvPr/>
        </p:nvSpPr>
        <p:spPr>
          <a:xfrm>
            <a:off x="976744" y="335845"/>
            <a:ext cx="3810002" cy="6186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Example 1: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 Numeric</a:t>
            </a:r>
          </a:p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x &lt;- 28</a:t>
            </a:r>
          </a:p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class(x)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Output: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## [1] "numeric"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Example 2: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 String</a:t>
            </a:r>
          </a:p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y &lt;- "R is Fantastic"</a:t>
            </a:r>
          </a:p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class(y)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Output: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## [1] "character"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196D0-29C4-42B8-B73E-6F7E0559CAF7}"/>
              </a:ext>
            </a:extLst>
          </p:cNvPr>
          <p:cNvSpPr/>
          <p:nvPr/>
        </p:nvSpPr>
        <p:spPr>
          <a:xfrm>
            <a:off x="4987637" y="2175162"/>
            <a:ext cx="4294909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Example 3: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 Boolean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z &lt;- TRUE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class(z)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[1] "logical"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271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5A9F-3933-42D6-9F22-B6BEBEDD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2915-00B9-4CFB-9F61-6FD2DE7D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2" y="1321616"/>
            <a:ext cx="11322628" cy="1393875"/>
          </a:xfrm>
        </p:spPr>
        <p:txBody>
          <a:bodyPr/>
          <a:lstStyle/>
          <a:p>
            <a:r>
              <a:rPr lang="en-US" dirty="0"/>
              <a:t>A variable can store a number, an object, a statistical result, vector, dataset, a model prediction.. </a:t>
            </a:r>
          </a:p>
          <a:p>
            <a:pPr lvl="1"/>
            <a:r>
              <a:rPr lang="en-US" dirty="0"/>
              <a:t>basically anything R outputs.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65523-AA12-43CE-B381-4F5E8E779058}"/>
              </a:ext>
            </a:extLst>
          </p:cNvPr>
          <p:cNvSpPr/>
          <p:nvPr/>
        </p:nvSpPr>
        <p:spPr>
          <a:xfrm>
            <a:off x="335971" y="2228975"/>
            <a:ext cx="8932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To add a value to the variable, use &lt;- or =.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pPr lvl="1"/>
            <a:r>
              <a:rPr lang="en-US" sz="2200" dirty="0" err="1">
                <a:latin typeface="Arial Narrow" panose="020B0606020202030204" pitchFamily="34" charset="0"/>
              </a:rPr>
              <a:t>name_of_variable</a:t>
            </a:r>
            <a:r>
              <a:rPr lang="en-US" sz="2200" dirty="0">
                <a:latin typeface="Arial Narrow" panose="020B0606020202030204" pitchFamily="34" charset="0"/>
              </a:rPr>
              <a:t> &lt;- value</a:t>
            </a:r>
          </a:p>
          <a:p>
            <a:pPr lvl="1"/>
            <a:r>
              <a:rPr lang="en-US" sz="2200" dirty="0" err="1">
                <a:latin typeface="Arial Narrow" panose="020B0606020202030204" pitchFamily="34" charset="0"/>
              </a:rPr>
              <a:t>name_of_variable</a:t>
            </a:r>
            <a:r>
              <a:rPr lang="en-US" sz="2200" dirty="0">
                <a:latin typeface="Arial Narrow" panose="020B0606020202030204" pitchFamily="34" charset="0"/>
              </a:rPr>
              <a:t> =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4FCF0-566D-4C3E-BBB2-AC43ED1C34D3}"/>
              </a:ext>
            </a:extLst>
          </p:cNvPr>
          <p:cNvSpPr/>
          <p:nvPr/>
        </p:nvSpPr>
        <p:spPr>
          <a:xfrm>
            <a:off x="259772" y="4140968"/>
            <a:ext cx="3214255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Example 1: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# Print variable x</a:t>
            </a:r>
          </a:p>
          <a:p>
            <a:r>
              <a:rPr lang="en-US" dirty="0">
                <a:latin typeface="Arial Narrow" panose="020B0606020202030204" pitchFamily="34" charset="0"/>
              </a:rPr>
              <a:t>x &lt;- 42</a:t>
            </a:r>
          </a:p>
          <a:p>
            <a:r>
              <a:rPr lang="en-US" dirty="0">
                <a:latin typeface="Arial Narrow" panose="020B0606020202030204" pitchFamily="34" charset="0"/>
              </a:rPr>
              <a:t>x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Output: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## [1]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FF64D-E3D0-473E-B25B-C895B42C358D}"/>
              </a:ext>
            </a:extLst>
          </p:cNvPr>
          <p:cNvSpPr/>
          <p:nvPr/>
        </p:nvSpPr>
        <p:spPr>
          <a:xfrm>
            <a:off x="4802331" y="4140968"/>
            <a:ext cx="4772891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y  &lt;- 10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 We call x and y and apply a subtraction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x-y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Output: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## [1] 32</a:t>
            </a:r>
          </a:p>
        </p:txBody>
      </p:sp>
    </p:spTree>
    <p:extLst>
      <p:ext uri="{BB962C8B-B14F-4D97-AF65-F5344CB8AC3E}">
        <p14:creationId xmlns:p14="http://schemas.microsoft.com/office/powerpoint/2010/main" val="8428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70D6-EB16-480F-BC59-35D539F6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7C7B-C184-474C-82E0-7009A24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6182"/>
            <a:ext cx="10965873" cy="51766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 is a programming language developed by Ross Ihaka and Robert Gentleman in 1993. </a:t>
            </a:r>
          </a:p>
          <a:p>
            <a:pPr>
              <a:lnSpc>
                <a:spcPct val="150000"/>
              </a:lnSpc>
            </a:pPr>
            <a:r>
              <a:rPr lang="en-US" dirty="0"/>
              <a:t>R programming language is widely used by </a:t>
            </a:r>
            <a:r>
              <a:rPr lang="en-US" dirty="0">
                <a:solidFill>
                  <a:srgbClr val="FF0000"/>
                </a:solidFill>
              </a:rPr>
              <a:t>data scientists </a:t>
            </a:r>
            <a:r>
              <a:rPr lang="en-US" dirty="0"/>
              <a:t>and major corporations like </a:t>
            </a:r>
            <a:r>
              <a:rPr lang="en-US" dirty="0">
                <a:solidFill>
                  <a:srgbClr val="FF0000"/>
                </a:solidFill>
              </a:rPr>
              <a:t>Google, Uber, Airbnb, Facebook </a:t>
            </a:r>
            <a:r>
              <a:rPr lang="en-US" dirty="0"/>
              <a:t>etc</a:t>
            </a:r>
            <a:r>
              <a:rPr lang="en-US" dirty="0">
                <a:solidFill>
                  <a:schemeClr val="accent1"/>
                </a:solidFill>
              </a:rPr>
              <a:t>. for data analysis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R possesses an extensive catalog of </a:t>
            </a:r>
            <a:r>
              <a:rPr lang="en-US" dirty="0">
                <a:solidFill>
                  <a:schemeClr val="accent1"/>
                </a:solidFill>
              </a:rPr>
              <a:t>statistical and graphical methods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includes machine learning algorithm, linear regression, time series, statistical inference, etc. </a:t>
            </a:r>
          </a:p>
          <a:p>
            <a:pPr>
              <a:lnSpc>
                <a:spcPct val="150000"/>
              </a:lnSpc>
            </a:pPr>
            <a:r>
              <a:rPr lang="en-US" dirty="0"/>
              <a:t>Most of the </a:t>
            </a:r>
            <a:r>
              <a:rPr lang="en-US" dirty="0">
                <a:solidFill>
                  <a:schemeClr val="accent1"/>
                </a:solidFill>
              </a:rPr>
              <a:t>R libraries </a:t>
            </a:r>
            <a:r>
              <a:rPr lang="en-US" dirty="0"/>
              <a:t>are written in R, but for heavy computational task, C, C++ and Fortran codes are preferred. </a:t>
            </a:r>
          </a:p>
        </p:txBody>
      </p:sp>
    </p:spTree>
    <p:extLst>
      <p:ext uri="{BB962C8B-B14F-4D97-AF65-F5344CB8AC3E}">
        <p14:creationId xmlns:p14="http://schemas.microsoft.com/office/powerpoint/2010/main" val="98664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DC38-83C4-401E-B58D-608C6EB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EEAE29-2F74-4792-BDDB-C12B55F8B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819" y="1859339"/>
            <a:ext cx="80979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variables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the sum of the first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positive integers?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can use the formula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+1)/2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quickly compute this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Instructions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n&lt;-100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Then use R to compute the sum of 1 through 100 using the formula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+1)/2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What is the sum?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6E76D-F983-46C6-88BA-87BB09263BD0}"/>
              </a:ext>
            </a:extLst>
          </p:cNvPr>
          <p:cNvSpPr/>
          <p:nvPr/>
        </p:nvSpPr>
        <p:spPr>
          <a:xfrm>
            <a:off x="6096000" y="1858971"/>
            <a:ext cx="51816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# Here is how you compute the sum for the first 20 integers: 20*(20+1)/2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 However, we can define a variable to use the formula for other values of </a:t>
            </a:r>
            <a:r>
              <a:rPr lang="en-US" sz="2000" dirty="0" err="1">
                <a:latin typeface="Arial Narrow" panose="020B0606020202030204" pitchFamily="34" charset="0"/>
              </a:rPr>
              <a:t>nn</a:t>
            </a:r>
            <a:r>
              <a:rPr lang="en-US" sz="2000" dirty="0">
                <a:latin typeface="Arial Narrow" panose="020B0606020202030204" pitchFamily="34" charset="0"/>
              </a:rPr>
              <a:t> &lt;- 100n*(n+1)/2</a:t>
            </a:r>
          </a:p>
        </p:txBody>
      </p:sp>
    </p:spTree>
    <p:extLst>
      <p:ext uri="{BB962C8B-B14F-4D97-AF65-F5344CB8AC3E}">
        <p14:creationId xmlns:p14="http://schemas.microsoft.com/office/powerpoint/2010/main" val="222174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7971-2F31-4BD5-BB1D-48F618CD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8873836" cy="3568051"/>
          </a:xfrm>
        </p:spPr>
        <p:txBody>
          <a:bodyPr>
            <a:normAutofit/>
          </a:bodyPr>
          <a:lstStyle/>
          <a:p>
            <a:r>
              <a:rPr lang="en-US" dirty="0"/>
              <a:t>Run the following code in the R console: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 &lt;- 1000</a:t>
            </a:r>
          </a:p>
          <a:p>
            <a:pPr marL="0" indent="0">
              <a:buNone/>
            </a:pPr>
            <a:r>
              <a:rPr lang="en-US" dirty="0"/>
              <a:t>x &lt;- seq(1,n)</a:t>
            </a:r>
          </a:p>
          <a:p>
            <a:pPr marL="0" indent="0">
              <a:buNone/>
            </a:pPr>
            <a:r>
              <a:rPr lang="en-US" dirty="0"/>
              <a:t>sum(x)</a:t>
            </a:r>
          </a:p>
          <a:p>
            <a:endParaRPr lang="en-US" dirty="0"/>
          </a:p>
          <a:p>
            <a:r>
              <a:rPr lang="en-US" dirty="0"/>
              <a:t>Based on the result, what do you think the functions seq and sum do? You can use the help system.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4A91D0-3073-4666-9F37-570C27F55783}"/>
              </a:ext>
            </a:extLst>
          </p:cNvPr>
          <p:cNvSpPr/>
          <p:nvPr/>
        </p:nvSpPr>
        <p:spPr>
          <a:xfrm>
            <a:off x="737753" y="5015547"/>
            <a:ext cx="10872356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200" dirty="0">
                <a:latin typeface="Arial Narrow" panose="020B0606020202030204" pitchFamily="34" charset="0"/>
              </a:rPr>
              <a:t>sum creates a list of numbers and seq adds them up.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>
                <a:latin typeface="Arial Narrow" panose="020B0606020202030204" pitchFamily="34" charset="0"/>
              </a:rPr>
              <a:t>seq creates a list of numbers and sum adds them up.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>
                <a:latin typeface="Arial Narrow" panose="020B0606020202030204" pitchFamily="34" charset="0"/>
              </a:rPr>
              <a:t>seq computes the difference between two arguments and sum computes the sum of 1 through 1000.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200" dirty="0">
                <a:latin typeface="Arial Narrow" panose="020B0606020202030204" pitchFamily="34" charset="0"/>
              </a:rPr>
              <a:t>sum always returns the same number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F2132-E38E-4F9D-83D7-061F5E01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0288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923309"/>
            <a:ext cx="3186546" cy="380648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Example 1:</a:t>
            </a:r>
          </a:p>
          <a:p>
            <a:pPr marL="0" indent="0">
              <a:buNone/>
            </a:pPr>
            <a:r>
              <a:rPr lang="en-US" sz="2200" dirty="0"/>
              <a:t># Numerical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vec_num</a:t>
            </a:r>
            <a:r>
              <a:rPr lang="en-US" sz="2200" dirty="0">
                <a:solidFill>
                  <a:schemeClr val="accent1"/>
                </a:solidFill>
              </a:rPr>
              <a:t> &lt;- c(1, 10, 49)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vec_num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 1 10 49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A1FAC-B411-4B9D-8373-DB6655323058}"/>
              </a:ext>
            </a:extLst>
          </p:cNvPr>
          <p:cNvSpPr/>
          <p:nvPr/>
        </p:nvSpPr>
        <p:spPr>
          <a:xfrm>
            <a:off x="4197928" y="2923309"/>
            <a:ext cx="3075708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Example 2:</a:t>
            </a:r>
          </a:p>
          <a:p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 Character </a:t>
            </a:r>
          </a:p>
          <a:p>
            <a:r>
              <a:rPr lang="en-US" sz="22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vec_chr</a:t>
            </a:r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 &lt;- c("a", "b", "c")</a:t>
            </a:r>
          </a:p>
          <a:p>
            <a:r>
              <a:rPr lang="en-US" sz="22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vec_chr</a:t>
            </a:r>
            <a:endParaRPr lang="en-US" sz="22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Output: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## [1] "a" "b" "c"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8844DB-0F61-44F4-A9A4-95B82C037488}"/>
              </a:ext>
            </a:extLst>
          </p:cNvPr>
          <p:cNvSpPr/>
          <p:nvPr/>
        </p:nvSpPr>
        <p:spPr>
          <a:xfrm>
            <a:off x="838199" y="1157083"/>
            <a:ext cx="10515599" cy="155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A vector is </a:t>
            </a:r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a one-dimensional array</a:t>
            </a:r>
            <a:r>
              <a:rPr lang="en-US" sz="2200" dirty="0">
                <a:latin typeface="Arial Narrow" panose="020B060602020203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We can create a vector with all the basic data types (we discussed earlier).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The simplest way to build a vector in R, is to use the c command.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D4AF9-FA96-45FC-B1F4-6EF54DB6A9EB}"/>
              </a:ext>
            </a:extLst>
          </p:cNvPr>
          <p:cNvSpPr/>
          <p:nvPr/>
        </p:nvSpPr>
        <p:spPr>
          <a:xfrm>
            <a:off x="7841672" y="2923309"/>
            <a:ext cx="3983182" cy="37274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Example 3: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</a:rPr>
              <a:t># Boolean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vec_bool</a:t>
            </a:r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 &lt;-  c(TRUE, FALSE, TRUE)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vec_bool</a:t>
            </a:r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</a:rPr>
              <a:t>##[1] TRUE FALSE TRUE</a:t>
            </a:r>
          </a:p>
        </p:txBody>
      </p:sp>
    </p:spTree>
    <p:extLst>
      <p:ext uri="{BB962C8B-B14F-4D97-AF65-F5344CB8AC3E}">
        <p14:creationId xmlns:p14="http://schemas.microsoft.com/office/powerpoint/2010/main" val="34447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66967"/>
            <a:ext cx="4856018" cy="496757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 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the vectors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vect_1 &lt;- c(1, 3,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vect_2 &lt;- c(2, 4, 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Take the sum of </a:t>
            </a:r>
            <a:r>
              <a:rPr lang="en-US" dirty="0" err="1">
                <a:solidFill>
                  <a:schemeClr val="accent1"/>
                </a:solidFill>
              </a:rPr>
              <a:t>A_vector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B_vector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sum_vect</a:t>
            </a:r>
            <a:r>
              <a:rPr lang="en-US" dirty="0">
                <a:solidFill>
                  <a:schemeClr val="accent1"/>
                </a:solidFill>
              </a:rPr>
              <a:t> &lt;- vect_1 + vect_2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Print out </a:t>
            </a:r>
            <a:r>
              <a:rPr lang="en-US" dirty="0" err="1">
                <a:solidFill>
                  <a:schemeClr val="accent1"/>
                </a:solidFill>
              </a:rPr>
              <a:t>total_vector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sum_vect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 3  7 11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B1BBF6-96C6-4BBE-8802-D84B3FF9C862}"/>
              </a:ext>
            </a:extLst>
          </p:cNvPr>
          <p:cNvSpPr txBox="1">
            <a:spLocks/>
          </p:cNvSpPr>
          <p:nvPr/>
        </p:nvSpPr>
        <p:spPr>
          <a:xfrm>
            <a:off x="5805055" y="1266967"/>
            <a:ext cx="6005945" cy="49675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R, it is possible to slice a vector. </a:t>
            </a:r>
          </a:p>
          <a:p>
            <a:pPr marL="0" indent="0">
              <a:buNone/>
            </a:pPr>
            <a:r>
              <a:rPr lang="en-US" dirty="0"/>
              <a:t>In some occasion, we are interested in only the first five rows of a vector. </a:t>
            </a:r>
          </a:p>
          <a:p>
            <a:pPr marL="0" indent="0">
              <a:buNone/>
            </a:pPr>
            <a:r>
              <a:rPr lang="en-US" dirty="0"/>
              <a:t>We can use the [1:5] command to extract the value 1 to 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Slice the first five rows of the vector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slice_vector</a:t>
            </a:r>
            <a:r>
              <a:rPr lang="en-US" dirty="0">
                <a:solidFill>
                  <a:schemeClr val="accent1"/>
                </a:solidFill>
              </a:rPr>
              <a:t> &lt;- c(1,2,3,4,5,6,7,8,9,10)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slice_vector</a:t>
            </a:r>
            <a:r>
              <a:rPr lang="en-US" dirty="0">
                <a:solidFill>
                  <a:schemeClr val="accent1"/>
                </a:solidFill>
              </a:rPr>
              <a:t>[1:5]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[1] 1 2 3 4 5</a:t>
            </a:r>
          </a:p>
        </p:txBody>
      </p:sp>
    </p:spTree>
    <p:extLst>
      <p:ext uri="{BB962C8B-B14F-4D97-AF65-F5344CB8AC3E}">
        <p14:creationId xmlns:p14="http://schemas.microsoft.com/office/powerpoint/2010/main" val="108895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419367"/>
            <a:ext cx="10480964" cy="4757596"/>
          </a:xfrm>
        </p:spPr>
        <p:txBody>
          <a:bodyPr>
            <a:normAutofit/>
          </a:bodyPr>
          <a:lstStyle/>
          <a:p>
            <a:r>
              <a:rPr lang="en-US" sz="2200" dirty="0"/>
              <a:t>The shortest way to create a range of value is to use the: between two numbers. </a:t>
            </a:r>
          </a:p>
          <a:p>
            <a:r>
              <a:rPr lang="en-US" sz="2200" dirty="0"/>
              <a:t>For instance, from the above example, we can write c(1:10) to create a vector of value from one to ten.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Faster way to create adjacent values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c(1:10)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 1  2  3  4  5  6  7  8  9 10</a:t>
            </a:r>
          </a:p>
        </p:txBody>
      </p:sp>
    </p:spTree>
    <p:extLst>
      <p:ext uri="{BB962C8B-B14F-4D97-AF65-F5344CB8AC3E}">
        <p14:creationId xmlns:p14="http://schemas.microsoft.com/office/powerpoint/2010/main" val="287286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564" y="1308530"/>
            <a:ext cx="4149436" cy="47575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Basic arithmetic operations in 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Operator	Description</a:t>
            </a:r>
          </a:p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 		Subtraction</a:t>
            </a:r>
          </a:p>
          <a:p>
            <a:pPr marL="0" indent="0">
              <a:buNone/>
            </a:pPr>
            <a:r>
              <a:rPr lang="en-US" dirty="0"/>
              <a:t>* 		Multiplication</a:t>
            </a:r>
          </a:p>
          <a:p>
            <a:pPr marL="0" indent="0">
              <a:buNone/>
            </a:pPr>
            <a:r>
              <a:rPr lang="en-US" dirty="0"/>
              <a:t>/ 		Division</a:t>
            </a:r>
          </a:p>
          <a:p>
            <a:pPr marL="0" indent="0">
              <a:buNone/>
            </a:pPr>
            <a:r>
              <a:rPr lang="en-US" dirty="0"/>
              <a:t>^ or ** 		Exponentiation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1D5EB4-328E-4C0D-9F36-C493558600BA}"/>
              </a:ext>
            </a:extLst>
          </p:cNvPr>
          <p:cNvSpPr txBox="1">
            <a:spLocks/>
          </p:cNvSpPr>
          <p:nvPr/>
        </p:nvSpPr>
        <p:spPr>
          <a:xfrm>
            <a:off x="7204366" y="1308530"/>
            <a:ext cx="3387436" cy="47575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# Exponentiation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2^5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## [1] 32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 Modulo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28%%6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## [1] 4</a:t>
            </a:r>
          </a:p>
        </p:txBody>
      </p:sp>
    </p:spTree>
    <p:extLst>
      <p:ext uri="{BB962C8B-B14F-4D97-AF65-F5344CB8AC3E}">
        <p14:creationId xmlns:p14="http://schemas.microsoft.com/office/powerpoint/2010/main" val="58799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CD34-3FAB-44B8-819C-F5C054DE2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17233"/>
            <a:ext cx="8167255" cy="4975642"/>
          </a:xfrm>
        </p:spPr>
      </p:pic>
    </p:spTree>
    <p:extLst>
      <p:ext uri="{BB962C8B-B14F-4D97-AF65-F5344CB8AC3E}">
        <p14:creationId xmlns:p14="http://schemas.microsoft.com/office/powerpoint/2010/main" val="1239496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# Create a vector from 1 to 10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 &lt;- c(1:10)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&gt;5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[1]FALSE </a:t>
            </a:r>
            <a:r>
              <a:rPr lang="en-US" sz="2200" dirty="0" err="1"/>
              <a:t>FALSE</a:t>
            </a:r>
            <a:r>
              <a:rPr lang="en-US" sz="2200" dirty="0"/>
              <a:t> </a:t>
            </a:r>
            <a:r>
              <a:rPr lang="en-US" sz="2200" dirty="0" err="1"/>
              <a:t>FALSE</a:t>
            </a:r>
            <a:r>
              <a:rPr lang="en-US" sz="2200" dirty="0"/>
              <a:t> </a:t>
            </a:r>
            <a:r>
              <a:rPr lang="en-US" sz="2200" dirty="0" err="1"/>
              <a:t>FALSE</a:t>
            </a:r>
            <a:r>
              <a:rPr lang="en-US" sz="2200" dirty="0"/>
              <a:t> </a:t>
            </a:r>
            <a:r>
              <a:rPr lang="en-US" sz="2200" dirty="0" err="1"/>
              <a:t>FALSE</a:t>
            </a:r>
            <a:r>
              <a:rPr lang="en-US" sz="2200" dirty="0"/>
              <a:t>  TRUE  </a:t>
            </a:r>
            <a:r>
              <a:rPr lang="en-US" sz="2200" dirty="0" err="1"/>
              <a:t>TRUE</a:t>
            </a:r>
            <a:r>
              <a:rPr lang="en-US" sz="2200" dirty="0"/>
              <a:t>  </a:t>
            </a:r>
            <a:r>
              <a:rPr lang="en-US" sz="2200" dirty="0" err="1"/>
              <a:t>TRUE</a:t>
            </a:r>
            <a:r>
              <a:rPr lang="en-US" sz="2200" dirty="0"/>
              <a:t>  </a:t>
            </a:r>
            <a:r>
              <a:rPr lang="en-US" sz="2200" dirty="0" err="1"/>
              <a:t>TRUE</a:t>
            </a:r>
            <a:r>
              <a:rPr lang="en-US" sz="2200" dirty="0"/>
              <a:t>  </a:t>
            </a:r>
            <a:r>
              <a:rPr lang="en-US" sz="2200" dirty="0" err="1"/>
              <a:t>TRUE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E6B2C-0D63-46EC-9769-89E1DA44440E}"/>
              </a:ext>
            </a:extLst>
          </p:cNvPr>
          <p:cNvSpPr/>
          <p:nvPr/>
        </p:nvSpPr>
        <p:spPr>
          <a:xfrm>
            <a:off x="6615546" y="1419367"/>
            <a:ext cx="5230091" cy="25674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R reads each value and compares it to the statement </a:t>
            </a:r>
            <a:r>
              <a:rPr lang="en-US" sz="2200" dirty="0" err="1">
                <a:latin typeface="Arial Narrow" panose="020B0606020202030204" pitchFamily="34" charset="0"/>
              </a:rPr>
              <a:t>logical_vector</a:t>
            </a:r>
            <a:r>
              <a:rPr lang="en-US" sz="2200" dirty="0">
                <a:latin typeface="Arial Narrow" panose="020B0606020202030204" pitchFamily="34" charset="0"/>
              </a:rPr>
              <a:t>&gt;5.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If the value is strictly superior to five, then the condition is TRUE, otherwise FALSE.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 Narrow" panose="020B0606020202030204" pitchFamily="34" charset="0"/>
              </a:rPr>
              <a:t>R returns a vector of TRUE and FALSE.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6A8926-8F9B-4806-BF0C-52F4E7D5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576491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2:</a:t>
            </a:r>
          </a:p>
          <a:p>
            <a:endParaRPr lang="en-US" dirty="0"/>
          </a:p>
          <a:p>
            <a:r>
              <a:rPr lang="en-US" dirty="0"/>
              <a:t>We want to extract the values that is strictly superior to five’. </a:t>
            </a:r>
          </a:p>
          <a:p>
            <a:r>
              <a:rPr lang="en-US" dirty="0"/>
              <a:t>For that, we can wrap the condition inside a square bracket precede by the vector containing the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Print value strictly above 5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logical_vector</a:t>
            </a:r>
            <a:r>
              <a:rPr lang="en-US" dirty="0">
                <a:solidFill>
                  <a:schemeClr val="accent1"/>
                </a:solidFill>
              </a:rPr>
              <a:t>[(</a:t>
            </a:r>
            <a:r>
              <a:rPr lang="en-US" dirty="0" err="1">
                <a:solidFill>
                  <a:schemeClr val="accent1"/>
                </a:solidFill>
              </a:rPr>
              <a:t>logical_vector</a:t>
            </a:r>
            <a:r>
              <a:rPr lang="en-US" dirty="0">
                <a:solidFill>
                  <a:schemeClr val="accent1"/>
                </a:solidFill>
              </a:rPr>
              <a:t>&gt;5)]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[1]  6  7  8  9 10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6B6251-B30B-43DC-A89D-3ADECC1A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730567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/>
                </a:solidFill>
              </a:rPr>
              <a:t># Print 5 and 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 &lt;- c(1:10)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[(</a:t>
            </a: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&gt;4) &amp; (</a:t>
            </a:r>
            <a:r>
              <a:rPr lang="en-US" sz="2200" dirty="0" err="1">
                <a:solidFill>
                  <a:schemeClr val="accent1"/>
                </a:solidFill>
              </a:rPr>
              <a:t>logical_vector</a:t>
            </a:r>
            <a:r>
              <a:rPr lang="en-US" sz="2200" dirty="0">
                <a:solidFill>
                  <a:schemeClr val="accent1"/>
                </a:solidFill>
              </a:rPr>
              <a:t>&lt;7)]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5 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9F7637-D25C-4715-AC3D-4B0A0E9F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80932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EB7D-E644-426E-81C1-71A2FC4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Should you choose R?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E66C-1D05-4987-B553-B80F666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5314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programming language is a tool to compute and communicate your discovery.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Most of the Data scientists use two excellent tools: R and Python.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most important task in data science is the way you deal with the data: import, clean, prep, feature engineering, feature selection.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Learning statistical modeling and algorithm</a:t>
            </a:r>
            <a:r>
              <a:rPr lang="en-US" dirty="0"/>
              <a:t> is far more important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should be your primary focus.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4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Matrix?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7" y="1066022"/>
            <a:ext cx="10515600" cy="1055689"/>
          </a:xfrm>
        </p:spPr>
        <p:txBody>
          <a:bodyPr/>
          <a:lstStyle/>
          <a:p>
            <a:r>
              <a:rPr lang="en-US" dirty="0"/>
              <a:t>A matrix is a 2-dimensional array that has m number of rows and n number of columns. </a:t>
            </a:r>
          </a:p>
          <a:p>
            <a:r>
              <a:rPr lang="en-US" dirty="0"/>
              <a:t>Matrix is a combination of </a:t>
            </a:r>
            <a:r>
              <a:rPr lang="en-US" dirty="0">
                <a:solidFill>
                  <a:schemeClr val="accent1"/>
                </a:solidFill>
              </a:rPr>
              <a:t>two or more vectors </a:t>
            </a:r>
            <a:r>
              <a:rPr lang="en-US" dirty="0"/>
              <a:t>with the </a:t>
            </a:r>
            <a:r>
              <a:rPr lang="en-US" dirty="0">
                <a:solidFill>
                  <a:schemeClr val="accent1"/>
                </a:solidFill>
              </a:rPr>
              <a:t>same data type</a:t>
            </a:r>
            <a:r>
              <a:rPr lang="en-US" dirty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C2824-72A8-4292-81D8-61F559B34A38}"/>
              </a:ext>
            </a:extLst>
          </p:cNvPr>
          <p:cNvSpPr txBox="1">
            <a:spLocks/>
          </p:cNvSpPr>
          <p:nvPr/>
        </p:nvSpPr>
        <p:spPr>
          <a:xfrm>
            <a:off x="838200" y="2100404"/>
            <a:ext cx="10515600" cy="4757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to Create a Matrix in R</a:t>
            </a:r>
          </a:p>
          <a:p>
            <a:endParaRPr lang="en-US" dirty="0"/>
          </a:p>
          <a:p>
            <a:r>
              <a:rPr lang="en-US" dirty="0"/>
              <a:t>We can create a matrix with the function matrix(). This function takes three arguments: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matrix(data, </a:t>
            </a:r>
            <a:r>
              <a:rPr lang="en-US" dirty="0" err="1">
                <a:solidFill>
                  <a:srgbClr val="FF0000"/>
                </a:solidFill>
              </a:rPr>
              <a:t>nrow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ncol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byrow</a:t>
            </a:r>
            <a:r>
              <a:rPr lang="en-US" dirty="0">
                <a:solidFill>
                  <a:srgbClr val="FF0000"/>
                </a:solidFill>
              </a:rPr>
              <a:t> = FALSE)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Arguments: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data: </a:t>
            </a:r>
            <a:r>
              <a:rPr lang="en-US" dirty="0"/>
              <a:t>The collection of elements that R will arrange into the rows and columns of the matrix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Number of rows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Number of columns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byrow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The rows are filled from the left to the right. We use `</a:t>
            </a:r>
            <a:r>
              <a:rPr lang="en-US" dirty="0" err="1"/>
              <a:t>byrow</a:t>
            </a:r>
            <a:r>
              <a:rPr lang="en-US" dirty="0"/>
              <a:t> = FALSE` (default values), if we want the matrix to be filled by the columns i.e. the values are filled top to bottom.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3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1322385"/>
            <a:ext cx="10515600" cy="4757596"/>
          </a:xfrm>
        </p:spPr>
        <p:txBody>
          <a:bodyPr>
            <a:noAutofit/>
          </a:bodyPr>
          <a:lstStyle/>
          <a:p>
            <a:r>
              <a:rPr lang="en-US" sz="2200" dirty="0"/>
              <a:t>Let's construct two 5x2 matrix with a sequence of number from 1 to 10, one with </a:t>
            </a:r>
            <a:r>
              <a:rPr lang="en-US" sz="2200" dirty="0" err="1"/>
              <a:t>byrow</a:t>
            </a:r>
            <a:r>
              <a:rPr lang="en-US" sz="2200" dirty="0"/>
              <a:t> = TRUE and one with </a:t>
            </a:r>
            <a:r>
              <a:rPr lang="en-US" sz="2200" dirty="0" err="1"/>
              <a:t>byrow</a:t>
            </a:r>
            <a:r>
              <a:rPr lang="en-US" sz="2200" dirty="0"/>
              <a:t> = FALSE to see the difference.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matrix_a</a:t>
            </a:r>
            <a:r>
              <a:rPr lang="en-US" sz="2200" dirty="0">
                <a:solidFill>
                  <a:schemeClr val="accent1"/>
                </a:solidFill>
              </a:rPr>
              <a:t> &lt;-matrix(1:10, </a:t>
            </a:r>
            <a:r>
              <a:rPr lang="en-US" sz="2200" dirty="0" err="1">
                <a:solidFill>
                  <a:schemeClr val="accent1"/>
                </a:solidFill>
              </a:rPr>
              <a:t>byrow</a:t>
            </a:r>
            <a:r>
              <a:rPr lang="en-US" sz="2200" dirty="0">
                <a:solidFill>
                  <a:schemeClr val="accent1"/>
                </a:solidFill>
              </a:rPr>
              <a:t> = TRUE, </a:t>
            </a:r>
            <a:r>
              <a:rPr lang="en-US" sz="2200" dirty="0" err="1">
                <a:solidFill>
                  <a:schemeClr val="accent1"/>
                </a:solidFill>
              </a:rPr>
              <a:t>nrow</a:t>
            </a:r>
            <a:r>
              <a:rPr lang="en-US" sz="2200" dirty="0">
                <a:solidFill>
                  <a:schemeClr val="accent1"/>
                </a:solidFill>
              </a:rPr>
              <a:t> = 5)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matrix_a</a:t>
            </a:r>
            <a:endParaRPr lang="en-US" sz="2200" dirty="0">
              <a:solidFill>
                <a:schemeClr val="accent1"/>
              </a:solidFill>
            </a:endParaRP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# Print dimension of the matrix with dim()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dim(</a:t>
            </a:r>
            <a:r>
              <a:rPr lang="en-US" sz="2200" dirty="0" err="1">
                <a:solidFill>
                  <a:schemeClr val="accent1"/>
                </a:solidFill>
              </a:rPr>
              <a:t>matrix_a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 </a:t>
            </a:r>
          </a:p>
          <a:p>
            <a:pPr marL="0" indent="0">
              <a:buNone/>
            </a:pPr>
            <a:r>
              <a:rPr lang="en-US" sz="2200" dirty="0"/>
              <a:t>## [1] 5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32845-1118-4261-87D2-D48852020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31" y="3154009"/>
            <a:ext cx="2767446" cy="2177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FC671B-FA0D-40A9-9200-B02BFF72ED18}"/>
              </a:ext>
            </a:extLst>
          </p:cNvPr>
          <p:cNvSpPr/>
          <p:nvPr/>
        </p:nvSpPr>
        <p:spPr>
          <a:xfrm>
            <a:off x="7298636" y="2577926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3750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Construct a matrix with 5 rows that contain the numbers 1 up to 10 and </a:t>
            </a:r>
            <a:r>
              <a:rPr lang="en-US" dirty="0" err="1"/>
              <a:t>byrow</a:t>
            </a:r>
            <a:r>
              <a:rPr lang="en-US" dirty="0"/>
              <a:t> =  FALSE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matrix_b</a:t>
            </a:r>
            <a:r>
              <a:rPr lang="en-US" dirty="0">
                <a:solidFill>
                  <a:schemeClr val="accent1"/>
                </a:solidFill>
              </a:rPr>
              <a:t> &lt;-matrix(1:10, </a:t>
            </a:r>
            <a:r>
              <a:rPr lang="en-US" dirty="0" err="1">
                <a:solidFill>
                  <a:schemeClr val="accent1"/>
                </a:solidFill>
              </a:rPr>
              <a:t>byrow</a:t>
            </a:r>
            <a:r>
              <a:rPr lang="en-US" dirty="0">
                <a:solidFill>
                  <a:schemeClr val="accent1"/>
                </a:solidFill>
              </a:rPr>
              <a:t> = FALSE,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 = 5)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matrix_b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A622C-6A0F-4EEC-8232-5C26DCA9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06982"/>
            <a:ext cx="3269156" cy="26922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21FA96-DE1D-4746-ACF1-FA5E85DA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Matrix Creation</a:t>
            </a:r>
          </a:p>
        </p:txBody>
      </p:sp>
    </p:spTree>
    <p:extLst>
      <p:ext uri="{BB962C8B-B14F-4D97-AF65-F5344CB8AC3E}">
        <p14:creationId xmlns:p14="http://schemas.microsoft.com/office/powerpoint/2010/main" val="223947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also create a 4x3 matrix using </a:t>
            </a:r>
            <a:r>
              <a:rPr lang="en-US" dirty="0" err="1"/>
              <a:t>ncol</a:t>
            </a:r>
            <a:r>
              <a:rPr lang="en-US" dirty="0"/>
              <a:t>. R will create 3 columns and fill the row from top to bottom. Check an 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matrix_c</a:t>
            </a:r>
            <a:r>
              <a:rPr lang="en-US" sz="2300" dirty="0">
                <a:solidFill>
                  <a:schemeClr val="accent1"/>
                </a:solidFill>
              </a:rPr>
              <a:t> &lt;-matrix(1:12, </a:t>
            </a:r>
            <a:r>
              <a:rPr lang="en-US" sz="2300" dirty="0" err="1">
                <a:solidFill>
                  <a:schemeClr val="accent1"/>
                </a:solidFill>
              </a:rPr>
              <a:t>byrow</a:t>
            </a:r>
            <a:r>
              <a:rPr lang="en-US" sz="2300" dirty="0">
                <a:solidFill>
                  <a:schemeClr val="accent1"/>
                </a:solidFill>
              </a:rPr>
              <a:t> = FALSE, </a:t>
            </a:r>
            <a:r>
              <a:rPr lang="en-US" sz="2300" dirty="0" err="1">
                <a:solidFill>
                  <a:schemeClr val="accent1"/>
                </a:solidFill>
              </a:rPr>
              <a:t>ncol</a:t>
            </a:r>
            <a:r>
              <a:rPr lang="en-US" sz="2300" dirty="0">
                <a:solidFill>
                  <a:schemeClr val="accent1"/>
                </a:solidFill>
              </a:rPr>
              <a:t> = 3)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matrix_c</a:t>
            </a:r>
            <a:endParaRPr lang="en-US" sz="2300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##       [,1] [,2] [,3]</a:t>
            </a:r>
          </a:p>
          <a:p>
            <a:pPr marL="0" indent="0">
              <a:buNone/>
            </a:pPr>
            <a:r>
              <a:rPr lang="en-US" dirty="0"/>
              <a:t>## [1,]    1    5    9</a:t>
            </a:r>
          </a:p>
          <a:p>
            <a:pPr marL="0" indent="0">
              <a:buNone/>
            </a:pPr>
            <a:r>
              <a:rPr lang="en-US" dirty="0"/>
              <a:t>## [2,]    2    6   10</a:t>
            </a:r>
          </a:p>
          <a:p>
            <a:pPr marL="0" indent="0">
              <a:buNone/>
            </a:pPr>
            <a:r>
              <a:rPr lang="en-US" dirty="0"/>
              <a:t>## [3,]    3    7   11</a:t>
            </a:r>
          </a:p>
          <a:p>
            <a:pPr marL="0" indent="0">
              <a:buNone/>
            </a:pPr>
            <a:r>
              <a:rPr lang="en-US" dirty="0"/>
              <a:t>## [4,]    4    8   12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C1CE4-E338-4D72-A2D4-0E064B5962C1}"/>
              </a:ext>
            </a:extLst>
          </p:cNvPr>
          <p:cNvSpPr/>
          <p:nvPr/>
        </p:nvSpPr>
        <p:spPr>
          <a:xfrm>
            <a:off x="6511636" y="3429000"/>
            <a:ext cx="4087091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dim(</a:t>
            </a:r>
            <a:r>
              <a:rPr lang="en-US" sz="22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matrix_c</a:t>
            </a:r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)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Output: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## [1] 4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422FF-AEDC-41CE-A6DD-E50301D1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dirty="0"/>
              <a:t>Matrix Creation</a:t>
            </a:r>
          </a:p>
        </p:txBody>
      </p:sp>
    </p:spTree>
    <p:extLst>
      <p:ext uri="{BB962C8B-B14F-4D97-AF65-F5344CB8AC3E}">
        <p14:creationId xmlns:p14="http://schemas.microsoft.com/office/powerpoint/2010/main" val="2911759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Column to a Matrix with the </a:t>
            </a:r>
            <a:r>
              <a:rPr lang="en-US" b="1" dirty="0" err="1"/>
              <a:t>cbind</a:t>
            </a:r>
            <a:r>
              <a:rPr lang="en-US" b="1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5784273" cy="449353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Example: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 concatenate c(1:5) to the </a:t>
            </a:r>
            <a:r>
              <a:rPr lang="en-US" sz="2200" dirty="0" err="1"/>
              <a:t>matrix_a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matrix_a1 &lt;- </a:t>
            </a:r>
            <a:r>
              <a:rPr lang="en-US" sz="2200" dirty="0" err="1">
                <a:solidFill>
                  <a:schemeClr val="accent1"/>
                </a:solidFill>
              </a:rPr>
              <a:t>cbind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matrix_a</a:t>
            </a:r>
            <a:r>
              <a:rPr lang="en-US" sz="2200" dirty="0">
                <a:solidFill>
                  <a:schemeClr val="accent1"/>
                </a:solidFill>
              </a:rPr>
              <a:t>, c(1:5))</a:t>
            </a:r>
          </a:p>
          <a:p>
            <a:pPr marL="0" indent="0">
              <a:buNone/>
            </a:pPr>
            <a:r>
              <a:rPr lang="en-US" sz="2200" dirty="0"/>
              <a:t># Check the dimension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dim(matrix_a1)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5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B3457-44C6-4CC3-8BEC-519BC7984440}"/>
              </a:ext>
            </a:extLst>
          </p:cNvPr>
          <p:cNvSpPr/>
          <p:nvPr/>
        </p:nvSpPr>
        <p:spPr>
          <a:xfrm>
            <a:off x="7273636" y="1419367"/>
            <a:ext cx="3352800" cy="4493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Example: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matrix_a1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Output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##       [,1] [,2] [,3]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## [1,]    1    2    1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## [2,]    3    4    2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## [3,]    5    6    3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## [4,]    7    8    4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## [5,]    9   10    5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30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9367"/>
            <a:ext cx="11021291" cy="47575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also add more than one column. </a:t>
            </a:r>
          </a:p>
          <a:p>
            <a:r>
              <a:rPr lang="en-US" dirty="0"/>
              <a:t>Let's see the next sequence of number to the matrix_a2 matrix. </a:t>
            </a:r>
          </a:p>
          <a:p>
            <a:r>
              <a:rPr lang="en-US" dirty="0"/>
              <a:t>The dimension of the new matrix will be 4x6 with number from 1 to 24.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matrix_a2 &lt;-matrix(13:24, </a:t>
            </a:r>
            <a:r>
              <a:rPr lang="en-US" dirty="0" err="1">
                <a:solidFill>
                  <a:schemeClr val="accent1"/>
                </a:solidFill>
              </a:rPr>
              <a:t>byrow</a:t>
            </a:r>
            <a:r>
              <a:rPr lang="en-US" dirty="0">
                <a:solidFill>
                  <a:schemeClr val="accent1"/>
                </a:solidFill>
              </a:rPr>
              <a:t> = FALSE,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 = 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     [,1] [,2] [,3]</a:t>
            </a:r>
          </a:p>
          <a:p>
            <a:pPr marL="0" indent="0">
              <a:buNone/>
            </a:pPr>
            <a:r>
              <a:rPr lang="en-US" dirty="0"/>
              <a:t>## [1,]   13   17   21</a:t>
            </a:r>
          </a:p>
          <a:p>
            <a:pPr marL="0" indent="0">
              <a:buNone/>
            </a:pPr>
            <a:r>
              <a:rPr lang="en-US" dirty="0"/>
              <a:t>## [2,]   14   18   22</a:t>
            </a:r>
          </a:p>
          <a:p>
            <a:pPr marL="0" indent="0">
              <a:buNone/>
            </a:pPr>
            <a:r>
              <a:rPr lang="en-US" dirty="0"/>
              <a:t>## [3,]   15   19   23</a:t>
            </a:r>
          </a:p>
          <a:p>
            <a:pPr marL="0" indent="0">
              <a:buNone/>
            </a:pPr>
            <a:r>
              <a:rPr lang="en-US" dirty="0"/>
              <a:t>## [4,]   16   20   24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AD252-B9E3-4345-BA69-6EFA7C44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/>
          <a:lstStyle/>
          <a:p>
            <a:r>
              <a:rPr lang="en-US" b="1" dirty="0"/>
              <a:t>Adding Columns to a Matrix with the </a:t>
            </a:r>
            <a:r>
              <a:rPr lang="en-US" dirty="0"/>
              <a:t>matrix</a:t>
            </a:r>
            <a:r>
              <a:rPr lang="en-US" b="1" dirty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Example: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matrix_a2 &lt;-matrix(13:24, </a:t>
            </a:r>
            <a:r>
              <a:rPr lang="en-US" sz="2000" dirty="0" err="1">
                <a:solidFill>
                  <a:schemeClr val="accent1"/>
                </a:solidFill>
              </a:rPr>
              <a:t>byrow</a:t>
            </a:r>
            <a:r>
              <a:rPr lang="en-US" sz="2000" dirty="0">
                <a:solidFill>
                  <a:schemeClr val="accent1"/>
                </a:solidFill>
              </a:rPr>
              <a:t> = FALSE, </a:t>
            </a:r>
            <a:r>
              <a:rPr lang="en-US" sz="2000" dirty="0" err="1">
                <a:solidFill>
                  <a:schemeClr val="accent1"/>
                </a:solidFill>
              </a:rPr>
              <a:t>ncol</a:t>
            </a:r>
            <a:r>
              <a:rPr lang="en-US" sz="2000" dirty="0">
                <a:solidFill>
                  <a:schemeClr val="accent1"/>
                </a:solidFill>
              </a:rPr>
              <a:t> = 3)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 &lt;-matrix(1:12, </a:t>
            </a:r>
            <a:r>
              <a:rPr lang="en-US" sz="2200" dirty="0" err="1">
                <a:solidFill>
                  <a:schemeClr val="accent1"/>
                </a:solidFill>
              </a:rPr>
              <a:t>byrow</a:t>
            </a:r>
            <a:r>
              <a:rPr lang="en-US" sz="2200" dirty="0">
                <a:solidFill>
                  <a:schemeClr val="accent1"/>
                </a:solidFill>
              </a:rPr>
              <a:t> = FALSE, </a:t>
            </a:r>
            <a:r>
              <a:rPr lang="en-US" sz="2200" dirty="0" err="1">
                <a:solidFill>
                  <a:schemeClr val="accent1"/>
                </a:solidFill>
              </a:rPr>
              <a:t>ncol</a:t>
            </a:r>
            <a:r>
              <a:rPr lang="en-US" sz="2200" dirty="0">
                <a:solidFill>
                  <a:schemeClr val="accent1"/>
                </a:solidFill>
              </a:rPr>
              <a:t> = 3)		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matrix_d</a:t>
            </a:r>
            <a:r>
              <a:rPr lang="en-US" sz="2200" dirty="0">
                <a:solidFill>
                  <a:schemeClr val="accent1"/>
                </a:solidFill>
              </a:rPr>
              <a:t> &lt;- </a:t>
            </a:r>
            <a:r>
              <a:rPr lang="en-US" sz="2200" dirty="0" err="1">
                <a:solidFill>
                  <a:schemeClr val="accent1"/>
                </a:solidFill>
              </a:rPr>
              <a:t>cbind</a:t>
            </a:r>
            <a:r>
              <a:rPr lang="en-US" sz="2200" dirty="0">
                <a:solidFill>
                  <a:schemeClr val="accent1"/>
                </a:solidFill>
              </a:rPr>
              <a:t>(matrix_a2, </a:t>
            </a: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dim(</a:t>
            </a:r>
            <a:r>
              <a:rPr lang="en-US" sz="2200" dirty="0" err="1">
                <a:solidFill>
                  <a:schemeClr val="accent1"/>
                </a:solidFill>
              </a:rPr>
              <a:t>matrix_d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4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0F47C-70C0-44F0-BD8C-182C56C5712D}"/>
              </a:ext>
            </a:extLst>
          </p:cNvPr>
          <p:cNvSpPr/>
          <p:nvPr/>
        </p:nvSpPr>
        <p:spPr>
          <a:xfrm>
            <a:off x="727363" y="5807631"/>
            <a:ext cx="72980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Note: The number of rows of matrices should be equal for </a:t>
            </a:r>
            <a:r>
              <a:rPr lang="en-US" sz="2200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cbind</a:t>
            </a:r>
            <a:r>
              <a:rPr lang="en-US" sz="2200" dirty="0">
                <a:solidFill>
                  <a:schemeClr val="accent1"/>
                </a:solidFill>
                <a:latin typeface="Arial Narrow" panose="020B0606020202030204" pitchFamily="34" charset="0"/>
              </a:rPr>
              <a:t> work </a:t>
            </a:r>
          </a:p>
        </p:txBody>
      </p:sp>
    </p:spTree>
    <p:extLst>
      <p:ext uri="{BB962C8B-B14F-4D97-AF65-F5344CB8AC3E}">
        <p14:creationId xmlns:p14="http://schemas.microsoft.com/office/powerpoint/2010/main" val="2403282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793"/>
            <a:ext cx="10515600" cy="4757596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1"/>
                </a:solidFill>
              </a:rPr>
              <a:t>cbind</a:t>
            </a:r>
            <a:r>
              <a:rPr lang="en-US" sz="2200" dirty="0">
                <a:solidFill>
                  <a:schemeClr val="accent1"/>
                </a:solidFill>
              </a:rPr>
              <a:t>()concatenate columns, </a:t>
            </a:r>
            <a:r>
              <a:rPr lang="en-US" sz="2200" dirty="0" err="1">
                <a:solidFill>
                  <a:schemeClr val="accent1"/>
                </a:solidFill>
              </a:rPr>
              <a:t>rbind</a:t>
            </a:r>
            <a:r>
              <a:rPr lang="en-US" sz="2200" dirty="0">
                <a:solidFill>
                  <a:schemeClr val="accent1"/>
                </a:solidFill>
              </a:rPr>
              <a:t>() appends rows. </a:t>
            </a:r>
          </a:p>
          <a:p>
            <a:r>
              <a:rPr lang="en-US" sz="2200" dirty="0"/>
              <a:t>Let's add one row to our </a:t>
            </a:r>
            <a:r>
              <a:rPr lang="en-US" sz="2200" dirty="0" err="1"/>
              <a:t>matrix_c</a:t>
            </a:r>
            <a:r>
              <a:rPr lang="en-US" sz="2200" dirty="0"/>
              <a:t> matrix and verify the dimension is 5x3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 &lt;-matrix(1:12, </a:t>
            </a:r>
            <a:r>
              <a:rPr lang="en-US" sz="2200" dirty="0" err="1">
                <a:solidFill>
                  <a:schemeClr val="accent1"/>
                </a:solidFill>
              </a:rPr>
              <a:t>byrow</a:t>
            </a:r>
            <a:r>
              <a:rPr lang="en-US" sz="2200" dirty="0">
                <a:solidFill>
                  <a:schemeClr val="accent1"/>
                </a:solidFill>
              </a:rPr>
              <a:t> = FALSE, </a:t>
            </a:r>
            <a:r>
              <a:rPr lang="en-US" sz="2200" dirty="0" err="1">
                <a:solidFill>
                  <a:schemeClr val="accent1"/>
                </a:solidFill>
              </a:rPr>
              <a:t>ncol</a:t>
            </a:r>
            <a:r>
              <a:rPr lang="en-US" sz="2200" dirty="0">
                <a:solidFill>
                  <a:schemeClr val="accent1"/>
                </a:solidFill>
              </a:rPr>
              <a:t> = 3)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Create a vector of 3 columns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add_row</a:t>
            </a:r>
            <a:r>
              <a:rPr lang="en-US" sz="2200" dirty="0">
                <a:solidFill>
                  <a:schemeClr val="accent1"/>
                </a:solidFill>
              </a:rPr>
              <a:t> &lt;- c(1:3)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Append to the matrix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 &lt;- </a:t>
            </a:r>
            <a:r>
              <a:rPr lang="en-US" sz="2200" dirty="0" err="1">
                <a:solidFill>
                  <a:schemeClr val="accent1"/>
                </a:solidFill>
              </a:rPr>
              <a:t>rbind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, </a:t>
            </a:r>
            <a:r>
              <a:rPr lang="en-US" sz="2200" dirty="0" err="1">
                <a:solidFill>
                  <a:schemeClr val="accent1"/>
                </a:solidFill>
              </a:rPr>
              <a:t>add_row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Check the dimension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dim(</a:t>
            </a:r>
            <a:r>
              <a:rPr lang="en-US" sz="2200" dirty="0" err="1">
                <a:solidFill>
                  <a:schemeClr val="accent1"/>
                </a:solidFill>
              </a:rPr>
              <a:t>matrix_c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r>
              <a:rPr lang="en-US" sz="2200" dirty="0"/>
              <a:t>## [1] 5 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D2B54D-9804-4288-8FC9-12D5449E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781050"/>
          </a:xfrm>
        </p:spPr>
        <p:txBody>
          <a:bodyPr/>
          <a:lstStyle/>
          <a:p>
            <a:r>
              <a:rPr lang="en-US" dirty="0"/>
              <a:t>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1583179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48" y="1221435"/>
            <a:ext cx="6837652" cy="47575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can select elements one or many elements from a matrix by using the square brackets [ ]. 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matrix_c</a:t>
            </a:r>
            <a:r>
              <a:rPr lang="en-US" sz="2200" dirty="0"/>
              <a:t>[1,2] selects the element at the first row and second column.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matrix_c</a:t>
            </a:r>
            <a:r>
              <a:rPr lang="en-US" sz="2200" dirty="0"/>
              <a:t>[1:3,2:3] results in a matrix with the data on the rows 1, 2, 3 and columns 2, 3,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matrix_c</a:t>
            </a:r>
            <a:r>
              <a:rPr lang="en-US" sz="2200" dirty="0"/>
              <a:t>[,1] selects all elements of the first column.</a:t>
            </a:r>
          </a:p>
          <a:p>
            <a:pPr lvl="1">
              <a:lnSpc>
                <a:spcPct val="150000"/>
              </a:lnSpc>
            </a:pPr>
            <a:r>
              <a:rPr lang="en-US" sz="2200" dirty="0" err="1"/>
              <a:t>matrix_c</a:t>
            </a:r>
            <a:r>
              <a:rPr lang="en-US" sz="2200" dirty="0"/>
              <a:t>[1,] selects all elements of the first row.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7A97CB-890B-461E-8BB9-CC85198E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66" y="1912340"/>
            <a:ext cx="5012989" cy="41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Factor in 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are variables in R which take on a limited number of different values; such variables are often referred to as categorical variables.</a:t>
            </a:r>
          </a:p>
          <a:p>
            <a:endParaRPr lang="en-US" dirty="0"/>
          </a:p>
          <a:p>
            <a:r>
              <a:rPr lang="en-US" dirty="0"/>
              <a:t>In a dataset, we can distinguish two types of variables: categorical and continuous.</a:t>
            </a:r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categorical variable</a:t>
            </a:r>
            <a:r>
              <a:rPr lang="en-US" dirty="0"/>
              <a:t>, the value is limited and usually based on a particular finite group. </a:t>
            </a:r>
          </a:p>
          <a:p>
            <a:pPr lvl="1"/>
            <a:r>
              <a:rPr lang="en-US" dirty="0"/>
              <a:t>For example, a categorical variable can be countries, year, gender, occupation.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continuous variable</a:t>
            </a:r>
            <a:r>
              <a:rPr lang="en-US" dirty="0"/>
              <a:t>, however, can take any values, from integer to decimal. </a:t>
            </a:r>
          </a:p>
          <a:p>
            <a:pPr lvl="1"/>
            <a:r>
              <a:rPr lang="en-US" dirty="0"/>
              <a:t>For example, we can have the revenue, price of a share, etc.. </a:t>
            </a:r>
          </a:p>
        </p:txBody>
      </p:sp>
    </p:spTree>
    <p:extLst>
      <p:ext uri="{BB962C8B-B14F-4D97-AF65-F5344CB8AC3E}">
        <p14:creationId xmlns:p14="http://schemas.microsoft.com/office/powerpoint/2010/main" val="289482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CC51-5C02-4E44-94FE-7075381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045CD-00C4-4317-BB70-3BE1EFA28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10273145" cy="68450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85760-BD66-478C-AFD8-A3E61A41511D}"/>
              </a:ext>
            </a:extLst>
          </p:cNvPr>
          <p:cNvSpPr/>
          <p:nvPr/>
        </p:nvSpPr>
        <p:spPr>
          <a:xfrm>
            <a:off x="1537853" y="2815259"/>
            <a:ext cx="53617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SAS is a dedicated tool to run a statistical analysis for business, but it is not free. SAS is a click and run software.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Python, however, is a language with a monotonous learning curve. Python is a fantastic tool to deploy Machine Learning and AI but lacks communication features.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With an identical learning curve, R is a good trade-off between implementation and data analysis.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27117-CDA0-4A24-8088-398D13AB241A}"/>
              </a:ext>
            </a:extLst>
          </p:cNvPr>
          <p:cNvSpPr/>
          <p:nvPr/>
        </p:nvSpPr>
        <p:spPr>
          <a:xfrm>
            <a:off x="6483928" y="588208"/>
            <a:ext cx="4627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Excel and </a:t>
            </a:r>
            <a:r>
              <a:rPr lang="en-US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PowerBI</a:t>
            </a:r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: </a:t>
            </a:r>
            <a:r>
              <a:rPr lang="en-US" dirty="0">
                <a:latin typeface="Arial Narrow" panose="020B0606020202030204" pitchFamily="34" charset="0"/>
              </a:rPr>
              <a:t>These two tools are simple to learn but don't offer outstanding business capability, especially in term of modeling. </a:t>
            </a:r>
          </a:p>
        </p:txBody>
      </p:sp>
    </p:spTree>
    <p:extLst>
      <p:ext uri="{BB962C8B-B14F-4D97-AF65-F5344CB8AC3E}">
        <p14:creationId xmlns:p14="http://schemas.microsoft.com/office/powerpoint/2010/main" val="4164741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91" y="1050201"/>
            <a:ext cx="11409218" cy="54426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Categorical Variables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 stores categorical variables into a factor</a:t>
            </a:r>
            <a:r>
              <a:rPr lang="en-US" dirty="0"/>
              <a:t>. </a:t>
            </a:r>
          </a:p>
          <a:p>
            <a:r>
              <a:rPr lang="en-US" dirty="0"/>
              <a:t>The code below to convert a character variable into a factor variable. </a:t>
            </a:r>
          </a:p>
          <a:p>
            <a:pPr lvl="1"/>
            <a:r>
              <a:rPr lang="en-US" sz="1600" dirty="0"/>
              <a:t>Characters are not supported in machine learning algorithm, and the only way is to convert a string to an integer.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factor(x = character(), levels, labels = levels, ordered = </a:t>
            </a:r>
            <a:r>
              <a:rPr lang="en-US" dirty="0" err="1">
                <a:solidFill>
                  <a:schemeClr val="accent1"/>
                </a:solidFill>
              </a:rPr>
              <a:t>is.ordered</a:t>
            </a:r>
            <a:r>
              <a:rPr lang="en-US" dirty="0">
                <a:solidFill>
                  <a:schemeClr val="accent1"/>
                </a:solidFill>
              </a:rPr>
              <a:t>(x))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Arguments: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x: A vector of data. Need to be a string or integer, not decimal.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Levels: A vector of possible values taken by x. This argument is optional. The default value is the unique list of items of the vector x.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Labels: Add a label to the x data. For example, 1 can take the label `male` while 0, the label `female`.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ordered: Determine if the levels should be ordered.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9313F-FDD2-4A78-880B-DDD0138F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Factor in R?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59835-5EDE-4026-B2E0-298B607A0D93}"/>
              </a:ext>
            </a:extLst>
          </p:cNvPr>
          <p:cNvSpPr/>
          <p:nvPr/>
        </p:nvSpPr>
        <p:spPr>
          <a:xfrm>
            <a:off x="6414654" y="109319"/>
            <a:ext cx="55279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It is important to transform a string into factor when we perform Machine Learning task. </a:t>
            </a:r>
          </a:p>
        </p:txBody>
      </p:sp>
    </p:spTree>
    <p:extLst>
      <p:ext uri="{BB962C8B-B14F-4D97-AF65-F5344CB8AC3E}">
        <p14:creationId xmlns:p14="http://schemas.microsoft.com/office/powerpoint/2010/main" val="859571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create a factor data 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Create gender vector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gender_vector</a:t>
            </a:r>
            <a:r>
              <a:rPr lang="en-US" sz="2200" dirty="0">
                <a:solidFill>
                  <a:schemeClr val="accent1"/>
                </a:solidFill>
              </a:rPr>
              <a:t> &lt;- c("Male", "Female", "Female", "Male", "Male")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class(</a:t>
            </a:r>
            <a:r>
              <a:rPr lang="en-US" sz="2200" dirty="0" err="1">
                <a:solidFill>
                  <a:schemeClr val="accent1"/>
                </a:solidFill>
              </a:rPr>
              <a:t>gender_vector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Convert </a:t>
            </a:r>
            <a:r>
              <a:rPr lang="en-US" sz="2200" dirty="0" err="1">
                <a:solidFill>
                  <a:schemeClr val="accent1"/>
                </a:solidFill>
              </a:rPr>
              <a:t>gender_vector</a:t>
            </a:r>
            <a:r>
              <a:rPr lang="en-US" sz="2200" dirty="0">
                <a:solidFill>
                  <a:schemeClr val="accent1"/>
                </a:solidFill>
              </a:rPr>
              <a:t> to a factor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factor_gender_vector</a:t>
            </a:r>
            <a:r>
              <a:rPr lang="en-US" sz="2200" dirty="0">
                <a:solidFill>
                  <a:schemeClr val="accent1"/>
                </a:solidFill>
              </a:rPr>
              <a:t> &lt;-factor(</a:t>
            </a:r>
            <a:r>
              <a:rPr lang="en-US" sz="2200" dirty="0" err="1">
                <a:solidFill>
                  <a:schemeClr val="accent1"/>
                </a:solidFill>
              </a:rPr>
              <a:t>gender_vector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class(</a:t>
            </a:r>
            <a:r>
              <a:rPr lang="en-US" sz="2200" dirty="0" err="1">
                <a:solidFill>
                  <a:schemeClr val="accent1"/>
                </a:solidFill>
              </a:rPr>
              <a:t>factor_gender_vector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## [1] "character"</a:t>
            </a:r>
          </a:p>
          <a:p>
            <a:pPr marL="0" indent="0">
              <a:buNone/>
            </a:pPr>
            <a:r>
              <a:rPr lang="en-US" sz="2200" dirty="0"/>
              <a:t>## [1] "factor"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39C7D-9A93-4BB2-9AFF-94995FED79BC}"/>
              </a:ext>
            </a:extLst>
          </p:cNvPr>
          <p:cNvSpPr/>
          <p:nvPr/>
        </p:nvSpPr>
        <p:spPr>
          <a:xfrm>
            <a:off x="6096000" y="5235647"/>
            <a:ext cx="552796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It is important to transform a string into factor when we perform Machine Learning task. </a:t>
            </a:r>
          </a:p>
        </p:txBody>
      </p:sp>
    </p:spTree>
    <p:extLst>
      <p:ext uri="{BB962C8B-B14F-4D97-AF65-F5344CB8AC3E}">
        <p14:creationId xmlns:p14="http://schemas.microsoft.com/office/powerpoint/2010/main" val="377321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1266967"/>
            <a:ext cx="10515600" cy="475759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 categorical variable can be divided into nominal categorical variable and ordinal categorical variable.</a:t>
            </a:r>
          </a:p>
          <a:p>
            <a:pPr lvl="1"/>
            <a:endParaRPr lang="en-US" sz="1700" dirty="0"/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Nominal Categorical Variable: </a:t>
            </a:r>
          </a:p>
          <a:p>
            <a:pPr lvl="1"/>
            <a:r>
              <a:rPr lang="en-US" sz="2200" dirty="0"/>
              <a:t>A categorical variable has several values but the order does not matter. </a:t>
            </a:r>
          </a:p>
          <a:p>
            <a:pPr lvl="1"/>
            <a:r>
              <a:rPr lang="en-US" sz="2200" dirty="0"/>
              <a:t>For instance, male or female categorical variable do not have ordering.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Create a color vector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color_vector</a:t>
            </a:r>
            <a:r>
              <a:rPr lang="en-US" sz="2200" dirty="0">
                <a:solidFill>
                  <a:schemeClr val="accent1"/>
                </a:solidFill>
              </a:rPr>
              <a:t> &lt;- c('blue', 'red', 'green', 'white', 'black', 'yellow')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Convert the vector to factor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factor_color</a:t>
            </a:r>
            <a:r>
              <a:rPr lang="en-US" sz="2200" dirty="0">
                <a:solidFill>
                  <a:schemeClr val="accent1"/>
                </a:solidFill>
              </a:rPr>
              <a:t> &lt;- factor(</a:t>
            </a:r>
            <a:r>
              <a:rPr lang="en-US" sz="2200" dirty="0" err="1">
                <a:solidFill>
                  <a:schemeClr val="accent1"/>
                </a:solidFill>
              </a:rPr>
              <a:t>color_vector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accent1"/>
                </a:solidFill>
              </a:rPr>
              <a:t>factor_color</a:t>
            </a:r>
            <a:endParaRPr lang="en-US" sz="2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4E04A2-1E09-449C-A4E6-39406EF27780}"/>
              </a:ext>
            </a:extLst>
          </p:cNvPr>
          <p:cNvSpPr/>
          <p:nvPr/>
        </p:nvSpPr>
        <p:spPr>
          <a:xfrm>
            <a:off x="6317672" y="5362843"/>
            <a:ext cx="5153891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## [1] blue   red    green  white  black  yellow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Levels: black blue green red white yellow</a:t>
            </a:r>
          </a:p>
        </p:txBody>
      </p:sp>
    </p:spTree>
    <p:extLst>
      <p:ext uri="{BB962C8B-B14F-4D97-AF65-F5344CB8AC3E}">
        <p14:creationId xmlns:p14="http://schemas.microsoft.com/office/powerpoint/2010/main" val="2227201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in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Ordinal Categorical Variable</a:t>
            </a:r>
          </a:p>
          <a:p>
            <a:r>
              <a:rPr lang="en-US" dirty="0"/>
              <a:t>Ordinal categorical variables do have a natural ordering. We can specify the order, from the lowest to the highest with order = TRUE and highest to lowest with order = FALSE.</a:t>
            </a:r>
          </a:p>
          <a:p>
            <a:r>
              <a:rPr lang="en-US" dirty="0"/>
              <a:t>We can use summary to count the values for each factor.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Create Ordinal categorical vector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day_vector</a:t>
            </a:r>
            <a:r>
              <a:rPr lang="en-US" dirty="0">
                <a:solidFill>
                  <a:schemeClr val="accent1"/>
                </a:solidFill>
              </a:rPr>
              <a:t> &lt;- c('evening', 'morning', 'afternoon', 'midday', 'midnight', 'evening')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Convert `</a:t>
            </a:r>
            <a:r>
              <a:rPr lang="en-US" dirty="0" err="1">
                <a:solidFill>
                  <a:schemeClr val="accent1"/>
                </a:solidFill>
              </a:rPr>
              <a:t>day_vector</a:t>
            </a:r>
            <a:r>
              <a:rPr lang="en-US" dirty="0">
                <a:solidFill>
                  <a:schemeClr val="accent1"/>
                </a:solidFill>
              </a:rPr>
              <a:t>` to a factor with ordered level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factor_day</a:t>
            </a:r>
            <a:r>
              <a:rPr lang="en-US" dirty="0">
                <a:solidFill>
                  <a:schemeClr val="accent1"/>
                </a:solidFill>
              </a:rPr>
              <a:t> &lt;- factor(</a:t>
            </a:r>
            <a:r>
              <a:rPr lang="en-US" dirty="0" err="1">
                <a:solidFill>
                  <a:schemeClr val="accent1"/>
                </a:solidFill>
              </a:rPr>
              <a:t>day_vector</a:t>
            </a:r>
            <a:r>
              <a:rPr lang="en-US" dirty="0">
                <a:solidFill>
                  <a:schemeClr val="accent1"/>
                </a:solidFill>
              </a:rPr>
              <a:t>, order = TRUE, levels =c('morning', 'midday', 'afternoon', 'evening', 'midnight'))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Print the new variable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factor_day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38FC7-9D36-4672-A3F0-E558FFF93BAE}"/>
              </a:ext>
            </a:extLst>
          </p:cNvPr>
          <p:cNvSpPr/>
          <p:nvPr/>
        </p:nvSpPr>
        <p:spPr>
          <a:xfrm>
            <a:off x="4322617" y="5554136"/>
            <a:ext cx="6289965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## [1] evening   morning   afternoon midday midnight  evening </a:t>
            </a:r>
          </a:p>
        </p:txBody>
      </p:sp>
    </p:spTree>
    <p:extLst>
      <p:ext uri="{BB962C8B-B14F-4D97-AF65-F5344CB8AC3E}">
        <p14:creationId xmlns:p14="http://schemas.microsoft.com/office/powerpoint/2010/main" val="2700640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>
                <a:solidFill>
                  <a:schemeClr val="accent1"/>
                </a:solidFill>
              </a:rPr>
              <a:t>Ordinal Categorical Variable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Levels: morning &lt; midday &lt; afternoon &lt; evening &lt; midnight</a:t>
            </a:r>
          </a:p>
          <a:p>
            <a:pPr marL="0" indent="0">
              <a:buNone/>
            </a:pPr>
            <a:r>
              <a:rPr lang="en-US" dirty="0"/>
              <a:t># Append the line to above code</a:t>
            </a:r>
          </a:p>
          <a:p>
            <a:pPr marL="0" indent="0">
              <a:buNone/>
            </a:pPr>
            <a:r>
              <a:rPr lang="en-US" dirty="0"/>
              <a:t># Count the number of </a:t>
            </a:r>
            <a:r>
              <a:rPr lang="en-US" dirty="0" err="1"/>
              <a:t>occurence</a:t>
            </a:r>
            <a:r>
              <a:rPr lang="en-US" dirty="0"/>
              <a:t> of each level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summary(</a:t>
            </a:r>
            <a:r>
              <a:rPr lang="en-US" dirty="0" err="1">
                <a:solidFill>
                  <a:schemeClr val="accent1"/>
                </a:solidFill>
              </a:rPr>
              <a:t>factor_day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  morning    midday afternoon   evening  midnight</a:t>
            </a:r>
          </a:p>
          <a:p>
            <a:pPr marL="0" indent="0">
              <a:buNone/>
            </a:pPr>
            <a:r>
              <a:rPr lang="en-US" dirty="0"/>
              <a:t>##         1         1         1         2         1</a:t>
            </a:r>
          </a:p>
          <a:p>
            <a:endParaRPr lang="en-US" dirty="0"/>
          </a:p>
          <a:p>
            <a:r>
              <a:rPr lang="en-US" dirty="0"/>
              <a:t>R ordered the level from 'morning' to 'midnight' as specified in the levels parenthesis. </a:t>
            </a:r>
          </a:p>
        </p:txBody>
      </p:sp>
    </p:spTree>
    <p:extLst>
      <p:ext uri="{BB962C8B-B14F-4D97-AF65-F5344CB8AC3E}">
        <p14:creationId xmlns:p14="http://schemas.microsoft.com/office/powerpoint/2010/main" val="379113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Continuous Variables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50377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Continuous class variables are the default value in R. </a:t>
            </a:r>
          </a:p>
          <a:p>
            <a:pPr>
              <a:lnSpc>
                <a:spcPct val="160000"/>
              </a:lnSpc>
            </a:pPr>
            <a:r>
              <a:rPr lang="en-US" dirty="0"/>
              <a:t>They are stored as numeric or integer. 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mtcars</a:t>
            </a:r>
            <a:r>
              <a:rPr lang="en-US" dirty="0"/>
              <a:t> is a built-in dataset. It gathers information on different types of car.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We can import it by using </a:t>
            </a:r>
            <a:r>
              <a:rPr lang="en-US" dirty="0" err="1"/>
              <a:t>mtcars</a:t>
            </a:r>
            <a:r>
              <a:rPr lang="en-US" dirty="0"/>
              <a:t> and check the class of the variable mpg, mile per gallon.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It returns a numeric value, indicating a continuous variable.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dataset &lt;- </a:t>
            </a:r>
            <a:r>
              <a:rPr lang="en-US" sz="2400" dirty="0" err="1">
                <a:solidFill>
                  <a:schemeClr val="accent1"/>
                </a:solidFill>
              </a:rPr>
              <a:t>mtcars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class(</a:t>
            </a:r>
            <a:r>
              <a:rPr lang="en-US" sz="2400" dirty="0" err="1">
                <a:solidFill>
                  <a:schemeClr val="accent1"/>
                </a:solidFill>
              </a:rPr>
              <a:t>dataset$mpg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Output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## [1] "numeric"</a:t>
            </a:r>
          </a:p>
        </p:txBody>
      </p:sp>
    </p:spTree>
    <p:extLst>
      <p:ext uri="{BB962C8B-B14F-4D97-AF65-F5344CB8AC3E}">
        <p14:creationId xmlns:p14="http://schemas.microsoft.com/office/powerpoint/2010/main" val="1450698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22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Data 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77636"/>
            <a:ext cx="10993582" cy="5315239"/>
          </a:xfrm>
        </p:spPr>
        <p:txBody>
          <a:bodyPr>
            <a:normAutofit/>
          </a:bodyPr>
          <a:lstStyle/>
          <a:p>
            <a:r>
              <a:rPr lang="en-US" sz="1800" dirty="0"/>
              <a:t>A data frame is </a:t>
            </a:r>
            <a:r>
              <a:rPr lang="en-US" sz="1800" dirty="0">
                <a:solidFill>
                  <a:schemeClr val="accent1"/>
                </a:solidFill>
              </a:rPr>
              <a:t>a list of vectors </a:t>
            </a:r>
            <a:r>
              <a:rPr lang="en-US" sz="1800" dirty="0"/>
              <a:t>which are of equal length.</a:t>
            </a:r>
          </a:p>
          <a:p>
            <a:r>
              <a:rPr lang="en-US" sz="1800" dirty="0"/>
              <a:t> A matrix contains only one type of data, while a </a:t>
            </a:r>
            <a:r>
              <a:rPr lang="en-US" sz="1800" dirty="0">
                <a:solidFill>
                  <a:schemeClr val="accent1"/>
                </a:solidFill>
              </a:rPr>
              <a:t>data frame accepts different data types </a:t>
            </a:r>
            <a:r>
              <a:rPr lang="en-US" sz="1800" dirty="0"/>
              <a:t>(numeric, character, factor, etc.). 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How to Create a Data Frame</a:t>
            </a:r>
          </a:p>
          <a:p>
            <a:r>
              <a:rPr lang="en-US" sz="1800" dirty="0"/>
              <a:t>We can create a data frame by passing the variable </a:t>
            </a:r>
            <a:r>
              <a:rPr lang="en-US" sz="1800" dirty="0" err="1"/>
              <a:t>a,b,c,d</a:t>
            </a:r>
            <a:r>
              <a:rPr lang="en-US" sz="1800" dirty="0"/>
              <a:t> into the </a:t>
            </a:r>
            <a:r>
              <a:rPr lang="en-US" sz="1800" dirty="0" err="1"/>
              <a:t>data.frame</a:t>
            </a:r>
            <a:r>
              <a:rPr lang="en-US" sz="1800" dirty="0"/>
              <a:t>() function. </a:t>
            </a:r>
          </a:p>
          <a:p>
            <a:r>
              <a:rPr lang="en-US" sz="1800" dirty="0"/>
              <a:t>We can name the columns with name() and simply specify the name of the variables.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data.frame</a:t>
            </a:r>
            <a:r>
              <a:rPr lang="en-US" sz="2000" dirty="0">
                <a:solidFill>
                  <a:schemeClr val="accent1"/>
                </a:solidFill>
              </a:rPr>
              <a:t>(df, </a:t>
            </a:r>
            <a:r>
              <a:rPr lang="en-US" sz="2000" dirty="0" err="1">
                <a:solidFill>
                  <a:schemeClr val="accent1"/>
                </a:solidFill>
              </a:rPr>
              <a:t>stringsAsFactors</a:t>
            </a:r>
            <a:r>
              <a:rPr lang="en-US" sz="2000" dirty="0">
                <a:solidFill>
                  <a:schemeClr val="accent1"/>
                </a:solidFill>
              </a:rPr>
              <a:t> = TRUE)</a:t>
            </a:r>
          </a:p>
          <a:p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Arguments:</a:t>
            </a:r>
          </a:p>
          <a:p>
            <a:endParaRPr lang="en-US" sz="1800" dirty="0"/>
          </a:p>
          <a:p>
            <a:pPr indent="-117475"/>
            <a:r>
              <a:rPr lang="en-US" sz="1800" dirty="0"/>
              <a:t>    df: It can be a matrix to convert as a data frame or a collection of variables to join</a:t>
            </a:r>
          </a:p>
          <a:p>
            <a:pPr indent="-117475"/>
            <a:r>
              <a:rPr lang="en-US" sz="1800" dirty="0"/>
              <a:t>    </a:t>
            </a:r>
            <a:r>
              <a:rPr lang="en-US" sz="1800" dirty="0" err="1"/>
              <a:t>stringsAsFactors</a:t>
            </a:r>
            <a:r>
              <a:rPr lang="en-US" sz="1800" dirty="0"/>
              <a:t>: Convert string to factor by default</a:t>
            </a:r>
          </a:p>
        </p:txBody>
      </p:sp>
    </p:spTree>
    <p:extLst>
      <p:ext uri="{BB962C8B-B14F-4D97-AF65-F5344CB8AC3E}">
        <p14:creationId xmlns:p14="http://schemas.microsoft.com/office/powerpoint/2010/main" val="1255169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8846127" cy="4757596"/>
          </a:xfrm>
        </p:spPr>
        <p:txBody>
          <a:bodyPr>
            <a:normAutofit/>
          </a:bodyPr>
          <a:lstStyle/>
          <a:p>
            <a:r>
              <a:rPr lang="en-US" dirty="0"/>
              <a:t>We can create our first data set by combining four variables of same length.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# Create a, b, c, d variables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a &lt;- c(10,20,30,40)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 &lt;- c('book', 'pen', 'textbook', '</a:t>
            </a:r>
            <a:r>
              <a:rPr lang="en-US" sz="2200" dirty="0" err="1">
                <a:solidFill>
                  <a:schemeClr val="accent1"/>
                </a:solidFill>
              </a:rPr>
              <a:t>pencil_case</a:t>
            </a:r>
            <a:r>
              <a:rPr lang="en-US" sz="2200" dirty="0">
                <a:solidFill>
                  <a:schemeClr val="accent1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 &lt;- c(TRUE,FALSE,TRUE,FALSE)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 &lt;- c(2.5, 8, 10, 7)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# Join the variables to create a data frame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df &lt;- </a:t>
            </a:r>
            <a:r>
              <a:rPr lang="en-US" sz="2200" dirty="0" err="1">
                <a:solidFill>
                  <a:schemeClr val="accent1"/>
                </a:solidFill>
              </a:rPr>
              <a:t>data.frame</a:t>
            </a:r>
            <a:r>
              <a:rPr lang="en-US" sz="2200" dirty="0">
                <a:solidFill>
                  <a:schemeClr val="accent1"/>
                </a:solidFill>
              </a:rPr>
              <a:t>(</a:t>
            </a:r>
            <a:r>
              <a:rPr lang="en-US" sz="2200" dirty="0" err="1">
                <a:solidFill>
                  <a:schemeClr val="accent1"/>
                </a:solidFill>
              </a:rPr>
              <a:t>a,b,c,d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977EF-5439-44FA-999C-C773EE695240}"/>
              </a:ext>
            </a:extLst>
          </p:cNvPr>
          <p:cNvSpPr/>
          <p:nvPr/>
        </p:nvSpPr>
        <p:spPr>
          <a:xfrm>
            <a:off x="4987636" y="5807631"/>
            <a:ext cx="720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see the column headers have the same name as the variables.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668A0-9228-4DB8-9D43-0AA645EA5FFC}"/>
              </a:ext>
            </a:extLst>
          </p:cNvPr>
          <p:cNvSpPr/>
          <p:nvPr/>
        </p:nvSpPr>
        <p:spPr>
          <a:xfrm>
            <a:off x="6456218" y="3429000"/>
            <a:ext cx="4267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##   a       b c d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1  1        book  TRUE   2.5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2  2         pen  TRUE   8.0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3  3    textbook  TRUE  10.0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4  4 </a:t>
            </a:r>
            <a:r>
              <a:rPr lang="en-US" sz="2000" dirty="0" err="1">
                <a:latin typeface="Arial Narrow" panose="020B0606020202030204" pitchFamily="34" charset="0"/>
              </a:rPr>
              <a:t>pencil_case</a:t>
            </a:r>
            <a:r>
              <a:rPr lang="en-US" sz="2000" dirty="0">
                <a:latin typeface="Arial Narrow" panose="020B0606020202030204" pitchFamily="34" charset="0"/>
              </a:rPr>
              <a:t> FALSE   7.0</a:t>
            </a:r>
          </a:p>
        </p:txBody>
      </p:sp>
    </p:spTree>
    <p:extLst>
      <p:ext uri="{BB962C8B-B14F-4D97-AF65-F5344CB8AC3E}">
        <p14:creationId xmlns:p14="http://schemas.microsoft.com/office/powerpoint/2010/main" val="2523518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7" y="1308531"/>
            <a:ext cx="10515600" cy="4757596"/>
          </a:xfrm>
        </p:spPr>
        <p:txBody>
          <a:bodyPr>
            <a:noAutofit/>
          </a:bodyPr>
          <a:lstStyle/>
          <a:p>
            <a:r>
              <a:rPr lang="en-US" sz="1900" dirty="0"/>
              <a:t>We can change the column name with the function names().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# Name the data frame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names(df) &lt;- c('ID', 'items', 'store', 'price')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</a:rPr>
              <a:t>df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Output:</a:t>
            </a:r>
          </a:p>
          <a:p>
            <a:pPr marL="0" indent="0">
              <a:buNone/>
            </a:pPr>
            <a:r>
              <a:rPr lang="en-US" sz="1900" dirty="0"/>
              <a:t>##   ID       items store price</a:t>
            </a:r>
          </a:p>
          <a:p>
            <a:pPr marL="0" indent="0">
              <a:buNone/>
            </a:pPr>
            <a:r>
              <a:rPr lang="en-US" sz="1900" dirty="0"/>
              <a:t>## 1 10        book  TRUE   2.5</a:t>
            </a:r>
          </a:p>
          <a:p>
            <a:pPr marL="0" indent="0">
              <a:buNone/>
            </a:pPr>
            <a:r>
              <a:rPr lang="en-US" sz="1900" dirty="0"/>
              <a:t>## 2 20         pen FALSE   8.0</a:t>
            </a:r>
          </a:p>
          <a:p>
            <a:pPr marL="0" indent="0">
              <a:buNone/>
            </a:pPr>
            <a:r>
              <a:rPr lang="en-US" sz="1900" dirty="0"/>
              <a:t>## 3 30    textbook  TRUE  10.0</a:t>
            </a:r>
          </a:p>
          <a:p>
            <a:pPr marL="0" indent="0">
              <a:buNone/>
            </a:pPr>
            <a:r>
              <a:rPr lang="en-US" sz="1900" dirty="0"/>
              <a:t>## 4 40 </a:t>
            </a:r>
            <a:r>
              <a:rPr lang="en-US" sz="1900" dirty="0" err="1"/>
              <a:t>pencil_case</a:t>
            </a:r>
            <a:r>
              <a:rPr lang="en-US" sz="1900" dirty="0"/>
              <a:t> FALSE   7.0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1D54D4-264A-407D-950D-29EBC58D7A67}"/>
              </a:ext>
            </a:extLst>
          </p:cNvPr>
          <p:cNvSpPr/>
          <p:nvPr/>
        </p:nvSpPr>
        <p:spPr>
          <a:xfrm>
            <a:off x="6864927" y="2442594"/>
            <a:ext cx="4488873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# Print the structure</a:t>
            </a:r>
          </a:p>
          <a:p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str(df)</a:t>
            </a:r>
          </a:p>
          <a:p>
            <a:endParaRPr lang="en-US" sz="2000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Output: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##   a       b c d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1  1        book  TRUE   2.5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2  2         pen  TRUE   8.0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3  3    textbook  TRUE  10.0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## 4  4 </a:t>
            </a:r>
            <a:r>
              <a:rPr lang="en-US" sz="2000" dirty="0" err="1">
                <a:latin typeface="Arial Narrow" panose="020B0606020202030204" pitchFamily="34" charset="0"/>
              </a:rPr>
              <a:t>pencil_case</a:t>
            </a:r>
            <a:r>
              <a:rPr lang="en-US" sz="2000" dirty="0">
                <a:latin typeface="Arial Narrow" panose="020B0606020202030204" pitchFamily="34" charset="0"/>
              </a:rPr>
              <a:t> FALSE   7.0</a:t>
            </a:r>
          </a:p>
        </p:txBody>
      </p:sp>
    </p:spTree>
    <p:extLst>
      <p:ext uri="{BB962C8B-B14F-4D97-AF65-F5344CB8AC3E}">
        <p14:creationId xmlns:p14="http://schemas.microsoft.com/office/powerpoint/2010/main" val="4035877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646669"/>
            <a:ext cx="10917381" cy="46226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A data frame is composed of rows and columns, df[A, B]. </a:t>
            </a:r>
          </a:p>
          <a:p>
            <a:endParaRPr lang="en-US" sz="2200" dirty="0"/>
          </a:p>
          <a:p>
            <a:r>
              <a:rPr lang="en-US" sz="2200" dirty="0"/>
              <a:t>A represents the rows and B the columns. </a:t>
            </a:r>
          </a:p>
          <a:p>
            <a:endParaRPr lang="en-US" sz="2200" dirty="0"/>
          </a:p>
          <a:p>
            <a:r>
              <a:rPr lang="en-US" sz="2200" dirty="0"/>
              <a:t>It is possible to SLICE values of a Data Frame. </a:t>
            </a:r>
          </a:p>
          <a:p>
            <a:endParaRPr lang="en-US" sz="2200" dirty="0"/>
          </a:p>
          <a:p>
            <a:r>
              <a:rPr lang="en-US" sz="2200" dirty="0"/>
              <a:t>We can slice either by specifying the rows and/or columns.</a:t>
            </a:r>
          </a:p>
          <a:p>
            <a:endParaRPr lang="en-US" sz="2200" dirty="0"/>
          </a:p>
          <a:p>
            <a:r>
              <a:rPr lang="en-US" sz="2200" dirty="0"/>
              <a:t>We select the rows and columns to return into bracket precede by the name of the data frame.</a:t>
            </a:r>
          </a:p>
          <a:p>
            <a:endParaRPr lang="en-US" sz="2200" dirty="0"/>
          </a:p>
          <a:p>
            <a:r>
              <a:rPr lang="en-US" sz="2200" dirty="0"/>
              <a:t>From picture 1, the left part represents the rows, and the right part is the columns. 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1F40A-B5FA-48C3-BEDE-149D27F6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56" y="230187"/>
            <a:ext cx="4062548" cy="18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6050-5993-466B-8579-3D482675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9633B-FFB1-4E52-9D04-FC557C7D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40" y="6927"/>
            <a:ext cx="6867742" cy="6867742"/>
          </a:xfrm>
        </p:spPr>
      </p:pic>
    </p:spTree>
    <p:extLst>
      <p:ext uri="{BB962C8B-B14F-4D97-AF65-F5344CB8AC3E}">
        <p14:creationId xmlns:p14="http://schemas.microsoft.com/office/powerpoint/2010/main" val="2060510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FAA1D3-2D29-4AAC-AB4E-9FE9E96E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84" y="-15450"/>
            <a:ext cx="7004516" cy="3991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2100404"/>
            <a:ext cx="7654636" cy="4757596"/>
          </a:xfrm>
        </p:spPr>
        <p:txBody>
          <a:bodyPr>
            <a:normAutofit/>
          </a:bodyPr>
          <a:lstStyle/>
          <a:p>
            <a:r>
              <a:rPr lang="en-US" sz="2200" dirty="0"/>
              <a:t>In below diagram we display how to access different selection of the data frame:</a:t>
            </a:r>
          </a:p>
          <a:p>
            <a:endParaRPr lang="en-US" dirty="0"/>
          </a:p>
          <a:p>
            <a:pPr marL="623888" lvl="1" indent="123825"/>
            <a:r>
              <a:rPr lang="en-US" dirty="0"/>
              <a:t>    The yellow arrow selects the row 1 in column 2</a:t>
            </a:r>
          </a:p>
          <a:p>
            <a:pPr marL="623888" lvl="1" indent="123825"/>
            <a:r>
              <a:rPr lang="en-US" dirty="0"/>
              <a:t>    The green arrow selects the rows 1 to 2</a:t>
            </a:r>
          </a:p>
          <a:p>
            <a:pPr marL="623888" lvl="1" indent="123825"/>
            <a:r>
              <a:rPr lang="en-US" dirty="0"/>
              <a:t>    The red arrow selects the column 1</a:t>
            </a:r>
          </a:p>
          <a:p>
            <a:pPr marL="623888" lvl="1" indent="123825"/>
            <a:r>
              <a:rPr lang="en-US" dirty="0"/>
              <a:t>    The blue arrow selects the rows 1 to 3 and columns 3 to 4</a:t>
            </a:r>
          </a:p>
          <a:p>
            <a:endParaRPr lang="en-US" dirty="0"/>
          </a:p>
          <a:p>
            <a:r>
              <a:rPr lang="en-US" sz="2200" dirty="0"/>
              <a:t>Note that, if we let the left part blank, R will select all the rows. By analogy, if we let the right part blank, R will select all the columns.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88CB79-894B-44D1-B86A-AA8A14FD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0491" cy="781050"/>
          </a:xfrm>
        </p:spPr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</p:spTree>
    <p:extLst>
      <p:ext uri="{BB962C8B-B14F-4D97-AF65-F5344CB8AC3E}">
        <p14:creationId xmlns:p14="http://schemas.microsoft.com/office/powerpoint/2010/main" val="25853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404A5-7324-4EF6-93F3-51D065D3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787"/>
            <a:ext cx="11727523" cy="66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42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67"/>
            <a:ext cx="4675909" cy="4757596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## Select row 1 in column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df[1,2]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## [1] book</a:t>
            </a:r>
          </a:p>
          <a:p>
            <a:pPr marL="0" indent="0">
              <a:buNone/>
            </a:pPr>
            <a:r>
              <a:rPr lang="en-US" dirty="0"/>
              <a:t>## Levels: book pen </a:t>
            </a:r>
            <a:r>
              <a:rPr lang="en-US" dirty="0" err="1"/>
              <a:t>pencil_case</a:t>
            </a:r>
            <a:r>
              <a:rPr lang="en-US" dirty="0"/>
              <a:t>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Select Rows 1 to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df[1:2,]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##   ID items store price</a:t>
            </a:r>
          </a:p>
          <a:p>
            <a:pPr marL="0" indent="0">
              <a:buNone/>
            </a:pPr>
            <a:r>
              <a:rPr lang="en-US" dirty="0"/>
              <a:t>## 1 10  book  TRUE   2.5</a:t>
            </a:r>
          </a:p>
          <a:p>
            <a:pPr marL="0" indent="0">
              <a:buNone/>
            </a:pPr>
            <a:r>
              <a:rPr lang="en-US" dirty="0"/>
              <a:t>## 2 20   pen FALSE   8.0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3C7EED-57A7-4171-9EA2-8971E06E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89B14D-5D65-40F4-8D71-12A53046AB30}"/>
              </a:ext>
            </a:extLst>
          </p:cNvPr>
          <p:cNvSpPr txBox="1">
            <a:spLocks/>
          </p:cNvSpPr>
          <p:nvPr/>
        </p:nvSpPr>
        <p:spPr>
          <a:xfrm>
            <a:off x="6096000" y="1419367"/>
            <a:ext cx="4675909" cy="47575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## Select Columns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df[,1]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## [1] 10 20 30 40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## Select Rows 1 to 3 and columns 3 to 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df[1:3, 3:4]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##   store price</a:t>
            </a:r>
          </a:p>
          <a:p>
            <a:pPr marL="0" indent="0">
              <a:buNone/>
            </a:pPr>
            <a:r>
              <a:rPr lang="en-US" sz="1800" dirty="0"/>
              <a:t>## 1  TRUE   2.5</a:t>
            </a:r>
          </a:p>
          <a:p>
            <a:pPr marL="0" indent="0">
              <a:buNone/>
            </a:pPr>
            <a:r>
              <a:rPr lang="en-US" sz="1800" dirty="0"/>
              <a:t>## 2 FALSE   8.0</a:t>
            </a:r>
          </a:p>
          <a:p>
            <a:pPr marL="0" indent="0">
              <a:buNone/>
            </a:pPr>
            <a:r>
              <a:rPr lang="en-US" sz="1800" dirty="0"/>
              <a:t>## 3  TRUE  10.0</a:t>
            </a:r>
          </a:p>
        </p:txBody>
      </p:sp>
    </p:spTree>
    <p:extLst>
      <p:ext uri="{BB962C8B-B14F-4D97-AF65-F5344CB8AC3E}">
        <p14:creationId xmlns:p14="http://schemas.microsoft.com/office/powerpoint/2010/main" val="745380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also possible to select the columns with their names. For instance, the code below extracts two columns: ID and store.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Slice with columns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df[, c('ID', 'store')]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  ID store</a:t>
            </a:r>
          </a:p>
          <a:p>
            <a:pPr marL="0" indent="0">
              <a:buNone/>
            </a:pPr>
            <a:r>
              <a:rPr lang="en-US" dirty="0"/>
              <a:t>## 1 10  TRUE</a:t>
            </a:r>
          </a:p>
          <a:p>
            <a:pPr marL="0" indent="0">
              <a:buNone/>
            </a:pPr>
            <a:r>
              <a:rPr lang="en-US" dirty="0"/>
              <a:t>## 2 20 FALSE</a:t>
            </a:r>
          </a:p>
          <a:p>
            <a:pPr marL="0" indent="0">
              <a:buNone/>
            </a:pPr>
            <a:r>
              <a:rPr lang="en-US" dirty="0"/>
              <a:t>## 3 30  TRUE</a:t>
            </a:r>
          </a:p>
          <a:p>
            <a:pPr marL="0" indent="0">
              <a:buNone/>
            </a:pPr>
            <a:r>
              <a:rPr lang="en-US" dirty="0"/>
              <a:t>## 4 40 FALSE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3F0982-3ADA-49BB-A271-E7DA0F99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</p:spTree>
    <p:extLst>
      <p:ext uri="{BB962C8B-B14F-4D97-AF65-F5344CB8AC3E}">
        <p14:creationId xmlns:p14="http://schemas.microsoft.com/office/powerpoint/2010/main" val="1082150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Append a Column to Data Frame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You can also append a column to a Data Frame. You need to use the symbol $ to append a new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Create a new vector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quantity &lt;- c(10, 35, 40,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Add `quantity` to the `df` data frame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df$quantity</a:t>
            </a:r>
            <a:r>
              <a:rPr lang="en-US" dirty="0">
                <a:solidFill>
                  <a:schemeClr val="accent1"/>
                </a:solidFill>
              </a:rPr>
              <a:t> &lt;- quantity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E771E9-774F-459A-8815-F047D98E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2E06D-2CFA-4571-80D3-C6C6AB77AEDF}"/>
              </a:ext>
            </a:extLst>
          </p:cNvPr>
          <p:cNvSpPr/>
          <p:nvPr/>
        </p:nvSpPr>
        <p:spPr>
          <a:xfrm>
            <a:off x="7010401" y="3559536"/>
            <a:ext cx="4724400" cy="23955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Output: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##   ID       items store price quantity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## 1 10        book  TRUE   2.5       10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## 2 20         pen FALSE   8.0       35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## 3 30    textbook  TRUE  10.0       40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## 4 40 </a:t>
            </a:r>
            <a:r>
              <a:rPr lang="en-US" sz="2000" dirty="0" err="1">
                <a:solidFill>
                  <a:prstClr val="black"/>
                </a:solidFill>
                <a:latin typeface="Arial Narrow" panose="020B0606020202030204" pitchFamily="34" charset="0"/>
              </a:rPr>
              <a:t>pencil_case</a:t>
            </a: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</a:rPr>
              <a:t> FALSE   7.0        5</a:t>
            </a:r>
          </a:p>
        </p:txBody>
      </p:sp>
    </p:spTree>
    <p:extLst>
      <p:ext uri="{BB962C8B-B14F-4D97-AF65-F5344CB8AC3E}">
        <p14:creationId xmlns:p14="http://schemas.microsoft.com/office/powerpoint/2010/main" val="3094546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a Column of a Data Frame</a:t>
            </a:r>
          </a:p>
          <a:p>
            <a:endParaRPr lang="en-US" dirty="0"/>
          </a:p>
          <a:p>
            <a:r>
              <a:rPr lang="en-US" dirty="0"/>
              <a:t>Sometimes, we need to store a column of a data frame for future use or perform operation on a column. </a:t>
            </a:r>
          </a:p>
          <a:p>
            <a:endParaRPr lang="en-US" dirty="0"/>
          </a:p>
          <a:p>
            <a:r>
              <a:rPr lang="en-US" dirty="0"/>
              <a:t>We can use the $ sign to select the column from a data frame.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Select the column ID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df$ID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## [1] 1 2 3 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F6AB55-6BF4-4DD3-8BDA-28F07CB3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Slice Data Frame</a:t>
            </a:r>
          </a:p>
        </p:txBody>
      </p:sp>
    </p:spTree>
    <p:extLst>
      <p:ext uri="{BB962C8B-B14F-4D97-AF65-F5344CB8AC3E}">
        <p14:creationId xmlns:p14="http://schemas.microsoft.com/office/powerpoint/2010/main" val="1967124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FB8-B179-40B7-808D-2861430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Subset a Data 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previous section, we selected an entire column without condition. </a:t>
            </a:r>
          </a:p>
          <a:p>
            <a:r>
              <a:rPr lang="en-US" sz="2200" dirty="0"/>
              <a:t>It is possible to subset based on whether or not a certain condition was true.</a:t>
            </a:r>
          </a:p>
          <a:p>
            <a:endParaRPr lang="en-US" sz="2200" dirty="0"/>
          </a:p>
          <a:p>
            <a:r>
              <a:rPr lang="en-US" sz="2200" dirty="0"/>
              <a:t>We use the subset() function.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subset(x, condition)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arguments: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- x: data frame used to perform the subset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- condition: define the conditional statement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703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4960-D12D-4FAC-AA81-9AEF8715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want to return only the items with price above 10, we can do: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# Select price above 5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subset(df, subset = price &gt; 5)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Output: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ID       items store price</a:t>
            </a:r>
          </a:p>
          <a:p>
            <a:pPr marL="0" indent="0">
              <a:buNone/>
            </a:pPr>
            <a:r>
              <a:rPr lang="en-US" sz="2000" dirty="0"/>
              <a:t>2 20         pen FALSE     8</a:t>
            </a:r>
          </a:p>
          <a:p>
            <a:pPr marL="0" indent="0">
              <a:buNone/>
            </a:pPr>
            <a:r>
              <a:rPr lang="en-US" sz="2000" dirty="0"/>
              <a:t>3 30    textbook  TRUE    10</a:t>
            </a:r>
          </a:p>
          <a:p>
            <a:pPr marL="0" indent="0">
              <a:buNone/>
            </a:pPr>
            <a:r>
              <a:rPr lang="en-US" sz="2000" dirty="0"/>
              <a:t>4 40 </a:t>
            </a:r>
            <a:r>
              <a:rPr lang="en-US" sz="2000" dirty="0" err="1"/>
              <a:t>pencil_case</a:t>
            </a:r>
            <a:r>
              <a:rPr lang="en-US" sz="2000" dirty="0"/>
              <a:t> FALSE     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52C7FA-FA28-4BD9-A45A-DA5FA79E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50"/>
          </a:xfrm>
        </p:spPr>
        <p:txBody>
          <a:bodyPr>
            <a:normAutofit fontScale="90000"/>
          </a:bodyPr>
          <a:lstStyle/>
          <a:p>
            <a:r>
              <a:rPr lang="en-US" dirty="0"/>
              <a:t>Subset a Data Frame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23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9847-1C18-4452-BBDE-4225EAC5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065CA-ED0F-4ACF-ACD8-3787E23CB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76" y="0"/>
            <a:ext cx="6812323" cy="6812323"/>
          </a:xfrm>
        </p:spPr>
      </p:pic>
    </p:spTree>
    <p:extLst>
      <p:ext uri="{BB962C8B-B14F-4D97-AF65-F5344CB8AC3E}">
        <p14:creationId xmlns:p14="http://schemas.microsoft.com/office/powerpoint/2010/main" val="3644107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2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7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1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8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51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3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0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2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2585-9101-48F8-926F-15B4019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56138-7B14-4296-A179-6062328E7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67" y="-9742"/>
            <a:ext cx="6867742" cy="6867742"/>
          </a:xfrm>
        </p:spPr>
      </p:pic>
    </p:spTree>
    <p:extLst>
      <p:ext uri="{BB962C8B-B14F-4D97-AF65-F5344CB8AC3E}">
        <p14:creationId xmlns:p14="http://schemas.microsoft.com/office/powerpoint/2010/main" val="4068235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9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95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5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5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05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38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45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B308-F89A-4129-AABC-DBFA6B6A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65B4-7074-4CD3-9FAA-E79FA6ED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8152-A68F-4126-AE02-FA6089E6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Communicate with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3421-0C25-4598-BBFA-64F64422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146412"/>
            <a:ext cx="11007437" cy="4757596"/>
          </a:xfrm>
        </p:spPr>
        <p:txBody>
          <a:bodyPr/>
          <a:lstStyle/>
          <a:p>
            <a:r>
              <a:rPr lang="en-US" dirty="0"/>
              <a:t>R has multiple ways to present and share work, either through a markdown document or a shiny app. Everything can be hosted in Rpub, GitHub or the business's website. </a:t>
            </a:r>
          </a:p>
          <a:p>
            <a:r>
              <a:rPr lang="en-US" dirty="0"/>
              <a:t>Below is an example of a presentation hosted on </a:t>
            </a:r>
            <a:r>
              <a:rPr lang="en-US" dirty="0">
                <a:hlinkClick r:id="rId2"/>
              </a:rPr>
              <a:t>Rpub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824FC-7211-4C6B-8201-C526972DF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91" y="2339356"/>
            <a:ext cx="7904018" cy="434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B204-E9C6-4AF3-81CF-1C92B850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F9422-F8AB-43FF-94B8-7723C79D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3" y="0"/>
            <a:ext cx="8721729" cy="6729916"/>
          </a:xfrm>
        </p:spPr>
      </p:pic>
    </p:spTree>
    <p:extLst>
      <p:ext uri="{BB962C8B-B14F-4D97-AF65-F5344CB8AC3E}">
        <p14:creationId xmlns:p14="http://schemas.microsoft.com/office/powerpoint/2010/main" val="369839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4227</Words>
  <Application>Microsoft Office PowerPoint</Application>
  <PresentationFormat>Widescreen</PresentationFormat>
  <Paragraphs>630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Arial Narrow</vt:lpstr>
      <vt:lpstr>Calibri</vt:lpstr>
      <vt:lpstr>Calibri Light</vt:lpstr>
      <vt:lpstr>Office Theme</vt:lpstr>
      <vt:lpstr>R Programming Basics</vt:lpstr>
      <vt:lpstr>R Programming</vt:lpstr>
      <vt:lpstr>Should you choose R?  </vt:lpstr>
      <vt:lpstr>PowerPoint Presentation</vt:lpstr>
      <vt:lpstr>PowerPoint Presentation</vt:lpstr>
      <vt:lpstr>PowerPoint Presentation</vt:lpstr>
      <vt:lpstr>PowerPoint Presentation</vt:lpstr>
      <vt:lpstr>Communicate with R </vt:lpstr>
      <vt:lpstr>PowerPoint Presentation</vt:lpstr>
      <vt:lpstr>Rstudio has a great tool to create an App easily.  Below is an example of app with the World Bank data.</vt:lpstr>
      <vt:lpstr>Data analysis with R </vt:lpstr>
      <vt:lpstr>PowerPoint Presentation</vt:lpstr>
      <vt:lpstr>PowerPoint Presentation</vt:lpstr>
      <vt:lpstr>Installation will take time, and you will get done message.</vt:lpstr>
      <vt:lpstr>Install Rstudio </vt:lpstr>
      <vt:lpstr>PowerPoint Presentation</vt:lpstr>
      <vt:lpstr>R Data Types, Arithmetic &amp; Logical Operators with Example </vt:lpstr>
      <vt:lpstr>PowerPoint Presentation</vt:lpstr>
      <vt:lpstr>Variables</vt:lpstr>
      <vt:lpstr>Variables</vt:lpstr>
      <vt:lpstr>Variables</vt:lpstr>
      <vt:lpstr>Vectors</vt:lpstr>
      <vt:lpstr>Vectors</vt:lpstr>
      <vt:lpstr>Vectors</vt:lpstr>
      <vt:lpstr>Arithmetic Operators </vt:lpstr>
      <vt:lpstr>Logical Operators</vt:lpstr>
      <vt:lpstr>Logical Operators</vt:lpstr>
      <vt:lpstr>Logical Operators</vt:lpstr>
      <vt:lpstr>Logical Operators</vt:lpstr>
      <vt:lpstr>What is a Matrix? </vt:lpstr>
      <vt:lpstr>Matrix Creation</vt:lpstr>
      <vt:lpstr>Matrix Creation</vt:lpstr>
      <vt:lpstr>Matrix Creation</vt:lpstr>
      <vt:lpstr>Add a Column to a Matrix with the cbind() </vt:lpstr>
      <vt:lpstr>Adding Columns to a Matrix with the matrix() </vt:lpstr>
      <vt:lpstr>Matrix Operations</vt:lpstr>
      <vt:lpstr>Matrix Operations</vt:lpstr>
      <vt:lpstr>Slice a Matrix</vt:lpstr>
      <vt:lpstr>What is Factor in R? </vt:lpstr>
      <vt:lpstr>What is Factor in R? </vt:lpstr>
      <vt:lpstr>Let's create a factor data frame.</vt:lpstr>
      <vt:lpstr>Factor in R?</vt:lpstr>
      <vt:lpstr>Factor in R?</vt:lpstr>
      <vt:lpstr>Ordinal Categorical Variable</vt:lpstr>
      <vt:lpstr>Continuous Variables</vt:lpstr>
      <vt:lpstr>What is a Data Frame?</vt:lpstr>
      <vt:lpstr>Creating a Data Frame</vt:lpstr>
      <vt:lpstr>PowerPoint Presentation</vt:lpstr>
      <vt:lpstr>Slice Data Frame</vt:lpstr>
      <vt:lpstr>Slice Data Frame</vt:lpstr>
      <vt:lpstr>PowerPoint Presentation</vt:lpstr>
      <vt:lpstr>Slice Data Frame</vt:lpstr>
      <vt:lpstr>Slice Data Frame</vt:lpstr>
      <vt:lpstr>Slice Data Frame</vt:lpstr>
      <vt:lpstr>Slice Data Frame</vt:lpstr>
      <vt:lpstr>Subset a Data Frame </vt:lpstr>
      <vt:lpstr>Subset a Data 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54</cp:revision>
  <dcterms:created xsi:type="dcterms:W3CDTF">2019-12-06T03:39:34Z</dcterms:created>
  <dcterms:modified xsi:type="dcterms:W3CDTF">2019-12-09T08:12:41Z</dcterms:modified>
</cp:coreProperties>
</file>