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eb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09"/>
  </p:notesMasterIdLst>
  <p:sldIdLst>
    <p:sldId id="256" r:id="rId5"/>
    <p:sldId id="257" r:id="rId6"/>
    <p:sldId id="448" r:id="rId7"/>
    <p:sldId id="467" r:id="rId8"/>
    <p:sldId id="466" r:id="rId9"/>
    <p:sldId id="282" r:id="rId10"/>
    <p:sldId id="483" r:id="rId11"/>
    <p:sldId id="283" r:id="rId12"/>
    <p:sldId id="289" r:id="rId13"/>
    <p:sldId id="459" r:id="rId14"/>
    <p:sldId id="481" r:id="rId15"/>
    <p:sldId id="482" r:id="rId16"/>
    <p:sldId id="258" r:id="rId17"/>
    <p:sldId id="486" r:id="rId18"/>
    <p:sldId id="489" r:id="rId19"/>
    <p:sldId id="487" r:id="rId20"/>
    <p:sldId id="488" r:id="rId21"/>
    <p:sldId id="556" r:id="rId22"/>
    <p:sldId id="291" r:id="rId23"/>
    <p:sldId id="293" r:id="rId24"/>
    <p:sldId id="294" r:id="rId25"/>
    <p:sldId id="295" r:id="rId26"/>
    <p:sldId id="296" r:id="rId27"/>
    <p:sldId id="297" r:id="rId28"/>
    <p:sldId id="301" r:id="rId29"/>
    <p:sldId id="302" r:id="rId30"/>
    <p:sldId id="303" r:id="rId31"/>
    <p:sldId id="304" r:id="rId32"/>
    <p:sldId id="408" r:id="rId33"/>
    <p:sldId id="409" r:id="rId34"/>
    <p:sldId id="410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490" r:id="rId47"/>
    <p:sldId id="494" r:id="rId48"/>
    <p:sldId id="261" r:id="rId49"/>
    <p:sldId id="362" r:id="rId50"/>
    <p:sldId id="262" r:id="rId51"/>
    <p:sldId id="263" r:id="rId52"/>
    <p:sldId id="364" r:id="rId53"/>
    <p:sldId id="264" r:id="rId54"/>
    <p:sldId id="414" r:id="rId55"/>
    <p:sldId id="351" r:id="rId56"/>
    <p:sldId id="491" r:id="rId57"/>
    <p:sldId id="492" r:id="rId58"/>
    <p:sldId id="478" r:id="rId59"/>
    <p:sldId id="441" r:id="rId60"/>
    <p:sldId id="259" r:id="rId61"/>
    <p:sldId id="495" r:id="rId62"/>
    <p:sldId id="496" r:id="rId63"/>
    <p:sldId id="512" r:id="rId64"/>
    <p:sldId id="513" r:id="rId65"/>
    <p:sldId id="514" r:id="rId66"/>
    <p:sldId id="515" r:id="rId67"/>
    <p:sldId id="516" r:id="rId68"/>
    <p:sldId id="517" r:id="rId69"/>
    <p:sldId id="518" r:id="rId70"/>
    <p:sldId id="519" r:id="rId71"/>
    <p:sldId id="520" r:id="rId72"/>
    <p:sldId id="521" r:id="rId73"/>
    <p:sldId id="543" r:id="rId74"/>
    <p:sldId id="549" r:id="rId75"/>
    <p:sldId id="550" r:id="rId76"/>
    <p:sldId id="551" r:id="rId77"/>
    <p:sldId id="552" r:id="rId78"/>
    <p:sldId id="557" r:id="rId79"/>
    <p:sldId id="544" r:id="rId80"/>
    <p:sldId id="545" r:id="rId81"/>
    <p:sldId id="546" r:id="rId82"/>
    <p:sldId id="547" r:id="rId83"/>
    <p:sldId id="522" r:id="rId84"/>
    <p:sldId id="523" r:id="rId85"/>
    <p:sldId id="526" r:id="rId86"/>
    <p:sldId id="548" r:id="rId87"/>
    <p:sldId id="524" r:id="rId88"/>
    <p:sldId id="525" r:id="rId89"/>
    <p:sldId id="527" r:id="rId90"/>
    <p:sldId id="553" r:id="rId91"/>
    <p:sldId id="554" r:id="rId92"/>
    <p:sldId id="555" r:id="rId93"/>
    <p:sldId id="528" r:id="rId94"/>
    <p:sldId id="529" r:id="rId95"/>
    <p:sldId id="530" r:id="rId96"/>
    <p:sldId id="531" r:id="rId97"/>
    <p:sldId id="532" r:id="rId98"/>
    <p:sldId id="533" r:id="rId99"/>
    <p:sldId id="534" r:id="rId100"/>
    <p:sldId id="535" r:id="rId101"/>
    <p:sldId id="536" r:id="rId102"/>
    <p:sldId id="537" r:id="rId103"/>
    <p:sldId id="538" r:id="rId104"/>
    <p:sldId id="539" r:id="rId105"/>
    <p:sldId id="540" r:id="rId106"/>
    <p:sldId id="541" r:id="rId107"/>
    <p:sldId id="542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3" autoAdjust="0"/>
    <p:restoredTop sz="89239" autoAdjust="0"/>
  </p:normalViewPr>
  <p:slideViewPr>
    <p:cSldViewPr snapToGrid="0">
      <p:cViewPr>
        <p:scale>
          <a:sx n="60" d="100"/>
          <a:sy n="60" d="100"/>
        </p:scale>
        <p:origin x="121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5812B-F30E-4EA8-8D90-21DE7DC34AA1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4452F-5155-4143-8905-232C8DC8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7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D57E3B9-F011-4B91-A47F-541476A04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0843212-9F65-49C6-B05A-2FD5C70E2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28</a:t>
            </a: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132A1923-A9B4-49D6-9B03-65D079C0A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D37539D3-2AAA-480B-9779-81F8BDE8E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59D32B0E-2FFC-4C42-B263-A712AC04E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C1986092-D9EC-4AEB-B9F3-B12626B389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95158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904963AD-A2AE-467E-9B4F-4DC6380F3A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289631F1-DE0D-40B6-8158-6861D034A8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0AF3821-CF6F-4DCA-A9B9-41AD53BD8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5674162-CD79-4A0C-9670-CBE8EFE8A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42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3F3D5831-C2B3-411F-8503-E646A13D9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4E376135-840B-4E8F-BCB7-7C39DA4D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950" name="Rectangle 6">
            <a:extLst>
              <a:ext uri="{FF2B5EF4-FFF2-40B4-BE49-F238E27FC236}">
                <a16:creationId xmlns:a16="http://schemas.microsoft.com/office/drawing/2014/main" id="{89199DDB-6C98-4427-AC30-18333C5D3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2951" name="Rectangle 7">
            <a:extLst>
              <a:ext uri="{FF2B5EF4-FFF2-40B4-BE49-F238E27FC236}">
                <a16:creationId xmlns:a16="http://schemas.microsoft.com/office/drawing/2014/main" id="{6815D7B0-0565-4FF3-BFC8-2E9EB56348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411AF0D-44DF-479B-B949-D6D2E92C0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0393A0A-E545-4C64-96F4-7E32A0EAF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43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950BC3C5-3315-48FD-A79F-703FD4FB2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36E4ABAB-5FF8-401B-82C0-C5C230C6E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8F144137-E5AE-41B2-B131-A713835E4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4CB28DDB-1375-45F9-A939-35EBDDC8D6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975FD087-F05D-4670-907F-A786B92AE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2A1801D6-68BD-406C-98A2-A624E7084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44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091BBDE5-307A-4D95-AEA5-FE3F14EA1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5AD7C12C-1530-413C-8486-FA5062DFE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415D1160-91B0-4E1D-B33E-7F54B8038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971583D5-6859-4FE8-A22D-ACE897E60D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F1C908C9-ADAE-4B3D-8554-4E7C30512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D949F8E7-E2E7-4488-9F70-29E32411F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45</a:t>
            </a: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BDBC2535-DA1E-483A-BFB1-383E2C27B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590B32FB-7C84-45F9-85A9-7DE4F0C59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id="{62EFA537-26D8-4057-BEC0-EEF97534C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9095" name="Rectangle 7">
            <a:extLst>
              <a:ext uri="{FF2B5EF4-FFF2-40B4-BE49-F238E27FC236}">
                <a16:creationId xmlns:a16="http://schemas.microsoft.com/office/drawing/2014/main" id="{2959FA46-514E-4ABD-B6AB-C40C7C4A20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F6AE40F9-60A6-4EA2-A601-F8F6961C1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E8615567-5F9C-41DD-A3E6-15269D9D5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49</a:t>
            </a:r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82B5FBF1-E282-4951-89CB-9976EBFAF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1BF1A80D-1574-404D-9383-8BEBB7D11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7286" name="Rectangle 6">
            <a:extLst>
              <a:ext uri="{FF2B5EF4-FFF2-40B4-BE49-F238E27FC236}">
                <a16:creationId xmlns:a16="http://schemas.microsoft.com/office/drawing/2014/main" id="{3B7C592C-EF9A-4E2B-89C9-CE8E8B5DF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97287" name="Rectangle 7">
            <a:extLst>
              <a:ext uri="{FF2B5EF4-FFF2-40B4-BE49-F238E27FC236}">
                <a16:creationId xmlns:a16="http://schemas.microsoft.com/office/drawing/2014/main" id="{DF3AD4CB-5028-4719-A4B8-B9366DCD5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746003EE-1B44-44EF-AA88-84668C60C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BD84B88-6820-4EE4-9D7A-3160A1022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50</a:t>
            </a:r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136ECFCC-D1D0-41AC-BE7C-B0134E8D4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B0E22BE4-3B61-429D-9521-6317B2B29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795E99E5-BC31-40BA-89D9-6BF5C60F7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99335" name="Rectangle 7">
            <a:extLst>
              <a:ext uri="{FF2B5EF4-FFF2-40B4-BE49-F238E27FC236}">
                <a16:creationId xmlns:a16="http://schemas.microsoft.com/office/drawing/2014/main" id="{AE202E76-1AAD-425D-8B5B-ECB5E9546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ADF6A066-2D4A-429B-B498-6F08F26A9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8F36902F-2639-46BF-8B37-F223DF444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51</a:t>
            </a:r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E4AB8A6D-CBE4-4753-A9BE-E6F8C33E4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A49DE6A7-B36F-41E7-8768-D79AE37CF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id="{CA06224F-DDE6-4E56-A4F2-DD4864129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FE664664-FE11-4A98-B172-CA89008AF4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791826CC-6EC6-41CF-9911-D93D8E711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52B807B1-DCE0-48E1-89BC-302BF731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52</a:t>
            </a:r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C4E49A42-85A1-49B9-A3B3-688EC055B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BAF135F6-B4D8-4619-9B57-B19132CA7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1FED337F-F6DD-4B0E-844C-C50391D7D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E64F7B97-EF31-4456-9FDB-27D7F6129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40AFBC46-0F98-4927-83CF-99B3828E5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93960CB7-0375-4CBE-9BC5-CD43F926A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54</a:t>
            </a:r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2DEB4659-68A7-4408-82D7-5AFC2D4B6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731F95AE-2D18-4968-955A-1C17887C3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7526" name="Rectangle 6">
            <a:extLst>
              <a:ext uri="{FF2B5EF4-FFF2-40B4-BE49-F238E27FC236}">
                <a16:creationId xmlns:a16="http://schemas.microsoft.com/office/drawing/2014/main" id="{5BDD4B53-852A-48EC-B2C3-3B2754745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07527" name="Rectangle 7">
            <a:extLst>
              <a:ext uri="{FF2B5EF4-FFF2-40B4-BE49-F238E27FC236}">
                <a16:creationId xmlns:a16="http://schemas.microsoft.com/office/drawing/2014/main" id="{02E36DBB-859A-4B63-84EF-1160DE13FB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80C5A37-F6E7-4094-AD1D-3941602A9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0123862-1356-4364-A82A-07CE9CA918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017362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F891E08C-7580-47E0-9BB8-6619BD7DA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1C6EC206-1A92-41CA-81EB-64EE8EC304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4ABAC628-5691-46A0-B234-4D35FC662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48F05247-3E0B-41CC-B043-11DFBF8C0F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0B70E567-116B-4818-A80A-07C636184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3CF9ADA8-B5FA-414B-B7F1-64F5D13DE1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207AADE4-4455-4668-80A3-75F8A3CC5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995AF3CD-DFF0-4367-9CA1-755E34B350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38BB8AE1-0DE8-484C-961A-3BCF188D2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9D8E8B0E-6F18-4DA5-AC44-F1AF01C60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57</a:t>
            </a:r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13AB8DB5-0F98-463D-A527-FF747D053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A9D953EC-94ED-426B-A2CD-C0195B085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F823188C-6F1E-49C7-B03B-58AB9B76E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17767" name="Rectangle 7">
            <a:extLst>
              <a:ext uri="{FF2B5EF4-FFF2-40B4-BE49-F238E27FC236}">
                <a16:creationId xmlns:a16="http://schemas.microsoft.com/office/drawing/2014/main" id="{05CD0648-5438-426B-86F2-CBCCD12627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8DA15ADC-CE30-47D7-90E0-F73FE744B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C101B219-6E2E-431E-96F7-DEB6A72F9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58</a:t>
            </a:r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37C8834C-6400-4875-A6D7-EEFB5B532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0ACD9553-A3FC-4315-948E-C7D3BF1FD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9814" name="Rectangle 6">
            <a:extLst>
              <a:ext uri="{FF2B5EF4-FFF2-40B4-BE49-F238E27FC236}">
                <a16:creationId xmlns:a16="http://schemas.microsoft.com/office/drawing/2014/main" id="{D1F4CFB5-5B87-437A-B4FF-5121E9988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19815" name="Rectangle 7">
            <a:extLst>
              <a:ext uri="{FF2B5EF4-FFF2-40B4-BE49-F238E27FC236}">
                <a16:creationId xmlns:a16="http://schemas.microsoft.com/office/drawing/2014/main" id="{7873348B-4730-4137-82E3-D514FFC04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9671EC62-9C50-474F-8205-DA15C2885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8F123C53-C020-47A9-9B21-09B60AAA7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59</a:t>
            </a:r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73296F37-FCB0-4ED9-AF8C-4FD1CB61C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1861" name="Rectangle 5">
            <a:extLst>
              <a:ext uri="{FF2B5EF4-FFF2-40B4-BE49-F238E27FC236}">
                <a16:creationId xmlns:a16="http://schemas.microsoft.com/office/drawing/2014/main" id="{B4663297-C842-46E9-95FD-34F7E366A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1862" name="Rectangle 6">
            <a:extLst>
              <a:ext uri="{FF2B5EF4-FFF2-40B4-BE49-F238E27FC236}">
                <a16:creationId xmlns:a16="http://schemas.microsoft.com/office/drawing/2014/main" id="{0D2A8D2D-EAF8-4195-8D64-806F9477A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21863" name="Rectangle 7">
            <a:extLst>
              <a:ext uri="{FF2B5EF4-FFF2-40B4-BE49-F238E27FC236}">
                <a16:creationId xmlns:a16="http://schemas.microsoft.com/office/drawing/2014/main" id="{4EBD10DE-43BB-40DA-9EF1-C0EDF96315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21A3C23A-7098-4853-BE8A-010CEE5D5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F53E19C0-B8E6-49A2-8F24-774A53AAA1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4E75319B-BD8D-4D43-91E1-D9AC1815B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2405E1B0-29A6-46E0-BECB-2B0EEE3BA0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A726C12C-486A-45B8-850B-E72605D08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29736072-E5AE-4534-BC8C-19074569D5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41E8EBF-EFB3-467E-A83D-D040CC5C9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BCF4A61-3196-4FBE-86E5-CB7CEB972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35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0592CD46-7284-48DB-9F05-A4811304F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DAE8D428-0AD8-4D6D-B245-57866494F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7F820248-7603-4FD5-8B97-1F78ECE36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52ED3FCD-38C7-46F0-9960-944D162DD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08978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Try to find a line that will fit all my points, based on the Least square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4452F-5155-4143-8905-232C8DC8508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330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find a line that will fit all my points, based on the Least square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4452F-5155-4143-8905-232C8DC85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0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you can be sure that there is less than a 5% chance that the strength of the relationship you found (your ρ coefficient) happened by chance if the null hypothesis were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4452F-5155-4143-8905-232C8DC85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58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26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19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Try to find a line that will fit all my points, based on the Least square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4452F-5155-4143-8905-232C8DC850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85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BD4C064-F600-4F9F-8652-915C2F138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918AA4B-D22E-47E7-A5C1-E60F44B74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40</a:t>
            </a: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0626FF0E-BD68-4675-9056-1C92C0884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80911226-31B5-4222-A7DA-45A7E0942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DA539D0B-FFBF-4018-9E32-867C0D9D3D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7607ECD0-694B-4241-B10A-ED9783F8B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01AE-7FA8-4565-8DE8-B1C6920F8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DC72-1748-4FC0-AD9E-FFFCA2798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E4EB1-8C4E-4692-BA94-89BD3A77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9334-E11A-4682-9A53-C0BB58E0C40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5B454-98D2-4626-8E6C-51820DA8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7D54C-93D9-4547-975C-53C81E10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9D95-E55A-4ABA-9EDE-370E613C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9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3091-02A1-42F1-A3B8-832FA9A4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A6AA6-0E39-4E56-B500-751396D6F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34D05-23EC-4FA9-BC63-C3EA7F63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9334-E11A-4682-9A53-C0BB58E0C40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B2662-42C7-47AB-B87F-8D26DE2D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65457-39E7-4437-9CCC-8EF03215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9D95-E55A-4ABA-9EDE-370E613C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D3965-FAF5-4B75-A276-3FF4A5138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BD5C6-FB41-41BE-AAB5-B5807AF2F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F6BD9-701C-4BF3-A905-47C56313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9334-E11A-4682-9A53-C0BB58E0C40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75F0A-2ACB-4015-BF96-ECFB300C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E2832-E1FB-4932-A721-3FC76F22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9D95-E55A-4ABA-9EDE-370E613C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35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0713829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6238738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905657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6517" y="1104900"/>
            <a:ext cx="508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717" y="1104900"/>
            <a:ext cx="508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3546402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998931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2002124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848090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0706548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3B18-DC45-466D-8CBE-703D28DA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41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23D4-1518-40FC-8CB2-E2E8EA5C7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277257"/>
            <a:ext cx="11408228" cy="489970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D5BA-75CC-4CBF-8C49-E8B6FC9E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9334-E11A-4682-9A53-C0BB58E0C40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369E-8FA0-43B8-A6B8-79A243E2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CBEB9-36FD-495B-B910-47CBDA32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9D95-E55A-4ABA-9EDE-370E613C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77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0456322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0361883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8917" y="52388"/>
            <a:ext cx="2590800" cy="5695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2388"/>
            <a:ext cx="7571317" cy="5695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1150218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75A7BB5D-E654-44AF-ABC0-9A640D11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38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5A7BB5D-E654-44AF-ABC0-9A640D11D1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121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75A7BB5D-E654-44AF-ABC0-9A640D11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72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BB5D-E654-44AF-ABC0-9A640D11D1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0173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BB5D-E654-44AF-ABC0-9A640D11D1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23454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5A7BB5D-E654-44AF-ABC0-9A640D11D1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50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BB5D-E654-44AF-ABC0-9A640D11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9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2F2F-F892-40A2-80C7-E3C7A1F3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7C8CC-70C0-4A42-9653-DBA299C71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BAB8D-D017-472A-8743-351A7FAE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9334-E11A-4682-9A53-C0BB58E0C40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7245-EAD5-4D4A-B77C-436A1FC8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941F2-C1E1-4F61-968F-F188A00B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9D95-E55A-4ABA-9EDE-370E613C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61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5A7BB5D-E654-44AF-ABC0-9A640D11D1B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5A7BB5D-E654-44AF-ABC0-9A640D11D1B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134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BB5D-E654-44AF-ABC0-9A640D11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154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BB5D-E654-44AF-ABC0-9A640D11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830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042" name="Group 2">
            <a:extLst>
              <a:ext uri="{FF2B5EF4-FFF2-40B4-BE49-F238E27FC236}">
                <a16:creationId xmlns:a16="http://schemas.microsoft.com/office/drawing/2014/main" id="{B750B1C6-858A-46A3-9C81-12AAFB200D9F}"/>
              </a:ext>
            </a:extLst>
          </p:cNvPr>
          <p:cNvGrpSpPr>
            <a:grpSpLocks/>
          </p:cNvGrpSpPr>
          <p:nvPr/>
        </p:nvGrpSpPr>
        <p:grpSpPr bwMode="auto">
          <a:xfrm>
            <a:off x="4234" y="4267200"/>
            <a:ext cx="12187767" cy="2590800"/>
            <a:chOff x="2" y="2688"/>
            <a:chExt cx="5758" cy="1632"/>
          </a:xfrm>
        </p:grpSpPr>
        <p:sp>
          <p:nvSpPr>
            <p:cNvPr id="343043" name="Freeform 3">
              <a:extLst>
                <a:ext uri="{FF2B5EF4-FFF2-40B4-BE49-F238E27FC236}">
                  <a16:creationId xmlns:a16="http://schemas.microsoft.com/office/drawing/2014/main" id="{B43A2139-C4DE-4E91-AE73-C23FC5AA86A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40 w 5740"/>
                <a:gd name="T1" fmla="*/ 4316 h 4316"/>
                <a:gd name="T2" fmla="*/ 0 w 5740"/>
                <a:gd name="T3" fmla="*/ 4316 h 4316"/>
                <a:gd name="T4" fmla="*/ 0 w 5740"/>
                <a:gd name="T5" fmla="*/ 0 h 4316"/>
                <a:gd name="T6" fmla="*/ 5740 w 5740"/>
                <a:gd name="T7" fmla="*/ 0 h 4316"/>
                <a:gd name="T8" fmla="*/ 5740 w 5740"/>
                <a:gd name="T9" fmla="*/ 4316 h 4316"/>
                <a:gd name="T10" fmla="*/ 5740 w 5740"/>
                <a:gd name="T11" fmla="*/ 4316 h 4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343044" name="Group 4">
              <a:extLst>
                <a:ext uri="{FF2B5EF4-FFF2-40B4-BE49-F238E27FC236}">
                  <a16:creationId xmlns:a16="http://schemas.microsoft.com/office/drawing/2014/main" id="{20BEED03-713F-4A9A-8E24-536DB72600F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343045" name="Oval 5">
                <a:extLst>
                  <a:ext uri="{FF2B5EF4-FFF2-40B4-BE49-F238E27FC236}">
                    <a16:creationId xmlns:a16="http://schemas.microsoft.com/office/drawing/2014/main" id="{0038402A-3583-4C23-B8BC-AAF6F0912035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46" name="Oval 6">
                <a:extLst>
                  <a:ext uri="{FF2B5EF4-FFF2-40B4-BE49-F238E27FC236}">
                    <a16:creationId xmlns:a16="http://schemas.microsoft.com/office/drawing/2014/main" id="{D183E0D2-ECFC-49A7-A25D-544DA6A793C8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47" name="Oval 7">
                <a:extLst>
                  <a:ext uri="{FF2B5EF4-FFF2-40B4-BE49-F238E27FC236}">
                    <a16:creationId xmlns:a16="http://schemas.microsoft.com/office/drawing/2014/main" id="{84AF35B8-BE2D-4CC8-840F-5BFB7795CE51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48" name="Oval 8">
                <a:extLst>
                  <a:ext uri="{FF2B5EF4-FFF2-40B4-BE49-F238E27FC236}">
                    <a16:creationId xmlns:a16="http://schemas.microsoft.com/office/drawing/2014/main" id="{004D1783-6CB2-4A7F-A813-6F2EECE9C5F2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49" name="Oval 9">
                <a:extLst>
                  <a:ext uri="{FF2B5EF4-FFF2-40B4-BE49-F238E27FC236}">
                    <a16:creationId xmlns:a16="http://schemas.microsoft.com/office/drawing/2014/main" id="{D3D94F39-A652-438A-89E2-99811C12EF26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50" name="Freeform 10">
                <a:extLst>
                  <a:ext uri="{FF2B5EF4-FFF2-40B4-BE49-F238E27FC236}">
                    <a16:creationId xmlns:a16="http://schemas.microsoft.com/office/drawing/2014/main" id="{7B02268F-1DE7-41C7-9586-BE0D5B7F322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>
                  <a:gd name="T0" fmla="*/ 376 w 382"/>
                  <a:gd name="T1" fmla="*/ 12 h 161"/>
                  <a:gd name="T2" fmla="*/ 257 w 382"/>
                  <a:gd name="T3" fmla="*/ 24 h 161"/>
                  <a:gd name="T4" fmla="*/ 149 w 382"/>
                  <a:gd name="T5" fmla="*/ 54 h 161"/>
                  <a:gd name="T6" fmla="*/ 101 w 382"/>
                  <a:gd name="T7" fmla="*/ 77 h 161"/>
                  <a:gd name="T8" fmla="*/ 59 w 382"/>
                  <a:gd name="T9" fmla="*/ 101 h 161"/>
                  <a:gd name="T10" fmla="*/ 24 w 382"/>
                  <a:gd name="T11" fmla="*/ 131 h 161"/>
                  <a:gd name="T12" fmla="*/ 0 w 382"/>
                  <a:gd name="T13" fmla="*/ 161 h 161"/>
                  <a:gd name="T14" fmla="*/ 0 w 382"/>
                  <a:gd name="T15" fmla="*/ 137 h 161"/>
                  <a:gd name="T16" fmla="*/ 29 w 382"/>
                  <a:gd name="T17" fmla="*/ 107 h 161"/>
                  <a:gd name="T18" fmla="*/ 65 w 382"/>
                  <a:gd name="T19" fmla="*/ 83 h 161"/>
                  <a:gd name="T20" fmla="*/ 155 w 382"/>
                  <a:gd name="T21" fmla="*/ 36 h 161"/>
                  <a:gd name="T22" fmla="*/ 257 w 382"/>
                  <a:gd name="T23" fmla="*/ 12 h 161"/>
                  <a:gd name="T24" fmla="*/ 376 w 382"/>
                  <a:gd name="T25" fmla="*/ 0 h 161"/>
                  <a:gd name="T26" fmla="*/ 376 w 382"/>
                  <a:gd name="T27" fmla="*/ 0 h 161"/>
                  <a:gd name="T28" fmla="*/ 382 w 382"/>
                  <a:gd name="T29" fmla="*/ 0 h 161"/>
                  <a:gd name="T30" fmla="*/ 382 w 382"/>
                  <a:gd name="T31" fmla="*/ 12 h 161"/>
                  <a:gd name="T32" fmla="*/ 376 w 382"/>
                  <a:gd name="T33" fmla="*/ 12 h 161"/>
                  <a:gd name="T34" fmla="*/ 376 w 382"/>
                  <a:gd name="T35" fmla="*/ 12 h 161"/>
                  <a:gd name="T36" fmla="*/ 376 w 382"/>
                  <a:gd name="T37" fmla="*/ 1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51" name="Freeform 11">
                <a:extLst>
                  <a:ext uri="{FF2B5EF4-FFF2-40B4-BE49-F238E27FC236}">
                    <a16:creationId xmlns:a16="http://schemas.microsoft.com/office/drawing/2014/main" id="{1788966C-22FE-445A-87DA-1A047185CB9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>
                  <a:gd name="T0" fmla="*/ 257 w 443"/>
                  <a:gd name="T1" fmla="*/ 54 h 66"/>
                  <a:gd name="T2" fmla="*/ 353 w 443"/>
                  <a:gd name="T3" fmla="*/ 48 h 66"/>
                  <a:gd name="T4" fmla="*/ 443 w 443"/>
                  <a:gd name="T5" fmla="*/ 24 h 66"/>
                  <a:gd name="T6" fmla="*/ 443 w 443"/>
                  <a:gd name="T7" fmla="*/ 36 h 66"/>
                  <a:gd name="T8" fmla="*/ 353 w 443"/>
                  <a:gd name="T9" fmla="*/ 60 h 66"/>
                  <a:gd name="T10" fmla="*/ 257 w 443"/>
                  <a:gd name="T11" fmla="*/ 66 h 66"/>
                  <a:gd name="T12" fmla="*/ 186 w 443"/>
                  <a:gd name="T13" fmla="*/ 60 h 66"/>
                  <a:gd name="T14" fmla="*/ 120 w 443"/>
                  <a:gd name="T15" fmla="*/ 48 h 66"/>
                  <a:gd name="T16" fmla="*/ 60 w 443"/>
                  <a:gd name="T17" fmla="*/ 36 h 66"/>
                  <a:gd name="T18" fmla="*/ 0 w 443"/>
                  <a:gd name="T19" fmla="*/ 12 h 66"/>
                  <a:gd name="T20" fmla="*/ 0 w 443"/>
                  <a:gd name="T21" fmla="*/ 0 h 66"/>
                  <a:gd name="T22" fmla="*/ 54 w 443"/>
                  <a:gd name="T23" fmla="*/ 24 h 66"/>
                  <a:gd name="T24" fmla="*/ 120 w 443"/>
                  <a:gd name="T25" fmla="*/ 36 h 66"/>
                  <a:gd name="T26" fmla="*/ 186 w 443"/>
                  <a:gd name="T27" fmla="*/ 48 h 66"/>
                  <a:gd name="T28" fmla="*/ 257 w 443"/>
                  <a:gd name="T29" fmla="*/ 54 h 66"/>
                  <a:gd name="T30" fmla="*/ 257 w 443"/>
                  <a:gd name="T31" fmla="*/ 5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52" name="Freeform 12">
                <a:extLst>
                  <a:ext uri="{FF2B5EF4-FFF2-40B4-BE49-F238E27FC236}">
                    <a16:creationId xmlns:a16="http://schemas.microsoft.com/office/drawing/2014/main" id="{1623A140-7FB8-4EF9-863C-7402F49667B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>
                  <a:gd name="T0" fmla="*/ 12 w 89"/>
                  <a:gd name="T1" fmla="*/ 66 h 216"/>
                  <a:gd name="T2" fmla="*/ 18 w 89"/>
                  <a:gd name="T3" fmla="*/ 108 h 216"/>
                  <a:gd name="T4" fmla="*/ 36 w 89"/>
                  <a:gd name="T5" fmla="*/ 144 h 216"/>
                  <a:gd name="T6" fmla="*/ 60 w 89"/>
                  <a:gd name="T7" fmla="*/ 180 h 216"/>
                  <a:gd name="T8" fmla="*/ 89 w 89"/>
                  <a:gd name="T9" fmla="*/ 216 h 216"/>
                  <a:gd name="T10" fmla="*/ 72 w 89"/>
                  <a:gd name="T11" fmla="*/ 216 h 216"/>
                  <a:gd name="T12" fmla="*/ 42 w 89"/>
                  <a:gd name="T13" fmla="*/ 180 h 216"/>
                  <a:gd name="T14" fmla="*/ 18 w 89"/>
                  <a:gd name="T15" fmla="*/ 144 h 216"/>
                  <a:gd name="T16" fmla="*/ 6 w 89"/>
                  <a:gd name="T17" fmla="*/ 108 h 216"/>
                  <a:gd name="T18" fmla="*/ 0 w 89"/>
                  <a:gd name="T19" fmla="*/ 66 h 216"/>
                  <a:gd name="T20" fmla="*/ 0 w 89"/>
                  <a:gd name="T21" fmla="*/ 30 h 216"/>
                  <a:gd name="T22" fmla="*/ 12 w 89"/>
                  <a:gd name="T23" fmla="*/ 0 h 216"/>
                  <a:gd name="T24" fmla="*/ 30 w 89"/>
                  <a:gd name="T25" fmla="*/ 0 h 216"/>
                  <a:gd name="T26" fmla="*/ 18 w 89"/>
                  <a:gd name="T27" fmla="*/ 30 h 216"/>
                  <a:gd name="T28" fmla="*/ 12 w 89"/>
                  <a:gd name="T29" fmla="*/ 66 h 216"/>
                  <a:gd name="T30" fmla="*/ 12 w 89"/>
                  <a:gd name="T31" fmla="*/ 6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53" name="Freeform 13">
                <a:extLst>
                  <a:ext uri="{FF2B5EF4-FFF2-40B4-BE49-F238E27FC236}">
                    <a16:creationId xmlns:a16="http://schemas.microsoft.com/office/drawing/2014/main" id="{C1FD3232-3FDA-4D82-8666-CA3A0C50628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>
                  <a:gd name="T0" fmla="*/ 382 w 747"/>
                  <a:gd name="T1" fmla="*/ 443 h 461"/>
                  <a:gd name="T2" fmla="*/ 311 w 747"/>
                  <a:gd name="T3" fmla="*/ 437 h 461"/>
                  <a:gd name="T4" fmla="*/ 245 w 747"/>
                  <a:gd name="T5" fmla="*/ 425 h 461"/>
                  <a:gd name="T6" fmla="*/ 185 w 747"/>
                  <a:gd name="T7" fmla="*/ 407 h 461"/>
                  <a:gd name="T8" fmla="*/ 131 w 747"/>
                  <a:gd name="T9" fmla="*/ 383 h 461"/>
                  <a:gd name="T10" fmla="*/ 83 w 747"/>
                  <a:gd name="T11" fmla="*/ 347 h 461"/>
                  <a:gd name="T12" fmla="*/ 53 w 747"/>
                  <a:gd name="T13" fmla="*/ 311 h 461"/>
                  <a:gd name="T14" fmla="*/ 30 w 747"/>
                  <a:gd name="T15" fmla="*/ 269 h 461"/>
                  <a:gd name="T16" fmla="*/ 24 w 747"/>
                  <a:gd name="T17" fmla="*/ 227 h 461"/>
                  <a:gd name="T18" fmla="*/ 30 w 747"/>
                  <a:gd name="T19" fmla="*/ 185 h 461"/>
                  <a:gd name="T20" fmla="*/ 53 w 747"/>
                  <a:gd name="T21" fmla="*/ 143 h 461"/>
                  <a:gd name="T22" fmla="*/ 83 w 747"/>
                  <a:gd name="T23" fmla="*/ 107 h 461"/>
                  <a:gd name="T24" fmla="*/ 131 w 747"/>
                  <a:gd name="T25" fmla="*/ 77 h 461"/>
                  <a:gd name="T26" fmla="*/ 185 w 747"/>
                  <a:gd name="T27" fmla="*/ 47 h 461"/>
                  <a:gd name="T28" fmla="*/ 245 w 747"/>
                  <a:gd name="T29" fmla="*/ 30 h 461"/>
                  <a:gd name="T30" fmla="*/ 311 w 747"/>
                  <a:gd name="T31" fmla="*/ 18 h 461"/>
                  <a:gd name="T32" fmla="*/ 382 w 747"/>
                  <a:gd name="T33" fmla="*/ 12 h 461"/>
                  <a:gd name="T34" fmla="*/ 478 w 747"/>
                  <a:gd name="T35" fmla="*/ 18 h 461"/>
                  <a:gd name="T36" fmla="*/ 562 w 747"/>
                  <a:gd name="T37" fmla="*/ 41 h 461"/>
                  <a:gd name="T38" fmla="*/ 562 w 747"/>
                  <a:gd name="T39" fmla="*/ 36 h 461"/>
                  <a:gd name="T40" fmla="*/ 562 w 747"/>
                  <a:gd name="T41" fmla="*/ 30 h 461"/>
                  <a:gd name="T42" fmla="*/ 478 w 747"/>
                  <a:gd name="T43" fmla="*/ 6 h 461"/>
                  <a:gd name="T44" fmla="*/ 382 w 747"/>
                  <a:gd name="T45" fmla="*/ 0 h 461"/>
                  <a:gd name="T46" fmla="*/ 305 w 747"/>
                  <a:gd name="T47" fmla="*/ 6 h 461"/>
                  <a:gd name="T48" fmla="*/ 233 w 747"/>
                  <a:gd name="T49" fmla="*/ 18 h 461"/>
                  <a:gd name="T50" fmla="*/ 167 w 747"/>
                  <a:gd name="T51" fmla="*/ 41 h 461"/>
                  <a:gd name="T52" fmla="*/ 113 w 747"/>
                  <a:gd name="T53" fmla="*/ 65 h 461"/>
                  <a:gd name="T54" fmla="*/ 65 w 747"/>
                  <a:gd name="T55" fmla="*/ 101 h 461"/>
                  <a:gd name="T56" fmla="*/ 30 w 747"/>
                  <a:gd name="T57" fmla="*/ 137 h 461"/>
                  <a:gd name="T58" fmla="*/ 6 w 747"/>
                  <a:gd name="T59" fmla="*/ 179 h 461"/>
                  <a:gd name="T60" fmla="*/ 0 w 747"/>
                  <a:gd name="T61" fmla="*/ 227 h 461"/>
                  <a:gd name="T62" fmla="*/ 6 w 747"/>
                  <a:gd name="T63" fmla="*/ 275 h 461"/>
                  <a:gd name="T64" fmla="*/ 30 w 747"/>
                  <a:gd name="T65" fmla="*/ 317 h 461"/>
                  <a:gd name="T66" fmla="*/ 65 w 747"/>
                  <a:gd name="T67" fmla="*/ 359 h 461"/>
                  <a:gd name="T68" fmla="*/ 113 w 747"/>
                  <a:gd name="T69" fmla="*/ 395 h 461"/>
                  <a:gd name="T70" fmla="*/ 167 w 747"/>
                  <a:gd name="T71" fmla="*/ 419 h 461"/>
                  <a:gd name="T72" fmla="*/ 233 w 747"/>
                  <a:gd name="T73" fmla="*/ 443 h 461"/>
                  <a:gd name="T74" fmla="*/ 305 w 747"/>
                  <a:gd name="T75" fmla="*/ 455 h 461"/>
                  <a:gd name="T76" fmla="*/ 382 w 747"/>
                  <a:gd name="T77" fmla="*/ 461 h 461"/>
                  <a:gd name="T78" fmla="*/ 448 w 747"/>
                  <a:gd name="T79" fmla="*/ 455 h 461"/>
                  <a:gd name="T80" fmla="*/ 508 w 747"/>
                  <a:gd name="T81" fmla="*/ 449 h 461"/>
                  <a:gd name="T82" fmla="*/ 609 w 747"/>
                  <a:gd name="T83" fmla="*/ 413 h 461"/>
                  <a:gd name="T84" fmla="*/ 657 w 747"/>
                  <a:gd name="T85" fmla="*/ 389 h 461"/>
                  <a:gd name="T86" fmla="*/ 693 w 747"/>
                  <a:gd name="T87" fmla="*/ 359 h 461"/>
                  <a:gd name="T88" fmla="*/ 723 w 747"/>
                  <a:gd name="T89" fmla="*/ 329 h 461"/>
                  <a:gd name="T90" fmla="*/ 747 w 747"/>
                  <a:gd name="T91" fmla="*/ 293 h 461"/>
                  <a:gd name="T92" fmla="*/ 741 w 747"/>
                  <a:gd name="T93" fmla="*/ 287 h 461"/>
                  <a:gd name="T94" fmla="*/ 729 w 747"/>
                  <a:gd name="T95" fmla="*/ 281 h 461"/>
                  <a:gd name="T96" fmla="*/ 711 w 747"/>
                  <a:gd name="T97" fmla="*/ 317 h 461"/>
                  <a:gd name="T98" fmla="*/ 681 w 747"/>
                  <a:gd name="T99" fmla="*/ 347 h 461"/>
                  <a:gd name="T100" fmla="*/ 645 w 747"/>
                  <a:gd name="T101" fmla="*/ 377 h 461"/>
                  <a:gd name="T102" fmla="*/ 604 w 747"/>
                  <a:gd name="T103" fmla="*/ 401 h 461"/>
                  <a:gd name="T104" fmla="*/ 502 w 747"/>
                  <a:gd name="T105" fmla="*/ 431 h 461"/>
                  <a:gd name="T106" fmla="*/ 442 w 747"/>
                  <a:gd name="T107" fmla="*/ 443 h 461"/>
                  <a:gd name="T108" fmla="*/ 382 w 747"/>
                  <a:gd name="T109" fmla="*/ 443 h 461"/>
                  <a:gd name="T110" fmla="*/ 382 w 747"/>
                  <a:gd name="T111" fmla="*/ 44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54" name="Freeform 14">
                <a:extLst>
                  <a:ext uri="{FF2B5EF4-FFF2-40B4-BE49-F238E27FC236}">
                    <a16:creationId xmlns:a16="http://schemas.microsoft.com/office/drawing/2014/main" id="{B38E05CC-CC5D-4AD1-AA1A-48D43C0A065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>
                  <a:gd name="T0" fmla="*/ 0 w 96"/>
                  <a:gd name="T1" fmla="*/ 0 h 30"/>
                  <a:gd name="T2" fmla="*/ 0 w 96"/>
                  <a:gd name="T3" fmla="*/ 12 h 30"/>
                  <a:gd name="T4" fmla="*/ 48 w 96"/>
                  <a:gd name="T5" fmla="*/ 18 h 30"/>
                  <a:gd name="T6" fmla="*/ 96 w 96"/>
                  <a:gd name="T7" fmla="*/ 30 h 30"/>
                  <a:gd name="T8" fmla="*/ 96 w 96"/>
                  <a:gd name="T9" fmla="*/ 24 h 30"/>
                  <a:gd name="T10" fmla="*/ 96 w 96"/>
                  <a:gd name="T11" fmla="*/ 18 h 30"/>
                  <a:gd name="T12" fmla="*/ 48 w 96"/>
                  <a:gd name="T13" fmla="*/ 12 h 30"/>
                  <a:gd name="T14" fmla="*/ 0 w 96"/>
                  <a:gd name="T15" fmla="*/ 0 h 30"/>
                  <a:gd name="T16" fmla="*/ 0 w 96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55" name="Oval 15">
                <a:extLst>
                  <a:ext uri="{FF2B5EF4-FFF2-40B4-BE49-F238E27FC236}">
                    <a16:creationId xmlns:a16="http://schemas.microsoft.com/office/drawing/2014/main" id="{74DBBE1E-1A43-4ABA-B408-D272336C4BB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343056" name="Group 16">
              <a:extLst>
                <a:ext uri="{FF2B5EF4-FFF2-40B4-BE49-F238E27FC236}">
                  <a16:creationId xmlns:a16="http://schemas.microsoft.com/office/drawing/2014/main" id="{1508870F-FD9A-4911-84F3-B0851B6E622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43057" name="Oval 17">
                <a:extLst>
                  <a:ext uri="{FF2B5EF4-FFF2-40B4-BE49-F238E27FC236}">
                    <a16:creationId xmlns:a16="http://schemas.microsoft.com/office/drawing/2014/main" id="{3C2A9685-93B4-4D8A-9597-F926D0BE54F8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58" name="Oval 18">
                <a:extLst>
                  <a:ext uri="{FF2B5EF4-FFF2-40B4-BE49-F238E27FC236}">
                    <a16:creationId xmlns:a16="http://schemas.microsoft.com/office/drawing/2014/main" id="{3DA619EF-C3C5-439A-BFFB-689A0E1CD10A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59" name="Oval 19">
                <a:extLst>
                  <a:ext uri="{FF2B5EF4-FFF2-40B4-BE49-F238E27FC236}">
                    <a16:creationId xmlns:a16="http://schemas.microsoft.com/office/drawing/2014/main" id="{B287F1DB-A242-4F71-98C6-3382AA1F7F0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60" name="Oval 20">
                <a:extLst>
                  <a:ext uri="{FF2B5EF4-FFF2-40B4-BE49-F238E27FC236}">
                    <a16:creationId xmlns:a16="http://schemas.microsoft.com/office/drawing/2014/main" id="{50469D72-BC33-4EA7-AFEA-2FA06FBFB36F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61" name="Oval 21">
                <a:extLst>
                  <a:ext uri="{FF2B5EF4-FFF2-40B4-BE49-F238E27FC236}">
                    <a16:creationId xmlns:a16="http://schemas.microsoft.com/office/drawing/2014/main" id="{80CBD970-FDB6-48B3-BA44-8F160A6D4924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62" name="Oval 22">
                <a:extLst>
                  <a:ext uri="{FF2B5EF4-FFF2-40B4-BE49-F238E27FC236}">
                    <a16:creationId xmlns:a16="http://schemas.microsoft.com/office/drawing/2014/main" id="{DF5C20A5-7BE4-4545-A962-AA06B7D3BBAA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63" name="Oval 23">
                <a:extLst>
                  <a:ext uri="{FF2B5EF4-FFF2-40B4-BE49-F238E27FC236}">
                    <a16:creationId xmlns:a16="http://schemas.microsoft.com/office/drawing/2014/main" id="{88DDE05F-1F84-49F8-9BC7-14BEDD099A3F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64" name="Oval 24">
                <a:extLst>
                  <a:ext uri="{FF2B5EF4-FFF2-40B4-BE49-F238E27FC236}">
                    <a16:creationId xmlns:a16="http://schemas.microsoft.com/office/drawing/2014/main" id="{7BAFF4E2-4F67-490E-B37C-8E75EEC8FA3D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65" name="Freeform 25">
                <a:extLst>
                  <a:ext uri="{FF2B5EF4-FFF2-40B4-BE49-F238E27FC236}">
                    <a16:creationId xmlns:a16="http://schemas.microsoft.com/office/drawing/2014/main" id="{9B24E377-9FB2-48EB-B61E-DB809591FBF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>
                  <a:gd name="T0" fmla="*/ 6 w 448"/>
                  <a:gd name="T1" fmla="*/ 6 h 186"/>
                  <a:gd name="T2" fmla="*/ 78 w 448"/>
                  <a:gd name="T3" fmla="*/ 12 h 186"/>
                  <a:gd name="T4" fmla="*/ 150 w 448"/>
                  <a:gd name="T5" fmla="*/ 18 h 186"/>
                  <a:gd name="T6" fmla="*/ 215 w 448"/>
                  <a:gd name="T7" fmla="*/ 36 h 186"/>
                  <a:gd name="T8" fmla="*/ 275 w 448"/>
                  <a:gd name="T9" fmla="*/ 60 h 186"/>
                  <a:gd name="T10" fmla="*/ 329 w 448"/>
                  <a:gd name="T11" fmla="*/ 84 h 186"/>
                  <a:gd name="T12" fmla="*/ 377 w 448"/>
                  <a:gd name="T13" fmla="*/ 114 h 186"/>
                  <a:gd name="T14" fmla="*/ 419 w 448"/>
                  <a:gd name="T15" fmla="*/ 150 h 186"/>
                  <a:gd name="T16" fmla="*/ 448 w 448"/>
                  <a:gd name="T17" fmla="*/ 186 h 186"/>
                  <a:gd name="T18" fmla="*/ 448 w 448"/>
                  <a:gd name="T19" fmla="*/ 162 h 186"/>
                  <a:gd name="T20" fmla="*/ 413 w 448"/>
                  <a:gd name="T21" fmla="*/ 126 h 186"/>
                  <a:gd name="T22" fmla="*/ 371 w 448"/>
                  <a:gd name="T23" fmla="*/ 96 h 186"/>
                  <a:gd name="T24" fmla="*/ 323 w 448"/>
                  <a:gd name="T25" fmla="*/ 66 h 186"/>
                  <a:gd name="T26" fmla="*/ 269 w 448"/>
                  <a:gd name="T27" fmla="*/ 48 h 186"/>
                  <a:gd name="T28" fmla="*/ 144 w 448"/>
                  <a:gd name="T29" fmla="*/ 12 h 186"/>
                  <a:gd name="T30" fmla="*/ 78 w 448"/>
                  <a:gd name="T31" fmla="*/ 6 h 186"/>
                  <a:gd name="T32" fmla="*/ 6 w 448"/>
                  <a:gd name="T33" fmla="*/ 0 h 186"/>
                  <a:gd name="T34" fmla="*/ 0 w 448"/>
                  <a:gd name="T35" fmla="*/ 0 h 186"/>
                  <a:gd name="T36" fmla="*/ 0 w 448"/>
                  <a:gd name="T37" fmla="*/ 0 h 186"/>
                  <a:gd name="T38" fmla="*/ 0 w 448"/>
                  <a:gd name="T39" fmla="*/ 6 h 186"/>
                  <a:gd name="T40" fmla="*/ 0 w 448"/>
                  <a:gd name="T41" fmla="*/ 6 h 186"/>
                  <a:gd name="T42" fmla="*/ 6 w 448"/>
                  <a:gd name="T43" fmla="*/ 6 h 186"/>
                  <a:gd name="T44" fmla="*/ 6 w 448"/>
                  <a:gd name="T45" fmla="*/ 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66" name="Freeform 26">
                <a:extLst>
                  <a:ext uri="{FF2B5EF4-FFF2-40B4-BE49-F238E27FC236}">
                    <a16:creationId xmlns:a16="http://schemas.microsoft.com/office/drawing/2014/main" id="{7BC75B5E-DAE4-4353-9E95-C61C9BF3E89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>
                  <a:gd name="T0" fmla="*/ 23 w 890"/>
                  <a:gd name="T1" fmla="*/ 276 h 462"/>
                  <a:gd name="T2" fmla="*/ 29 w 890"/>
                  <a:gd name="T3" fmla="*/ 222 h 462"/>
                  <a:gd name="T4" fmla="*/ 59 w 890"/>
                  <a:gd name="T5" fmla="*/ 174 h 462"/>
                  <a:gd name="T6" fmla="*/ 95 w 890"/>
                  <a:gd name="T7" fmla="*/ 132 h 462"/>
                  <a:gd name="T8" fmla="*/ 149 w 890"/>
                  <a:gd name="T9" fmla="*/ 96 h 462"/>
                  <a:gd name="T10" fmla="*/ 209 w 890"/>
                  <a:gd name="T11" fmla="*/ 60 h 462"/>
                  <a:gd name="T12" fmla="*/ 281 w 890"/>
                  <a:gd name="T13" fmla="*/ 36 h 462"/>
                  <a:gd name="T14" fmla="*/ 364 w 890"/>
                  <a:gd name="T15" fmla="*/ 24 h 462"/>
                  <a:gd name="T16" fmla="*/ 448 w 890"/>
                  <a:gd name="T17" fmla="*/ 18 h 462"/>
                  <a:gd name="T18" fmla="*/ 532 w 890"/>
                  <a:gd name="T19" fmla="*/ 24 h 462"/>
                  <a:gd name="T20" fmla="*/ 609 w 890"/>
                  <a:gd name="T21" fmla="*/ 36 h 462"/>
                  <a:gd name="T22" fmla="*/ 681 w 890"/>
                  <a:gd name="T23" fmla="*/ 60 h 462"/>
                  <a:gd name="T24" fmla="*/ 741 w 890"/>
                  <a:gd name="T25" fmla="*/ 96 h 462"/>
                  <a:gd name="T26" fmla="*/ 795 w 890"/>
                  <a:gd name="T27" fmla="*/ 132 h 462"/>
                  <a:gd name="T28" fmla="*/ 831 w 890"/>
                  <a:gd name="T29" fmla="*/ 174 h 462"/>
                  <a:gd name="T30" fmla="*/ 861 w 890"/>
                  <a:gd name="T31" fmla="*/ 222 h 462"/>
                  <a:gd name="T32" fmla="*/ 867 w 890"/>
                  <a:gd name="T33" fmla="*/ 276 h 462"/>
                  <a:gd name="T34" fmla="*/ 855 w 890"/>
                  <a:gd name="T35" fmla="*/ 330 h 462"/>
                  <a:gd name="T36" fmla="*/ 831 w 890"/>
                  <a:gd name="T37" fmla="*/ 378 h 462"/>
                  <a:gd name="T38" fmla="*/ 783 w 890"/>
                  <a:gd name="T39" fmla="*/ 426 h 462"/>
                  <a:gd name="T40" fmla="*/ 723 w 890"/>
                  <a:gd name="T41" fmla="*/ 462 h 462"/>
                  <a:gd name="T42" fmla="*/ 765 w 890"/>
                  <a:gd name="T43" fmla="*/ 462 h 462"/>
                  <a:gd name="T44" fmla="*/ 819 w 890"/>
                  <a:gd name="T45" fmla="*/ 426 h 462"/>
                  <a:gd name="T46" fmla="*/ 855 w 890"/>
                  <a:gd name="T47" fmla="*/ 378 h 462"/>
                  <a:gd name="T48" fmla="*/ 884 w 890"/>
                  <a:gd name="T49" fmla="*/ 330 h 462"/>
                  <a:gd name="T50" fmla="*/ 890 w 890"/>
                  <a:gd name="T51" fmla="*/ 276 h 462"/>
                  <a:gd name="T52" fmla="*/ 884 w 890"/>
                  <a:gd name="T53" fmla="*/ 222 h 462"/>
                  <a:gd name="T54" fmla="*/ 855 w 890"/>
                  <a:gd name="T55" fmla="*/ 168 h 462"/>
                  <a:gd name="T56" fmla="*/ 813 w 890"/>
                  <a:gd name="T57" fmla="*/ 120 h 462"/>
                  <a:gd name="T58" fmla="*/ 759 w 890"/>
                  <a:gd name="T59" fmla="*/ 84 h 462"/>
                  <a:gd name="T60" fmla="*/ 693 w 890"/>
                  <a:gd name="T61" fmla="*/ 48 h 462"/>
                  <a:gd name="T62" fmla="*/ 621 w 890"/>
                  <a:gd name="T63" fmla="*/ 24 h 462"/>
                  <a:gd name="T64" fmla="*/ 538 w 890"/>
                  <a:gd name="T65" fmla="*/ 6 h 462"/>
                  <a:gd name="T66" fmla="*/ 448 w 890"/>
                  <a:gd name="T67" fmla="*/ 0 h 462"/>
                  <a:gd name="T68" fmla="*/ 358 w 890"/>
                  <a:gd name="T69" fmla="*/ 6 h 462"/>
                  <a:gd name="T70" fmla="*/ 275 w 890"/>
                  <a:gd name="T71" fmla="*/ 24 h 462"/>
                  <a:gd name="T72" fmla="*/ 197 w 890"/>
                  <a:gd name="T73" fmla="*/ 48 h 462"/>
                  <a:gd name="T74" fmla="*/ 131 w 890"/>
                  <a:gd name="T75" fmla="*/ 84 h 462"/>
                  <a:gd name="T76" fmla="*/ 77 w 890"/>
                  <a:gd name="T77" fmla="*/ 120 h 462"/>
                  <a:gd name="T78" fmla="*/ 35 w 890"/>
                  <a:gd name="T79" fmla="*/ 168 h 462"/>
                  <a:gd name="T80" fmla="*/ 12 w 890"/>
                  <a:gd name="T81" fmla="*/ 222 h 462"/>
                  <a:gd name="T82" fmla="*/ 0 w 890"/>
                  <a:gd name="T83" fmla="*/ 276 h 462"/>
                  <a:gd name="T84" fmla="*/ 6 w 890"/>
                  <a:gd name="T85" fmla="*/ 330 h 462"/>
                  <a:gd name="T86" fmla="*/ 35 w 890"/>
                  <a:gd name="T87" fmla="*/ 378 h 462"/>
                  <a:gd name="T88" fmla="*/ 71 w 890"/>
                  <a:gd name="T89" fmla="*/ 426 h 462"/>
                  <a:gd name="T90" fmla="*/ 125 w 890"/>
                  <a:gd name="T91" fmla="*/ 462 h 462"/>
                  <a:gd name="T92" fmla="*/ 167 w 890"/>
                  <a:gd name="T93" fmla="*/ 462 h 462"/>
                  <a:gd name="T94" fmla="*/ 107 w 890"/>
                  <a:gd name="T95" fmla="*/ 426 h 462"/>
                  <a:gd name="T96" fmla="*/ 59 w 890"/>
                  <a:gd name="T97" fmla="*/ 378 h 462"/>
                  <a:gd name="T98" fmla="*/ 35 w 890"/>
                  <a:gd name="T99" fmla="*/ 330 h 462"/>
                  <a:gd name="T100" fmla="*/ 23 w 890"/>
                  <a:gd name="T101" fmla="*/ 276 h 462"/>
                  <a:gd name="T102" fmla="*/ 23 w 890"/>
                  <a:gd name="T103" fmla="*/ 27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67" name="Freeform 27">
                <a:extLst>
                  <a:ext uri="{FF2B5EF4-FFF2-40B4-BE49-F238E27FC236}">
                    <a16:creationId xmlns:a16="http://schemas.microsoft.com/office/drawing/2014/main" id="{B4AA74B1-C83F-479E-B2BE-249C77FEF25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>
                  <a:gd name="T0" fmla="*/ 18 w 406"/>
                  <a:gd name="T1" fmla="*/ 300 h 486"/>
                  <a:gd name="T2" fmla="*/ 24 w 406"/>
                  <a:gd name="T3" fmla="*/ 246 h 486"/>
                  <a:gd name="T4" fmla="*/ 48 w 406"/>
                  <a:gd name="T5" fmla="*/ 198 h 486"/>
                  <a:gd name="T6" fmla="*/ 83 w 406"/>
                  <a:gd name="T7" fmla="*/ 150 h 486"/>
                  <a:gd name="T8" fmla="*/ 131 w 406"/>
                  <a:gd name="T9" fmla="*/ 108 h 486"/>
                  <a:gd name="T10" fmla="*/ 185 w 406"/>
                  <a:gd name="T11" fmla="*/ 72 h 486"/>
                  <a:gd name="T12" fmla="*/ 251 w 406"/>
                  <a:gd name="T13" fmla="*/ 42 h 486"/>
                  <a:gd name="T14" fmla="*/ 329 w 406"/>
                  <a:gd name="T15" fmla="*/ 24 h 486"/>
                  <a:gd name="T16" fmla="*/ 406 w 406"/>
                  <a:gd name="T17" fmla="*/ 6 h 486"/>
                  <a:gd name="T18" fmla="*/ 406 w 406"/>
                  <a:gd name="T19" fmla="*/ 0 h 486"/>
                  <a:gd name="T20" fmla="*/ 323 w 406"/>
                  <a:gd name="T21" fmla="*/ 12 h 486"/>
                  <a:gd name="T22" fmla="*/ 245 w 406"/>
                  <a:gd name="T23" fmla="*/ 36 h 486"/>
                  <a:gd name="T24" fmla="*/ 179 w 406"/>
                  <a:gd name="T25" fmla="*/ 66 h 486"/>
                  <a:gd name="T26" fmla="*/ 119 w 406"/>
                  <a:gd name="T27" fmla="*/ 102 h 486"/>
                  <a:gd name="T28" fmla="*/ 72 w 406"/>
                  <a:gd name="T29" fmla="*/ 144 h 486"/>
                  <a:gd name="T30" fmla="*/ 30 w 406"/>
                  <a:gd name="T31" fmla="*/ 192 h 486"/>
                  <a:gd name="T32" fmla="*/ 6 w 406"/>
                  <a:gd name="T33" fmla="*/ 246 h 486"/>
                  <a:gd name="T34" fmla="*/ 0 w 406"/>
                  <a:gd name="T35" fmla="*/ 300 h 486"/>
                  <a:gd name="T36" fmla="*/ 6 w 406"/>
                  <a:gd name="T37" fmla="*/ 348 h 486"/>
                  <a:gd name="T38" fmla="*/ 30 w 406"/>
                  <a:gd name="T39" fmla="*/ 396 h 486"/>
                  <a:gd name="T40" fmla="*/ 66 w 406"/>
                  <a:gd name="T41" fmla="*/ 444 h 486"/>
                  <a:gd name="T42" fmla="*/ 107 w 406"/>
                  <a:gd name="T43" fmla="*/ 486 h 486"/>
                  <a:gd name="T44" fmla="*/ 131 w 406"/>
                  <a:gd name="T45" fmla="*/ 486 h 486"/>
                  <a:gd name="T46" fmla="*/ 83 w 406"/>
                  <a:gd name="T47" fmla="*/ 450 h 486"/>
                  <a:gd name="T48" fmla="*/ 48 w 406"/>
                  <a:gd name="T49" fmla="*/ 402 h 486"/>
                  <a:gd name="T50" fmla="*/ 24 w 406"/>
                  <a:gd name="T51" fmla="*/ 354 h 486"/>
                  <a:gd name="T52" fmla="*/ 18 w 406"/>
                  <a:gd name="T53" fmla="*/ 300 h 486"/>
                  <a:gd name="T54" fmla="*/ 18 w 406"/>
                  <a:gd name="T55" fmla="*/ 30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68" name="Freeform 28">
                <a:extLst>
                  <a:ext uri="{FF2B5EF4-FFF2-40B4-BE49-F238E27FC236}">
                    <a16:creationId xmlns:a16="http://schemas.microsoft.com/office/drawing/2014/main" id="{DC31E6A9-D528-4409-9307-2091FDFF323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>
                  <a:gd name="T0" fmla="*/ 89 w 107"/>
                  <a:gd name="T1" fmla="*/ 84 h 252"/>
                  <a:gd name="T2" fmla="*/ 83 w 107"/>
                  <a:gd name="T3" fmla="*/ 132 h 252"/>
                  <a:gd name="T4" fmla="*/ 65 w 107"/>
                  <a:gd name="T5" fmla="*/ 174 h 252"/>
                  <a:gd name="T6" fmla="*/ 36 w 107"/>
                  <a:gd name="T7" fmla="*/ 216 h 252"/>
                  <a:gd name="T8" fmla="*/ 0 w 107"/>
                  <a:gd name="T9" fmla="*/ 252 h 252"/>
                  <a:gd name="T10" fmla="*/ 18 w 107"/>
                  <a:gd name="T11" fmla="*/ 252 h 252"/>
                  <a:gd name="T12" fmla="*/ 53 w 107"/>
                  <a:gd name="T13" fmla="*/ 216 h 252"/>
                  <a:gd name="T14" fmla="*/ 83 w 107"/>
                  <a:gd name="T15" fmla="*/ 174 h 252"/>
                  <a:gd name="T16" fmla="*/ 101 w 107"/>
                  <a:gd name="T17" fmla="*/ 132 h 252"/>
                  <a:gd name="T18" fmla="*/ 107 w 107"/>
                  <a:gd name="T19" fmla="*/ 84 h 252"/>
                  <a:gd name="T20" fmla="*/ 101 w 107"/>
                  <a:gd name="T21" fmla="*/ 42 h 252"/>
                  <a:gd name="T22" fmla="*/ 89 w 107"/>
                  <a:gd name="T23" fmla="*/ 0 h 252"/>
                  <a:gd name="T24" fmla="*/ 65 w 107"/>
                  <a:gd name="T25" fmla="*/ 0 h 252"/>
                  <a:gd name="T26" fmla="*/ 83 w 107"/>
                  <a:gd name="T27" fmla="*/ 42 h 252"/>
                  <a:gd name="T28" fmla="*/ 89 w 107"/>
                  <a:gd name="T29" fmla="*/ 84 h 252"/>
                  <a:gd name="T30" fmla="*/ 89 w 107"/>
                  <a:gd name="T31" fmla="*/ 84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69" name="Freeform 29">
                <a:extLst>
                  <a:ext uri="{FF2B5EF4-FFF2-40B4-BE49-F238E27FC236}">
                    <a16:creationId xmlns:a16="http://schemas.microsoft.com/office/drawing/2014/main" id="{C2336EFB-819E-4E9E-8CE2-ABB1916159D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70" name="Freeform 30">
                <a:extLst>
                  <a:ext uri="{FF2B5EF4-FFF2-40B4-BE49-F238E27FC236}">
                    <a16:creationId xmlns:a16="http://schemas.microsoft.com/office/drawing/2014/main" id="{02C55298-F0BC-41F6-9E38-87A7820E541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71" name="Freeform 31">
                <a:extLst>
                  <a:ext uri="{FF2B5EF4-FFF2-40B4-BE49-F238E27FC236}">
                    <a16:creationId xmlns:a16="http://schemas.microsoft.com/office/drawing/2014/main" id="{CC4E96DE-1588-4D23-848E-FD01043EF59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>
                  <a:gd name="T0" fmla="*/ 360 w 360"/>
                  <a:gd name="T1" fmla="*/ 365 h 563"/>
                  <a:gd name="T2" fmla="*/ 353 w 360"/>
                  <a:gd name="T3" fmla="*/ 305 h 563"/>
                  <a:gd name="T4" fmla="*/ 335 w 360"/>
                  <a:gd name="T5" fmla="*/ 251 h 563"/>
                  <a:gd name="T6" fmla="*/ 305 w 360"/>
                  <a:gd name="T7" fmla="*/ 204 h 563"/>
                  <a:gd name="T8" fmla="*/ 262 w 360"/>
                  <a:gd name="T9" fmla="*/ 156 h 563"/>
                  <a:gd name="T10" fmla="*/ 213 w 360"/>
                  <a:gd name="T11" fmla="*/ 108 h 563"/>
                  <a:gd name="T12" fmla="*/ 159 w 360"/>
                  <a:gd name="T13" fmla="*/ 66 h 563"/>
                  <a:gd name="T14" fmla="*/ 92 w 360"/>
                  <a:gd name="T15" fmla="*/ 30 h 563"/>
                  <a:gd name="T16" fmla="*/ 19 w 360"/>
                  <a:gd name="T17" fmla="*/ 0 h 563"/>
                  <a:gd name="T18" fmla="*/ 0 w 360"/>
                  <a:gd name="T19" fmla="*/ 12 h 563"/>
                  <a:gd name="T20" fmla="*/ 67 w 360"/>
                  <a:gd name="T21" fmla="*/ 42 h 563"/>
                  <a:gd name="T22" fmla="*/ 134 w 360"/>
                  <a:gd name="T23" fmla="*/ 78 h 563"/>
                  <a:gd name="T24" fmla="*/ 189 w 360"/>
                  <a:gd name="T25" fmla="*/ 114 h 563"/>
                  <a:gd name="T26" fmla="*/ 238 w 360"/>
                  <a:gd name="T27" fmla="*/ 162 h 563"/>
                  <a:gd name="T28" fmla="*/ 274 w 360"/>
                  <a:gd name="T29" fmla="*/ 210 h 563"/>
                  <a:gd name="T30" fmla="*/ 299 w 360"/>
                  <a:gd name="T31" fmla="*/ 257 h 563"/>
                  <a:gd name="T32" fmla="*/ 317 w 360"/>
                  <a:gd name="T33" fmla="*/ 311 h 563"/>
                  <a:gd name="T34" fmla="*/ 323 w 360"/>
                  <a:gd name="T35" fmla="*/ 365 h 563"/>
                  <a:gd name="T36" fmla="*/ 317 w 360"/>
                  <a:gd name="T37" fmla="*/ 419 h 563"/>
                  <a:gd name="T38" fmla="*/ 299 w 360"/>
                  <a:gd name="T39" fmla="*/ 467 h 563"/>
                  <a:gd name="T40" fmla="*/ 274 w 360"/>
                  <a:gd name="T41" fmla="*/ 515 h 563"/>
                  <a:gd name="T42" fmla="*/ 238 w 360"/>
                  <a:gd name="T43" fmla="*/ 563 h 563"/>
                  <a:gd name="T44" fmla="*/ 268 w 360"/>
                  <a:gd name="T45" fmla="*/ 563 h 563"/>
                  <a:gd name="T46" fmla="*/ 311 w 360"/>
                  <a:gd name="T47" fmla="*/ 515 h 563"/>
                  <a:gd name="T48" fmla="*/ 335 w 360"/>
                  <a:gd name="T49" fmla="*/ 467 h 563"/>
                  <a:gd name="T50" fmla="*/ 353 w 360"/>
                  <a:gd name="T51" fmla="*/ 419 h 563"/>
                  <a:gd name="T52" fmla="*/ 360 w 360"/>
                  <a:gd name="T53" fmla="*/ 365 h 563"/>
                  <a:gd name="T54" fmla="*/ 360 w 360"/>
                  <a:gd name="T55" fmla="*/ 365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72" name="Freeform 32">
                <a:extLst>
                  <a:ext uri="{FF2B5EF4-FFF2-40B4-BE49-F238E27FC236}">
                    <a16:creationId xmlns:a16="http://schemas.microsoft.com/office/drawing/2014/main" id="{B58835CA-FE44-4237-AF71-1A61763D3E3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>
                  <a:gd name="T0" fmla="*/ 1053 w 1078"/>
                  <a:gd name="T1" fmla="*/ 425 h 425"/>
                  <a:gd name="T2" fmla="*/ 1078 w 1078"/>
                  <a:gd name="T3" fmla="*/ 419 h 425"/>
                  <a:gd name="T4" fmla="*/ 1066 w 1078"/>
                  <a:gd name="T5" fmla="*/ 377 h 425"/>
                  <a:gd name="T6" fmla="*/ 1047 w 1078"/>
                  <a:gd name="T7" fmla="*/ 336 h 425"/>
                  <a:gd name="T8" fmla="*/ 986 w 1078"/>
                  <a:gd name="T9" fmla="*/ 252 h 425"/>
                  <a:gd name="T10" fmla="*/ 907 w 1078"/>
                  <a:gd name="T11" fmla="*/ 180 h 425"/>
                  <a:gd name="T12" fmla="*/ 810 w 1078"/>
                  <a:gd name="T13" fmla="*/ 120 h 425"/>
                  <a:gd name="T14" fmla="*/ 694 w 1078"/>
                  <a:gd name="T15" fmla="*/ 72 h 425"/>
                  <a:gd name="T16" fmla="*/ 560 w 1078"/>
                  <a:gd name="T17" fmla="*/ 30 h 425"/>
                  <a:gd name="T18" fmla="*/ 420 w 1078"/>
                  <a:gd name="T19" fmla="*/ 6 h 425"/>
                  <a:gd name="T20" fmla="*/ 268 w 1078"/>
                  <a:gd name="T21" fmla="*/ 0 h 425"/>
                  <a:gd name="T22" fmla="*/ 134 w 1078"/>
                  <a:gd name="T23" fmla="*/ 6 h 425"/>
                  <a:gd name="T24" fmla="*/ 0 w 1078"/>
                  <a:gd name="T25" fmla="*/ 24 h 425"/>
                  <a:gd name="T26" fmla="*/ 12 w 1078"/>
                  <a:gd name="T27" fmla="*/ 36 h 425"/>
                  <a:gd name="T28" fmla="*/ 134 w 1078"/>
                  <a:gd name="T29" fmla="*/ 18 h 425"/>
                  <a:gd name="T30" fmla="*/ 268 w 1078"/>
                  <a:gd name="T31" fmla="*/ 12 h 425"/>
                  <a:gd name="T32" fmla="*/ 420 w 1078"/>
                  <a:gd name="T33" fmla="*/ 18 h 425"/>
                  <a:gd name="T34" fmla="*/ 554 w 1078"/>
                  <a:gd name="T35" fmla="*/ 42 h 425"/>
                  <a:gd name="T36" fmla="*/ 682 w 1078"/>
                  <a:gd name="T37" fmla="*/ 84 h 425"/>
                  <a:gd name="T38" fmla="*/ 798 w 1078"/>
                  <a:gd name="T39" fmla="*/ 132 h 425"/>
                  <a:gd name="T40" fmla="*/ 895 w 1078"/>
                  <a:gd name="T41" fmla="*/ 192 h 425"/>
                  <a:gd name="T42" fmla="*/ 968 w 1078"/>
                  <a:gd name="T43" fmla="*/ 264 h 425"/>
                  <a:gd name="T44" fmla="*/ 999 w 1078"/>
                  <a:gd name="T45" fmla="*/ 300 h 425"/>
                  <a:gd name="T46" fmla="*/ 1023 w 1078"/>
                  <a:gd name="T47" fmla="*/ 342 h 425"/>
                  <a:gd name="T48" fmla="*/ 1041 w 1078"/>
                  <a:gd name="T49" fmla="*/ 383 h 425"/>
                  <a:gd name="T50" fmla="*/ 1053 w 1078"/>
                  <a:gd name="T51" fmla="*/ 425 h 425"/>
                  <a:gd name="T52" fmla="*/ 1053 w 1078"/>
                  <a:gd name="T53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73" name="Freeform 33">
                <a:extLst>
                  <a:ext uri="{FF2B5EF4-FFF2-40B4-BE49-F238E27FC236}">
                    <a16:creationId xmlns:a16="http://schemas.microsoft.com/office/drawing/2014/main" id="{FE99D375-F9A7-42B6-83FD-18B6667FE2C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>
                  <a:gd name="T0" fmla="*/ 0 w 98"/>
                  <a:gd name="T1" fmla="*/ 234 h 234"/>
                  <a:gd name="T2" fmla="*/ 25 w 98"/>
                  <a:gd name="T3" fmla="*/ 234 h 234"/>
                  <a:gd name="T4" fmla="*/ 55 w 98"/>
                  <a:gd name="T5" fmla="*/ 186 h 234"/>
                  <a:gd name="T6" fmla="*/ 80 w 98"/>
                  <a:gd name="T7" fmla="*/ 138 h 234"/>
                  <a:gd name="T8" fmla="*/ 92 w 98"/>
                  <a:gd name="T9" fmla="*/ 90 h 234"/>
                  <a:gd name="T10" fmla="*/ 98 w 98"/>
                  <a:gd name="T11" fmla="*/ 36 h 234"/>
                  <a:gd name="T12" fmla="*/ 98 w 98"/>
                  <a:gd name="T13" fmla="*/ 0 h 234"/>
                  <a:gd name="T14" fmla="*/ 74 w 98"/>
                  <a:gd name="T15" fmla="*/ 0 h 234"/>
                  <a:gd name="T16" fmla="*/ 74 w 98"/>
                  <a:gd name="T17" fmla="*/ 36 h 234"/>
                  <a:gd name="T18" fmla="*/ 67 w 98"/>
                  <a:gd name="T19" fmla="*/ 90 h 234"/>
                  <a:gd name="T20" fmla="*/ 55 w 98"/>
                  <a:gd name="T21" fmla="*/ 138 h 234"/>
                  <a:gd name="T22" fmla="*/ 31 w 98"/>
                  <a:gd name="T23" fmla="*/ 186 h 234"/>
                  <a:gd name="T24" fmla="*/ 0 w 98"/>
                  <a:gd name="T25" fmla="*/ 234 h 234"/>
                  <a:gd name="T26" fmla="*/ 0 w 98"/>
                  <a:gd name="T27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74" name="Freeform 34">
                <a:extLst>
                  <a:ext uri="{FF2B5EF4-FFF2-40B4-BE49-F238E27FC236}">
                    <a16:creationId xmlns:a16="http://schemas.microsoft.com/office/drawing/2014/main" id="{AC457898-0558-4281-B369-B4807EFA908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343075" name="Group 35">
              <a:extLst>
                <a:ext uri="{FF2B5EF4-FFF2-40B4-BE49-F238E27FC236}">
                  <a16:creationId xmlns:a16="http://schemas.microsoft.com/office/drawing/2014/main" id="{F91B754F-E956-4ED0-AA7E-A1B9E559660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343076" name="Freeform 36">
                <a:extLst>
                  <a:ext uri="{FF2B5EF4-FFF2-40B4-BE49-F238E27FC236}">
                    <a16:creationId xmlns:a16="http://schemas.microsoft.com/office/drawing/2014/main" id="{CA865E18-134C-452A-B6D7-9358224D3D13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>
                  <a:gd name="T0" fmla="*/ 484 w 1201"/>
                  <a:gd name="T1" fmla="*/ 6 h 731"/>
                  <a:gd name="T2" fmla="*/ 263 w 1201"/>
                  <a:gd name="T3" fmla="*/ 60 h 731"/>
                  <a:gd name="T4" fmla="*/ 101 w 1201"/>
                  <a:gd name="T5" fmla="*/ 162 h 731"/>
                  <a:gd name="T6" fmla="*/ 12 w 1201"/>
                  <a:gd name="T7" fmla="*/ 294 h 731"/>
                  <a:gd name="T8" fmla="*/ 0 w 1201"/>
                  <a:gd name="T9" fmla="*/ 366 h 731"/>
                  <a:gd name="T10" fmla="*/ 12 w 1201"/>
                  <a:gd name="T11" fmla="*/ 437 h 731"/>
                  <a:gd name="T12" fmla="*/ 101 w 1201"/>
                  <a:gd name="T13" fmla="*/ 569 h 731"/>
                  <a:gd name="T14" fmla="*/ 263 w 1201"/>
                  <a:gd name="T15" fmla="*/ 671 h 731"/>
                  <a:gd name="T16" fmla="*/ 484 w 1201"/>
                  <a:gd name="T17" fmla="*/ 725 h 731"/>
                  <a:gd name="T18" fmla="*/ 723 w 1201"/>
                  <a:gd name="T19" fmla="*/ 725 h 731"/>
                  <a:gd name="T20" fmla="*/ 938 w 1201"/>
                  <a:gd name="T21" fmla="*/ 671 h 731"/>
                  <a:gd name="T22" fmla="*/ 1100 w 1201"/>
                  <a:gd name="T23" fmla="*/ 569 h 731"/>
                  <a:gd name="T24" fmla="*/ 1189 w 1201"/>
                  <a:gd name="T25" fmla="*/ 437 h 731"/>
                  <a:gd name="T26" fmla="*/ 1201 w 1201"/>
                  <a:gd name="T27" fmla="*/ 366 h 731"/>
                  <a:gd name="T28" fmla="*/ 1189 w 1201"/>
                  <a:gd name="T29" fmla="*/ 294 h 731"/>
                  <a:gd name="T30" fmla="*/ 1100 w 1201"/>
                  <a:gd name="T31" fmla="*/ 162 h 731"/>
                  <a:gd name="T32" fmla="*/ 938 w 1201"/>
                  <a:gd name="T33" fmla="*/ 60 h 731"/>
                  <a:gd name="T34" fmla="*/ 723 w 1201"/>
                  <a:gd name="T35" fmla="*/ 6 h 731"/>
                  <a:gd name="T36" fmla="*/ 604 w 1201"/>
                  <a:gd name="T37" fmla="*/ 0 h 731"/>
                  <a:gd name="T38" fmla="*/ 490 w 1201"/>
                  <a:gd name="T39" fmla="*/ 701 h 731"/>
                  <a:gd name="T40" fmla="*/ 287 w 1201"/>
                  <a:gd name="T41" fmla="*/ 647 h 731"/>
                  <a:gd name="T42" fmla="*/ 131 w 1201"/>
                  <a:gd name="T43" fmla="*/ 557 h 731"/>
                  <a:gd name="T44" fmla="*/ 48 w 1201"/>
                  <a:gd name="T45" fmla="*/ 437 h 731"/>
                  <a:gd name="T46" fmla="*/ 36 w 1201"/>
                  <a:gd name="T47" fmla="*/ 366 h 731"/>
                  <a:gd name="T48" fmla="*/ 48 w 1201"/>
                  <a:gd name="T49" fmla="*/ 300 h 731"/>
                  <a:gd name="T50" fmla="*/ 131 w 1201"/>
                  <a:gd name="T51" fmla="*/ 174 h 731"/>
                  <a:gd name="T52" fmla="*/ 287 w 1201"/>
                  <a:gd name="T53" fmla="*/ 84 h 731"/>
                  <a:gd name="T54" fmla="*/ 490 w 1201"/>
                  <a:gd name="T55" fmla="*/ 30 h 731"/>
                  <a:gd name="T56" fmla="*/ 717 w 1201"/>
                  <a:gd name="T57" fmla="*/ 30 h 731"/>
                  <a:gd name="T58" fmla="*/ 920 w 1201"/>
                  <a:gd name="T59" fmla="*/ 84 h 731"/>
                  <a:gd name="T60" fmla="*/ 1070 w 1201"/>
                  <a:gd name="T61" fmla="*/ 174 h 731"/>
                  <a:gd name="T62" fmla="*/ 1153 w 1201"/>
                  <a:gd name="T63" fmla="*/ 300 h 731"/>
                  <a:gd name="T64" fmla="*/ 1153 w 1201"/>
                  <a:gd name="T65" fmla="*/ 437 h 731"/>
                  <a:gd name="T66" fmla="*/ 1070 w 1201"/>
                  <a:gd name="T67" fmla="*/ 557 h 731"/>
                  <a:gd name="T68" fmla="*/ 920 w 1201"/>
                  <a:gd name="T69" fmla="*/ 647 h 731"/>
                  <a:gd name="T70" fmla="*/ 717 w 1201"/>
                  <a:gd name="T71" fmla="*/ 701 h 731"/>
                  <a:gd name="T72" fmla="*/ 604 w 1201"/>
                  <a:gd name="T73" fmla="*/ 707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77" name="Freeform 37">
                <a:extLst>
                  <a:ext uri="{FF2B5EF4-FFF2-40B4-BE49-F238E27FC236}">
                    <a16:creationId xmlns:a16="http://schemas.microsoft.com/office/drawing/2014/main" id="{A8711537-5667-497C-8603-D1D777A6DFB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>
                  <a:gd name="T0" fmla="*/ 24 w 544"/>
                  <a:gd name="T1" fmla="*/ 402 h 737"/>
                  <a:gd name="T2" fmla="*/ 36 w 544"/>
                  <a:gd name="T3" fmla="*/ 330 h 737"/>
                  <a:gd name="T4" fmla="*/ 66 w 544"/>
                  <a:gd name="T5" fmla="*/ 264 h 737"/>
                  <a:gd name="T6" fmla="*/ 108 w 544"/>
                  <a:gd name="T7" fmla="*/ 204 h 737"/>
                  <a:gd name="T8" fmla="*/ 173 w 544"/>
                  <a:gd name="T9" fmla="*/ 150 h 737"/>
                  <a:gd name="T10" fmla="*/ 251 w 544"/>
                  <a:gd name="T11" fmla="*/ 102 h 737"/>
                  <a:gd name="T12" fmla="*/ 335 w 544"/>
                  <a:gd name="T13" fmla="*/ 60 h 737"/>
                  <a:gd name="T14" fmla="*/ 436 w 544"/>
                  <a:gd name="T15" fmla="*/ 30 h 737"/>
                  <a:gd name="T16" fmla="*/ 544 w 544"/>
                  <a:gd name="T17" fmla="*/ 12 h 737"/>
                  <a:gd name="T18" fmla="*/ 544 w 544"/>
                  <a:gd name="T19" fmla="*/ 0 h 737"/>
                  <a:gd name="T20" fmla="*/ 430 w 544"/>
                  <a:gd name="T21" fmla="*/ 18 h 737"/>
                  <a:gd name="T22" fmla="*/ 329 w 544"/>
                  <a:gd name="T23" fmla="*/ 48 h 737"/>
                  <a:gd name="T24" fmla="*/ 233 w 544"/>
                  <a:gd name="T25" fmla="*/ 90 h 737"/>
                  <a:gd name="T26" fmla="*/ 155 w 544"/>
                  <a:gd name="T27" fmla="*/ 138 h 737"/>
                  <a:gd name="T28" fmla="*/ 90 w 544"/>
                  <a:gd name="T29" fmla="*/ 198 h 737"/>
                  <a:gd name="T30" fmla="*/ 42 w 544"/>
                  <a:gd name="T31" fmla="*/ 258 h 737"/>
                  <a:gd name="T32" fmla="*/ 12 w 544"/>
                  <a:gd name="T33" fmla="*/ 330 h 737"/>
                  <a:gd name="T34" fmla="*/ 0 w 544"/>
                  <a:gd name="T35" fmla="*/ 402 h 737"/>
                  <a:gd name="T36" fmla="*/ 6 w 544"/>
                  <a:gd name="T37" fmla="*/ 455 h 737"/>
                  <a:gd name="T38" fmla="*/ 18 w 544"/>
                  <a:gd name="T39" fmla="*/ 503 h 737"/>
                  <a:gd name="T40" fmla="*/ 42 w 544"/>
                  <a:gd name="T41" fmla="*/ 545 h 737"/>
                  <a:gd name="T42" fmla="*/ 78 w 544"/>
                  <a:gd name="T43" fmla="*/ 593 h 737"/>
                  <a:gd name="T44" fmla="*/ 114 w 544"/>
                  <a:gd name="T45" fmla="*/ 635 h 737"/>
                  <a:gd name="T46" fmla="*/ 161 w 544"/>
                  <a:gd name="T47" fmla="*/ 671 h 737"/>
                  <a:gd name="T48" fmla="*/ 221 w 544"/>
                  <a:gd name="T49" fmla="*/ 707 h 737"/>
                  <a:gd name="T50" fmla="*/ 281 w 544"/>
                  <a:gd name="T51" fmla="*/ 737 h 737"/>
                  <a:gd name="T52" fmla="*/ 323 w 544"/>
                  <a:gd name="T53" fmla="*/ 737 h 737"/>
                  <a:gd name="T54" fmla="*/ 257 w 544"/>
                  <a:gd name="T55" fmla="*/ 707 h 737"/>
                  <a:gd name="T56" fmla="*/ 203 w 544"/>
                  <a:gd name="T57" fmla="*/ 671 h 737"/>
                  <a:gd name="T58" fmla="*/ 149 w 544"/>
                  <a:gd name="T59" fmla="*/ 635 h 737"/>
                  <a:gd name="T60" fmla="*/ 108 w 544"/>
                  <a:gd name="T61" fmla="*/ 593 h 737"/>
                  <a:gd name="T62" fmla="*/ 72 w 544"/>
                  <a:gd name="T63" fmla="*/ 551 h 737"/>
                  <a:gd name="T64" fmla="*/ 48 w 544"/>
                  <a:gd name="T65" fmla="*/ 503 h 737"/>
                  <a:gd name="T66" fmla="*/ 30 w 544"/>
                  <a:gd name="T67" fmla="*/ 455 h 737"/>
                  <a:gd name="T68" fmla="*/ 24 w 544"/>
                  <a:gd name="T69" fmla="*/ 402 h 737"/>
                  <a:gd name="T70" fmla="*/ 24 w 544"/>
                  <a:gd name="T71" fmla="*/ 402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78" name="Freeform 38">
                <a:extLst>
                  <a:ext uri="{FF2B5EF4-FFF2-40B4-BE49-F238E27FC236}">
                    <a16:creationId xmlns:a16="http://schemas.microsoft.com/office/drawing/2014/main" id="{C74DC1BF-B8A8-42B6-8682-EAE028EC176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>
                  <a:gd name="T0" fmla="*/ 12 w 609"/>
                  <a:gd name="T1" fmla="*/ 12 h 252"/>
                  <a:gd name="T2" fmla="*/ 113 w 609"/>
                  <a:gd name="T3" fmla="*/ 18 h 252"/>
                  <a:gd name="T4" fmla="*/ 203 w 609"/>
                  <a:gd name="T5" fmla="*/ 30 h 252"/>
                  <a:gd name="T6" fmla="*/ 292 w 609"/>
                  <a:gd name="T7" fmla="*/ 48 h 252"/>
                  <a:gd name="T8" fmla="*/ 376 w 609"/>
                  <a:gd name="T9" fmla="*/ 78 h 252"/>
                  <a:gd name="T10" fmla="*/ 448 w 609"/>
                  <a:gd name="T11" fmla="*/ 114 h 252"/>
                  <a:gd name="T12" fmla="*/ 514 w 609"/>
                  <a:gd name="T13" fmla="*/ 156 h 252"/>
                  <a:gd name="T14" fmla="*/ 567 w 609"/>
                  <a:gd name="T15" fmla="*/ 198 h 252"/>
                  <a:gd name="T16" fmla="*/ 609 w 609"/>
                  <a:gd name="T17" fmla="*/ 252 h 252"/>
                  <a:gd name="T18" fmla="*/ 609 w 609"/>
                  <a:gd name="T19" fmla="*/ 216 h 252"/>
                  <a:gd name="T20" fmla="*/ 561 w 609"/>
                  <a:gd name="T21" fmla="*/ 168 h 252"/>
                  <a:gd name="T22" fmla="*/ 502 w 609"/>
                  <a:gd name="T23" fmla="*/ 126 h 252"/>
                  <a:gd name="T24" fmla="*/ 436 w 609"/>
                  <a:gd name="T25" fmla="*/ 90 h 252"/>
                  <a:gd name="T26" fmla="*/ 364 w 609"/>
                  <a:gd name="T27" fmla="*/ 60 h 252"/>
                  <a:gd name="T28" fmla="*/ 286 w 609"/>
                  <a:gd name="T29" fmla="*/ 36 h 252"/>
                  <a:gd name="T30" fmla="*/ 197 w 609"/>
                  <a:gd name="T31" fmla="*/ 18 h 252"/>
                  <a:gd name="T32" fmla="*/ 107 w 609"/>
                  <a:gd name="T33" fmla="*/ 6 h 252"/>
                  <a:gd name="T34" fmla="*/ 12 w 609"/>
                  <a:gd name="T35" fmla="*/ 0 h 252"/>
                  <a:gd name="T36" fmla="*/ 6 w 609"/>
                  <a:gd name="T37" fmla="*/ 0 h 252"/>
                  <a:gd name="T38" fmla="*/ 0 w 609"/>
                  <a:gd name="T39" fmla="*/ 0 h 252"/>
                  <a:gd name="T40" fmla="*/ 0 w 609"/>
                  <a:gd name="T41" fmla="*/ 12 h 252"/>
                  <a:gd name="T42" fmla="*/ 6 w 609"/>
                  <a:gd name="T43" fmla="*/ 12 h 252"/>
                  <a:gd name="T44" fmla="*/ 12 w 609"/>
                  <a:gd name="T45" fmla="*/ 12 h 252"/>
                  <a:gd name="T46" fmla="*/ 12 w 609"/>
                  <a:gd name="T47" fmla="*/ 1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79" name="Freeform 39">
                <a:extLst>
                  <a:ext uri="{FF2B5EF4-FFF2-40B4-BE49-F238E27FC236}">
                    <a16:creationId xmlns:a16="http://schemas.microsoft.com/office/drawing/2014/main" id="{83BF82D4-97AF-4D9A-9A02-6136ACA0B3C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>
                  <a:gd name="T0" fmla="*/ 72 w 72"/>
                  <a:gd name="T1" fmla="*/ 0 h 54"/>
                  <a:gd name="T2" fmla="*/ 36 w 72"/>
                  <a:gd name="T3" fmla="*/ 30 h 54"/>
                  <a:gd name="T4" fmla="*/ 0 w 72"/>
                  <a:gd name="T5" fmla="*/ 54 h 54"/>
                  <a:gd name="T6" fmla="*/ 36 w 72"/>
                  <a:gd name="T7" fmla="*/ 54 h 54"/>
                  <a:gd name="T8" fmla="*/ 54 w 72"/>
                  <a:gd name="T9" fmla="*/ 42 h 54"/>
                  <a:gd name="T10" fmla="*/ 72 w 72"/>
                  <a:gd name="T11" fmla="*/ 24 h 54"/>
                  <a:gd name="T12" fmla="*/ 72 w 72"/>
                  <a:gd name="T13" fmla="*/ 24 h 54"/>
                  <a:gd name="T14" fmla="*/ 72 w 72"/>
                  <a:gd name="T15" fmla="*/ 0 h 54"/>
                  <a:gd name="T16" fmla="*/ 72 w 72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80" name="Freeform 40">
                <a:extLst>
                  <a:ext uri="{FF2B5EF4-FFF2-40B4-BE49-F238E27FC236}">
                    <a16:creationId xmlns:a16="http://schemas.microsoft.com/office/drawing/2014/main" id="{02BF3ACD-F6BE-4004-8866-A703811DE9E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>
                  <a:gd name="T0" fmla="*/ 299 w 705"/>
                  <a:gd name="T1" fmla="*/ 90 h 108"/>
                  <a:gd name="T2" fmla="*/ 221 w 705"/>
                  <a:gd name="T3" fmla="*/ 90 h 108"/>
                  <a:gd name="T4" fmla="*/ 143 w 705"/>
                  <a:gd name="T5" fmla="*/ 78 h 108"/>
                  <a:gd name="T6" fmla="*/ 0 w 705"/>
                  <a:gd name="T7" fmla="*/ 48 h 108"/>
                  <a:gd name="T8" fmla="*/ 0 w 705"/>
                  <a:gd name="T9" fmla="*/ 66 h 108"/>
                  <a:gd name="T10" fmla="*/ 143 w 705"/>
                  <a:gd name="T11" fmla="*/ 96 h 108"/>
                  <a:gd name="T12" fmla="*/ 221 w 705"/>
                  <a:gd name="T13" fmla="*/ 108 h 108"/>
                  <a:gd name="T14" fmla="*/ 299 w 705"/>
                  <a:gd name="T15" fmla="*/ 108 h 108"/>
                  <a:gd name="T16" fmla="*/ 412 w 705"/>
                  <a:gd name="T17" fmla="*/ 102 h 108"/>
                  <a:gd name="T18" fmla="*/ 520 w 705"/>
                  <a:gd name="T19" fmla="*/ 84 h 108"/>
                  <a:gd name="T20" fmla="*/ 615 w 705"/>
                  <a:gd name="T21" fmla="*/ 60 h 108"/>
                  <a:gd name="T22" fmla="*/ 705 w 705"/>
                  <a:gd name="T23" fmla="*/ 24 h 108"/>
                  <a:gd name="T24" fmla="*/ 705 w 705"/>
                  <a:gd name="T25" fmla="*/ 0 h 108"/>
                  <a:gd name="T26" fmla="*/ 615 w 705"/>
                  <a:gd name="T27" fmla="*/ 42 h 108"/>
                  <a:gd name="T28" fmla="*/ 520 w 705"/>
                  <a:gd name="T29" fmla="*/ 66 h 108"/>
                  <a:gd name="T30" fmla="*/ 412 w 705"/>
                  <a:gd name="T31" fmla="*/ 84 h 108"/>
                  <a:gd name="T32" fmla="*/ 299 w 705"/>
                  <a:gd name="T33" fmla="*/ 90 h 108"/>
                  <a:gd name="T34" fmla="*/ 299 w 705"/>
                  <a:gd name="T35" fmla="*/ 9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81" name="Freeform 41">
                <a:extLst>
                  <a:ext uri="{FF2B5EF4-FFF2-40B4-BE49-F238E27FC236}">
                    <a16:creationId xmlns:a16="http://schemas.microsoft.com/office/drawing/2014/main" id="{F65C2814-6F12-4189-BF43-A0E44F17981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>
                  <a:gd name="T0" fmla="*/ 119 w 143"/>
                  <a:gd name="T1" fmla="*/ 114 h 341"/>
                  <a:gd name="T2" fmla="*/ 113 w 143"/>
                  <a:gd name="T3" fmla="*/ 173 h 341"/>
                  <a:gd name="T4" fmla="*/ 89 w 143"/>
                  <a:gd name="T5" fmla="*/ 239 h 341"/>
                  <a:gd name="T6" fmla="*/ 47 w 143"/>
                  <a:gd name="T7" fmla="*/ 293 h 341"/>
                  <a:gd name="T8" fmla="*/ 0 w 143"/>
                  <a:gd name="T9" fmla="*/ 341 h 341"/>
                  <a:gd name="T10" fmla="*/ 29 w 143"/>
                  <a:gd name="T11" fmla="*/ 341 h 341"/>
                  <a:gd name="T12" fmla="*/ 77 w 143"/>
                  <a:gd name="T13" fmla="*/ 287 h 341"/>
                  <a:gd name="T14" fmla="*/ 113 w 143"/>
                  <a:gd name="T15" fmla="*/ 233 h 341"/>
                  <a:gd name="T16" fmla="*/ 137 w 143"/>
                  <a:gd name="T17" fmla="*/ 173 h 341"/>
                  <a:gd name="T18" fmla="*/ 143 w 143"/>
                  <a:gd name="T19" fmla="*/ 114 h 341"/>
                  <a:gd name="T20" fmla="*/ 137 w 143"/>
                  <a:gd name="T21" fmla="*/ 60 h 341"/>
                  <a:gd name="T22" fmla="*/ 119 w 143"/>
                  <a:gd name="T23" fmla="*/ 0 h 341"/>
                  <a:gd name="T24" fmla="*/ 89 w 143"/>
                  <a:gd name="T25" fmla="*/ 0 h 341"/>
                  <a:gd name="T26" fmla="*/ 113 w 143"/>
                  <a:gd name="T27" fmla="*/ 60 h 341"/>
                  <a:gd name="T28" fmla="*/ 119 w 143"/>
                  <a:gd name="T29" fmla="*/ 114 h 341"/>
                  <a:gd name="T30" fmla="*/ 119 w 143"/>
                  <a:gd name="T31" fmla="*/ 11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82" name="Freeform 42">
                <a:extLst>
                  <a:ext uri="{FF2B5EF4-FFF2-40B4-BE49-F238E27FC236}">
                    <a16:creationId xmlns:a16="http://schemas.microsoft.com/office/drawing/2014/main" id="{34F00257-00C8-41E2-9DBE-4DB887F08E0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>
                  <a:gd name="T0" fmla="*/ 59 w 83"/>
                  <a:gd name="T1" fmla="*/ 90 h 90"/>
                  <a:gd name="T2" fmla="*/ 83 w 83"/>
                  <a:gd name="T3" fmla="*/ 84 h 90"/>
                  <a:gd name="T4" fmla="*/ 71 w 83"/>
                  <a:gd name="T5" fmla="*/ 60 h 90"/>
                  <a:gd name="T6" fmla="*/ 53 w 83"/>
                  <a:gd name="T7" fmla="*/ 42 h 90"/>
                  <a:gd name="T8" fmla="*/ 6 w 83"/>
                  <a:gd name="T9" fmla="*/ 0 h 90"/>
                  <a:gd name="T10" fmla="*/ 0 w 83"/>
                  <a:gd name="T11" fmla="*/ 18 h 90"/>
                  <a:gd name="T12" fmla="*/ 35 w 83"/>
                  <a:gd name="T13" fmla="*/ 48 h 90"/>
                  <a:gd name="T14" fmla="*/ 59 w 83"/>
                  <a:gd name="T15" fmla="*/ 90 h 90"/>
                  <a:gd name="T16" fmla="*/ 59 w 83"/>
                  <a:gd name="T1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83" name="Freeform 43">
                <a:extLst>
                  <a:ext uri="{FF2B5EF4-FFF2-40B4-BE49-F238E27FC236}">
                    <a16:creationId xmlns:a16="http://schemas.microsoft.com/office/drawing/2014/main" id="{84B6483D-A775-4993-A3E8-4AF01E38354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84" name="Freeform 44">
                <a:extLst>
                  <a:ext uri="{FF2B5EF4-FFF2-40B4-BE49-F238E27FC236}">
                    <a16:creationId xmlns:a16="http://schemas.microsoft.com/office/drawing/2014/main" id="{E73CC328-0C44-4FD6-8986-13D7E349A19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>
                  <a:gd name="T0" fmla="*/ 616 w 909"/>
                  <a:gd name="T1" fmla="*/ 0 h 533"/>
                  <a:gd name="T2" fmla="*/ 616 w 909"/>
                  <a:gd name="T3" fmla="*/ 18 h 533"/>
                  <a:gd name="T4" fmla="*/ 724 w 909"/>
                  <a:gd name="T5" fmla="*/ 60 h 533"/>
                  <a:gd name="T6" fmla="*/ 765 w 909"/>
                  <a:gd name="T7" fmla="*/ 84 h 533"/>
                  <a:gd name="T8" fmla="*/ 807 w 909"/>
                  <a:gd name="T9" fmla="*/ 114 h 533"/>
                  <a:gd name="T10" fmla="*/ 837 w 909"/>
                  <a:gd name="T11" fmla="*/ 144 h 533"/>
                  <a:gd name="T12" fmla="*/ 861 w 909"/>
                  <a:gd name="T13" fmla="*/ 180 h 533"/>
                  <a:gd name="T14" fmla="*/ 873 w 909"/>
                  <a:gd name="T15" fmla="*/ 216 h 533"/>
                  <a:gd name="T16" fmla="*/ 879 w 909"/>
                  <a:gd name="T17" fmla="*/ 258 h 533"/>
                  <a:gd name="T18" fmla="*/ 873 w 909"/>
                  <a:gd name="T19" fmla="*/ 311 h 533"/>
                  <a:gd name="T20" fmla="*/ 843 w 909"/>
                  <a:gd name="T21" fmla="*/ 359 h 533"/>
                  <a:gd name="T22" fmla="*/ 807 w 909"/>
                  <a:gd name="T23" fmla="*/ 401 h 533"/>
                  <a:gd name="T24" fmla="*/ 753 w 909"/>
                  <a:gd name="T25" fmla="*/ 443 h 533"/>
                  <a:gd name="T26" fmla="*/ 694 w 909"/>
                  <a:gd name="T27" fmla="*/ 473 h 533"/>
                  <a:gd name="T28" fmla="*/ 622 w 909"/>
                  <a:gd name="T29" fmla="*/ 497 h 533"/>
                  <a:gd name="T30" fmla="*/ 538 w 909"/>
                  <a:gd name="T31" fmla="*/ 509 h 533"/>
                  <a:gd name="T32" fmla="*/ 455 w 909"/>
                  <a:gd name="T33" fmla="*/ 515 h 533"/>
                  <a:gd name="T34" fmla="*/ 371 w 909"/>
                  <a:gd name="T35" fmla="*/ 509 h 533"/>
                  <a:gd name="T36" fmla="*/ 287 w 909"/>
                  <a:gd name="T37" fmla="*/ 497 h 533"/>
                  <a:gd name="T38" fmla="*/ 215 w 909"/>
                  <a:gd name="T39" fmla="*/ 473 h 533"/>
                  <a:gd name="T40" fmla="*/ 156 w 909"/>
                  <a:gd name="T41" fmla="*/ 443 h 533"/>
                  <a:gd name="T42" fmla="*/ 102 w 909"/>
                  <a:gd name="T43" fmla="*/ 401 h 533"/>
                  <a:gd name="T44" fmla="*/ 66 w 909"/>
                  <a:gd name="T45" fmla="*/ 359 h 533"/>
                  <a:gd name="T46" fmla="*/ 36 w 909"/>
                  <a:gd name="T47" fmla="*/ 311 h 533"/>
                  <a:gd name="T48" fmla="*/ 30 w 909"/>
                  <a:gd name="T49" fmla="*/ 258 h 533"/>
                  <a:gd name="T50" fmla="*/ 36 w 909"/>
                  <a:gd name="T51" fmla="*/ 222 h 533"/>
                  <a:gd name="T52" fmla="*/ 48 w 909"/>
                  <a:gd name="T53" fmla="*/ 186 h 533"/>
                  <a:gd name="T54" fmla="*/ 66 w 909"/>
                  <a:gd name="T55" fmla="*/ 156 h 533"/>
                  <a:gd name="T56" fmla="*/ 90 w 909"/>
                  <a:gd name="T57" fmla="*/ 126 h 533"/>
                  <a:gd name="T58" fmla="*/ 66 w 909"/>
                  <a:gd name="T59" fmla="*/ 114 h 533"/>
                  <a:gd name="T60" fmla="*/ 36 w 909"/>
                  <a:gd name="T61" fmla="*/ 144 h 533"/>
                  <a:gd name="T62" fmla="*/ 18 w 909"/>
                  <a:gd name="T63" fmla="*/ 180 h 533"/>
                  <a:gd name="T64" fmla="*/ 6 w 909"/>
                  <a:gd name="T65" fmla="*/ 216 h 533"/>
                  <a:gd name="T66" fmla="*/ 0 w 909"/>
                  <a:gd name="T67" fmla="*/ 258 h 533"/>
                  <a:gd name="T68" fmla="*/ 12 w 909"/>
                  <a:gd name="T69" fmla="*/ 311 h 533"/>
                  <a:gd name="T70" fmla="*/ 36 w 909"/>
                  <a:gd name="T71" fmla="*/ 365 h 533"/>
                  <a:gd name="T72" fmla="*/ 78 w 909"/>
                  <a:gd name="T73" fmla="*/ 413 h 533"/>
                  <a:gd name="T74" fmla="*/ 132 w 909"/>
                  <a:gd name="T75" fmla="*/ 449 h 533"/>
                  <a:gd name="T76" fmla="*/ 203 w 909"/>
                  <a:gd name="T77" fmla="*/ 485 h 533"/>
                  <a:gd name="T78" fmla="*/ 275 w 909"/>
                  <a:gd name="T79" fmla="*/ 509 h 533"/>
                  <a:gd name="T80" fmla="*/ 365 w 909"/>
                  <a:gd name="T81" fmla="*/ 527 h 533"/>
                  <a:gd name="T82" fmla="*/ 455 w 909"/>
                  <a:gd name="T83" fmla="*/ 533 h 533"/>
                  <a:gd name="T84" fmla="*/ 544 w 909"/>
                  <a:gd name="T85" fmla="*/ 527 h 533"/>
                  <a:gd name="T86" fmla="*/ 634 w 909"/>
                  <a:gd name="T87" fmla="*/ 509 h 533"/>
                  <a:gd name="T88" fmla="*/ 712 w 909"/>
                  <a:gd name="T89" fmla="*/ 485 h 533"/>
                  <a:gd name="T90" fmla="*/ 777 w 909"/>
                  <a:gd name="T91" fmla="*/ 449 h 533"/>
                  <a:gd name="T92" fmla="*/ 831 w 909"/>
                  <a:gd name="T93" fmla="*/ 413 h 533"/>
                  <a:gd name="T94" fmla="*/ 873 w 909"/>
                  <a:gd name="T95" fmla="*/ 365 h 533"/>
                  <a:gd name="T96" fmla="*/ 897 w 909"/>
                  <a:gd name="T97" fmla="*/ 311 h 533"/>
                  <a:gd name="T98" fmla="*/ 909 w 909"/>
                  <a:gd name="T99" fmla="*/ 258 h 533"/>
                  <a:gd name="T100" fmla="*/ 903 w 909"/>
                  <a:gd name="T101" fmla="*/ 216 h 533"/>
                  <a:gd name="T102" fmla="*/ 885 w 909"/>
                  <a:gd name="T103" fmla="*/ 174 h 533"/>
                  <a:gd name="T104" fmla="*/ 861 w 909"/>
                  <a:gd name="T105" fmla="*/ 132 h 533"/>
                  <a:gd name="T106" fmla="*/ 825 w 909"/>
                  <a:gd name="T107" fmla="*/ 102 h 533"/>
                  <a:gd name="T108" fmla="*/ 783 w 909"/>
                  <a:gd name="T109" fmla="*/ 66 h 533"/>
                  <a:gd name="T110" fmla="*/ 735 w 909"/>
                  <a:gd name="T111" fmla="*/ 42 h 533"/>
                  <a:gd name="T112" fmla="*/ 616 w 909"/>
                  <a:gd name="T113" fmla="*/ 0 h 533"/>
                  <a:gd name="T114" fmla="*/ 616 w 909"/>
                  <a:gd name="T115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85" name="Freeform 45">
                <a:extLst>
                  <a:ext uri="{FF2B5EF4-FFF2-40B4-BE49-F238E27FC236}">
                    <a16:creationId xmlns:a16="http://schemas.microsoft.com/office/drawing/2014/main" id="{E3C4157A-E4C1-46FA-8F3A-3003F16D0B7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>
                  <a:gd name="T0" fmla="*/ 240 w 365"/>
                  <a:gd name="T1" fmla="*/ 18 h 66"/>
                  <a:gd name="T2" fmla="*/ 299 w 365"/>
                  <a:gd name="T3" fmla="*/ 24 h 66"/>
                  <a:gd name="T4" fmla="*/ 359 w 365"/>
                  <a:gd name="T5" fmla="*/ 30 h 66"/>
                  <a:gd name="T6" fmla="*/ 365 w 365"/>
                  <a:gd name="T7" fmla="*/ 12 h 66"/>
                  <a:gd name="T8" fmla="*/ 305 w 365"/>
                  <a:gd name="T9" fmla="*/ 6 h 66"/>
                  <a:gd name="T10" fmla="*/ 240 w 365"/>
                  <a:gd name="T11" fmla="*/ 0 h 66"/>
                  <a:gd name="T12" fmla="*/ 174 w 365"/>
                  <a:gd name="T13" fmla="*/ 6 h 66"/>
                  <a:gd name="T14" fmla="*/ 114 w 365"/>
                  <a:gd name="T15" fmla="*/ 12 h 66"/>
                  <a:gd name="T16" fmla="*/ 0 w 365"/>
                  <a:gd name="T17" fmla="*/ 42 h 66"/>
                  <a:gd name="T18" fmla="*/ 0 w 365"/>
                  <a:gd name="T19" fmla="*/ 66 h 66"/>
                  <a:gd name="T20" fmla="*/ 54 w 365"/>
                  <a:gd name="T21" fmla="*/ 48 h 66"/>
                  <a:gd name="T22" fmla="*/ 114 w 365"/>
                  <a:gd name="T23" fmla="*/ 30 h 66"/>
                  <a:gd name="T24" fmla="*/ 174 w 365"/>
                  <a:gd name="T25" fmla="*/ 24 h 66"/>
                  <a:gd name="T26" fmla="*/ 240 w 365"/>
                  <a:gd name="T27" fmla="*/ 18 h 66"/>
                  <a:gd name="T28" fmla="*/ 240 w 365"/>
                  <a:gd name="T29" fmla="*/ 1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86" name="Freeform 46">
                <a:extLst>
                  <a:ext uri="{FF2B5EF4-FFF2-40B4-BE49-F238E27FC236}">
                    <a16:creationId xmlns:a16="http://schemas.microsoft.com/office/drawing/2014/main" id="{6EC1A4DA-687F-41BA-8547-C200B5F0461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>
                  <a:gd name="T0" fmla="*/ 66 w 66"/>
                  <a:gd name="T1" fmla="*/ 18 h 48"/>
                  <a:gd name="T2" fmla="*/ 48 w 66"/>
                  <a:gd name="T3" fmla="*/ 0 h 48"/>
                  <a:gd name="T4" fmla="*/ 24 w 66"/>
                  <a:gd name="T5" fmla="*/ 12 h 48"/>
                  <a:gd name="T6" fmla="*/ 0 w 66"/>
                  <a:gd name="T7" fmla="*/ 30 h 48"/>
                  <a:gd name="T8" fmla="*/ 12 w 66"/>
                  <a:gd name="T9" fmla="*/ 48 h 48"/>
                  <a:gd name="T10" fmla="*/ 42 w 66"/>
                  <a:gd name="T11" fmla="*/ 30 h 48"/>
                  <a:gd name="T12" fmla="*/ 66 w 66"/>
                  <a:gd name="T13" fmla="*/ 18 h 48"/>
                  <a:gd name="T14" fmla="*/ 66 w 66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87" name="Oval 47">
                <a:extLst>
                  <a:ext uri="{FF2B5EF4-FFF2-40B4-BE49-F238E27FC236}">
                    <a16:creationId xmlns:a16="http://schemas.microsoft.com/office/drawing/2014/main" id="{5832DB7B-6C05-4C6B-AC29-7F592050EBEF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88" name="Oval 48">
                <a:extLst>
                  <a:ext uri="{FF2B5EF4-FFF2-40B4-BE49-F238E27FC236}">
                    <a16:creationId xmlns:a16="http://schemas.microsoft.com/office/drawing/2014/main" id="{6F493CF5-5E13-4922-A63F-0BACE0FAFC8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89" name="Oval 49">
                <a:extLst>
                  <a:ext uri="{FF2B5EF4-FFF2-40B4-BE49-F238E27FC236}">
                    <a16:creationId xmlns:a16="http://schemas.microsoft.com/office/drawing/2014/main" id="{27435DE7-49E7-414E-8A2B-0F56D198C336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90" name="Oval 50">
                <a:extLst>
                  <a:ext uri="{FF2B5EF4-FFF2-40B4-BE49-F238E27FC236}">
                    <a16:creationId xmlns:a16="http://schemas.microsoft.com/office/drawing/2014/main" id="{D1EFED94-0D22-41B1-9B20-961836907DDA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91" name="Oval 51">
                <a:extLst>
                  <a:ext uri="{FF2B5EF4-FFF2-40B4-BE49-F238E27FC236}">
                    <a16:creationId xmlns:a16="http://schemas.microsoft.com/office/drawing/2014/main" id="{A919E58E-CAE2-4BEE-B582-A172DAC2072A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92" name="Oval 52">
                <a:extLst>
                  <a:ext uri="{FF2B5EF4-FFF2-40B4-BE49-F238E27FC236}">
                    <a16:creationId xmlns:a16="http://schemas.microsoft.com/office/drawing/2014/main" id="{3457B8D6-A605-46A2-BBAB-A1C423EF23E5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343093" name="Group 53">
              <a:extLst>
                <a:ext uri="{FF2B5EF4-FFF2-40B4-BE49-F238E27FC236}">
                  <a16:creationId xmlns:a16="http://schemas.microsoft.com/office/drawing/2014/main" id="{03AAEF76-6EC1-4A38-8E5D-7C4882813C0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343094" name="Freeform 54">
                <a:extLst>
                  <a:ext uri="{FF2B5EF4-FFF2-40B4-BE49-F238E27FC236}">
                    <a16:creationId xmlns:a16="http://schemas.microsoft.com/office/drawing/2014/main" id="{EAFD871F-E888-45DB-94B6-92A377602DF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09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09 w 382"/>
                  <a:gd name="T19" fmla="*/ 96 h 96"/>
                  <a:gd name="T20" fmla="*/ 263 w 382"/>
                  <a:gd name="T21" fmla="*/ 90 h 96"/>
                  <a:gd name="T22" fmla="*/ 311 w 382"/>
                  <a:gd name="T23" fmla="*/ 84 h 96"/>
                  <a:gd name="T24" fmla="*/ 352 w 382"/>
                  <a:gd name="T25" fmla="*/ 66 h 96"/>
                  <a:gd name="T26" fmla="*/ 382 w 382"/>
                  <a:gd name="T27" fmla="*/ 42 h 96"/>
                  <a:gd name="T28" fmla="*/ 376 w 382"/>
                  <a:gd name="T29" fmla="*/ 42 h 96"/>
                  <a:gd name="T30" fmla="*/ 346 w 382"/>
                  <a:gd name="T31" fmla="*/ 66 h 96"/>
                  <a:gd name="T32" fmla="*/ 305 w 382"/>
                  <a:gd name="T33" fmla="*/ 78 h 96"/>
                  <a:gd name="T34" fmla="*/ 263 w 382"/>
                  <a:gd name="T35" fmla="*/ 90 h 96"/>
                  <a:gd name="T36" fmla="*/ 209 w 382"/>
                  <a:gd name="T37" fmla="*/ 96 h 96"/>
                  <a:gd name="T38" fmla="*/ 209 w 382"/>
                  <a:gd name="T3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95" name="Freeform 55">
                <a:extLst>
                  <a:ext uri="{FF2B5EF4-FFF2-40B4-BE49-F238E27FC236}">
                    <a16:creationId xmlns:a16="http://schemas.microsoft.com/office/drawing/2014/main" id="{A5B2F212-63B0-4233-A1A0-ED92F5F7454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96" name="Freeform 56">
                <a:extLst>
                  <a:ext uri="{FF2B5EF4-FFF2-40B4-BE49-F238E27FC236}">
                    <a16:creationId xmlns:a16="http://schemas.microsoft.com/office/drawing/2014/main" id="{FC3C25F5-43F8-4DDF-A459-3F531F9DF0A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97" name="Freeform 57">
                <a:extLst>
                  <a:ext uri="{FF2B5EF4-FFF2-40B4-BE49-F238E27FC236}">
                    <a16:creationId xmlns:a16="http://schemas.microsoft.com/office/drawing/2014/main" id="{7566CA89-06F4-4C2F-BC56-067A3F284C4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98" name="Freeform 58">
                <a:extLst>
                  <a:ext uri="{FF2B5EF4-FFF2-40B4-BE49-F238E27FC236}">
                    <a16:creationId xmlns:a16="http://schemas.microsoft.com/office/drawing/2014/main" id="{C91F38A6-9497-4E27-9932-5F472963251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099" name="Freeform 59">
                <a:extLst>
                  <a:ext uri="{FF2B5EF4-FFF2-40B4-BE49-F238E27FC236}">
                    <a16:creationId xmlns:a16="http://schemas.microsoft.com/office/drawing/2014/main" id="{C63E4874-8C32-4626-B126-18E29300673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19 w 185"/>
                  <a:gd name="T5" fmla="*/ 36 h 210"/>
                  <a:gd name="T6" fmla="*/ 155 w 185"/>
                  <a:gd name="T7" fmla="*/ 72 h 210"/>
                  <a:gd name="T8" fmla="*/ 161 w 185"/>
                  <a:gd name="T9" fmla="*/ 90 h 210"/>
                  <a:gd name="T10" fmla="*/ 167 w 185"/>
                  <a:gd name="T11" fmla="*/ 114 h 210"/>
                  <a:gd name="T12" fmla="*/ 161 w 185"/>
                  <a:gd name="T13" fmla="*/ 138 h 210"/>
                  <a:gd name="T14" fmla="*/ 149 w 185"/>
                  <a:gd name="T15" fmla="*/ 162 h 210"/>
                  <a:gd name="T16" fmla="*/ 119 w 185"/>
                  <a:gd name="T17" fmla="*/ 180 h 210"/>
                  <a:gd name="T18" fmla="*/ 90 w 185"/>
                  <a:gd name="T19" fmla="*/ 198 h 210"/>
                  <a:gd name="T20" fmla="*/ 96 w 185"/>
                  <a:gd name="T21" fmla="*/ 210 h 210"/>
                  <a:gd name="T22" fmla="*/ 131 w 185"/>
                  <a:gd name="T23" fmla="*/ 192 h 210"/>
                  <a:gd name="T24" fmla="*/ 161 w 185"/>
                  <a:gd name="T25" fmla="*/ 168 h 210"/>
                  <a:gd name="T26" fmla="*/ 179 w 185"/>
                  <a:gd name="T27" fmla="*/ 144 h 210"/>
                  <a:gd name="T28" fmla="*/ 185 w 185"/>
                  <a:gd name="T29" fmla="*/ 114 h 210"/>
                  <a:gd name="T30" fmla="*/ 179 w 185"/>
                  <a:gd name="T31" fmla="*/ 90 h 210"/>
                  <a:gd name="T32" fmla="*/ 173 w 185"/>
                  <a:gd name="T33" fmla="*/ 66 h 210"/>
                  <a:gd name="T34" fmla="*/ 155 w 185"/>
                  <a:gd name="T35" fmla="*/ 48 h 210"/>
                  <a:gd name="T36" fmla="*/ 131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3100" name="Freeform 60">
                <a:extLst>
                  <a:ext uri="{FF2B5EF4-FFF2-40B4-BE49-F238E27FC236}">
                    <a16:creationId xmlns:a16="http://schemas.microsoft.com/office/drawing/2014/main" id="{E8758057-C0A2-4A3E-AA0B-EB75C37C3934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grpSp>
            <p:nvGrpSpPr>
              <p:cNvPr id="343101" name="Group 61">
                <a:extLst>
                  <a:ext uri="{FF2B5EF4-FFF2-40B4-BE49-F238E27FC236}">
                    <a16:creationId xmlns:a16="http://schemas.microsoft.com/office/drawing/2014/main" id="{F6C0F84A-1996-4762-8AC5-9D6357CB8A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343102" name="Oval 62">
                  <a:extLst>
                    <a:ext uri="{FF2B5EF4-FFF2-40B4-BE49-F238E27FC236}">
                      <a16:creationId xmlns:a16="http://schemas.microsoft.com/office/drawing/2014/main" id="{DE5B741E-C534-4866-922E-974678C138D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43103" name="Oval 63">
                  <a:extLst>
                    <a:ext uri="{FF2B5EF4-FFF2-40B4-BE49-F238E27FC236}">
                      <a16:creationId xmlns:a16="http://schemas.microsoft.com/office/drawing/2014/main" id="{445D4A03-79BD-43E2-98EE-D22EC7744C0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43104" name="Oval 64">
                  <a:extLst>
                    <a:ext uri="{FF2B5EF4-FFF2-40B4-BE49-F238E27FC236}">
                      <a16:creationId xmlns:a16="http://schemas.microsoft.com/office/drawing/2014/main" id="{AFD7477D-E0E9-4A70-9D0B-4C51586E6CF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43105" name="Oval 65">
                  <a:extLst>
                    <a:ext uri="{FF2B5EF4-FFF2-40B4-BE49-F238E27FC236}">
                      <a16:creationId xmlns:a16="http://schemas.microsoft.com/office/drawing/2014/main" id="{B0DBB8AC-89B2-41D9-BAD9-895393392C0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</p:grpSp>
        </p:grpSp>
      </p:grpSp>
      <p:sp>
        <p:nvSpPr>
          <p:cNvPr id="343106" name="Rectangle 66">
            <a:extLst>
              <a:ext uri="{FF2B5EF4-FFF2-40B4-BE49-F238E27FC236}">
                <a16:creationId xmlns:a16="http://schemas.microsoft.com/office/drawing/2014/main" id="{12032783-211B-4AF6-A4E2-4ECC2EBADD3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6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43107" name="Rectangle 67">
            <a:extLst>
              <a:ext uri="{FF2B5EF4-FFF2-40B4-BE49-F238E27FC236}">
                <a16:creationId xmlns:a16="http://schemas.microsoft.com/office/drawing/2014/main" id="{970C98CE-D73B-40B7-A761-D3C4E5CA3F9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43108" name="Rectangle 68">
            <a:extLst>
              <a:ext uri="{FF2B5EF4-FFF2-40B4-BE49-F238E27FC236}">
                <a16:creationId xmlns:a16="http://schemas.microsoft.com/office/drawing/2014/main" id="{763C998E-DDCB-435D-B064-2B383C3C3236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43109" name="Rectangle 69">
            <a:extLst>
              <a:ext uri="{FF2B5EF4-FFF2-40B4-BE49-F238E27FC236}">
                <a16:creationId xmlns:a16="http://schemas.microsoft.com/office/drawing/2014/main" id="{5B425CCD-74C8-40B8-8AC0-A97D034718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EPI 809/Spring 2008</a:t>
            </a:r>
          </a:p>
        </p:txBody>
      </p:sp>
      <p:sp>
        <p:nvSpPr>
          <p:cNvPr id="343110" name="Rectangle 70">
            <a:extLst>
              <a:ext uri="{FF2B5EF4-FFF2-40B4-BE49-F238E27FC236}">
                <a16:creationId xmlns:a16="http://schemas.microsoft.com/office/drawing/2014/main" id="{891A6D74-3405-44F8-91DE-20401E0500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E9ED1BE-6C3C-4325-A07D-9EF933EC27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1287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8813-FB98-4E3C-A571-6C1D9587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3E67E-123F-4273-A6D9-9422B16BC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1C0CA-7358-4CD3-8DDE-2517B0E0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8133-136C-43C6-B174-3BC30E43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EPI 809/Spring 2008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F613-10AA-484B-81C1-B395CDED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504AB-A0FD-4EFE-9120-2A79DE7CA7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1081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7A5A-D159-4549-AFDE-D3FCCD7A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DF05B-5690-4E93-B929-214BA0B17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C639B-4F64-4944-8C11-4EDB8750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FA7D-E4CD-49A1-A604-A978102D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EPI 809/Spring 2008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05304-D338-40BC-849C-94DCA210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D3257-D362-4407-BA83-5AEB5E7A12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4998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DF9B-4C67-420E-9EEB-CE305256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C988-C03A-4AAA-AF2C-D45F77E1F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7CBAC-B627-4576-9AC5-36137C698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27CDA-62AB-48DB-AF3A-0E8A5371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9456D-ED1E-4082-BFD5-A3BE520D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EPI 809/Spring 2008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A5220-80C8-4896-AF88-73551AE8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FD92D-6149-43C3-843E-6BC84980C9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6777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EDAD-03B5-434D-AF3A-39F16D33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493D-873C-46DC-A37C-6CD481606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C4297-1D37-4B28-AE62-C6D510E95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BFED4-1464-4267-B5C9-4C0D62502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6B566-9D3A-49FB-BBA6-BAE609757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0F476-2043-4426-AB51-5B80CD15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9E793-6E55-42FB-B0E3-B00E150C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EPI 809/Spring 2008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4E877-AB25-48D1-B66D-46F90CC7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10689-D6B4-4B56-AD00-ECAE0983FD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1530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BF67-5CFC-4D63-B0D3-26E340AE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335CB-C3A3-45E6-A249-488CDFA3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39904-4F14-426F-B7F0-417BDD49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EPI 809/Spring 2008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281E9-76D1-45A7-BB20-E5C4EAE5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6CCED-8E2D-451D-81F9-16905EFA54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38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AC66-8628-4FC5-88FF-D866D869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>
            <a:lvl1pPr>
              <a:defRPr sz="3600"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3BDE-00CF-4148-A604-04B128518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8343" y="1296987"/>
            <a:ext cx="5671457" cy="4879976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EEF38-0799-443E-AEB2-FC782E08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96987"/>
            <a:ext cx="5671456" cy="4879976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5F214-4E8F-4FB6-B7A7-F9FEE6D1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9334-E11A-4682-9A53-C0BB58E0C40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2E989-6B1F-44C8-9FF9-3C6691C5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35728-AC69-473F-BB53-7C5AB25C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9D95-E55A-4ABA-9EDE-370E613C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529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D2D1D-9E7A-4DBC-AD2E-418DF81F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B401D-1843-4801-A942-6FDC4C25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EPI 809/Spring 2008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B64DE-5DDC-4BA0-B8FD-85F1C155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76E49-0F97-4B8D-9EA5-68BAFCF090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4507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A8FE-55AE-4029-8707-26432076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A8E-884A-4BCC-9A85-127C0EB04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47C95-74FD-434B-A496-0F810E9A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BFC98-CC77-4DAC-B58B-3E8FF72C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BEF8A-866B-4BA7-8872-79AD84F0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EPI 809/Spring 2008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48582-0C8D-49F8-9344-1189F7B2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6E813-99C0-4649-AED3-CB9F3751FC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3916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894B-CBC6-44DF-9DFB-34220BF1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91027-8590-4886-818A-74940D03B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C3F19-2F13-4872-85A7-62997CAE6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B759F-C0EC-45EE-AB65-C0A4C5BC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10380-170E-42D4-B05D-69383E78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EPI 809/Spring 2008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8E75F-3D68-41DB-A906-F115D81C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EEE15-7544-45D2-8EC8-D24D759EC8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06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25AD-97E5-40EB-B4FA-34F7837C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D1822-264B-42BF-BB74-06A50DEB3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2371B-1C27-401C-BC40-F0C2260F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57A7-5015-464A-AADD-3EBF4016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EPI 809/Spring 2008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40AA4-F3DA-4185-87E6-CB7DF427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ADCF9-4826-4BE5-B03B-C7CC8DE32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8349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3ABE3-64ED-4D15-A4E3-4A9DDCFAE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9079F-1147-430A-88DC-F3CE8C8A5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2293-681C-4FD1-B1B5-89A4D47C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5944B-6FA9-4886-A90A-0FB7D65F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EPI 809/Spring 2008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49C82-A97E-4F61-9B8B-9DF95C29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7306C-46F1-4AE7-98A5-8F1C5DC774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2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47BA-294B-4A1C-ACE0-DC2EE59FE384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F3E7-7414-4736-8E06-F37DDCF9B9E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89EAF-663F-405C-B9DF-5F275B5C37F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B3A4E3-3C7E-4A87-9CE7-96EA68E0AF5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D46F6-4FF9-45D8-8909-8F427003D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38F03-A689-4779-AF95-4DE202F2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97A20-42AD-4151-BB9F-D479A6DB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EPI 809/Spring 2008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C21D01-1113-486F-AED3-59F6529B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F359F17-A715-4081-8794-46A6935798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3453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B2F1-9052-4467-BF61-1DB6BD51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FFE01-4309-4154-B839-3C75673AE2D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ACE20-93AB-4B1D-ACFA-F3E183DEAEB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58112D-4583-43A7-B91D-93FB9B3ED04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FB01406-ADF7-41A3-9DA9-F66B1375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00D4E3-059F-45B7-9F9C-13AEB40F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EPI 809/Spring 2008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B534D9-EFE0-46CA-8A9A-B23FB306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DA16CEA7-8EC6-4ACA-9475-DFA9D6EC4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051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8E82-CBC6-44F2-98AF-5388C22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326083B-4C8B-401F-91F1-4E0EF694113A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54D-EBB6-4A76-935D-739AA979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5B3A6-20F5-445D-B988-86B7E845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EPI 809/Spring 2008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35324-1F30-4ABA-9A8B-9FF224B2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758D3EA-6FCB-4DE5-BC8D-783327EF64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3395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698B-8385-4673-BF3D-B3DB3D87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9460B-8832-4683-B73A-D5FEA256E32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E323B175-E936-4AEF-9762-5312651A7220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C56FC-911B-46A4-82C3-F151FB82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29D29-9444-4171-ACDB-7B7BD062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EPI 809/Spring 2008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E0673-589B-4AEB-96C8-DF529F79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2C83F44-832B-413C-A4D7-EABB5DF562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97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83DD-B0FF-4F78-8BED-021B343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08931"/>
          </a:xfrm>
        </p:spPr>
        <p:txBody>
          <a:bodyPr>
            <a:normAutofit/>
          </a:bodyPr>
          <a:lstStyle>
            <a:lvl1pPr>
              <a:defRPr sz="3600"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BED97-11E4-4A14-BE95-4E4222700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40744"/>
            <a:ext cx="5157787" cy="12643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C86D5-E6E5-4ECB-82F7-8B2BAE35B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097DC-9DFB-47C8-99BC-BF9D5FFED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BD119-2464-412D-963D-271DDF6DA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55B0F-B0D7-4A65-8B9B-82A4679F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9334-E11A-4682-9A53-C0BB58E0C40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FDD82-533A-4DED-8265-2BE51863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8DFF7-958C-4798-A726-EABB9226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9D95-E55A-4ABA-9EDE-370E613C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3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697B-7882-4798-A399-ACF3F91F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/>
          </a:bodyPr>
          <a:lstStyle>
            <a:lvl1pPr>
              <a:defRPr sz="3600"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A05C4-B46E-409A-9F06-BAF4FD29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9334-E11A-4682-9A53-C0BB58E0C40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04FEB-B8AE-4D20-87F1-20FEFD09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1EA9D-B1F1-4AC0-BE7E-12C1F433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9D95-E55A-4ABA-9EDE-370E613C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1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D4DB93-EAB1-458F-949E-4B13D72B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9334-E11A-4682-9A53-C0BB58E0C40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9F99A-0372-419E-BB11-721739B9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D7115-EC92-407B-8F4E-74E368CB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9D95-E55A-4ABA-9EDE-370E613C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3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AA1E-8949-4D21-8C5D-6635A644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AF69-D6D5-4E27-BEBE-E6BAF19F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8CF2E-34EE-4192-8949-F752A1823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AA89D-BF3E-4CE1-8698-FE977F83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9334-E11A-4682-9A53-C0BB58E0C40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C2EA8-6FBB-4CF9-80CE-DCFC2C4C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642FA-723C-4E16-9CE3-83E01781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9D95-E55A-4ABA-9EDE-370E613C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2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3E43-E660-4553-BF31-7AEC145C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72E1D-0305-4BFC-9A50-10AC56EED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2029-F214-4914-AACE-8121EFB9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D642C-0D4E-4CA6-9916-54EFA34E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9334-E11A-4682-9A53-C0BB58E0C40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0ECF6-B0C0-45D6-83B2-69446A30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69F44-68BF-43DE-AA55-B1332F55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9D95-E55A-4ABA-9EDE-370E613C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7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8356E-6D0B-4436-BC1F-E5CF034F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D5E12-ACC8-485F-B9AA-FF4A66BAC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4363A-674E-4977-B967-AD3C3A8C0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9334-E11A-4682-9A53-C0BB58E0C40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F3C4-7ACE-469F-8D39-185A45EF1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92DC2-9E37-490A-9FBB-873265DC3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9D95-E55A-4ABA-9EDE-370E613C9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0A8">
                <a:gamma/>
                <a:shade val="46275"/>
                <a:invGamma/>
              </a:srgbClr>
            </a:gs>
            <a:gs pos="50000">
              <a:srgbClr val="0070A8"/>
            </a:gs>
            <a:gs pos="100000">
              <a:srgbClr val="0070A8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986" name="Group 2"/>
          <p:cNvGrpSpPr>
            <a:grpSpLocks/>
          </p:cNvGrpSpPr>
          <p:nvPr/>
        </p:nvGrpSpPr>
        <p:grpSpPr bwMode="auto">
          <a:xfrm>
            <a:off x="609600" y="304801"/>
            <a:ext cx="10974917" cy="6183313"/>
            <a:chOff x="372" y="186"/>
            <a:chExt cx="5185" cy="3895"/>
          </a:xfrm>
        </p:grpSpPr>
        <p:grpSp>
          <p:nvGrpSpPr>
            <p:cNvPr id="297987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297988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7989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7990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97991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297992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7993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7994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7995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sp>
        <p:nvSpPr>
          <p:cNvPr id="29799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2389"/>
            <a:ext cx="103632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799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517" y="1104900"/>
            <a:ext cx="103632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0922001" y="6245225"/>
            <a:ext cx="54502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600" dirty="0">
                <a:effectLst/>
                <a:latin typeface="Book Antiqua" pitchFamily="18" charset="0"/>
              </a:rPr>
              <a:t>  </a:t>
            </a:r>
            <a:fld id="{ACCBB94D-2D05-4074-A2A1-6ADB95F3FE9F}" type="slidenum">
              <a:rPr lang="en-US" sz="1600">
                <a:effectLst/>
                <a:latin typeface="Book Antiqua" pitchFamily="18" charset="0"/>
              </a:rPr>
              <a:pPr algn="l">
                <a:defRPr/>
              </a:pPr>
              <a:t>‹#›</a:t>
            </a:fld>
            <a:endParaRPr lang="en-US" sz="1600" dirty="0">
              <a:effectLst/>
              <a:latin typeface="Book Antiqua" pitchFamily="18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auto">
          <a:xfrm>
            <a:off x="10316634" y="5995988"/>
            <a:ext cx="1109133" cy="582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600" dirty="0">
                <a:effectLst/>
                <a:latin typeface="Book Antiqua" pitchFamily="18" charset="0"/>
              </a:rPr>
              <a:t>            Slide</a:t>
            </a:r>
          </a:p>
        </p:txBody>
      </p:sp>
      <p:sp>
        <p:nvSpPr>
          <p:cNvPr id="19" name="Rectangle 16"/>
          <p:cNvSpPr>
            <a:spLocks noChangeArrowheads="1"/>
          </p:cNvSpPr>
          <p:nvPr userDrawn="1"/>
        </p:nvSpPr>
        <p:spPr bwMode="auto">
          <a:xfrm>
            <a:off x="751418" y="6164264"/>
            <a:ext cx="6827191" cy="5474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ts val="1600"/>
              </a:lnSpc>
              <a:spcBef>
                <a:spcPct val="20000"/>
              </a:spcBef>
              <a:defRPr/>
            </a:pPr>
            <a:r>
              <a: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© 2014  Cengage Learning.  All Rights Reserved.  May not be scanned, copied</a:t>
            </a:r>
          </a:p>
          <a:p>
            <a:pPr algn="l">
              <a:lnSpc>
                <a:spcPts val="1600"/>
              </a:lnSpc>
              <a:spcBef>
                <a:spcPct val="20000"/>
              </a:spcBef>
              <a:defRPr/>
            </a:pPr>
            <a:r>
              <a: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1431405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125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5A7BB5D-E654-44AF-ABC0-9A640D11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1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Freeform 2">
            <a:extLst>
              <a:ext uri="{FF2B5EF4-FFF2-40B4-BE49-F238E27FC236}">
                <a16:creationId xmlns:a16="http://schemas.microsoft.com/office/drawing/2014/main" id="{A0E3EFE4-9B77-4534-A8BC-5B4C74BA5331}"/>
              </a:ext>
            </a:extLst>
          </p:cNvPr>
          <p:cNvSpPr>
            <a:spLocks/>
          </p:cNvSpPr>
          <p:nvPr/>
        </p:nvSpPr>
        <p:spPr bwMode="hidden">
          <a:xfrm>
            <a:off x="8837084" y="6429375"/>
            <a:ext cx="381000" cy="209550"/>
          </a:xfrm>
          <a:custGeom>
            <a:avLst/>
            <a:gdLst>
              <a:gd name="T0" fmla="*/ 0 w 179"/>
              <a:gd name="T1" fmla="*/ 132 h 132"/>
              <a:gd name="T2" fmla="*/ 29 w 179"/>
              <a:gd name="T3" fmla="*/ 132 h 132"/>
              <a:gd name="T4" fmla="*/ 77 w 179"/>
              <a:gd name="T5" fmla="*/ 108 h 132"/>
              <a:gd name="T6" fmla="*/ 119 w 179"/>
              <a:gd name="T7" fmla="*/ 78 h 132"/>
              <a:gd name="T8" fmla="*/ 155 w 179"/>
              <a:gd name="T9" fmla="*/ 48 h 132"/>
              <a:gd name="T10" fmla="*/ 179 w 179"/>
              <a:gd name="T11" fmla="*/ 12 h 132"/>
              <a:gd name="T12" fmla="*/ 173 w 179"/>
              <a:gd name="T13" fmla="*/ 6 h 132"/>
              <a:gd name="T14" fmla="*/ 167 w 179"/>
              <a:gd name="T15" fmla="*/ 0 h 132"/>
              <a:gd name="T16" fmla="*/ 137 w 179"/>
              <a:gd name="T17" fmla="*/ 42 h 132"/>
              <a:gd name="T18" fmla="*/ 101 w 179"/>
              <a:gd name="T19" fmla="*/ 78 h 132"/>
              <a:gd name="T20" fmla="*/ 53 w 179"/>
              <a:gd name="T21" fmla="*/ 108 h 132"/>
              <a:gd name="T22" fmla="*/ 0 w 179"/>
              <a:gd name="T23" fmla="*/ 132 h 132"/>
              <a:gd name="T24" fmla="*/ 0 w 179"/>
              <a:gd name="T25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342019" name="Group 3">
            <a:extLst>
              <a:ext uri="{FF2B5EF4-FFF2-40B4-BE49-F238E27FC236}">
                <a16:creationId xmlns:a16="http://schemas.microsoft.com/office/drawing/2014/main" id="{3632A334-BF73-415C-8021-6ED9CE195164}"/>
              </a:ext>
            </a:extLst>
          </p:cNvPr>
          <p:cNvGrpSpPr>
            <a:grpSpLocks/>
          </p:cNvGrpSpPr>
          <p:nvPr/>
        </p:nvGrpSpPr>
        <p:grpSpPr bwMode="auto">
          <a:xfrm>
            <a:off x="4234" y="4267200"/>
            <a:ext cx="12187767" cy="2590800"/>
            <a:chOff x="2" y="2688"/>
            <a:chExt cx="5758" cy="1632"/>
          </a:xfrm>
        </p:grpSpPr>
        <p:sp>
          <p:nvSpPr>
            <p:cNvPr id="342020" name="Freeform 4">
              <a:extLst>
                <a:ext uri="{FF2B5EF4-FFF2-40B4-BE49-F238E27FC236}">
                  <a16:creationId xmlns:a16="http://schemas.microsoft.com/office/drawing/2014/main" id="{4445B679-49C7-4372-8AE8-39DCDDC6449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40 w 5740"/>
                <a:gd name="T1" fmla="*/ 4316 h 4316"/>
                <a:gd name="T2" fmla="*/ 0 w 5740"/>
                <a:gd name="T3" fmla="*/ 4316 h 4316"/>
                <a:gd name="T4" fmla="*/ 0 w 5740"/>
                <a:gd name="T5" fmla="*/ 0 h 4316"/>
                <a:gd name="T6" fmla="*/ 5740 w 5740"/>
                <a:gd name="T7" fmla="*/ 0 h 4316"/>
                <a:gd name="T8" fmla="*/ 5740 w 5740"/>
                <a:gd name="T9" fmla="*/ 4316 h 4316"/>
                <a:gd name="T10" fmla="*/ 5740 w 5740"/>
                <a:gd name="T11" fmla="*/ 4316 h 4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342021" name="Group 5">
              <a:extLst>
                <a:ext uri="{FF2B5EF4-FFF2-40B4-BE49-F238E27FC236}">
                  <a16:creationId xmlns:a16="http://schemas.microsoft.com/office/drawing/2014/main" id="{718181CF-B43F-4ED6-914E-7E89CE42AEB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342022" name="Oval 6">
                <a:extLst>
                  <a:ext uri="{FF2B5EF4-FFF2-40B4-BE49-F238E27FC236}">
                    <a16:creationId xmlns:a16="http://schemas.microsoft.com/office/drawing/2014/main" id="{FCF4D95B-C476-492E-A807-62B097785801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23" name="Oval 7">
                <a:extLst>
                  <a:ext uri="{FF2B5EF4-FFF2-40B4-BE49-F238E27FC236}">
                    <a16:creationId xmlns:a16="http://schemas.microsoft.com/office/drawing/2014/main" id="{4A8AA2BC-C07E-45E0-88A4-C984E708CE27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24" name="Oval 8">
                <a:extLst>
                  <a:ext uri="{FF2B5EF4-FFF2-40B4-BE49-F238E27FC236}">
                    <a16:creationId xmlns:a16="http://schemas.microsoft.com/office/drawing/2014/main" id="{B9A0A968-1CB9-45BA-B5F8-3C8D06527089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25" name="Oval 9">
                <a:extLst>
                  <a:ext uri="{FF2B5EF4-FFF2-40B4-BE49-F238E27FC236}">
                    <a16:creationId xmlns:a16="http://schemas.microsoft.com/office/drawing/2014/main" id="{9A2902BA-2452-4BFF-B8A3-17826D978BA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26" name="Oval 10">
                <a:extLst>
                  <a:ext uri="{FF2B5EF4-FFF2-40B4-BE49-F238E27FC236}">
                    <a16:creationId xmlns:a16="http://schemas.microsoft.com/office/drawing/2014/main" id="{F97125CC-5D5A-4745-89CA-C32E535F4BD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27" name="Freeform 11">
                <a:extLst>
                  <a:ext uri="{FF2B5EF4-FFF2-40B4-BE49-F238E27FC236}">
                    <a16:creationId xmlns:a16="http://schemas.microsoft.com/office/drawing/2014/main" id="{DC848165-41ED-49E4-B0A7-1ADB798F261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>
                  <a:gd name="T0" fmla="*/ 376 w 382"/>
                  <a:gd name="T1" fmla="*/ 12 h 161"/>
                  <a:gd name="T2" fmla="*/ 257 w 382"/>
                  <a:gd name="T3" fmla="*/ 24 h 161"/>
                  <a:gd name="T4" fmla="*/ 149 w 382"/>
                  <a:gd name="T5" fmla="*/ 54 h 161"/>
                  <a:gd name="T6" fmla="*/ 101 w 382"/>
                  <a:gd name="T7" fmla="*/ 77 h 161"/>
                  <a:gd name="T8" fmla="*/ 59 w 382"/>
                  <a:gd name="T9" fmla="*/ 101 h 161"/>
                  <a:gd name="T10" fmla="*/ 24 w 382"/>
                  <a:gd name="T11" fmla="*/ 131 h 161"/>
                  <a:gd name="T12" fmla="*/ 0 w 382"/>
                  <a:gd name="T13" fmla="*/ 161 h 161"/>
                  <a:gd name="T14" fmla="*/ 0 w 382"/>
                  <a:gd name="T15" fmla="*/ 137 h 161"/>
                  <a:gd name="T16" fmla="*/ 29 w 382"/>
                  <a:gd name="T17" fmla="*/ 107 h 161"/>
                  <a:gd name="T18" fmla="*/ 65 w 382"/>
                  <a:gd name="T19" fmla="*/ 83 h 161"/>
                  <a:gd name="T20" fmla="*/ 155 w 382"/>
                  <a:gd name="T21" fmla="*/ 36 h 161"/>
                  <a:gd name="T22" fmla="*/ 257 w 382"/>
                  <a:gd name="T23" fmla="*/ 12 h 161"/>
                  <a:gd name="T24" fmla="*/ 376 w 382"/>
                  <a:gd name="T25" fmla="*/ 0 h 161"/>
                  <a:gd name="T26" fmla="*/ 376 w 382"/>
                  <a:gd name="T27" fmla="*/ 0 h 161"/>
                  <a:gd name="T28" fmla="*/ 382 w 382"/>
                  <a:gd name="T29" fmla="*/ 0 h 161"/>
                  <a:gd name="T30" fmla="*/ 382 w 382"/>
                  <a:gd name="T31" fmla="*/ 12 h 161"/>
                  <a:gd name="T32" fmla="*/ 376 w 382"/>
                  <a:gd name="T33" fmla="*/ 12 h 161"/>
                  <a:gd name="T34" fmla="*/ 376 w 382"/>
                  <a:gd name="T35" fmla="*/ 12 h 161"/>
                  <a:gd name="T36" fmla="*/ 376 w 382"/>
                  <a:gd name="T37" fmla="*/ 1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28" name="Freeform 12">
                <a:extLst>
                  <a:ext uri="{FF2B5EF4-FFF2-40B4-BE49-F238E27FC236}">
                    <a16:creationId xmlns:a16="http://schemas.microsoft.com/office/drawing/2014/main" id="{61AD836E-D9EB-4B8D-ACDD-790DF4F7D71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>
                  <a:gd name="T0" fmla="*/ 257 w 443"/>
                  <a:gd name="T1" fmla="*/ 54 h 66"/>
                  <a:gd name="T2" fmla="*/ 353 w 443"/>
                  <a:gd name="T3" fmla="*/ 48 h 66"/>
                  <a:gd name="T4" fmla="*/ 443 w 443"/>
                  <a:gd name="T5" fmla="*/ 24 h 66"/>
                  <a:gd name="T6" fmla="*/ 443 w 443"/>
                  <a:gd name="T7" fmla="*/ 36 h 66"/>
                  <a:gd name="T8" fmla="*/ 353 w 443"/>
                  <a:gd name="T9" fmla="*/ 60 h 66"/>
                  <a:gd name="T10" fmla="*/ 257 w 443"/>
                  <a:gd name="T11" fmla="*/ 66 h 66"/>
                  <a:gd name="T12" fmla="*/ 186 w 443"/>
                  <a:gd name="T13" fmla="*/ 60 h 66"/>
                  <a:gd name="T14" fmla="*/ 120 w 443"/>
                  <a:gd name="T15" fmla="*/ 48 h 66"/>
                  <a:gd name="T16" fmla="*/ 60 w 443"/>
                  <a:gd name="T17" fmla="*/ 36 h 66"/>
                  <a:gd name="T18" fmla="*/ 0 w 443"/>
                  <a:gd name="T19" fmla="*/ 12 h 66"/>
                  <a:gd name="T20" fmla="*/ 0 w 443"/>
                  <a:gd name="T21" fmla="*/ 0 h 66"/>
                  <a:gd name="T22" fmla="*/ 54 w 443"/>
                  <a:gd name="T23" fmla="*/ 24 h 66"/>
                  <a:gd name="T24" fmla="*/ 120 w 443"/>
                  <a:gd name="T25" fmla="*/ 36 h 66"/>
                  <a:gd name="T26" fmla="*/ 186 w 443"/>
                  <a:gd name="T27" fmla="*/ 48 h 66"/>
                  <a:gd name="T28" fmla="*/ 257 w 443"/>
                  <a:gd name="T29" fmla="*/ 54 h 66"/>
                  <a:gd name="T30" fmla="*/ 257 w 443"/>
                  <a:gd name="T31" fmla="*/ 5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29" name="Freeform 13">
                <a:extLst>
                  <a:ext uri="{FF2B5EF4-FFF2-40B4-BE49-F238E27FC236}">
                    <a16:creationId xmlns:a16="http://schemas.microsoft.com/office/drawing/2014/main" id="{331409F5-4CC8-4729-B85C-B23E0E569B3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>
                  <a:gd name="T0" fmla="*/ 12 w 89"/>
                  <a:gd name="T1" fmla="*/ 66 h 216"/>
                  <a:gd name="T2" fmla="*/ 18 w 89"/>
                  <a:gd name="T3" fmla="*/ 108 h 216"/>
                  <a:gd name="T4" fmla="*/ 36 w 89"/>
                  <a:gd name="T5" fmla="*/ 144 h 216"/>
                  <a:gd name="T6" fmla="*/ 60 w 89"/>
                  <a:gd name="T7" fmla="*/ 180 h 216"/>
                  <a:gd name="T8" fmla="*/ 89 w 89"/>
                  <a:gd name="T9" fmla="*/ 216 h 216"/>
                  <a:gd name="T10" fmla="*/ 72 w 89"/>
                  <a:gd name="T11" fmla="*/ 216 h 216"/>
                  <a:gd name="T12" fmla="*/ 42 w 89"/>
                  <a:gd name="T13" fmla="*/ 180 h 216"/>
                  <a:gd name="T14" fmla="*/ 18 w 89"/>
                  <a:gd name="T15" fmla="*/ 144 h 216"/>
                  <a:gd name="T16" fmla="*/ 6 w 89"/>
                  <a:gd name="T17" fmla="*/ 108 h 216"/>
                  <a:gd name="T18" fmla="*/ 0 w 89"/>
                  <a:gd name="T19" fmla="*/ 66 h 216"/>
                  <a:gd name="T20" fmla="*/ 0 w 89"/>
                  <a:gd name="T21" fmla="*/ 30 h 216"/>
                  <a:gd name="T22" fmla="*/ 12 w 89"/>
                  <a:gd name="T23" fmla="*/ 0 h 216"/>
                  <a:gd name="T24" fmla="*/ 30 w 89"/>
                  <a:gd name="T25" fmla="*/ 0 h 216"/>
                  <a:gd name="T26" fmla="*/ 18 w 89"/>
                  <a:gd name="T27" fmla="*/ 30 h 216"/>
                  <a:gd name="T28" fmla="*/ 12 w 89"/>
                  <a:gd name="T29" fmla="*/ 66 h 216"/>
                  <a:gd name="T30" fmla="*/ 12 w 89"/>
                  <a:gd name="T31" fmla="*/ 6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30" name="Freeform 14">
                <a:extLst>
                  <a:ext uri="{FF2B5EF4-FFF2-40B4-BE49-F238E27FC236}">
                    <a16:creationId xmlns:a16="http://schemas.microsoft.com/office/drawing/2014/main" id="{64C4C9D9-CF90-45AF-A0AB-5F8EEA2A87C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>
                  <a:gd name="T0" fmla="*/ 382 w 747"/>
                  <a:gd name="T1" fmla="*/ 443 h 461"/>
                  <a:gd name="T2" fmla="*/ 311 w 747"/>
                  <a:gd name="T3" fmla="*/ 437 h 461"/>
                  <a:gd name="T4" fmla="*/ 245 w 747"/>
                  <a:gd name="T5" fmla="*/ 425 h 461"/>
                  <a:gd name="T6" fmla="*/ 185 w 747"/>
                  <a:gd name="T7" fmla="*/ 407 h 461"/>
                  <a:gd name="T8" fmla="*/ 131 w 747"/>
                  <a:gd name="T9" fmla="*/ 383 h 461"/>
                  <a:gd name="T10" fmla="*/ 83 w 747"/>
                  <a:gd name="T11" fmla="*/ 347 h 461"/>
                  <a:gd name="T12" fmla="*/ 53 w 747"/>
                  <a:gd name="T13" fmla="*/ 311 h 461"/>
                  <a:gd name="T14" fmla="*/ 30 w 747"/>
                  <a:gd name="T15" fmla="*/ 269 h 461"/>
                  <a:gd name="T16" fmla="*/ 24 w 747"/>
                  <a:gd name="T17" fmla="*/ 227 h 461"/>
                  <a:gd name="T18" fmla="*/ 30 w 747"/>
                  <a:gd name="T19" fmla="*/ 185 h 461"/>
                  <a:gd name="T20" fmla="*/ 53 w 747"/>
                  <a:gd name="T21" fmla="*/ 143 h 461"/>
                  <a:gd name="T22" fmla="*/ 83 w 747"/>
                  <a:gd name="T23" fmla="*/ 107 h 461"/>
                  <a:gd name="T24" fmla="*/ 131 w 747"/>
                  <a:gd name="T25" fmla="*/ 77 h 461"/>
                  <a:gd name="T26" fmla="*/ 185 w 747"/>
                  <a:gd name="T27" fmla="*/ 47 h 461"/>
                  <a:gd name="T28" fmla="*/ 245 w 747"/>
                  <a:gd name="T29" fmla="*/ 30 h 461"/>
                  <a:gd name="T30" fmla="*/ 311 w 747"/>
                  <a:gd name="T31" fmla="*/ 18 h 461"/>
                  <a:gd name="T32" fmla="*/ 382 w 747"/>
                  <a:gd name="T33" fmla="*/ 12 h 461"/>
                  <a:gd name="T34" fmla="*/ 478 w 747"/>
                  <a:gd name="T35" fmla="*/ 18 h 461"/>
                  <a:gd name="T36" fmla="*/ 562 w 747"/>
                  <a:gd name="T37" fmla="*/ 41 h 461"/>
                  <a:gd name="T38" fmla="*/ 562 w 747"/>
                  <a:gd name="T39" fmla="*/ 36 h 461"/>
                  <a:gd name="T40" fmla="*/ 562 w 747"/>
                  <a:gd name="T41" fmla="*/ 30 h 461"/>
                  <a:gd name="T42" fmla="*/ 478 w 747"/>
                  <a:gd name="T43" fmla="*/ 6 h 461"/>
                  <a:gd name="T44" fmla="*/ 382 w 747"/>
                  <a:gd name="T45" fmla="*/ 0 h 461"/>
                  <a:gd name="T46" fmla="*/ 305 w 747"/>
                  <a:gd name="T47" fmla="*/ 6 h 461"/>
                  <a:gd name="T48" fmla="*/ 233 w 747"/>
                  <a:gd name="T49" fmla="*/ 18 h 461"/>
                  <a:gd name="T50" fmla="*/ 167 w 747"/>
                  <a:gd name="T51" fmla="*/ 41 h 461"/>
                  <a:gd name="T52" fmla="*/ 113 w 747"/>
                  <a:gd name="T53" fmla="*/ 65 h 461"/>
                  <a:gd name="T54" fmla="*/ 65 w 747"/>
                  <a:gd name="T55" fmla="*/ 101 h 461"/>
                  <a:gd name="T56" fmla="*/ 30 w 747"/>
                  <a:gd name="T57" fmla="*/ 137 h 461"/>
                  <a:gd name="T58" fmla="*/ 6 w 747"/>
                  <a:gd name="T59" fmla="*/ 179 h 461"/>
                  <a:gd name="T60" fmla="*/ 0 w 747"/>
                  <a:gd name="T61" fmla="*/ 227 h 461"/>
                  <a:gd name="T62" fmla="*/ 6 w 747"/>
                  <a:gd name="T63" fmla="*/ 275 h 461"/>
                  <a:gd name="T64" fmla="*/ 30 w 747"/>
                  <a:gd name="T65" fmla="*/ 317 h 461"/>
                  <a:gd name="T66" fmla="*/ 65 w 747"/>
                  <a:gd name="T67" fmla="*/ 359 h 461"/>
                  <a:gd name="T68" fmla="*/ 113 w 747"/>
                  <a:gd name="T69" fmla="*/ 395 h 461"/>
                  <a:gd name="T70" fmla="*/ 167 w 747"/>
                  <a:gd name="T71" fmla="*/ 419 h 461"/>
                  <a:gd name="T72" fmla="*/ 233 w 747"/>
                  <a:gd name="T73" fmla="*/ 443 h 461"/>
                  <a:gd name="T74" fmla="*/ 305 w 747"/>
                  <a:gd name="T75" fmla="*/ 455 h 461"/>
                  <a:gd name="T76" fmla="*/ 382 w 747"/>
                  <a:gd name="T77" fmla="*/ 461 h 461"/>
                  <a:gd name="T78" fmla="*/ 448 w 747"/>
                  <a:gd name="T79" fmla="*/ 455 h 461"/>
                  <a:gd name="T80" fmla="*/ 508 w 747"/>
                  <a:gd name="T81" fmla="*/ 449 h 461"/>
                  <a:gd name="T82" fmla="*/ 609 w 747"/>
                  <a:gd name="T83" fmla="*/ 413 h 461"/>
                  <a:gd name="T84" fmla="*/ 657 w 747"/>
                  <a:gd name="T85" fmla="*/ 389 h 461"/>
                  <a:gd name="T86" fmla="*/ 693 w 747"/>
                  <a:gd name="T87" fmla="*/ 359 h 461"/>
                  <a:gd name="T88" fmla="*/ 723 w 747"/>
                  <a:gd name="T89" fmla="*/ 329 h 461"/>
                  <a:gd name="T90" fmla="*/ 747 w 747"/>
                  <a:gd name="T91" fmla="*/ 293 h 461"/>
                  <a:gd name="T92" fmla="*/ 741 w 747"/>
                  <a:gd name="T93" fmla="*/ 287 h 461"/>
                  <a:gd name="T94" fmla="*/ 729 w 747"/>
                  <a:gd name="T95" fmla="*/ 281 h 461"/>
                  <a:gd name="T96" fmla="*/ 711 w 747"/>
                  <a:gd name="T97" fmla="*/ 317 h 461"/>
                  <a:gd name="T98" fmla="*/ 681 w 747"/>
                  <a:gd name="T99" fmla="*/ 347 h 461"/>
                  <a:gd name="T100" fmla="*/ 645 w 747"/>
                  <a:gd name="T101" fmla="*/ 377 h 461"/>
                  <a:gd name="T102" fmla="*/ 604 w 747"/>
                  <a:gd name="T103" fmla="*/ 401 h 461"/>
                  <a:gd name="T104" fmla="*/ 502 w 747"/>
                  <a:gd name="T105" fmla="*/ 431 h 461"/>
                  <a:gd name="T106" fmla="*/ 442 w 747"/>
                  <a:gd name="T107" fmla="*/ 443 h 461"/>
                  <a:gd name="T108" fmla="*/ 382 w 747"/>
                  <a:gd name="T109" fmla="*/ 443 h 461"/>
                  <a:gd name="T110" fmla="*/ 382 w 747"/>
                  <a:gd name="T111" fmla="*/ 44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31" name="Freeform 15">
                <a:extLst>
                  <a:ext uri="{FF2B5EF4-FFF2-40B4-BE49-F238E27FC236}">
                    <a16:creationId xmlns:a16="http://schemas.microsoft.com/office/drawing/2014/main" id="{BA7D83B8-027F-4759-8840-8AE4497D8A0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>
                  <a:gd name="T0" fmla="*/ 0 w 96"/>
                  <a:gd name="T1" fmla="*/ 0 h 30"/>
                  <a:gd name="T2" fmla="*/ 0 w 96"/>
                  <a:gd name="T3" fmla="*/ 12 h 30"/>
                  <a:gd name="T4" fmla="*/ 48 w 96"/>
                  <a:gd name="T5" fmla="*/ 18 h 30"/>
                  <a:gd name="T6" fmla="*/ 96 w 96"/>
                  <a:gd name="T7" fmla="*/ 30 h 30"/>
                  <a:gd name="T8" fmla="*/ 96 w 96"/>
                  <a:gd name="T9" fmla="*/ 24 h 30"/>
                  <a:gd name="T10" fmla="*/ 96 w 96"/>
                  <a:gd name="T11" fmla="*/ 18 h 30"/>
                  <a:gd name="T12" fmla="*/ 48 w 96"/>
                  <a:gd name="T13" fmla="*/ 12 h 30"/>
                  <a:gd name="T14" fmla="*/ 0 w 96"/>
                  <a:gd name="T15" fmla="*/ 0 h 30"/>
                  <a:gd name="T16" fmla="*/ 0 w 96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32" name="Oval 16">
                <a:extLst>
                  <a:ext uri="{FF2B5EF4-FFF2-40B4-BE49-F238E27FC236}">
                    <a16:creationId xmlns:a16="http://schemas.microsoft.com/office/drawing/2014/main" id="{199F31D9-8C9C-4489-A8EC-90FAE5BC37AA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342033" name="Group 17">
              <a:extLst>
                <a:ext uri="{FF2B5EF4-FFF2-40B4-BE49-F238E27FC236}">
                  <a16:creationId xmlns:a16="http://schemas.microsoft.com/office/drawing/2014/main" id="{82FE93CC-C294-4795-B0EA-EFF0A28CED4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42034" name="Oval 18">
                <a:extLst>
                  <a:ext uri="{FF2B5EF4-FFF2-40B4-BE49-F238E27FC236}">
                    <a16:creationId xmlns:a16="http://schemas.microsoft.com/office/drawing/2014/main" id="{55763A02-7B31-4C22-9985-FD880B6FEFF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35" name="Oval 19">
                <a:extLst>
                  <a:ext uri="{FF2B5EF4-FFF2-40B4-BE49-F238E27FC236}">
                    <a16:creationId xmlns:a16="http://schemas.microsoft.com/office/drawing/2014/main" id="{3C3A16B3-D487-4F60-9E51-E9E9871DD41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36" name="Oval 20">
                <a:extLst>
                  <a:ext uri="{FF2B5EF4-FFF2-40B4-BE49-F238E27FC236}">
                    <a16:creationId xmlns:a16="http://schemas.microsoft.com/office/drawing/2014/main" id="{6E3CB474-A78D-4286-A59C-86D29A9843FD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37" name="Oval 21">
                <a:extLst>
                  <a:ext uri="{FF2B5EF4-FFF2-40B4-BE49-F238E27FC236}">
                    <a16:creationId xmlns:a16="http://schemas.microsoft.com/office/drawing/2014/main" id="{84E22AF8-E813-4107-97DA-F3C9EE2F1BF5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38" name="Oval 22">
                <a:extLst>
                  <a:ext uri="{FF2B5EF4-FFF2-40B4-BE49-F238E27FC236}">
                    <a16:creationId xmlns:a16="http://schemas.microsoft.com/office/drawing/2014/main" id="{678D8B2D-56FF-48D2-B936-907D7E56B53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39" name="Oval 23">
                <a:extLst>
                  <a:ext uri="{FF2B5EF4-FFF2-40B4-BE49-F238E27FC236}">
                    <a16:creationId xmlns:a16="http://schemas.microsoft.com/office/drawing/2014/main" id="{C5FC1602-A838-49ED-91B1-E0F59699A53C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40" name="Oval 24">
                <a:extLst>
                  <a:ext uri="{FF2B5EF4-FFF2-40B4-BE49-F238E27FC236}">
                    <a16:creationId xmlns:a16="http://schemas.microsoft.com/office/drawing/2014/main" id="{8D81D99B-A129-4282-864D-7B0559B0F671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41" name="Oval 25">
                <a:extLst>
                  <a:ext uri="{FF2B5EF4-FFF2-40B4-BE49-F238E27FC236}">
                    <a16:creationId xmlns:a16="http://schemas.microsoft.com/office/drawing/2014/main" id="{C4E0E48B-5672-4D2A-A74C-7356C197E6E5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42" name="Freeform 26">
                <a:extLst>
                  <a:ext uri="{FF2B5EF4-FFF2-40B4-BE49-F238E27FC236}">
                    <a16:creationId xmlns:a16="http://schemas.microsoft.com/office/drawing/2014/main" id="{39B30C8C-7E90-433B-B251-7F95AB8CDAC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>
                  <a:gd name="T0" fmla="*/ 6 w 448"/>
                  <a:gd name="T1" fmla="*/ 6 h 186"/>
                  <a:gd name="T2" fmla="*/ 78 w 448"/>
                  <a:gd name="T3" fmla="*/ 12 h 186"/>
                  <a:gd name="T4" fmla="*/ 150 w 448"/>
                  <a:gd name="T5" fmla="*/ 18 h 186"/>
                  <a:gd name="T6" fmla="*/ 215 w 448"/>
                  <a:gd name="T7" fmla="*/ 36 h 186"/>
                  <a:gd name="T8" fmla="*/ 275 w 448"/>
                  <a:gd name="T9" fmla="*/ 60 h 186"/>
                  <a:gd name="T10" fmla="*/ 329 w 448"/>
                  <a:gd name="T11" fmla="*/ 84 h 186"/>
                  <a:gd name="T12" fmla="*/ 377 w 448"/>
                  <a:gd name="T13" fmla="*/ 114 h 186"/>
                  <a:gd name="T14" fmla="*/ 419 w 448"/>
                  <a:gd name="T15" fmla="*/ 150 h 186"/>
                  <a:gd name="T16" fmla="*/ 448 w 448"/>
                  <a:gd name="T17" fmla="*/ 186 h 186"/>
                  <a:gd name="T18" fmla="*/ 448 w 448"/>
                  <a:gd name="T19" fmla="*/ 162 h 186"/>
                  <a:gd name="T20" fmla="*/ 413 w 448"/>
                  <a:gd name="T21" fmla="*/ 126 h 186"/>
                  <a:gd name="T22" fmla="*/ 371 w 448"/>
                  <a:gd name="T23" fmla="*/ 96 h 186"/>
                  <a:gd name="T24" fmla="*/ 323 w 448"/>
                  <a:gd name="T25" fmla="*/ 66 h 186"/>
                  <a:gd name="T26" fmla="*/ 269 w 448"/>
                  <a:gd name="T27" fmla="*/ 48 h 186"/>
                  <a:gd name="T28" fmla="*/ 144 w 448"/>
                  <a:gd name="T29" fmla="*/ 12 h 186"/>
                  <a:gd name="T30" fmla="*/ 78 w 448"/>
                  <a:gd name="T31" fmla="*/ 6 h 186"/>
                  <a:gd name="T32" fmla="*/ 6 w 448"/>
                  <a:gd name="T33" fmla="*/ 0 h 186"/>
                  <a:gd name="T34" fmla="*/ 0 w 448"/>
                  <a:gd name="T35" fmla="*/ 0 h 186"/>
                  <a:gd name="T36" fmla="*/ 0 w 448"/>
                  <a:gd name="T37" fmla="*/ 0 h 186"/>
                  <a:gd name="T38" fmla="*/ 0 w 448"/>
                  <a:gd name="T39" fmla="*/ 6 h 186"/>
                  <a:gd name="T40" fmla="*/ 0 w 448"/>
                  <a:gd name="T41" fmla="*/ 6 h 186"/>
                  <a:gd name="T42" fmla="*/ 6 w 448"/>
                  <a:gd name="T43" fmla="*/ 6 h 186"/>
                  <a:gd name="T44" fmla="*/ 6 w 448"/>
                  <a:gd name="T45" fmla="*/ 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43" name="Freeform 27">
                <a:extLst>
                  <a:ext uri="{FF2B5EF4-FFF2-40B4-BE49-F238E27FC236}">
                    <a16:creationId xmlns:a16="http://schemas.microsoft.com/office/drawing/2014/main" id="{DB8A3111-BED7-4E3D-8EA4-651FC10B3A6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>
                  <a:gd name="T0" fmla="*/ 23 w 890"/>
                  <a:gd name="T1" fmla="*/ 276 h 462"/>
                  <a:gd name="T2" fmla="*/ 29 w 890"/>
                  <a:gd name="T3" fmla="*/ 222 h 462"/>
                  <a:gd name="T4" fmla="*/ 59 w 890"/>
                  <a:gd name="T5" fmla="*/ 174 h 462"/>
                  <a:gd name="T6" fmla="*/ 95 w 890"/>
                  <a:gd name="T7" fmla="*/ 132 h 462"/>
                  <a:gd name="T8" fmla="*/ 149 w 890"/>
                  <a:gd name="T9" fmla="*/ 96 h 462"/>
                  <a:gd name="T10" fmla="*/ 209 w 890"/>
                  <a:gd name="T11" fmla="*/ 60 h 462"/>
                  <a:gd name="T12" fmla="*/ 281 w 890"/>
                  <a:gd name="T13" fmla="*/ 36 h 462"/>
                  <a:gd name="T14" fmla="*/ 364 w 890"/>
                  <a:gd name="T15" fmla="*/ 24 h 462"/>
                  <a:gd name="T16" fmla="*/ 448 w 890"/>
                  <a:gd name="T17" fmla="*/ 18 h 462"/>
                  <a:gd name="T18" fmla="*/ 532 w 890"/>
                  <a:gd name="T19" fmla="*/ 24 h 462"/>
                  <a:gd name="T20" fmla="*/ 609 w 890"/>
                  <a:gd name="T21" fmla="*/ 36 h 462"/>
                  <a:gd name="T22" fmla="*/ 681 w 890"/>
                  <a:gd name="T23" fmla="*/ 60 h 462"/>
                  <a:gd name="T24" fmla="*/ 741 w 890"/>
                  <a:gd name="T25" fmla="*/ 96 h 462"/>
                  <a:gd name="T26" fmla="*/ 795 w 890"/>
                  <a:gd name="T27" fmla="*/ 132 h 462"/>
                  <a:gd name="T28" fmla="*/ 831 w 890"/>
                  <a:gd name="T29" fmla="*/ 174 h 462"/>
                  <a:gd name="T30" fmla="*/ 861 w 890"/>
                  <a:gd name="T31" fmla="*/ 222 h 462"/>
                  <a:gd name="T32" fmla="*/ 867 w 890"/>
                  <a:gd name="T33" fmla="*/ 276 h 462"/>
                  <a:gd name="T34" fmla="*/ 855 w 890"/>
                  <a:gd name="T35" fmla="*/ 330 h 462"/>
                  <a:gd name="T36" fmla="*/ 831 w 890"/>
                  <a:gd name="T37" fmla="*/ 378 h 462"/>
                  <a:gd name="T38" fmla="*/ 783 w 890"/>
                  <a:gd name="T39" fmla="*/ 426 h 462"/>
                  <a:gd name="T40" fmla="*/ 723 w 890"/>
                  <a:gd name="T41" fmla="*/ 462 h 462"/>
                  <a:gd name="T42" fmla="*/ 765 w 890"/>
                  <a:gd name="T43" fmla="*/ 462 h 462"/>
                  <a:gd name="T44" fmla="*/ 819 w 890"/>
                  <a:gd name="T45" fmla="*/ 426 h 462"/>
                  <a:gd name="T46" fmla="*/ 855 w 890"/>
                  <a:gd name="T47" fmla="*/ 378 h 462"/>
                  <a:gd name="T48" fmla="*/ 884 w 890"/>
                  <a:gd name="T49" fmla="*/ 330 h 462"/>
                  <a:gd name="T50" fmla="*/ 890 w 890"/>
                  <a:gd name="T51" fmla="*/ 276 h 462"/>
                  <a:gd name="T52" fmla="*/ 884 w 890"/>
                  <a:gd name="T53" fmla="*/ 222 h 462"/>
                  <a:gd name="T54" fmla="*/ 855 w 890"/>
                  <a:gd name="T55" fmla="*/ 168 h 462"/>
                  <a:gd name="T56" fmla="*/ 813 w 890"/>
                  <a:gd name="T57" fmla="*/ 120 h 462"/>
                  <a:gd name="T58" fmla="*/ 759 w 890"/>
                  <a:gd name="T59" fmla="*/ 84 h 462"/>
                  <a:gd name="T60" fmla="*/ 693 w 890"/>
                  <a:gd name="T61" fmla="*/ 48 h 462"/>
                  <a:gd name="T62" fmla="*/ 621 w 890"/>
                  <a:gd name="T63" fmla="*/ 24 h 462"/>
                  <a:gd name="T64" fmla="*/ 538 w 890"/>
                  <a:gd name="T65" fmla="*/ 6 h 462"/>
                  <a:gd name="T66" fmla="*/ 448 w 890"/>
                  <a:gd name="T67" fmla="*/ 0 h 462"/>
                  <a:gd name="T68" fmla="*/ 358 w 890"/>
                  <a:gd name="T69" fmla="*/ 6 h 462"/>
                  <a:gd name="T70" fmla="*/ 275 w 890"/>
                  <a:gd name="T71" fmla="*/ 24 h 462"/>
                  <a:gd name="T72" fmla="*/ 197 w 890"/>
                  <a:gd name="T73" fmla="*/ 48 h 462"/>
                  <a:gd name="T74" fmla="*/ 131 w 890"/>
                  <a:gd name="T75" fmla="*/ 84 h 462"/>
                  <a:gd name="T76" fmla="*/ 77 w 890"/>
                  <a:gd name="T77" fmla="*/ 120 h 462"/>
                  <a:gd name="T78" fmla="*/ 35 w 890"/>
                  <a:gd name="T79" fmla="*/ 168 h 462"/>
                  <a:gd name="T80" fmla="*/ 12 w 890"/>
                  <a:gd name="T81" fmla="*/ 222 h 462"/>
                  <a:gd name="T82" fmla="*/ 0 w 890"/>
                  <a:gd name="T83" fmla="*/ 276 h 462"/>
                  <a:gd name="T84" fmla="*/ 6 w 890"/>
                  <a:gd name="T85" fmla="*/ 330 h 462"/>
                  <a:gd name="T86" fmla="*/ 35 w 890"/>
                  <a:gd name="T87" fmla="*/ 378 h 462"/>
                  <a:gd name="T88" fmla="*/ 71 w 890"/>
                  <a:gd name="T89" fmla="*/ 426 h 462"/>
                  <a:gd name="T90" fmla="*/ 125 w 890"/>
                  <a:gd name="T91" fmla="*/ 462 h 462"/>
                  <a:gd name="T92" fmla="*/ 167 w 890"/>
                  <a:gd name="T93" fmla="*/ 462 h 462"/>
                  <a:gd name="T94" fmla="*/ 107 w 890"/>
                  <a:gd name="T95" fmla="*/ 426 h 462"/>
                  <a:gd name="T96" fmla="*/ 59 w 890"/>
                  <a:gd name="T97" fmla="*/ 378 h 462"/>
                  <a:gd name="T98" fmla="*/ 35 w 890"/>
                  <a:gd name="T99" fmla="*/ 330 h 462"/>
                  <a:gd name="T100" fmla="*/ 23 w 890"/>
                  <a:gd name="T101" fmla="*/ 276 h 462"/>
                  <a:gd name="T102" fmla="*/ 23 w 890"/>
                  <a:gd name="T103" fmla="*/ 27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44" name="Freeform 28">
                <a:extLst>
                  <a:ext uri="{FF2B5EF4-FFF2-40B4-BE49-F238E27FC236}">
                    <a16:creationId xmlns:a16="http://schemas.microsoft.com/office/drawing/2014/main" id="{769941B6-8CC9-4554-A5B1-0BBF32528BD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>
                  <a:gd name="T0" fmla="*/ 18 w 406"/>
                  <a:gd name="T1" fmla="*/ 300 h 486"/>
                  <a:gd name="T2" fmla="*/ 24 w 406"/>
                  <a:gd name="T3" fmla="*/ 246 h 486"/>
                  <a:gd name="T4" fmla="*/ 48 w 406"/>
                  <a:gd name="T5" fmla="*/ 198 h 486"/>
                  <a:gd name="T6" fmla="*/ 83 w 406"/>
                  <a:gd name="T7" fmla="*/ 150 h 486"/>
                  <a:gd name="T8" fmla="*/ 131 w 406"/>
                  <a:gd name="T9" fmla="*/ 108 h 486"/>
                  <a:gd name="T10" fmla="*/ 185 w 406"/>
                  <a:gd name="T11" fmla="*/ 72 h 486"/>
                  <a:gd name="T12" fmla="*/ 251 w 406"/>
                  <a:gd name="T13" fmla="*/ 42 h 486"/>
                  <a:gd name="T14" fmla="*/ 329 w 406"/>
                  <a:gd name="T15" fmla="*/ 24 h 486"/>
                  <a:gd name="T16" fmla="*/ 406 w 406"/>
                  <a:gd name="T17" fmla="*/ 6 h 486"/>
                  <a:gd name="T18" fmla="*/ 406 w 406"/>
                  <a:gd name="T19" fmla="*/ 0 h 486"/>
                  <a:gd name="T20" fmla="*/ 323 w 406"/>
                  <a:gd name="T21" fmla="*/ 12 h 486"/>
                  <a:gd name="T22" fmla="*/ 245 w 406"/>
                  <a:gd name="T23" fmla="*/ 36 h 486"/>
                  <a:gd name="T24" fmla="*/ 179 w 406"/>
                  <a:gd name="T25" fmla="*/ 66 h 486"/>
                  <a:gd name="T26" fmla="*/ 119 w 406"/>
                  <a:gd name="T27" fmla="*/ 102 h 486"/>
                  <a:gd name="T28" fmla="*/ 72 w 406"/>
                  <a:gd name="T29" fmla="*/ 144 h 486"/>
                  <a:gd name="T30" fmla="*/ 30 w 406"/>
                  <a:gd name="T31" fmla="*/ 192 h 486"/>
                  <a:gd name="T32" fmla="*/ 6 w 406"/>
                  <a:gd name="T33" fmla="*/ 246 h 486"/>
                  <a:gd name="T34" fmla="*/ 0 w 406"/>
                  <a:gd name="T35" fmla="*/ 300 h 486"/>
                  <a:gd name="T36" fmla="*/ 6 w 406"/>
                  <a:gd name="T37" fmla="*/ 348 h 486"/>
                  <a:gd name="T38" fmla="*/ 30 w 406"/>
                  <a:gd name="T39" fmla="*/ 396 h 486"/>
                  <a:gd name="T40" fmla="*/ 66 w 406"/>
                  <a:gd name="T41" fmla="*/ 444 h 486"/>
                  <a:gd name="T42" fmla="*/ 107 w 406"/>
                  <a:gd name="T43" fmla="*/ 486 h 486"/>
                  <a:gd name="T44" fmla="*/ 131 w 406"/>
                  <a:gd name="T45" fmla="*/ 486 h 486"/>
                  <a:gd name="T46" fmla="*/ 83 w 406"/>
                  <a:gd name="T47" fmla="*/ 450 h 486"/>
                  <a:gd name="T48" fmla="*/ 48 w 406"/>
                  <a:gd name="T49" fmla="*/ 402 h 486"/>
                  <a:gd name="T50" fmla="*/ 24 w 406"/>
                  <a:gd name="T51" fmla="*/ 354 h 486"/>
                  <a:gd name="T52" fmla="*/ 18 w 406"/>
                  <a:gd name="T53" fmla="*/ 300 h 486"/>
                  <a:gd name="T54" fmla="*/ 18 w 406"/>
                  <a:gd name="T55" fmla="*/ 30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45" name="Freeform 29">
                <a:extLst>
                  <a:ext uri="{FF2B5EF4-FFF2-40B4-BE49-F238E27FC236}">
                    <a16:creationId xmlns:a16="http://schemas.microsoft.com/office/drawing/2014/main" id="{5B10C0D6-51B3-4DB8-A943-033884CE07E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>
                  <a:gd name="T0" fmla="*/ 89 w 107"/>
                  <a:gd name="T1" fmla="*/ 84 h 252"/>
                  <a:gd name="T2" fmla="*/ 83 w 107"/>
                  <a:gd name="T3" fmla="*/ 132 h 252"/>
                  <a:gd name="T4" fmla="*/ 65 w 107"/>
                  <a:gd name="T5" fmla="*/ 174 h 252"/>
                  <a:gd name="T6" fmla="*/ 36 w 107"/>
                  <a:gd name="T7" fmla="*/ 216 h 252"/>
                  <a:gd name="T8" fmla="*/ 0 w 107"/>
                  <a:gd name="T9" fmla="*/ 252 h 252"/>
                  <a:gd name="T10" fmla="*/ 18 w 107"/>
                  <a:gd name="T11" fmla="*/ 252 h 252"/>
                  <a:gd name="T12" fmla="*/ 53 w 107"/>
                  <a:gd name="T13" fmla="*/ 216 h 252"/>
                  <a:gd name="T14" fmla="*/ 83 w 107"/>
                  <a:gd name="T15" fmla="*/ 174 h 252"/>
                  <a:gd name="T16" fmla="*/ 101 w 107"/>
                  <a:gd name="T17" fmla="*/ 132 h 252"/>
                  <a:gd name="T18" fmla="*/ 107 w 107"/>
                  <a:gd name="T19" fmla="*/ 84 h 252"/>
                  <a:gd name="T20" fmla="*/ 101 w 107"/>
                  <a:gd name="T21" fmla="*/ 42 h 252"/>
                  <a:gd name="T22" fmla="*/ 89 w 107"/>
                  <a:gd name="T23" fmla="*/ 0 h 252"/>
                  <a:gd name="T24" fmla="*/ 65 w 107"/>
                  <a:gd name="T25" fmla="*/ 0 h 252"/>
                  <a:gd name="T26" fmla="*/ 83 w 107"/>
                  <a:gd name="T27" fmla="*/ 42 h 252"/>
                  <a:gd name="T28" fmla="*/ 89 w 107"/>
                  <a:gd name="T29" fmla="*/ 84 h 252"/>
                  <a:gd name="T30" fmla="*/ 89 w 107"/>
                  <a:gd name="T31" fmla="*/ 84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46" name="Freeform 30">
                <a:extLst>
                  <a:ext uri="{FF2B5EF4-FFF2-40B4-BE49-F238E27FC236}">
                    <a16:creationId xmlns:a16="http://schemas.microsoft.com/office/drawing/2014/main" id="{D3BD0366-EE3C-49DC-8275-BB52B5AD8C0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47" name="Freeform 31">
                <a:extLst>
                  <a:ext uri="{FF2B5EF4-FFF2-40B4-BE49-F238E27FC236}">
                    <a16:creationId xmlns:a16="http://schemas.microsoft.com/office/drawing/2014/main" id="{1EE74E9D-58B9-47B7-8931-D32A6FC57E3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48" name="Freeform 32">
                <a:extLst>
                  <a:ext uri="{FF2B5EF4-FFF2-40B4-BE49-F238E27FC236}">
                    <a16:creationId xmlns:a16="http://schemas.microsoft.com/office/drawing/2014/main" id="{F4A542AC-2413-4555-9F5E-7E0EAED58B3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>
                  <a:gd name="T0" fmla="*/ 360 w 360"/>
                  <a:gd name="T1" fmla="*/ 365 h 563"/>
                  <a:gd name="T2" fmla="*/ 353 w 360"/>
                  <a:gd name="T3" fmla="*/ 305 h 563"/>
                  <a:gd name="T4" fmla="*/ 335 w 360"/>
                  <a:gd name="T5" fmla="*/ 251 h 563"/>
                  <a:gd name="T6" fmla="*/ 305 w 360"/>
                  <a:gd name="T7" fmla="*/ 204 h 563"/>
                  <a:gd name="T8" fmla="*/ 262 w 360"/>
                  <a:gd name="T9" fmla="*/ 156 h 563"/>
                  <a:gd name="T10" fmla="*/ 213 w 360"/>
                  <a:gd name="T11" fmla="*/ 108 h 563"/>
                  <a:gd name="T12" fmla="*/ 159 w 360"/>
                  <a:gd name="T13" fmla="*/ 66 h 563"/>
                  <a:gd name="T14" fmla="*/ 92 w 360"/>
                  <a:gd name="T15" fmla="*/ 30 h 563"/>
                  <a:gd name="T16" fmla="*/ 19 w 360"/>
                  <a:gd name="T17" fmla="*/ 0 h 563"/>
                  <a:gd name="T18" fmla="*/ 0 w 360"/>
                  <a:gd name="T19" fmla="*/ 12 h 563"/>
                  <a:gd name="T20" fmla="*/ 67 w 360"/>
                  <a:gd name="T21" fmla="*/ 42 h 563"/>
                  <a:gd name="T22" fmla="*/ 134 w 360"/>
                  <a:gd name="T23" fmla="*/ 78 h 563"/>
                  <a:gd name="T24" fmla="*/ 189 w 360"/>
                  <a:gd name="T25" fmla="*/ 114 h 563"/>
                  <a:gd name="T26" fmla="*/ 238 w 360"/>
                  <a:gd name="T27" fmla="*/ 162 h 563"/>
                  <a:gd name="T28" fmla="*/ 274 w 360"/>
                  <a:gd name="T29" fmla="*/ 210 h 563"/>
                  <a:gd name="T30" fmla="*/ 299 w 360"/>
                  <a:gd name="T31" fmla="*/ 257 h 563"/>
                  <a:gd name="T32" fmla="*/ 317 w 360"/>
                  <a:gd name="T33" fmla="*/ 311 h 563"/>
                  <a:gd name="T34" fmla="*/ 323 w 360"/>
                  <a:gd name="T35" fmla="*/ 365 h 563"/>
                  <a:gd name="T36" fmla="*/ 317 w 360"/>
                  <a:gd name="T37" fmla="*/ 419 h 563"/>
                  <a:gd name="T38" fmla="*/ 299 w 360"/>
                  <a:gd name="T39" fmla="*/ 467 h 563"/>
                  <a:gd name="T40" fmla="*/ 274 w 360"/>
                  <a:gd name="T41" fmla="*/ 515 h 563"/>
                  <a:gd name="T42" fmla="*/ 238 w 360"/>
                  <a:gd name="T43" fmla="*/ 563 h 563"/>
                  <a:gd name="T44" fmla="*/ 268 w 360"/>
                  <a:gd name="T45" fmla="*/ 563 h 563"/>
                  <a:gd name="T46" fmla="*/ 311 w 360"/>
                  <a:gd name="T47" fmla="*/ 515 h 563"/>
                  <a:gd name="T48" fmla="*/ 335 w 360"/>
                  <a:gd name="T49" fmla="*/ 467 h 563"/>
                  <a:gd name="T50" fmla="*/ 353 w 360"/>
                  <a:gd name="T51" fmla="*/ 419 h 563"/>
                  <a:gd name="T52" fmla="*/ 360 w 360"/>
                  <a:gd name="T53" fmla="*/ 365 h 563"/>
                  <a:gd name="T54" fmla="*/ 360 w 360"/>
                  <a:gd name="T55" fmla="*/ 365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49" name="Freeform 33">
                <a:extLst>
                  <a:ext uri="{FF2B5EF4-FFF2-40B4-BE49-F238E27FC236}">
                    <a16:creationId xmlns:a16="http://schemas.microsoft.com/office/drawing/2014/main" id="{7FA5019E-55D6-437C-9A11-02CF0ACAA95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>
                  <a:gd name="T0" fmla="*/ 1053 w 1078"/>
                  <a:gd name="T1" fmla="*/ 425 h 425"/>
                  <a:gd name="T2" fmla="*/ 1078 w 1078"/>
                  <a:gd name="T3" fmla="*/ 419 h 425"/>
                  <a:gd name="T4" fmla="*/ 1066 w 1078"/>
                  <a:gd name="T5" fmla="*/ 377 h 425"/>
                  <a:gd name="T6" fmla="*/ 1047 w 1078"/>
                  <a:gd name="T7" fmla="*/ 336 h 425"/>
                  <a:gd name="T8" fmla="*/ 986 w 1078"/>
                  <a:gd name="T9" fmla="*/ 252 h 425"/>
                  <a:gd name="T10" fmla="*/ 907 w 1078"/>
                  <a:gd name="T11" fmla="*/ 180 h 425"/>
                  <a:gd name="T12" fmla="*/ 810 w 1078"/>
                  <a:gd name="T13" fmla="*/ 120 h 425"/>
                  <a:gd name="T14" fmla="*/ 694 w 1078"/>
                  <a:gd name="T15" fmla="*/ 72 h 425"/>
                  <a:gd name="T16" fmla="*/ 560 w 1078"/>
                  <a:gd name="T17" fmla="*/ 30 h 425"/>
                  <a:gd name="T18" fmla="*/ 420 w 1078"/>
                  <a:gd name="T19" fmla="*/ 6 h 425"/>
                  <a:gd name="T20" fmla="*/ 268 w 1078"/>
                  <a:gd name="T21" fmla="*/ 0 h 425"/>
                  <a:gd name="T22" fmla="*/ 134 w 1078"/>
                  <a:gd name="T23" fmla="*/ 6 h 425"/>
                  <a:gd name="T24" fmla="*/ 0 w 1078"/>
                  <a:gd name="T25" fmla="*/ 24 h 425"/>
                  <a:gd name="T26" fmla="*/ 12 w 1078"/>
                  <a:gd name="T27" fmla="*/ 36 h 425"/>
                  <a:gd name="T28" fmla="*/ 134 w 1078"/>
                  <a:gd name="T29" fmla="*/ 18 h 425"/>
                  <a:gd name="T30" fmla="*/ 268 w 1078"/>
                  <a:gd name="T31" fmla="*/ 12 h 425"/>
                  <a:gd name="T32" fmla="*/ 420 w 1078"/>
                  <a:gd name="T33" fmla="*/ 18 h 425"/>
                  <a:gd name="T34" fmla="*/ 554 w 1078"/>
                  <a:gd name="T35" fmla="*/ 42 h 425"/>
                  <a:gd name="T36" fmla="*/ 682 w 1078"/>
                  <a:gd name="T37" fmla="*/ 84 h 425"/>
                  <a:gd name="T38" fmla="*/ 798 w 1078"/>
                  <a:gd name="T39" fmla="*/ 132 h 425"/>
                  <a:gd name="T40" fmla="*/ 895 w 1078"/>
                  <a:gd name="T41" fmla="*/ 192 h 425"/>
                  <a:gd name="T42" fmla="*/ 968 w 1078"/>
                  <a:gd name="T43" fmla="*/ 264 h 425"/>
                  <a:gd name="T44" fmla="*/ 999 w 1078"/>
                  <a:gd name="T45" fmla="*/ 300 h 425"/>
                  <a:gd name="T46" fmla="*/ 1023 w 1078"/>
                  <a:gd name="T47" fmla="*/ 342 h 425"/>
                  <a:gd name="T48" fmla="*/ 1041 w 1078"/>
                  <a:gd name="T49" fmla="*/ 383 h 425"/>
                  <a:gd name="T50" fmla="*/ 1053 w 1078"/>
                  <a:gd name="T51" fmla="*/ 425 h 425"/>
                  <a:gd name="T52" fmla="*/ 1053 w 1078"/>
                  <a:gd name="T53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50" name="Freeform 34">
                <a:extLst>
                  <a:ext uri="{FF2B5EF4-FFF2-40B4-BE49-F238E27FC236}">
                    <a16:creationId xmlns:a16="http://schemas.microsoft.com/office/drawing/2014/main" id="{A7883961-E195-40A1-8CFA-74D22E8E4AA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>
                  <a:gd name="T0" fmla="*/ 0 w 98"/>
                  <a:gd name="T1" fmla="*/ 234 h 234"/>
                  <a:gd name="T2" fmla="*/ 25 w 98"/>
                  <a:gd name="T3" fmla="*/ 234 h 234"/>
                  <a:gd name="T4" fmla="*/ 55 w 98"/>
                  <a:gd name="T5" fmla="*/ 186 h 234"/>
                  <a:gd name="T6" fmla="*/ 80 w 98"/>
                  <a:gd name="T7" fmla="*/ 138 h 234"/>
                  <a:gd name="T8" fmla="*/ 92 w 98"/>
                  <a:gd name="T9" fmla="*/ 90 h 234"/>
                  <a:gd name="T10" fmla="*/ 98 w 98"/>
                  <a:gd name="T11" fmla="*/ 36 h 234"/>
                  <a:gd name="T12" fmla="*/ 98 w 98"/>
                  <a:gd name="T13" fmla="*/ 0 h 234"/>
                  <a:gd name="T14" fmla="*/ 74 w 98"/>
                  <a:gd name="T15" fmla="*/ 0 h 234"/>
                  <a:gd name="T16" fmla="*/ 74 w 98"/>
                  <a:gd name="T17" fmla="*/ 36 h 234"/>
                  <a:gd name="T18" fmla="*/ 67 w 98"/>
                  <a:gd name="T19" fmla="*/ 90 h 234"/>
                  <a:gd name="T20" fmla="*/ 55 w 98"/>
                  <a:gd name="T21" fmla="*/ 138 h 234"/>
                  <a:gd name="T22" fmla="*/ 31 w 98"/>
                  <a:gd name="T23" fmla="*/ 186 h 234"/>
                  <a:gd name="T24" fmla="*/ 0 w 98"/>
                  <a:gd name="T25" fmla="*/ 234 h 234"/>
                  <a:gd name="T26" fmla="*/ 0 w 98"/>
                  <a:gd name="T27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51" name="Freeform 35">
                <a:extLst>
                  <a:ext uri="{FF2B5EF4-FFF2-40B4-BE49-F238E27FC236}">
                    <a16:creationId xmlns:a16="http://schemas.microsoft.com/office/drawing/2014/main" id="{81A44C68-9245-491F-8E91-8090C7AFAF9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342052" name="Group 36">
              <a:extLst>
                <a:ext uri="{FF2B5EF4-FFF2-40B4-BE49-F238E27FC236}">
                  <a16:creationId xmlns:a16="http://schemas.microsoft.com/office/drawing/2014/main" id="{25AA83C4-44DF-4EB9-89BB-295AE1C8F69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342053" name="Freeform 37">
                <a:extLst>
                  <a:ext uri="{FF2B5EF4-FFF2-40B4-BE49-F238E27FC236}">
                    <a16:creationId xmlns:a16="http://schemas.microsoft.com/office/drawing/2014/main" id="{CF9DA276-2971-409F-B6B2-F7337CEA7715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>
                  <a:gd name="T0" fmla="*/ 484 w 1201"/>
                  <a:gd name="T1" fmla="*/ 6 h 731"/>
                  <a:gd name="T2" fmla="*/ 263 w 1201"/>
                  <a:gd name="T3" fmla="*/ 60 h 731"/>
                  <a:gd name="T4" fmla="*/ 101 w 1201"/>
                  <a:gd name="T5" fmla="*/ 162 h 731"/>
                  <a:gd name="T6" fmla="*/ 12 w 1201"/>
                  <a:gd name="T7" fmla="*/ 294 h 731"/>
                  <a:gd name="T8" fmla="*/ 0 w 1201"/>
                  <a:gd name="T9" fmla="*/ 366 h 731"/>
                  <a:gd name="T10" fmla="*/ 12 w 1201"/>
                  <a:gd name="T11" fmla="*/ 437 h 731"/>
                  <a:gd name="T12" fmla="*/ 101 w 1201"/>
                  <a:gd name="T13" fmla="*/ 569 h 731"/>
                  <a:gd name="T14" fmla="*/ 263 w 1201"/>
                  <a:gd name="T15" fmla="*/ 671 h 731"/>
                  <a:gd name="T16" fmla="*/ 484 w 1201"/>
                  <a:gd name="T17" fmla="*/ 725 h 731"/>
                  <a:gd name="T18" fmla="*/ 723 w 1201"/>
                  <a:gd name="T19" fmla="*/ 725 h 731"/>
                  <a:gd name="T20" fmla="*/ 938 w 1201"/>
                  <a:gd name="T21" fmla="*/ 671 h 731"/>
                  <a:gd name="T22" fmla="*/ 1100 w 1201"/>
                  <a:gd name="T23" fmla="*/ 569 h 731"/>
                  <a:gd name="T24" fmla="*/ 1189 w 1201"/>
                  <a:gd name="T25" fmla="*/ 437 h 731"/>
                  <a:gd name="T26" fmla="*/ 1201 w 1201"/>
                  <a:gd name="T27" fmla="*/ 366 h 731"/>
                  <a:gd name="T28" fmla="*/ 1189 w 1201"/>
                  <a:gd name="T29" fmla="*/ 294 h 731"/>
                  <a:gd name="T30" fmla="*/ 1100 w 1201"/>
                  <a:gd name="T31" fmla="*/ 162 h 731"/>
                  <a:gd name="T32" fmla="*/ 938 w 1201"/>
                  <a:gd name="T33" fmla="*/ 60 h 731"/>
                  <a:gd name="T34" fmla="*/ 723 w 1201"/>
                  <a:gd name="T35" fmla="*/ 6 h 731"/>
                  <a:gd name="T36" fmla="*/ 604 w 1201"/>
                  <a:gd name="T37" fmla="*/ 0 h 731"/>
                  <a:gd name="T38" fmla="*/ 490 w 1201"/>
                  <a:gd name="T39" fmla="*/ 701 h 731"/>
                  <a:gd name="T40" fmla="*/ 287 w 1201"/>
                  <a:gd name="T41" fmla="*/ 647 h 731"/>
                  <a:gd name="T42" fmla="*/ 131 w 1201"/>
                  <a:gd name="T43" fmla="*/ 557 h 731"/>
                  <a:gd name="T44" fmla="*/ 48 w 1201"/>
                  <a:gd name="T45" fmla="*/ 437 h 731"/>
                  <a:gd name="T46" fmla="*/ 36 w 1201"/>
                  <a:gd name="T47" fmla="*/ 366 h 731"/>
                  <a:gd name="T48" fmla="*/ 48 w 1201"/>
                  <a:gd name="T49" fmla="*/ 300 h 731"/>
                  <a:gd name="T50" fmla="*/ 131 w 1201"/>
                  <a:gd name="T51" fmla="*/ 174 h 731"/>
                  <a:gd name="T52" fmla="*/ 287 w 1201"/>
                  <a:gd name="T53" fmla="*/ 84 h 731"/>
                  <a:gd name="T54" fmla="*/ 490 w 1201"/>
                  <a:gd name="T55" fmla="*/ 30 h 731"/>
                  <a:gd name="T56" fmla="*/ 717 w 1201"/>
                  <a:gd name="T57" fmla="*/ 30 h 731"/>
                  <a:gd name="T58" fmla="*/ 920 w 1201"/>
                  <a:gd name="T59" fmla="*/ 84 h 731"/>
                  <a:gd name="T60" fmla="*/ 1070 w 1201"/>
                  <a:gd name="T61" fmla="*/ 174 h 731"/>
                  <a:gd name="T62" fmla="*/ 1153 w 1201"/>
                  <a:gd name="T63" fmla="*/ 300 h 731"/>
                  <a:gd name="T64" fmla="*/ 1153 w 1201"/>
                  <a:gd name="T65" fmla="*/ 437 h 731"/>
                  <a:gd name="T66" fmla="*/ 1070 w 1201"/>
                  <a:gd name="T67" fmla="*/ 557 h 731"/>
                  <a:gd name="T68" fmla="*/ 920 w 1201"/>
                  <a:gd name="T69" fmla="*/ 647 h 731"/>
                  <a:gd name="T70" fmla="*/ 717 w 1201"/>
                  <a:gd name="T71" fmla="*/ 701 h 731"/>
                  <a:gd name="T72" fmla="*/ 604 w 1201"/>
                  <a:gd name="T73" fmla="*/ 707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54" name="Freeform 38">
                <a:extLst>
                  <a:ext uri="{FF2B5EF4-FFF2-40B4-BE49-F238E27FC236}">
                    <a16:creationId xmlns:a16="http://schemas.microsoft.com/office/drawing/2014/main" id="{9C087C43-9D1F-46DD-A545-53CB934B1DE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>
                  <a:gd name="T0" fmla="*/ 24 w 544"/>
                  <a:gd name="T1" fmla="*/ 402 h 737"/>
                  <a:gd name="T2" fmla="*/ 36 w 544"/>
                  <a:gd name="T3" fmla="*/ 330 h 737"/>
                  <a:gd name="T4" fmla="*/ 66 w 544"/>
                  <a:gd name="T5" fmla="*/ 264 h 737"/>
                  <a:gd name="T6" fmla="*/ 108 w 544"/>
                  <a:gd name="T7" fmla="*/ 204 h 737"/>
                  <a:gd name="T8" fmla="*/ 173 w 544"/>
                  <a:gd name="T9" fmla="*/ 150 h 737"/>
                  <a:gd name="T10" fmla="*/ 251 w 544"/>
                  <a:gd name="T11" fmla="*/ 102 h 737"/>
                  <a:gd name="T12" fmla="*/ 335 w 544"/>
                  <a:gd name="T13" fmla="*/ 60 h 737"/>
                  <a:gd name="T14" fmla="*/ 436 w 544"/>
                  <a:gd name="T15" fmla="*/ 30 h 737"/>
                  <a:gd name="T16" fmla="*/ 544 w 544"/>
                  <a:gd name="T17" fmla="*/ 12 h 737"/>
                  <a:gd name="T18" fmla="*/ 544 w 544"/>
                  <a:gd name="T19" fmla="*/ 0 h 737"/>
                  <a:gd name="T20" fmla="*/ 430 w 544"/>
                  <a:gd name="T21" fmla="*/ 18 h 737"/>
                  <a:gd name="T22" fmla="*/ 329 w 544"/>
                  <a:gd name="T23" fmla="*/ 48 h 737"/>
                  <a:gd name="T24" fmla="*/ 233 w 544"/>
                  <a:gd name="T25" fmla="*/ 90 h 737"/>
                  <a:gd name="T26" fmla="*/ 155 w 544"/>
                  <a:gd name="T27" fmla="*/ 138 h 737"/>
                  <a:gd name="T28" fmla="*/ 90 w 544"/>
                  <a:gd name="T29" fmla="*/ 198 h 737"/>
                  <a:gd name="T30" fmla="*/ 42 w 544"/>
                  <a:gd name="T31" fmla="*/ 258 h 737"/>
                  <a:gd name="T32" fmla="*/ 12 w 544"/>
                  <a:gd name="T33" fmla="*/ 330 h 737"/>
                  <a:gd name="T34" fmla="*/ 0 w 544"/>
                  <a:gd name="T35" fmla="*/ 402 h 737"/>
                  <a:gd name="T36" fmla="*/ 6 w 544"/>
                  <a:gd name="T37" fmla="*/ 455 h 737"/>
                  <a:gd name="T38" fmla="*/ 18 w 544"/>
                  <a:gd name="T39" fmla="*/ 503 h 737"/>
                  <a:gd name="T40" fmla="*/ 42 w 544"/>
                  <a:gd name="T41" fmla="*/ 545 h 737"/>
                  <a:gd name="T42" fmla="*/ 78 w 544"/>
                  <a:gd name="T43" fmla="*/ 593 h 737"/>
                  <a:gd name="T44" fmla="*/ 114 w 544"/>
                  <a:gd name="T45" fmla="*/ 635 h 737"/>
                  <a:gd name="T46" fmla="*/ 161 w 544"/>
                  <a:gd name="T47" fmla="*/ 671 h 737"/>
                  <a:gd name="T48" fmla="*/ 221 w 544"/>
                  <a:gd name="T49" fmla="*/ 707 h 737"/>
                  <a:gd name="T50" fmla="*/ 281 w 544"/>
                  <a:gd name="T51" fmla="*/ 737 h 737"/>
                  <a:gd name="T52" fmla="*/ 323 w 544"/>
                  <a:gd name="T53" fmla="*/ 737 h 737"/>
                  <a:gd name="T54" fmla="*/ 257 w 544"/>
                  <a:gd name="T55" fmla="*/ 707 h 737"/>
                  <a:gd name="T56" fmla="*/ 203 w 544"/>
                  <a:gd name="T57" fmla="*/ 671 h 737"/>
                  <a:gd name="T58" fmla="*/ 149 w 544"/>
                  <a:gd name="T59" fmla="*/ 635 h 737"/>
                  <a:gd name="T60" fmla="*/ 108 w 544"/>
                  <a:gd name="T61" fmla="*/ 593 h 737"/>
                  <a:gd name="T62" fmla="*/ 72 w 544"/>
                  <a:gd name="T63" fmla="*/ 551 h 737"/>
                  <a:gd name="T64" fmla="*/ 48 w 544"/>
                  <a:gd name="T65" fmla="*/ 503 h 737"/>
                  <a:gd name="T66" fmla="*/ 30 w 544"/>
                  <a:gd name="T67" fmla="*/ 455 h 737"/>
                  <a:gd name="T68" fmla="*/ 24 w 544"/>
                  <a:gd name="T69" fmla="*/ 402 h 737"/>
                  <a:gd name="T70" fmla="*/ 24 w 544"/>
                  <a:gd name="T71" fmla="*/ 402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55" name="Freeform 39">
                <a:extLst>
                  <a:ext uri="{FF2B5EF4-FFF2-40B4-BE49-F238E27FC236}">
                    <a16:creationId xmlns:a16="http://schemas.microsoft.com/office/drawing/2014/main" id="{BAD59526-723F-47CA-842E-A15C2AC589F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>
                  <a:gd name="T0" fmla="*/ 12 w 609"/>
                  <a:gd name="T1" fmla="*/ 12 h 252"/>
                  <a:gd name="T2" fmla="*/ 113 w 609"/>
                  <a:gd name="T3" fmla="*/ 18 h 252"/>
                  <a:gd name="T4" fmla="*/ 203 w 609"/>
                  <a:gd name="T5" fmla="*/ 30 h 252"/>
                  <a:gd name="T6" fmla="*/ 292 w 609"/>
                  <a:gd name="T7" fmla="*/ 48 h 252"/>
                  <a:gd name="T8" fmla="*/ 376 w 609"/>
                  <a:gd name="T9" fmla="*/ 78 h 252"/>
                  <a:gd name="T10" fmla="*/ 448 w 609"/>
                  <a:gd name="T11" fmla="*/ 114 h 252"/>
                  <a:gd name="T12" fmla="*/ 514 w 609"/>
                  <a:gd name="T13" fmla="*/ 156 h 252"/>
                  <a:gd name="T14" fmla="*/ 567 w 609"/>
                  <a:gd name="T15" fmla="*/ 198 h 252"/>
                  <a:gd name="T16" fmla="*/ 609 w 609"/>
                  <a:gd name="T17" fmla="*/ 252 h 252"/>
                  <a:gd name="T18" fmla="*/ 609 w 609"/>
                  <a:gd name="T19" fmla="*/ 216 h 252"/>
                  <a:gd name="T20" fmla="*/ 561 w 609"/>
                  <a:gd name="T21" fmla="*/ 168 h 252"/>
                  <a:gd name="T22" fmla="*/ 502 w 609"/>
                  <a:gd name="T23" fmla="*/ 126 h 252"/>
                  <a:gd name="T24" fmla="*/ 436 w 609"/>
                  <a:gd name="T25" fmla="*/ 90 h 252"/>
                  <a:gd name="T26" fmla="*/ 364 w 609"/>
                  <a:gd name="T27" fmla="*/ 60 h 252"/>
                  <a:gd name="T28" fmla="*/ 286 w 609"/>
                  <a:gd name="T29" fmla="*/ 36 h 252"/>
                  <a:gd name="T30" fmla="*/ 197 w 609"/>
                  <a:gd name="T31" fmla="*/ 18 h 252"/>
                  <a:gd name="T32" fmla="*/ 107 w 609"/>
                  <a:gd name="T33" fmla="*/ 6 h 252"/>
                  <a:gd name="T34" fmla="*/ 12 w 609"/>
                  <a:gd name="T35" fmla="*/ 0 h 252"/>
                  <a:gd name="T36" fmla="*/ 6 w 609"/>
                  <a:gd name="T37" fmla="*/ 0 h 252"/>
                  <a:gd name="T38" fmla="*/ 0 w 609"/>
                  <a:gd name="T39" fmla="*/ 0 h 252"/>
                  <a:gd name="T40" fmla="*/ 0 w 609"/>
                  <a:gd name="T41" fmla="*/ 12 h 252"/>
                  <a:gd name="T42" fmla="*/ 6 w 609"/>
                  <a:gd name="T43" fmla="*/ 12 h 252"/>
                  <a:gd name="T44" fmla="*/ 12 w 609"/>
                  <a:gd name="T45" fmla="*/ 12 h 252"/>
                  <a:gd name="T46" fmla="*/ 12 w 609"/>
                  <a:gd name="T47" fmla="*/ 1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56" name="Freeform 40">
                <a:extLst>
                  <a:ext uri="{FF2B5EF4-FFF2-40B4-BE49-F238E27FC236}">
                    <a16:creationId xmlns:a16="http://schemas.microsoft.com/office/drawing/2014/main" id="{B444F309-36B3-4BF8-BB1A-30D4323FD89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>
                  <a:gd name="T0" fmla="*/ 72 w 72"/>
                  <a:gd name="T1" fmla="*/ 0 h 54"/>
                  <a:gd name="T2" fmla="*/ 36 w 72"/>
                  <a:gd name="T3" fmla="*/ 30 h 54"/>
                  <a:gd name="T4" fmla="*/ 0 w 72"/>
                  <a:gd name="T5" fmla="*/ 54 h 54"/>
                  <a:gd name="T6" fmla="*/ 36 w 72"/>
                  <a:gd name="T7" fmla="*/ 54 h 54"/>
                  <a:gd name="T8" fmla="*/ 54 w 72"/>
                  <a:gd name="T9" fmla="*/ 42 h 54"/>
                  <a:gd name="T10" fmla="*/ 72 w 72"/>
                  <a:gd name="T11" fmla="*/ 24 h 54"/>
                  <a:gd name="T12" fmla="*/ 72 w 72"/>
                  <a:gd name="T13" fmla="*/ 24 h 54"/>
                  <a:gd name="T14" fmla="*/ 72 w 72"/>
                  <a:gd name="T15" fmla="*/ 0 h 54"/>
                  <a:gd name="T16" fmla="*/ 72 w 72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57" name="Freeform 41">
                <a:extLst>
                  <a:ext uri="{FF2B5EF4-FFF2-40B4-BE49-F238E27FC236}">
                    <a16:creationId xmlns:a16="http://schemas.microsoft.com/office/drawing/2014/main" id="{392DDED2-991E-4C9B-9465-2E590390EF4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>
                  <a:gd name="T0" fmla="*/ 299 w 705"/>
                  <a:gd name="T1" fmla="*/ 90 h 108"/>
                  <a:gd name="T2" fmla="*/ 221 w 705"/>
                  <a:gd name="T3" fmla="*/ 90 h 108"/>
                  <a:gd name="T4" fmla="*/ 143 w 705"/>
                  <a:gd name="T5" fmla="*/ 78 h 108"/>
                  <a:gd name="T6" fmla="*/ 0 w 705"/>
                  <a:gd name="T7" fmla="*/ 48 h 108"/>
                  <a:gd name="T8" fmla="*/ 0 w 705"/>
                  <a:gd name="T9" fmla="*/ 66 h 108"/>
                  <a:gd name="T10" fmla="*/ 143 w 705"/>
                  <a:gd name="T11" fmla="*/ 96 h 108"/>
                  <a:gd name="T12" fmla="*/ 221 w 705"/>
                  <a:gd name="T13" fmla="*/ 108 h 108"/>
                  <a:gd name="T14" fmla="*/ 299 w 705"/>
                  <a:gd name="T15" fmla="*/ 108 h 108"/>
                  <a:gd name="T16" fmla="*/ 412 w 705"/>
                  <a:gd name="T17" fmla="*/ 102 h 108"/>
                  <a:gd name="T18" fmla="*/ 520 w 705"/>
                  <a:gd name="T19" fmla="*/ 84 h 108"/>
                  <a:gd name="T20" fmla="*/ 615 w 705"/>
                  <a:gd name="T21" fmla="*/ 60 h 108"/>
                  <a:gd name="T22" fmla="*/ 705 w 705"/>
                  <a:gd name="T23" fmla="*/ 24 h 108"/>
                  <a:gd name="T24" fmla="*/ 705 w 705"/>
                  <a:gd name="T25" fmla="*/ 0 h 108"/>
                  <a:gd name="T26" fmla="*/ 615 w 705"/>
                  <a:gd name="T27" fmla="*/ 42 h 108"/>
                  <a:gd name="T28" fmla="*/ 520 w 705"/>
                  <a:gd name="T29" fmla="*/ 66 h 108"/>
                  <a:gd name="T30" fmla="*/ 412 w 705"/>
                  <a:gd name="T31" fmla="*/ 84 h 108"/>
                  <a:gd name="T32" fmla="*/ 299 w 705"/>
                  <a:gd name="T33" fmla="*/ 90 h 108"/>
                  <a:gd name="T34" fmla="*/ 299 w 705"/>
                  <a:gd name="T35" fmla="*/ 9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58" name="Freeform 42">
                <a:extLst>
                  <a:ext uri="{FF2B5EF4-FFF2-40B4-BE49-F238E27FC236}">
                    <a16:creationId xmlns:a16="http://schemas.microsoft.com/office/drawing/2014/main" id="{4A49472A-E62B-4C98-993A-F9E40D436CF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>
                  <a:gd name="T0" fmla="*/ 119 w 143"/>
                  <a:gd name="T1" fmla="*/ 114 h 341"/>
                  <a:gd name="T2" fmla="*/ 113 w 143"/>
                  <a:gd name="T3" fmla="*/ 173 h 341"/>
                  <a:gd name="T4" fmla="*/ 89 w 143"/>
                  <a:gd name="T5" fmla="*/ 239 h 341"/>
                  <a:gd name="T6" fmla="*/ 47 w 143"/>
                  <a:gd name="T7" fmla="*/ 293 h 341"/>
                  <a:gd name="T8" fmla="*/ 0 w 143"/>
                  <a:gd name="T9" fmla="*/ 341 h 341"/>
                  <a:gd name="T10" fmla="*/ 29 w 143"/>
                  <a:gd name="T11" fmla="*/ 341 h 341"/>
                  <a:gd name="T12" fmla="*/ 77 w 143"/>
                  <a:gd name="T13" fmla="*/ 287 h 341"/>
                  <a:gd name="T14" fmla="*/ 113 w 143"/>
                  <a:gd name="T15" fmla="*/ 233 h 341"/>
                  <a:gd name="T16" fmla="*/ 137 w 143"/>
                  <a:gd name="T17" fmla="*/ 173 h 341"/>
                  <a:gd name="T18" fmla="*/ 143 w 143"/>
                  <a:gd name="T19" fmla="*/ 114 h 341"/>
                  <a:gd name="T20" fmla="*/ 137 w 143"/>
                  <a:gd name="T21" fmla="*/ 60 h 341"/>
                  <a:gd name="T22" fmla="*/ 119 w 143"/>
                  <a:gd name="T23" fmla="*/ 0 h 341"/>
                  <a:gd name="T24" fmla="*/ 89 w 143"/>
                  <a:gd name="T25" fmla="*/ 0 h 341"/>
                  <a:gd name="T26" fmla="*/ 113 w 143"/>
                  <a:gd name="T27" fmla="*/ 60 h 341"/>
                  <a:gd name="T28" fmla="*/ 119 w 143"/>
                  <a:gd name="T29" fmla="*/ 114 h 341"/>
                  <a:gd name="T30" fmla="*/ 119 w 143"/>
                  <a:gd name="T31" fmla="*/ 11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59" name="Freeform 43">
                <a:extLst>
                  <a:ext uri="{FF2B5EF4-FFF2-40B4-BE49-F238E27FC236}">
                    <a16:creationId xmlns:a16="http://schemas.microsoft.com/office/drawing/2014/main" id="{A55C5211-8B12-47BF-9C4E-9167552FAB8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>
                  <a:gd name="T0" fmla="*/ 59 w 83"/>
                  <a:gd name="T1" fmla="*/ 90 h 90"/>
                  <a:gd name="T2" fmla="*/ 83 w 83"/>
                  <a:gd name="T3" fmla="*/ 84 h 90"/>
                  <a:gd name="T4" fmla="*/ 71 w 83"/>
                  <a:gd name="T5" fmla="*/ 60 h 90"/>
                  <a:gd name="T6" fmla="*/ 53 w 83"/>
                  <a:gd name="T7" fmla="*/ 42 h 90"/>
                  <a:gd name="T8" fmla="*/ 6 w 83"/>
                  <a:gd name="T9" fmla="*/ 0 h 90"/>
                  <a:gd name="T10" fmla="*/ 0 w 83"/>
                  <a:gd name="T11" fmla="*/ 18 h 90"/>
                  <a:gd name="T12" fmla="*/ 35 w 83"/>
                  <a:gd name="T13" fmla="*/ 48 h 90"/>
                  <a:gd name="T14" fmla="*/ 59 w 83"/>
                  <a:gd name="T15" fmla="*/ 90 h 90"/>
                  <a:gd name="T16" fmla="*/ 59 w 83"/>
                  <a:gd name="T1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60" name="Freeform 44">
                <a:extLst>
                  <a:ext uri="{FF2B5EF4-FFF2-40B4-BE49-F238E27FC236}">
                    <a16:creationId xmlns:a16="http://schemas.microsoft.com/office/drawing/2014/main" id="{31816718-3CAA-4D98-8073-9F166749DBF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61" name="Freeform 45">
                <a:extLst>
                  <a:ext uri="{FF2B5EF4-FFF2-40B4-BE49-F238E27FC236}">
                    <a16:creationId xmlns:a16="http://schemas.microsoft.com/office/drawing/2014/main" id="{9E6F27E5-28D8-4466-B2DF-5AA8524A2C6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>
                  <a:gd name="T0" fmla="*/ 616 w 909"/>
                  <a:gd name="T1" fmla="*/ 0 h 533"/>
                  <a:gd name="T2" fmla="*/ 616 w 909"/>
                  <a:gd name="T3" fmla="*/ 18 h 533"/>
                  <a:gd name="T4" fmla="*/ 724 w 909"/>
                  <a:gd name="T5" fmla="*/ 60 h 533"/>
                  <a:gd name="T6" fmla="*/ 765 w 909"/>
                  <a:gd name="T7" fmla="*/ 84 h 533"/>
                  <a:gd name="T8" fmla="*/ 807 w 909"/>
                  <a:gd name="T9" fmla="*/ 114 h 533"/>
                  <a:gd name="T10" fmla="*/ 837 w 909"/>
                  <a:gd name="T11" fmla="*/ 144 h 533"/>
                  <a:gd name="T12" fmla="*/ 861 w 909"/>
                  <a:gd name="T13" fmla="*/ 180 h 533"/>
                  <a:gd name="T14" fmla="*/ 873 w 909"/>
                  <a:gd name="T15" fmla="*/ 216 h 533"/>
                  <a:gd name="T16" fmla="*/ 879 w 909"/>
                  <a:gd name="T17" fmla="*/ 258 h 533"/>
                  <a:gd name="T18" fmla="*/ 873 w 909"/>
                  <a:gd name="T19" fmla="*/ 311 h 533"/>
                  <a:gd name="T20" fmla="*/ 843 w 909"/>
                  <a:gd name="T21" fmla="*/ 359 h 533"/>
                  <a:gd name="T22" fmla="*/ 807 w 909"/>
                  <a:gd name="T23" fmla="*/ 401 h 533"/>
                  <a:gd name="T24" fmla="*/ 753 w 909"/>
                  <a:gd name="T25" fmla="*/ 443 h 533"/>
                  <a:gd name="T26" fmla="*/ 694 w 909"/>
                  <a:gd name="T27" fmla="*/ 473 h 533"/>
                  <a:gd name="T28" fmla="*/ 622 w 909"/>
                  <a:gd name="T29" fmla="*/ 497 h 533"/>
                  <a:gd name="T30" fmla="*/ 538 w 909"/>
                  <a:gd name="T31" fmla="*/ 509 h 533"/>
                  <a:gd name="T32" fmla="*/ 455 w 909"/>
                  <a:gd name="T33" fmla="*/ 515 h 533"/>
                  <a:gd name="T34" fmla="*/ 371 w 909"/>
                  <a:gd name="T35" fmla="*/ 509 h 533"/>
                  <a:gd name="T36" fmla="*/ 287 w 909"/>
                  <a:gd name="T37" fmla="*/ 497 h 533"/>
                  <a:gd name="T38" fmla="*/ 215 w 909"/>
                  <a:gd name="T39" fmla="*/ 473 h 533"/>
                  <a:gd name="T40" fmla="*/ 156 w 909"/>
                  <a:gd name="T41" fmla="*/ 443 h 533"/>
                  <a:gd name="T42" fmla="*/ 102 w 909"/>
                  <a:gd name="T43" fmla="*/ 401 h 533"/>
                  <a:gd name="T44" fmla="*/ 66 w 909"/>
                  <a:gd name="T45" fmla="*/ 359 h 533"/>
                  <a:gd name="T46" fmla="*/ 36 w 909"/>
                  <a:gd name="T47" fmla="*/ 311 h 533"/>
                  <a:gd name="T48" fmla="*/ 30 w 909"/>
                  <a:gd name="T49" fmla="*/ 258 h 533"/>
                  <a:gd name="T50" fmla="*/ 36 w 909"/>
                  <a:gd name="T51" fmla="*/ 222 h 533"/>
                  <a:gd name="T52" fmla="*/ 48 w 909"/>
                  <a:gd name="T53" fmla="*/ 186 h 533"/>
                  <a:gd name="T54" fmla="*/ 66 w 909"/>
                  <a:gd name="T55" fmla="*/ 156 h 533"/>
                  <a:gd name="T56" fmla="*/ 90 w 909"/>
                  <a:gd name="T57" fmla="*/ 126 h 533"/>
                  <a:gd name="T58" fmla="*/ 66 w 909"/>
                  <a:gd name="T59" fmla="*/ 114 h 533"/>
                  <a:gd name="T60" fmla="*/ 36 w 909"/>
                  <a:gd name="T61" fmla="*/ 144 h 533"/>
                  <a:gd name="T62" fmla="*/ 18 w 909"/>
                  <a:gd name="T63" fmla="*/ 180 h 533"/>
                  <a:gd name="T64" fmla="*/ 6 w 909"/>
                  <a:gd name="T65" fmla="*/ 216 h 533"/>
                  <a:gd name="T66" fmla="*/ 0 w 909"/>
                  <a:gd name="T67" fmla="*/ 258 h 533"/>
                  <a:gd name="T68" fmla="*/ 12 w 909"/>
                  <a:gd name="T69" fmla="*/ 311 h 533"/>
                  <a:gd name="T70" fmla="*/ 36 w 909"/>
                  <a:gd name="T71" fmla="*/ 365 h 533"/>
                  <a:gd name="T72" fmla="*/ 78 w 909"/>
                  <a:gd name="T73" fmla="*/ 413 h 533"/>
                  <a:gd name="T74" fmla="*/ 132 w 909"/>
                  <a:gd name="T75" fmla="*/ 449 h 533"/>
                  <a:gd name="T76" fmla="*/ 203 w 909"/>
                  <a:gd name="T77" fmla="*/ 485 h 533"/>
                  <a:gd name="T78" fmla="*/ 275 w 909"/>
                  <a:gd name="T79" fmla="*/ 509 h 533"/>
                  <a:gd name="T80" fmla="*/ 365 w 909"/>
                  <a:gd name="T81" fmla="*/ 527 h 533"/>
                  <a:gd name="T82" fmla="*/ 455 w 909"/>
                  <a:gd name="T83" fmla="*/ 533 h 533"/>
                  <a:gd name="T84" fmla="*/ 544 w 909"/>
                  <a:gd name="T85" fmla="*/ 527 h 533"/>
                  <a:gd name="T86" fmla="*/ 634 w 909"/>
                  <a:gd name="T87" fmla="*/ 509 h 533"/>
                  <a:gd name="T88" fmla="*/ 712 w 909"/>
                  <a:gd name="T89" fmla="*/ 485 h 533"/>
                  <a:gd name="T90" fmla="*/ 777 w 909"/>
                  <a:gd name="T91" fmla="*/ 449 h 533"/>
                  <a:gd name="T92" fmla="*/ 831 w 909"/>
                  <a:gd name="T93" fmla="*/ 413 h 533"/>
                  <a:gd name="T94" fmla="*/ 873 w 909"/>
                  <a:gd name="T95" fmla="*/ 365 h 533"/>
                  <a:gd name="T96" fmla="*/ 897 w 909"/>
                  <a:gd name="T97" fmla="*/ 311 h 533"/>
                  <a:gd name="T98" fmla="*/ 909 w 909"/>
                  <a:gd name="T99" fmla="*/ 258 h 533"/>
                  <a:gd name="T100" fmla="*/ 903 w 909"/>
                  <a:gd name="T101" fmla="*/ 216 h 533"/>
                  <a:gd name="T102" fmla="*/ 885 w 909"/>
                  <a:gd name="T103" fmla="*/ 174 h 533"/>
                  <a:gd name="T104" fmla="*/ 861 w 909"/>
                  <a:gd name="T105" fmla="*/ 132 h 533"/>
                  <a:gd name="T106" fmla="*/ 825 w 909"/>
                  <a:gd name="T107" fmla="*/ 102 h 533"/>
                  <a:gd name="T108" fmla="*/ 783 w 909"/>
                  <a:gd name="T109" fmla="*/ 66 h 533"/>
                  <a:gd name="T110" fmla="*/ 735 w 909"/>
                  <a:gd name="T111" fmla="*/ 42 h 533"/>
                  <a:gd name="T112" fmla="*/ 616 w 909"/>
                  <a:gd name="T113" fmla="*/ 0 h 533"/>
                  <a:gd name="T114" fmla="*/ 616 w 909"/>
                  <a:gd name="T115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62" name="Freeform 46">
                <a:extLst>
                  <a:ext uri="{FF2B5EF4-FFF2-40B4-BE49-F238E27FC236}">
                    <a16:creationId xmlns:a16="http://schemas.microsoft.com/office/drawing/2014/main" id="{8EF55D66-E645-432F-A50E-FEA362C2F8B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>
                  <a:gd name="T0" fmla="*/ 240 w 365"/>
                  <a:gd name="T1" fmla="*/ 18 h 66"/>
                  <a:gd name="T2" fmla="*/ 299 w 365"/>
                  <a:gd name="T3" fmla="*/ 24 h 66"/>
                  <a:gd name="T4" fmla="*/ 359 w 365"/>
                  <a:gd name="T5" fmla="*/ 30 h 66"/>
                  <a:gd name="T6" fmla="*/ 365 w 365"/>
                  <a:gd name="T7" fmla="*/ 12 h 66"/>
                  <a:gd name="T8" fmla="*/ 305 w 365"/>
                  <a:gd name="T9" fmla="*/ 6 h 66"/>
                  <a:gd name="T10" fmla="*/ 240 w 365"/>
                  <a:gd name="T11" fmla="*/ 0 h 66"/>
                  <a:gd name="T12" fmla="*/ 174 w 365"/>
                  <a:gd name="T13" fmla="*/ 6 h 66"/>
                  <a:gd name="T14" fmla="*/ 114 w 365"/>
                  <a:gd name="T15" fmla="*/ 12 h 66"/>
                  <a:gd name="T16" fmla="*/ 0 w 365"/>
                  <a:gd name="T17" fmla="*/ 42 h 66"/>
                  <a:gd name="T18" fmla="*/ 0 w 365"/>
                  <a:gd name="T19" fmla="*/ 66 h 66"/>
                  <a:gd name="T20" fmla="*/ 54 w 365"/>
                  <a:gd name="T21" fmla="*/ 48 h 66"/>
                  <a:gd name="T22" fmla="*/ 114 w 365"/>
                  <a:gd name="T23" fmla="*/ 30 h 66"/>
                  <a:gd name="T24" fmla="*/ 174 w 365"/>
                  <a:gd name="T25" fmla="*/ 24 h 66"/>
                  <a:gd name="T26" fmla="*/ 240 w 365"/>
                  <a:gd name="T27" fmla="*/ 18 h 66"/>
                  <a:gd name="T28" fmla="*/ 240 w 365"/>
                  <a:gd name="T29" fmla="*/ 1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63" name="Freeform 47">
                <a:extLst>
                  <a:ext uri="{FF2B5EF4-FFF2-40B4-BE49-F238E27FC236}">
                    <a16:creationId xmlns:a16="http://schemas.microsoft.com/office/drawing/2014/main" id="{848DBBE8-E8AC-4FB0-9C36-F056E9602AA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>
                  <a:gd name="T0" fmla="*/ 66 w 66"/>
                  <a:gd name="T1" fmla="*/ 18 h 48"/>
                  <a:gd name="T2" fmla="*/ 48 w 66"/>
                  <a:gd name="T3" fmla="*/ 0 h 48"/>
                  <a:gd name="T4" fmla="*/ 24 w 66"/>
                  <a:gd name="T5" fmla="*/ 12 h 48"/>
                  <a:gd name="T6" fmla="*/ 0 w 66"/>
                  <a:gd name="T7" fmla="*/ 30 h 48"/>
                  <a:gd name="T8" fmla="*/ 12 w 66"/>
                  <a:gd name="T9" fmla="*/ 48 h 48"/>
                  <a:gd name="T10" fmla="*/ 42 w 66"/>
                  <a:gd name="T11" fmla="*/ 30 h 48"/>
                  <a:gd name="T12" fmla="*/ 66 w 66"/>
                  <a:gd name="T13" fmla="*/ 18 h 48"/>
                  <a:gd name="T14" fmla="*/ 66 w 66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64" name="Oval 48">
                <a:extLst>
                  <a:ext uri="{FF2B5EF4-FFF2-40B4-BE49-F238E27FC236}">
                    <a16:creationId xmlns:a16="http://schemas.microsoft.com/office/drawing/2014/main" id="{0C9CFBE4-B844-429F-B494-CB806019F4E6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65" name="Oval 49">
                <a:extLst>
                  <a:ext uri="{FF2B5EF4-FFF2-40B4-BE49-F238E27FC236}">
                    <a16:creationId xmlns:a16="http://schemas.microsoft.com/office/drawing/2014/main" id="{47863524-4CA9-43CB-9935-5788DF54B128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66" name="Oval 50">
                <a:extLst>
                  <a:ext uri="{FF2B5EF4-FFF2-40B4-BE49-F238E27FC236}">
                    <a16:creationId xmlns:a16="http://schemas.microsoft.com/office/drawing/2014/main" id="{70B815D3-C96C-4C05-9101-2E78FE6D6C9A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67" name="Oval 51">
                <a:extLst>
                  <a:ext uri="{FF2B5EF4-FFF2-40B4-BE49-F238E27FC236}">
                    <a16:creationId xmlns:a16="http://schemas.microsoft.com/office/drawing/2014/main" id="{584E7B2E-16AE-4A52-94BC-F93E11E7489F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68" name="Oval 52">
                <a:extLst>
                  <a:ext uri="{FF2B5EF4-FFF2-40B4-BE49-F238E27FC236}">
                    <a16:creationId xmlns:a16="http://schemas.microsoft.com/office/drawing/2014/main" id="{3E0B7988-7E61-4653-B7DD-20745CFCF592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69" name="Oval 53">
                <a:extLst>
                  <a:ext uri="{FF2B5EF4-FFF2-40B4-BE49-F238E27FC236}">
                    <a16:creationId xmlns:a16="http://schemas.microsoft.com/office/drawing/2014/main" id="{5BD66BC8-3F06-4BBE-92C0-B6B09164608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342070" name="Group 54">
              <a:extLst>
                <a:ext uri="{FF2B5EF4-FFF2-40B4-BE49-F238E27FC236}">
                  <a16:creationId xmlns:a16="http://schemas.microsoft.com/office/drawing/2014/main" id="{CAB99589-606D-40F7-BBF7-9AEE3BF284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342071" name="Freeform 55">
                <a:extLst>
                  <a:ext uri="{FF2B5EF4-FFF2-40B4-BE49-F238E27FC236}">
                    <a16:creationId xmlns:a16="http://schemas.microsoft.com/office/drawing/2014/main" id="{BC5A7AC3-6F01-4A7A-A13A-8EF4AD4B294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09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09 w 382"/>
                  <a:gd name="T19" fmla="*/ 96 h 96"/>
                  <a:gd name="T20" fmla="*/ 263 w 382"/>
                  <a:gd name="T21" fmla="*/ 90 h 96"/>
                  <a:gd name="T22" fmla="*/ 311 w 382"/>
                  <a:gd name="T23" fmla="*/ 84 h 96"/>
                  <a:gd name="T24" fmla="*/ 352 w 382"/>
                  <a:gd name="T25" fmla="*/ 66 h 96"/>
                  <a:gd name="T26" fmla="*/ 382 w 382"/>
                  <a:gd name="T27" fmla="*/ 42 h 96"/>
                  <a:gd name="T28" fmla="*/ 376 w 382"/>
                  <a:gd name="T29" fmla="*/ 42 h 96"/>
                  <a:gd name="T30" fmla="*/ 346 w 382"/>
                  <a:gd name="T31" fmla="*/ 66 h 96"/>
                  <a:gd name="T32" fmla="*/ 305 w 382"/>
                  <a:gd name="T33" fmla="*/ 78 h 96"/>
                  <a:gd name="T34" fmla="*/ 263 w 382"/>
                  <a:gd name="T35" fmla="*/ 90 h 96"/>
                  <a:gd name="T36" fmla="*/ 209 w 382"/>
                  <a:gd name="T37" fmla="*/ 96 h 96"/>
                  <a:gd name="T38" fmla="*/ 209 w 382"/>
                  <a:gd name="T3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72" name="Freeform 56">
                <a:extLst>
                  <a:ext uri="{FF2B5EF4-FFF2-40B4-BE49-F238E27FC236}">
                    <a16:creationId xmlns:a16="http://schemas.microsoft.com/office/drawing/2014/main" id="{2081AEF3-E6F8-4FE3-81C6-42247E2BD57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73" name="Freeform 57">
                <a:extLst>
                  <a:ext uri="{FF2B5EF4-FFF2-40B4-BE49-F238E27FC236}">
                    <a16:creationId xmlns:a16="http://schemas.microsoft.com/office/drawing/2014/main" id="{1D7C7BF5-072A-41C1-A7C3-CA5D3B23E6C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74" name="Freeform 58">
                <a:extLst>
                  <a:ext uri="{FF2B5EF4-FFF2-40B4-BE49-F238E27FC236}">
                    <a16:creationId xmlns:a16="http://schemas.microsoft.com/office/drawing/2014/main" id="{EC10ED78-3006-4A75-943A-98445F27B4C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75" name="Freeform 59">
                <a:extLst>
                  <a:ext uri="{FF2B5EF4-FFF2-40B4-BE49-F238E27FC236}">
                    <a16:creationId xmlns:a16="http://schemas.microsoft.com/office/drawing/2014/main" id="{DE229B5F-CF7D-4862-A49F-A9E7AAFC07C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76" name="Freeform 60">
                <a:extLst>
                  <a:ext uri="{FF2B5EF4-FFF2-40B4-BE49-F238E27FC236}">
                    <a16:creationId xmlns:a16="http://schemas.microsoft.com/office/drawing/2014/main" id="{056FA27E-77BF-4203-B5EA-B5BAEC3236B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19 w 185"/>
                  <a:gd name="T5" fmla="*/ 36 h 210"/>
                  <a:gd name="T6" fmla="*/ 155 w 185"/>
                  <a:gd name="T7" fmla="*/ 72 h 210"/>
                  <a:gd name="T8" fmla="*/ 161 w 185"/>
                  <a:gd name="T9" fmla="*/ 90 h 210"/>
                  <a:gd name="T10" fmla="*/ 167 w 185"/>
                  <a:gd name="T11" fmla="*/ 114 h 210"/>
                  <a:gd name="T12" fmla="*/ 161 w 185"/>
                  <a:gd name="T13" fmla="*/ 138 h 210"/>
                  <a:gd name="T14" fmla="*/ 149 w 185"/>
                  <a:gd name="T15" fmla="*/ 162 h 210"/>
                  <a:gd name="T16" fmla="*/ 119 w 185"/>
                  <a:gd name="T17" fmla="*/ 180 h 210"/>
                  <a:gd name="T18" fmla="*/ 90 w 185"/>
                  <a:gd name="T19" fmla="*/ 198 h 210"/>
                  <a:gd name="T20" fmla="*/ 96 w 185"/>
                  <a:gd name="T21" fmla="*/ 210 h 210"/>
                  <a:gd name="T22" fmla="*/ 131 w 185"/>
                  <a:gd name="T23" fmla="*/ 192 h 210"/>
                  <a:gd name="T24" fmla="*/ 161 w 185"/>
                  <a:gd name="T25" fmla="*/ 168 h 210"/>
                  <a:gd name="T26" fmla="*/ 179 w 185"/>
                  <a:gd name="T27" fmla="*/ 144 h 210"/>
                  <a:gd name="T28" fmla="*/ 185 w 185"/>
                  <a:gd name="T29" fmla="*/ 114 h 210"/>
                  <a:gd name="T30" fmla="*/ 179 w 185"/>
                  <a:gd name="T31" fmla="*/ 90 h 210"/>
                  <a:gd name="T32" fmla="*/ 173 w 185"/>
                  <a:gd name="T33" fmla="*/ 66 h 210"/>
                  <a:gd name="T34" fmla="*/ 155 w 185"/>
                  <a:gd name="T35" fmla="*/ 48 h 210"/>
                  <a:gd name="T36" fmla="*/ 131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2077" name="Freeform 61">
                <a:extLst>
                  <a:ext uri="{FF2B5EF4-FFF2-40B4-BE49-F238E27FC236}">
                    <a16:creationId xmlns:a16="http://schemas.microsoft.com/office/drawing/2014/main" id="{D669AFE3-4683-45FE-A813-444BBDE1E794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grpSp>
            <p:nvGrpSpPr>
              <p:cNvPr id="342078" name="Group 62">
                <a:extLst>
                  <a:ext uri="{FF2B5EF4-FFF2-40B4-BE49-F238E27FC236}">
                    <a16:creationId xmlns:a16="http://schemas.microsoft.com/office/drawing/2014/main" id="{F9753144-0EFF-4CD1-BAD1-D199C5DA53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342079" name="Oval 63">
                  <a:extLst>
                    <a:ext uri="{FF2B5EF4-FFF2-40B4-BE49-F238E27FC236}">
                      <a16:creationId xmlns:a16="http://schemas.microsoft.com/office/drawing/2014/main" id="{3CE27642-606F-4069-A1ED-99BD24B0214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42080" name="Oval 64">
                  <a:extLst>
                    <a:ext uri="{FF2B5EF4-FFF2-40B4-BE49-F238E27FC236}">
                      <a16:creationId xmlns:a16="http://schemas.microsoft.com/office/drawing/2014/main" id="{2670FC0E-5F78-485E-8FFB-C34435CA65D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42081" name="Oval 65">
                  <a:extLst>
                    <a:ext uri="{FF2B5EF4-FFF2-40B4-BE49-F238E27FC236}">
                      <a16:creationId xmlns:a16="http://schemas.microsoft.com/office/drawing/2014/main" id="{ED946A25-E075-4817-BCC6-804794E2925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342082" name="Oval 66">
                  <a:extLst>
                    <a:ext uri="{FF2B5EF4-FFF2-40B4-BE49-F238E27FC236}">
                      <a16:creationId xmlns:a16="http://schemas.microsoft.com/office/drawing/2014/main" id="{26B828BD-D609-42B8-B4A1-42EDE6EB4CE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</p:grpSp>
        </p:grpSp>
      </p:grpSp>
      <p:sp>
        <p:nvSpPr>
          <p:cNvPr id="342083" name="Rectangle 67">
            <a:extLst>
              <a:ext uri="{FF2B5EF4-FFF2-40B4-BE49-F238E27FC236}">
                <a16:creationId xmlns:a16="http://schemas.microsoft.com/office/drawing/2014/main" id="{D288D96F-E9BE-47DC-BB5D-CFA3156B0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42084" name="Rectangle 68">
            <a:extLst>
              <a:ext uri="{FF2B5EF4-FFF2-40B4-BE49-F238E27FC236}">
                <a16:creationId xmlns:a16="http://schemas.microsoft.com/office/drawing/2014/main" id="{78DDF0FA-AFB3-4033-B4A6-7BF0FE318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42085" name="Rectangle 69">
            <a:extLst>
              <a:ext uri="{FF2B5EF4-FFF2-40B4-BE49-F238E27FC236}">
                <a16:creationId xmlns:a16="http://schemas.microsoft.com/office/drawing/2014/main" id="{8B1C730D-B111-4348-8E98-2E4DF4E4C4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342086" name="Rectangle 70">
            <a:extLst>
              <a:ext uri="{FF2B5EF4-FFF2-40B4-BE49-F238E27FC236}">
                <a16:creationId xmlns:a16="http://schemas.microsoft.com/office/drawing/2014/main" id="{C4CEFDAB-572E-4A9D-9B3D-32CBA662B9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altLang="en-US"/>
              <a:t>EPI 809/Spring 2008</a:t>
            </a:r>
          </a:p>
        </p:txBody>
      </p:sp>
      <p:sp>
        <p:nvSpPr>
          <p:cNvPr id="342087" name="Rectangle 71">
            <a:extLst>
              <a:ext uri="{FF2B5EF4-FFF2-40B4-BE49-F238E27FC236}">
                <a16:creationId xmlns:a16="http://schemas.microsoft.com/office/drawing/2014/main" id="{D4D0B64E-6151-48E4-92FB-956E80EA28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5FF089D3-C377-44F9-89E2-A1F23E632B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10606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anose="05000000000000000000" pitchFamily="2" charset="2"/>
        <a:buChar char="l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l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0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4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5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8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9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4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1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www.statisticshowto.datasciencecentral.com/wp-content/uploads/2009/11/pearsons.gif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e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webp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https://www.statisticshowto.datasciencecentral.com/wp-content/uploads/2016/04/concordant-pairs.png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ebp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B2CF-BF6C-4F7C-8772-12783A1CA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189779" cy="2387600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Regression Relationships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EC60F-C80C-4854-BBB5-919AD620B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Nouman</a:t>
            </a:r>
            <a:r>
              <a:rPr lang="en-US" dirty="0"/>
              <a:t> M </a:t>
            </a:r>
            <a:r>
              <a:rPr lang="en-US" dirty="0" err="1"/>
              <a:t>Durrani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4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81751"/>
            <a:ext cx="10515600" cy="694418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35429" y="1277256"/>
            <a:ext cx="11408228" cy="54228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Linear Regression (SLR) is used to model the relationship between two continuous variables.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Scatterplots are used to graphically examine the relationship between two quantitative variables.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75A7BB5D-E654-44AF-ABC0-9A640D11D1B4}" type="slidenum">
              <a:rPr lang="en-US" smtClean="0"/>
              <a:pPr algn="ctr">
                <a:defRPr/>
              </a:pPr>
              <a:t>10</a:t>
            </a:fld>
            <a:endParaRPr lang="en-US" sz="1400" b="1">
              <a:solidFill>
                <a:srgbClr val="FFFFFF"/>
              </a:solidFill>
              <a:latin typeface="Century Schoolbook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050" y="1624959"/>
            <a:ext cx="4769636" cy="366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601" y="5233041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Century Schoolbook"/>
              </a:rPr>
              <a:t>Sullivan (pg. 193)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5E4ED8-D41B-4913-A177-5AAE77405529}"/>
              </a:ext>
            </a:extLst>
          </p:cNvPr>
          <p:cNvSpPr/>
          <p:nvPr/>
        </p:nvSpPr>
        <p:spPr>
          <a:xfrm>
            <a:off x="435429" y="228941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anose="020B0606020202030204" pitchFamily="34" charset="0"/>
              </a:rPr>
              <a:t>The variable on the x-axis is often called the explanatory or predictor variable.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anose="020B0606020202030204" pitchFamily="34" charset="0"/>
              </a:rPr>
              <a:t>The variable on the y-axis is called the response variable.</a:t>
            </a:r>
          </a:p>
        </p:txBody>
      </p:sp>
    </p:spTree>
    <p:extLst>
      <p:ext uri="{BB962C8B-B14F-4D97-AF65-F5344CB8AC3E}">
        <p14:creationId xmlns:p14="http://schemas.microsoft.com/office/powerpoint/2010/main" val="311283816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F3B7-7F16-472B-8DA3-7C9EF0F1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205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F3B7-7F16-472B-8DA3-7C9EF0F1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9135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F3B7-7F16-472B-8DA3-7C9EF0F1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1275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F3B7-7F16-472B-8DA3-7C9EF0F1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4373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F3B7-7F16-472B-8DA3-7C9EF0F1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8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10515599" cy="4873752"/>
          </a:xfrm>
        </p:spPr>
        <p:txBody>
          <a:bodyPr>
            <a:normAutofit/>
          </a:bodyPr>
          <a:lstStyle/>
          <a:p>
            <a:endParaRPr lang="en-US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Can we describe the </a:t>
            </a:r>
          </a:p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behavior between</a:t>
            </a:r>
          </a:p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the two variables</a:t>
            </a:r>
          </a:p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with a linear equation?</a:t>
            </a:r>
          </a:p>
          <a:p>
            <a:pPr marL="0" indent="0">
              <a:buNone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</a:rPr>
              <a:t>The variable on the x-axis is often called the explanatory or predictor variable.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The variable on the y-axis is called the response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5A7BB5D-E654-44AF-ABC0-9A640D11D1B4}" type="slidenum">
              <a:rPr lang="en-US">
                <a:latin typeface="Century Schoolbook"/>
              </a:rPr>
              <a:pPr>
                <a:defRPr/>
              </a:pPr>
              <a:t>11</a:t>
            </a:fld>
            <a:endParaRPr lang="en-US">
              <a:latin typeface="Century Schoolbook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8" y="365126"/>
            <a:ext cx="5584417" cy="42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8774DF87-3C50-4118-AD56-7DA2DEFC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4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  <a:latin typeface="Arial Narrow" panose="020B0606020202030204" pitchFamily="34" charset="0"/>
              </a:rPr>
              <a:t>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52729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968" y="201613"/>
            <a:ext cx="9956800" cy="6462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  <a:latin typeface="Arial Narrow" panose="020B0606020202030204" pitchFamily="34" charset="0"/>
              </a:rPr>
              <a:t>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6968" y="1049509"/>
            <a:ext cx="6842182" cy="5384541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Objectives of Simple Linear Regression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Arial Narrow" panose="020B0606020202030204" pitchFamily="34" charset="0"/>
              </a:rPr>
              <a:t>Determine the significance </a:t>
            </a:r>
            <a:r>
              <a:rPr lang="en-US" sz="2400" dirty="0">
                <a:latin typeface="Arial Narrow" panose="020B0606020202030204" pitchFamily="34" charset="0"/>
              </a:rPr>
              <a:t>of the predictor variable in explaining variability in the response variable.</a:t>
            </a:r>
          </a:p>
          <a:p>
            <a:pPr lvl="2"/>
            <a:r>
              <a:rPr lang="en-US" sz="2400" dirty="0">
                <a:latin typeface="Arial Narrow" panose="020B0606020202030204" pitchFamily="34" charset="0"/>
              </a:rPr>
              <a:t>(i.e. Is per capita GDP useful in explaining the variability in life expectancy?)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Arial Narrow" panose="020B0606020202030204" pitchFamily="34" charset="0"/>
              </a:rPr>
              <a:t>Predict values of the response variable </a:t>
            </a:r>
            <a:r>
              <a:rPr lang="en-US" sz="2400" dirty="0">
                <a:latin typeface="Arial Narrow" panose="020B0606020202030204" pitchFamily="34" charset="0"/>
              </a:rPr>
              <a:t>for given values of the explanatory variable. </a:t>
            </a:r>
          </a:p>
          <a:p>
            <a:pPr lvl="2"/>
            <a:r>
              <a:rPr lang="en-US" sz="2400" dirty="0">
                <a:latin typeface="Arial Narrow" panose="020B0606020202030204" pitchFamily="34" charset="0"/>
              </a:rPr>
              <a:t>(i.e. if we know the per capita GDP can we predict life expectancy?)</a:t>
            </a:r>
          </a:p>
          <a:p>
            <a:pPr lvl="1"/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Note: The predictor variable does not necessarily cause the response.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5A7BB5D-E654-44AF-ABC0-9A640D11D1B4}" type="slidenum">
              <a:rPr lang="en-US">
                <a:latin typeface="Century Schoolbook"/>
              </a:rPr>
              <a:pPr>
                <a:defRPr/>
              </a:pPr>
              <a:t>12</a:t>
            </a:fld>
            <a:endParaRPr lang="en-US">
              <a:latin typeface="Century Schoolbook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18E3C2B-AAAA-4880-8B09-C15D1264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49" y="1"/>
            <a:ext cx="4975073" cy="3823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00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6DBC-66B7-4902-87A2-EC0DFC4E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Model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E6AC4-1708-469F-AD42-79FCC2B9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08" y="1958294"/>
            <a:ext cx="11408228" cy="4899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 Description: </a:t>
            </a:r>
          </a:p>
          <a:p>
            <a:r>
              <a:rPr lang="en-US" dirty="0"/>
              <a:t>How can we describe the relationship between the dependent variable and the independent variables? </a:t>
            </a:r>
          </a:p>
          <a:p>
            <a:r>
              <a:rPr lang="en-US" dirty="0"/>
              <a:t>How strong is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relationship captured by the model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 Inference: </a:t>
            </a:r>
          </a:p>
          <a:p>
            <a:r>
              <a:rPr lang="en-US" dirty="0"/>
              <a:t>Is the relationship described by the model statistically significant (i.e., is this level of association between the fitted values and the actual values likely to be the result of chance alone?) </a:t>
            </a:r>
          </a:p>
          <a:p>
            <a:r>
              <a:rPr lang="en-US" dirty="0"/>
              <a:t>Which independent variables are most important?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 Prediction:</a:t>
            </a:r>
          </a:p>
          <a:p>
            <a:r>
              <a:rPr lang="en-US" dirty="0"/>
              <a:t>How well does the model generalize the observations outside the sample?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6D320-F61B-4EC0-95D5-AF99DF39205C}"/>
              </a:ext>
            </a:extLst>
          </p:cNvPr>
          <p:cNvSpPr/>
          <p:nvPr/>
        </p:nvSpPr>
        <p:spPr>
          <a:xfrm>
            <a:off x="529243" y="1417638"/>
            <a:ext cx="11133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Regression models are used for purposes of description, inference and prediction. </a:t>
            </a:r>
          </a:p>
        </p:txBody>
      </p:sp>
    </p:spTree>
    <p:extLst>
      <p:ext uri="{BB962C8B-B14F-4D97-AF65-F5344CB8AC3E}">
        <p14:creationId xmlns:p14="http://schemas.microsoft.com/office/powerpoint/2010/main" val="115175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7772400" cy="814387"/>
          </a:xfrm>
        </p:spPr>
        <p:txBody>
          <a:bodyPr>
            <a:normAutofit fontScale="90000"/>
          </a:bodyPr>
          <a:lstStyle/>
          <a:p>
            <a:r>
              <a:rPr lang="en-US"/>
              <a:t>Simple Linear Regression Equation</a:t>
            </a:r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1197033" y="854075"/>
            <a:ext cx="8783580" cy="5613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defRPr/>
            </a:pPr>
            <a:r>
              <a:rPr lang="en-US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Positive Linear Relationship</a:t>
            </a:r>
            <a:endParaRPr lang="en-US" sz="2400" b="1" i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3219450" y="1638300"/>
            <a:ext cx="5810250" cy="4114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514850" y="1824038"/>
            <a:ext cx="725488" cy="3605212"/>
            <a:chOff x="2990850" y="1824038"/>
            <a:chExt cx="725488" cy="3605212"/>
          </a:xfrm>
        </p:grpSpPr>
        <p:sp>
          <p:nvSpPr>
            <p:cNvPr id="178180" name="Line 4"/>
            <p:cNvSpPr>
              <a:spLocks noChangeShapeType="1"/>
            </p:cNvSpPr>
            <p:nvPr/>
          </p:nvSpPr>
          <p:spPr bwMode="auto">
            <a:xfrm>
              <a:off x="3333750" y="2343150"/>
              <a:ext cx="0" cy="30861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178181" name="Text Box 5"/>
            <p:cNvSpPr txBox="1">
              <a:spLocks noChangeArrowheads="1"/>
            </p:cNvSpPr>
            <p:nvPr/>
          </p:nvSpPr>
          <p:spPr bwMode="auto">
            <a:xfrm>
              <a:off x="2990850" y="1824038"/>
              <a:ext cx="725488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i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2400" i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57751" y="5138738"/>
            <a:ext cx="3806825" cy="457200"/>
            <a:chOff x="3333750" y="5138738"/>
            <a:chExt cx="3806825" cy="457200"/>
          </a:xfrm>
        </p:grpSpPr>
        <p:sp>
          <p:nvSpPr>
            <p:cNvPr id="178182" name="Line 6"/>
            <p:cNvSpPr>
              <a:spLocks noChangeShapeType="1"/>
            </p:cNvSpPr>
            <p:nvPr/>
          </p:nvSpPr>
          <p:spPr bwMode="auto">
            <a:xfrm rot="5400000">
              <a:off x="5010150" y="3733800"/>
              <a:ext cx="0" cy="3352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178183" name="Text Box 7"/>
            <p:cNvSpPr txBox="1">
              <a:spLocks noChangeArrowheads="1"/>
            </p:cNvSpPr>
            <p:nvPr/>
          </p:nvSpPr>
          <p:spPr bwMode="auto">
            <a:xfrm>
              <a:off x="6804025" y="5138738"/>
              <a:ext cx="336550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i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78184" name="Line 8"/>
          <p:cNvSpPr>
            <a:spLocks noChangeShapeType="1"/>
          </p:cNvSpPr>
          <p:nvPr/>
        </p:nvSpPr>
        <p:spPr bwMode="auto">
          <a:xfrm flipV="1">
            <a:off x="4857750" y="2800350"/>
            <a:ext cx="3295650" cy="1333500"/>
          </a:xfrm>
          <a:prstGeom prst="line">
            <a:avLst/>
          </a:prstGeom>
          <a:noFill/>
          <a:ln w="38100">
            <a:solidFill>
              <a:srgbClr val="D20078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6725656" y="3630614"/>
            <a:ext cx="156485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</a:t>
            </a:r>
            <a:r>
              <a:rPr lang="en-US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positive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5067300" y="2667000"/>
            <a:ext cx="2343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line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3373383" y="3500439"/>
            <a:ext cx="1455848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Intercept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          b</a:t>
            </a:r>
            <a:r>
              <a:rPr lang="en-US" sz="24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65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7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75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8" grpId="0" animBg="1"/>
      <p:bldP spid="178184" grpId="0" animBg="1"/>
      <p:bldP spid="178185" grpId="0" autoUpdateAnimBg="0"/>
      <p:bldP spid="178186" grpId="0" autoUpdateAnimBg="0"/>
      <p:bldP spid="17818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7553B3-3102-48FF-ACBC-07E538AC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B7F332-5103-414B-AF66-DD781068B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E4903-9AE2-400F-9B8D-2E02C224F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8874826" cy="67380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0C928C-6487-452D-9ED2-78FBC1027437}"/>
              </a:ext>
            </a:extLst>
          </p:cNvPr>
          <p:cNvSpPr/>
          <p:nvPr/>
        </p:nvSpPr>
        <p:spPr>
          <a:xfrm>
            <a:off x="2340022" y="52766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defRPr/>
            </a:pPr>
            <a:r>
              <a:rPr lang="en-US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Positive Linear Relationship</a:t>
            </a:r>
            <a:endParaRPr lang="en-US" sz="2400" b="1" i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03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2209800" y="396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Simple Linear Regression Equation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209800" y="915988"/>
            <a:ext cx="4991100" cy="622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defRPr/>
            </a:pPr>
            <a:r>
              <a:rPr lang="en-US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Negative Linear Relationship</a:t>
            </a:r>
            <a:endParaRPr lang="en-US" sz="2400" b="1" i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3219450" y="1638300"/>
            <a:ext cx="5810250" cy="4114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14851" y="1824038"/>
            <a:ext cx="4149725" cy="3771900"/>
            <a:chOff x="2990850" y="1824038"/>
            <a:chExt cx="4149725" cy="3771900"/>
          </a:xfrm>
        </p:grpSpPr>
        <p:sp>
          <p:nvSpPr>
            <p:cNvPr id="182277" name="Line 5"/>
            <p:cNvSpPr>
              <a:spLocks noChangeShapeType="1"/>
            </p:cNvSpPr>
            <p:nvPr/>
          </p:nvSpPr>
          <p:spPr bwMode="auto">
            <a:xfrm>
              <a:off x="3333750" y="2343150"/>
              <a:ext cx="0" cy="30861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182278" name="Text Box 6"/>
            <p:cNvSpPr txBox="1">
              <a:spLocks noChangeArrowheads="1"/>
            </p:cNvSpPr>
            <p:nvPr/>
          </p:nvSpPr>
          <p:spPr bwMode="auto">
            <a:xfrm>
              <a:off x="2990850" y="1824038"/>
              <a:ext cx="725488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i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2400" i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</a:t>
              </a:r>
            </a:p>
          </p:txBody>
        </p:sp>
        <p:sp>
          <p:nvSpPr>
            <p:cNvPr id="182279" name="Line 7"/>
            <p:cNvSpPr>
              <a:spLocks noChangeShapeType="1"/>
            </p:cNvSpPr>
            <p:nvPr/>
          </p:nvSpPr>
          <p:spPr bwMode="auto">
            <a:xfrm rot="5400000">
              <a:off x="5010150" y="3733800"/>
              <a:ext cx="0" cy="3352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182280" name="Text Box 8"/>
            <p:cNvSpPr txBox="1">
              <a:spLocks noChangeArrowheads="1"/>
            </p:cNvSpPr>
            <p:nvPr/>
          </p:nvSpPr>
          <p:spPr bwMode="auto">
            <a:xfrm>
              <a:off x="6804025" y="5138738"/>
              <a:ext cx="336550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i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82281" name="Line 9"/>
          <p:cNvSpPr>
            <a:spLocks noChangeShapeType="1"/>
          </p:cNvSpPr>
          <p:nvPr/>
        </p:nvSpPr>
        <p:spPr bwMode="auto">
          <a:xfrm>
            <a:off x="4857750" y="3219450"/>
            <a:ext cx="3276600" cy="876300"/>
          </a:xfrm>
          <a:prstGeom prst="line">
            <a:avLst/>
          </a:prstGeom>
          <a:noFill/>
          <a:ln w="38100">
            <a:solidFill>
              <a:srgbClr val="D20078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5331443" y="3954464"/>
            <a:ext cx="164500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negative</a:t>
            </a:r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5372100" y="2933700"/>
            <a:ext cx="2343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line</a:t>
            </a:r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3373383" y="2586039"/>
            <a:ext cx="1455848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Intercept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          b</a:t>
            </a:r>
            <a:r>
              <a:rPr lang="en-US" sz="24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95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/>
      <p:bldP spid="182281" grpId="0" animBg="1"/>
      <p:bldP spid="182282" grpId="0" autoUpdateAnimBg="0"/>
      <p:bldP spid="182283" grpId="0" autoUpdateAnimBg="0"/>
      <p:bldP spid="18228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97736A-27A5-4F43-B5DE-1F01170A7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5" y="175124"/>
            <a:ext cx="8478982" cy="6660966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B7F9C902-B89B-4D1E-9FF7-B27F2CD8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930" y="227325"/>
            <a:ext cx="4991100" cy="622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defRPr/>
            </a:pPr>
            <a:r>
              <a:rPr lang="en-US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Negative Linear Relationship</a:t>
            </a:r>
            <a:endParaRPr lang="en-US" sz="2400" b="1" i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205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B557CF-E514-4A27-AA6B-7BB0DD27D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417"/>
            <a:ext cx="12192000" cy="5583583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02B2A018-907D-450B-AF26-08A8E2B896B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944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rial Narrow" panose="020B0606020202030204" pitchFamily="34" charset="0"/>
              </a:rPr>
              <a:t>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674502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0">
            <a:extLst>
              <a:ext uri="{FF2B5EF4-FFF2-40B4-BE49-F238E27FC236}">
                <a16:creationId xmlns:a16="http://schemas.microsoft.com/office/drawing/2014/main" id="{30CF2CB4-879A-4F4D-9ECA-66AC005423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9F4FF36-4D08-4FB4-9DF7-43BB82487A2D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5AC80869-E3A9-4751-AF87-60280AC216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874838"/>
            <a:ext cx="7772400" cy="13525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Estimating Parameters:</a:t>
            </a:r>
            <a:br>
              <a:rPr lang="en-US" altLang="en-US"/>
            </a:br>
            <a:r>
              <a:rPr lang="en-US" altLang="en-US"/>
              <a:t>Least Squares Method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8576-63E2-4B12-8ADD-7184AF0F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86ED-F672-4B50-B589-9F6BE848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Regression analysis is the most widely used </a:t>
            </a:r>
            <a:r>
              <a:rPr lang="en-US" sz="3200" dirty="0">
                <a:solidFill>
                  <a:srgbClr val="FF0000"/>
                </a:solidFill>
              </a:rPr>
              <a:t>method for the analysis of dependence </a:t>
            </a:r>
          </a:p>
          <a:p>
            <a:pPr lvl="1"/>
            <a:r>
              <a:rPr lang="en-US" sz="2800" dirty="0"/>
              <a:t>that is, for </a:t>
            </a:r>
            <a:r>
              <a:rPr lang="en-US" sz="2800" dirty="0">
                <a:solidFill>
                  <a:srgbClr val="FF0000"/>
                </a:solidFill>
              </a:rPr>
              <a:t>examining the relationship between a set of independent variables (X's) and a single dependent variable (Y). </a:t>
            </a:r>
          </a:p>
          <a:p>
            <a:r>
              <a:rPr lang="en-US" sz="3200" dirty="0"/>
              <a:t>Regression (in general) is a </a:t>
            </a:r>
            <a:r>
              <a:rPr lang="en-US" sz="3200" dirty="0">
                <a:solidFill>
                  <a:srgbClr val="FF0000"/>
                </a:solidFill>
              </a:rPr>
              <a:t>linear combination of independent variables </a:t>
            </a:r>
            <a:r>
              <a:rPr lang="en-US" sz="3200" dirty="0"/>
              <a:t>that corresponds as closely as possible to the dependent variable.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25C64-D4FB-4EE2-AE0E-522C445EE38C}"/>
              </a:ext>
            </a:extLst>
          </p:cNvPr>
          <p:cNvSpPr/>
          <p:nvPr/>
        </p:nvSpPr>
        <p:spPr>
          <a:xfrm>
            <a:off x="3345702" y="4674123"/>
            <a:ext cx="40479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Y=b</a:t>
            </a:r>
            <a:r>
              <a:rPr lang="en-US" sz="3200" baseline="-25000" dirty="0">
                <a:latin typeface="Arial Narrow" panose="020B0606020202030204" pitchFamily="34" charset="0"/>
              </a:rPr>
              <a:t>0</a:t>
            </a:r>
            <a:r>
              <a:rPr lang="en-US" sz="3200" dirty="0">
                <a:latin typeface="Arial Narrow" panose="020B0606020202030204" pitchFamily="34" charset="0"/>
              </a:rPr>
              <a:t>+b</a:t>
            </a:r>
            <a:r>
              <a:rPr lang="en-US" sz="3200" baseline="-25000" dirty="0">
                <a:latin typeface="Arial Narrow" panose="020B0606020202030204" pitchFamily="34" charset="0"/>
              </a:rPr>
              <a:t>1</a:t>
            </a:r>
            <a:r>
              <a:rPr lang="en-US" sz="3200" dirty="0">
                <a:latin typeface="Arial Narrow" panose="020B0606020202030204" pitchFamily="34" charset="0"/>
              </a:rPr>
              <a:t>x</a:t>
            </a:r>
            <a:r>
              <a:rPr lang="en-US" sz="3200" baseline="-25000" dirty="0">
                <a:latin typeface="Arial Narrow" panose="020B0606020202030204" pitchFamily="34" charset="0"/>
              </a:rPr>
              <a:t>1</a:t>
            </a:r>
            <a:r>
              <a:rPr lang="en-US" sz="3200" dirty="0">
                <a:latin typeface="Arial Narrow" panose="020B0606020202030204" pitchFamily="34" charset="0"/>
              </a:rPr>
              <a:t>+b</a:t>
            </a:r>
            <a:r>
              <a:rPr lang="en-US" sz="3200" baseline="-25000" dirty="0">
                <a:latin typeface="Arial Narrow" panose="020B0606020202030204" pitchFamily="34" charset="0"/>
              </a:rPr>
              <a:t>2</a:t>
            </a:r>
            <a:r>
              <a:rPr lang="en-US" sz="3200" dirty="0">
                <a:latin typeface="Arial Narrow" panose="020B0606020202030204" pitchFamily="34" charset="0"/>
              </a:rPr>
              <a:t>x</a:t>
            </a:r>
            <a:r>
              <a:rPr lang="en-US" sz="3200" baseline="-25000" dirty="0">
                <a:latin typeface="Arial Narrow" panose="020B0606020202030204" pitchFamily="34" charset="0"/>
              </a:rPr>
              <a:t>2</a:t>
            </a:r>
            <a:r>
              <a:rPr lang="en-US" sz="3200" dirty="0">
                <a:latin typeface="Arial Narrow" panose="020B0606020202030204" pitchFamily="34" charset="0"/>
              </a:rPr>
              <a:t> + …+</a:t>
            </a:r>
            <a:r>
              <a:rPr lang="en-US" sz="3200" dirty="0" err="1">
                <a:latin typeface="Arial Narrow" panose="020B0606020202030204" pitchFamily="34" charset="0"/>
              </a:rPr>
              <a:t>b</a:t>
            </a:r>
            <a:r>
              <a:rPr lang="en-US" sz="3200" baseline="-25000" dirty="0" err="1">
                <a:latin typeface="Arial Narrow" panose="020B0606020202030204" pitchFamily="34" charset="0"/>
              </a:rPr>
              <a:t>n</a:t>
            </a:r>
            <a:r>
              <a:rPr lang="en-US" sz="3200" dirty="0" err="1">
                <a:latin typeface="Arial Narrow" panose="020B0606020202030204" pitchFamily="34" charset="0"/>
              </a:rPr>
              <a:t>x</a:t>
            </a:r>
            <a:r>
              <a:rPr lang="en-US" sz="3200" baseline="-25000" dirty="0" err="1">
                <a:latin typeface="Arial Narrow" panose="020B0606020202030204" pitchFamily="34" charset="0"/>
              </a:rPr>
              <a:t>n</a:t>
            </a:r>
            <a:endParaRPr lang="en-US" sz="3200" baseline="-25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298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841AB127-17F9-469D-A700-51087FD5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DEB61E0-764E-41AD-AB7A-DA43A9522147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7A381433-1847-46E8-90F2-42D4A4C9F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3235326"/>
            <a:ext cx="5657850" cy="2911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75" name="Line 3">
            <a:extLst>
              <a:ext uri="{FF2B5EF4-FFF2-40B4-BE49-F238E27FC236}">
                <a16:creationId xmlns:a16="http://schemas.microsoft.com/office/drawing/2014/main" id="{D5E9F675-7D7D-4107-93C6-9A376F1D2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3894138"/>
            <a:ext cx="0" cy="137795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76" name="Line 4">
            <a:extLst>
              <a:ext uri="{FF2B5EF4-FFF2-40B4-BE49-F238E27FC236}">
                <a16:creationId xmlns:a16="http://schemas.microsoft.com/office/drawing/2014/main" id="{0100B793-60B2-48C5-8840-8B49E2D68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8914" y="528478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77" name="Line 5">
            <a:extLst>
              <a:ext uri="{FF2B5EF4-FFF2-40B4-BE49-F238E27FC236}">
                <a16:creationId xmlns:a16="http://schemas.microsoft.com/office/drawing/2014/main" id="{4CF86E89-6780-4975-B8F9-FE9667075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8914" y="48180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78" name="Line 6">
            <a:extLst>
              <a:ext uri="{FF2B5EF4-FFF2-40B4-BE49-F238E27FC236}">
                <a16:creationId xmlns:a16="http://schemas.microsoft.com/office/drawing/2014/main" id="{7AE24C69-7267-47D0-B6D2-D806658B9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8914" y="43481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79" name="Line 7">
            <a:extLst>
              <a:ext uri="{FF2B5EF4-FFF2-40B4-BE49-F238E27FC236}">
                <a16:creationId xmlns:a16="http://schemas.microsoft.com/office/drawing/2014/main" id="{CC8C2068-A20C-4A46-A912-46BE3C9CC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8914" y="388143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80" name="Line 8">
            <a:extLst>
              <a:ext uri="{FF2B5EF4-FFF2-40B4-BE49-F238E27FC236}">
                <a16:creationId xmlns:a16="http://schemas.microsoft.com/office/drawing/2014/main" id="{41466F4F-CF13-4414-9902-C44962F91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451" y="5284788"/>
            <a:ext cx="44354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81" name="Line 9">
            <a:extLst>
              <a:ext uri="{FF2B5EF4-FFF2-40B4-BE49-F238E27FC236}">
                <a16:creationId xmlns:a16="http://schemas.microsoft.com/office/drawing/2014/main" id="{E9DDA6F4-CDBF-485D-A41B-2A9249875A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57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82" name="Line 10">
            <a:extLst>
              <a:ext uri="{FF2B5EF4-FFF2-40B4-BE49-F238E27FC236}">
                <a16:creationId xmlns:a16="http://schemas.microsoft.com/office/drawing/2014/main" id="{21F65F4C-50E1-4F96-941B-D6FA9E17B2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187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83" name="Line 11">
            <a:extLst>
              <a:ext uri="{FF2B5EF4-FFF2-40B4-BE49-F238E27FC236}">
                <a16:creationId xmlns:a16="http://schemas.microsoft.com/office/drawing/2014/main" id="{FE3980A3-EBFC-42E9-88BA-F69469700F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16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84" name="Line 12">
            <a:extLst>
              <a:ext uri="{FF2B5EF4-FFF2-40B4-BE49-F238E27FC236}">
                <a16:creationId xmlns:a16="http://schemas.microsoft.com/office/drawing/2014/main" id="{1E0A6D73-B8AB-411E-88DB-72AC707C92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61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85" name="Line 13">
            <a:extLst>
              <a:ext uri="{FF2B5EF4-FFF2-40B4-BE49-F238E27FC236}">
                <a16:creationId xmlns:a16="http://schemas.microsoft.com/office/drawing/2014/main" id="{AF7D8B19-8A88-410F-9D34-EDB8FBB916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2313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86" name="Line 14">
            <a:extLst>
              <a:ext uri="{FF2B5EF4-FFF2-40B4-BE49-F238E27FC236}">
                <a16:creationId xmlns:a16="http://schemas.microsoft.com/office/drawing/2014/main" id="{A341018E-61B4-4AB0-9FA3-5FE52E3AA4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20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87" name="Line 15">
            <a:extLst>
              <a:ext uri="{FF2B5EF4-FFF2-40B4-BE49-F238E27FC236}">
                <a16:creationId xmlns:a16="http://schemas.microsoft.com/office/drawing/2014/main" id="{0B8A77E2-0F94-45EC-B3D9-2F14A6955A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662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88" name="Line 16">
            <a:extLst>
              <a:ext uri="{FF2B5EF4-FFF2-40B4-BE49-F238E27FC236}">
                <a16:creationId xmlns:a16="http://schemas.microsoft.com/office/drawing/2014/main" id="{59E3DA72-AB33-4EF0-8FAB-2BA4B9C3DA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5750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89" name="Line 17">
            <a:extLst>
              <a:ext uri="{FF2B5EF4-FFF2-40B4-BE49-F238E27FC236}">
                <a16:creationId xmlns:a16="http://schemas.microsoft.com/office/drawing/2014/main" id="{0512992B-3E11-401E-8A3E-3D87F86D6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1650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90" name="Line 18">
            <a:extLst>
              <a:ext uri="{FF2B5EF4-FFF2-40B4-BE49-F238E27FC236}">
                <a16:creationId xmlns:a16="http://schemas.microsoft.com/office/drawing/2014/main" id="{6E6ABAD1-FCC2-45C6-BC2A-02F14AA2FE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2313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91" name="Line 19">
            <a:extLst>
              <a:ext uri="{FF2B5EF4-FFF2-40B4-BE49-F238E27FC236}">
                <a16:creationId xmlns:a16="http://schemas.microsoft.com/office/drawing/2014/main" id="{CBCB9005-AB48-4FA9-8AC1-B88AFB4A27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6625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92" name="Oval 20">
            <a:extLst>
              <a:ext uri="{FF2B5EF4-FFF2-40B4-BE49-F238E27FC236}">
                <a16:creationId xmlns:a16="http://schemas.microsoft.com/office/drawing/2014/main" id="{EB666041-43D4-4143-AE24-A593C4162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93" name="Oval 21">
            <a:extLst>
              <a:ext uri="{FF2B5EF4-FFF2-40B4-BE49-F238E27FC236}">
                <a16:creationId xmlns:a16="http://schemas.microsoft.com/office/drawing/2014/main" id="{35C93F30-0596-493E-807C-2D890C69A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94" name="Oval 22">
            <a:extLst>
              <a:ext uri="{FF2B5EF4-FFF2-40B4-BE49-F238E27FC236}">
                <a16:creationId xmlns:a16="http://schemas.microsoft.com/office/drawing/2014/main" id="{48613D02-D0EA-4449-AD9B-2BB7E5125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95" name="Oval 23">
            <a:extLst>
              <a:ext uri="{FF2B5EF4-FFF2-40B4-BE49-F238E27FC236}">
                <a16:creationId xmlns:a16="http://schemas.microsoft.com/office/drawing/2014/main" id="{381B1812-23A3-47A8-A459-AC8C33AD5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1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96" name="Oval 24">
            <a:extLst>
              <a:ext uri="{FF2B5EF4-FFF2-40B4-BE49-F238E27FC236}">
                <a16:creationId xmlns:a16="http://schemas.microsoft.com/office/drawing/2014/main" id="{3D79B955-6F18-4FE4-AA55-CC26D05F5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97" name="Oval 25">
            <a:extLst>
              <a:ext uri="{FF2B5EF4-FFF2-40B4-BE49-F238E27FC236}">
                <a16:creationId xmlns:a16="http://schemas.microsoft.com/office/drawing/2014/main" id="{9E8908BA-6204-4EA8-A3EC-CEF2BA6AD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4305301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898" name="Rectangle 26">
            <a:extLst>
              <a:ext uri="{FF2B5EF4-FFF2-40B4-BE49-F238E27FC236}">
                <a16:creationId xmlns:a16="http://schemas.microsoft.com/office/drawing/2014/main" id="{DE05186D-8CC5-41E9-9F4F-C250132CE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5045076"/>
            <a:ext cx="37510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9899" name="Rectangle 27">
            <a:extLst>
              <a:ext uri="{FF2B5EF4-FFF2-40B4-BE49-F238E27FC236}">
                <a16:creationId xmlns:a16="http://schemas.microsoft.com/office/drawing/2014/main" id="{E5E978D8-CDFF-48AA-AFA7-F7BFE32EB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79939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9900" name="Rectangle 28">
            <a:extLst>
              <a:ext uri="{FF2B5EF4-FFF2-40B4-BE49-F238E27FC236}">
                <a16:creationId xmlns:a16="http://schemas.microsoft.com/office/drawing/2014/main" id="{F3FD3B83-7C71-4695-B2C0-37C0ADC52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108451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79901" name="Rectangle 29">
            <a:extLst>
              <a:ext uri="{FF2B5EF4-FFF2-40B4-BE49-F238E27FC236}">
                <a16:creationId xmlns:a16="http://schemas.microsoft.com/office/drawing/2014/main" id="{E48C6CB8-413D-457D-9496-E106DA741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41726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60</a:t>
            </a:r>
          </a:p>
        </p:txBody>
      </p:sp>
      <p:sp>
        <p:nvSpPr>
          <p:cNvPr id="79902" name="Rectangle 30">
            <a:extLst>
              <a:ext uri="{FF2B5EF4-FFF2-40B4-BE49-F238E27FC236}">
                <a16:creationId xmlns:a16="http://schemas.microsoft.com/office/drawing/2014/main" id="{8ECEE61D-93A2-4D23-AF43-AFAD257DE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5561014"/>
            <a:ext cx="37510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9903" name="Rectangle 31">
            <a:extLst>
              <a:ext uri="{FF2B5EF4-FFF2-40B4-BE49-F238E27FC236}">
                <a16:creationId xmlns:a16="http://schemas.microsoft.com/office/drawing/2014/main" id="{B6BCAF2C-46EC-4051-8F94-5EF9C9DC4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5561014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9904" name="Rectangle 32">
            <a:extLst>
              <a:ext uri="{FF2B5EF4-FFF2-40B4-BE49-F238E27FC236}">
                <a16:creationId xmlns:a16="http://schemas.microsoft.com/office/drawing/2014/main" id="{8751D771-F35F-4FD5-9DAD-9539B2E1F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5561014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79905" name="Rectangle 33">
            <a:extLst>
              <a:ext uri="{FF2B5EF4-FFF2-40B4-BE49-F238E27FC236}">
                <a16:creationId xmlns:a16="http://schemas.microsoft.com/office/drawing/2014/main" id="{7797C361-CB18-4803-9B0D-D48739232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5561014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60</a:t>
            </a:r>
          </a:p>
        </p:txBody>
      </p:sp>
      <p:sp>
        <p:nvSpPr>
          <p:cNvPr id="79906" name="Rectangle 34">
            <a:extLst>
              <a:ext uri="{FF2B5EF4-FFF2-40B4-BE49-F238E27FC236}">
                <a16:creationId xmlns:a16="http://schemas.microsoft.com/office/drawing/2014/main" id="{013FA3F3-87C7-4DB0-A7B6-67DAE7D88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5054601"/>
            <a:ext cx="41357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79907" name="Rectangle 35">
            <a:extLst>
              <a:ext uri="{FF2B5EF4-FFF2-40B4-BE49-F238E27FC236}">
                <a16:creationId xmlns:a16="http://schemas.microsoft.com/office/drawing/2014/main" id="{1DF30AA7-433F-4942-A7EF-B0CC2F02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49626"/>
            <a:ext cx="41357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79908" name="Rectangle 36">
            <a:extLst>
              <a:ext uri="{FF2B5EF4-FFF2-40B4-BE49-F238E27FC236}">
                <a16:creationId xmlns:a16="http://schemas.microsoft.com/office/drawing/2014/main" id="{7D76F7A1-D088-4789-9F31-024588A28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en-US"/>
              <a:t>Scatter plot</a:t>
            </a:r>
          </a:p>
        </p:txBody>
      </p:sp>
      <p:sp>
        <p:nvSpPr>
          <p:cNvPr id="79909" name="Rectangle 37">
            <a:extLst>
              <a:ext uri="{FF2B5EF4-FFF2-40B4-BE49-F238E27FC236}">
                <a16:creationId xmlns:a16="http://schemas.microsoft.com/office/drawing/2014/main" id="{19D87B54-848E-4202-88C3-DBACA1036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1.	Plot of All (</a:t>
            </a:r>
            <a:r>
              <a:rPr lang="en-US" altLang="en-US" i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 i="1" baseline="-25000"/>
              <a:t>i</a:t>
            </a:r>
            <a:r>
              <a:rPr lang="en-US" altLang="en-US"/>
              <a:t>) Pairs</a:t>
            </a:r>
          </a:p>
          <a:p>
            <a:r>
              <a:rPr lang="en-US" altLang="en-US"/>
              <a:t>2.	Suggests How Well Model Will Fit</a:t>
            </a:r>
          </a:p>
        </p:txBody>
      </p:sp>
      <p:sp>
        <p:nvSpPr>
          <p:cNvPr id="79910" name="Oval 38">
            <a:extLst>
              <a:ext uri="{FF2B5EF4-FFF2-40B4-BE49-F238E27FC236}">
                <a16:creationId xmlns:a16="http://schemas.microsoft.com/office/drawing/2014/main" id="{95434704-5D2C-489D-B021-A70417147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911" name="Oval 39">
            <a:extLst>
              <a:ext uri="{FF2B5EF4-FFF2-40B4-BE49-F238E27FC236}">
                <a16:creationId xmlns:a16="http://schemas.microsoft.com/office/drawing/2014/main" id="{7F9929D1-6808-47DF-8426-8E555EA91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912" name="Oval 40">
            <a:extLst>
              <a:ext uri="{FF2B5EF4-FFF2-40B4-BE49-F238E27FC236}">
                <a16:creationId xmlns:a16="http://schemas.microsoft.com/office/drawing/2014/main" id="{6357F924-AAC7-4DFF-A695-6FEDDF2EB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913" name="Oval 41">
            <a:extLst>
              <a:ext uri="{FF2B5EF4-FFF2-40B4-BE49-F238E27FC236}">
                <a16:creationId xmlns:a16="http://schemas.microsoft.com/office/drawing/2014/main" id="{D9813860-70DA-4150-978E-F8CBBF12D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914" name="Oval 42">
            <a:extLst>
              <a:ext uri="{FF2B5EF4-FFF2-40B4-BE49-F238E27FC236}">
                <a16:creationId xmlns:a16="http://schemas.microsoft.com/office/drawing/2014/main" id="{BBB706FE-EA0D-42C5-880E-7F9B7F532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915" name="Oval 43">
            <a:extLst>
              <a:ext uri="{FF2B5EF4-FFF2-40B4-BE49-F238E27FC236}">
                <a16:creationId xmlns:a16="http://schemas.microsoft.com/office/drawing/2014/main" id="{A604F198-7F3D-4778-9F1F-78DF2CCCD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>
            <a:extLst>
              <a:ext uri="{FF2B5EF4-FFF2-40B4-BE49-F238E27FC236}">
                <a16:creationId xmlns:a16="http://schemas.microsoft.com/office/drawing/2014/main" id="{84CE4D64-02E1-41AA-B4AC-FD0AAD62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4318461-9AD1-4F76-A64D-4A782B7280BD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A403D3C5-5B71-42D8-945D-75331CA5E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6600" y="171450"/>
            <a:ext cx="70866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en-US"/>
              <a:t>Thinking Challenge</a:t>
            </a:r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5E4F1572-4C20-4C3D-ADAB-4504D9E26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1676401"/>
            <a:ext cx="7826375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How would you draw a line through the points?   How do you determine which line ‘fits best’? </a:t>
            </a:r>
          </a:p>
        </p:txBody>
      </p:sp>
      <p:sp>
        <p:nvSpPr>
          <p:cNvPr id="81935" name="Rectangle 15">
            <a:extLst>
              <a:ext uri="{FF2B5EF4-FFF2-40B4-BE49-F238E27FC236}">
                <a16:creationId xmlns:a16="http://schemas.microsoft.com/office/drawing/2014/main" id="{687D0403-CCEC-4486-90FD-1E408E833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3235326"/>
            <a:ext cx="5657850" cy="2911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36" name="Line 16">
            <a:extLst>
              <a:ext uri="{FF2B5EF4-FFF2-40B4-BE49-F238E27FC236}">
                <a16:creationId xmlns:a16="http://schemas.microsoft.com/office/drawing/2014/main" id="{75A74A6F-63D4-4BB9-B666-9D11FA3F1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3894138"/>
            <a:ext cx="0" cy="137795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37" name="Line 17">
            <a:extLst>
              <a:ext uri="{FF2B5EF4-FFF2-40B4-BE49-F238E27FC236}">
                <a16:creationId xmlns:a16="http://schemas.microsoft.com/office/drawing/2014/main" id="{28BD39C3-A9AA-4C18-8225-7CF14374B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8914" y="528478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38" name="Line 18">
            <a:extLst>
              <a:ext uri="{FF2B5EF4-FFF2-40B4-BE49-F238E27FC236}">
                <a16:creationId xmlns:a16="http://schemas.microsoft.com/office/drawing/2014/main" id="{C4159418-1FE1-40E1-ACEB-BAD0668CF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8914" y="48180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39" name="Line 19">
            <a:extLst>
              <a:ext uri="{FF2B5EF4-FFF2-40B4-BE49-F238E27FC236}">
                <a16:creationId xmlns:a16="http://schemas.microsoft.com/office/drawing/2014/main" id="{CB491D7A-3343-4E57-B154-89F061AD6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8914" y="43481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40" name="Line 20">
            <a:extLst>
              <a:ext uri="{FF2B5EF4-FFF2-40B4-BE49-F238E27FC236}">
                <a16:creationId xmlns:a16="http://schemas.microsoft.com/office/drawing/2014/main" id="{912C54F4-A7A3-45A1-AAD9-B892F2F7B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8914" y="388143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41" name="Line 21">
            <a:extLst>
              <a:ext uri="{FF2B5EF4-FFF2-40B4-BE49-F238E27FC236}">
                <a16:creationId xmlns:a16="http://schemas.microsoft.com/office/drawing/2014/main" id="{448E31AA-9FE6-4EA7-AA13-CFED874DE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451" y="5284788"/>
            <a:ext cx="44354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42" name="Line 22">
            <a:extLst>
              <a:ext uri="{FF2B5EF4-FFF2-40B4-BE49-F238E27FC236}">
                <a16:creationId xmlns:a16="http://schemas.microsoft.com/office/drawing/2014/main" id="{004FE7FE-5E38-4C57-BFCC-F904D0FB5E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57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43" name="Line 23">
            <a:extLst>
              <a:ext uri="{FF2B5EF4-FFF2-40B4-BE49-F238E27FC236}">
                <a16:creationId xmlns:a16="http://schemas.microsoft.com/office/drawing/2014/main" id="{9AF17E79-0BBA-4654-9981-285EB4722C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187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44" name="Line 24">
            <a:extLst>
              <a:ext uri="{FF2B5EF4-FFF2-40B4-BE49-F238E27FC236}">
                <a16:creationId xmlns:a16="http://schemas.microsoft.com/office/drawing/2014/main" id="{D945C453-3E8A-4E89-A238-EF7DBCE765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16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45" name="Line 25">
            <a:extLst>
              <a:ext uri="{FF2B5EF4-FFF2-40B4-BE49-F238E27FC236}">
                <a16:creationId xmlns:a16="http://schemas.microsoft.com/office/drawing/2014/main" id="{0249D08B-BC97-4ED6-A8B7-963F069C6D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61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46" name="Line 26">
            <a:extLst>
              <a:ext uri="{FF2B5EF4-FFF2-40B4-BE49-F238E27FC236}">
                <a16:creationId xmlns:a16="http://schemas.microsoft.com/office/drawing/2014/main" id="{F6F3683E-D4DB-4E67-8BC3-03D4C978BA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2313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47" name="Line 27">
            <a:extLst>
              <a:ext uri="{FF2B5EF4-FFF2-40B4-BE49-F238E27FC236}">
                <a16:creationId xmlns:a16="http://schemas.microsoft.com/office/drawing/2014/main" id="{A3D42A61-F2E5-40DF-9478-D598AE6F65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20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48" name="Line 28">
            <a:extLst>
              <a:ext uri="{FF2B5EF4-FFF2-40B4-BE49-F238E27FC236}">
                <a16:creationId xmlns:a16="http://schemas.microsoft.com/office/drawing/2014/main" id="{CCEE5F00-CEF4-4B19-80AE-2F5140CA0A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662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49" name="Line 29">
            <a:extLst>
              <a:ext uri="{FF2B5EF4-FFF2-40B4-BE49-F238E27FC236}">
                <a16:creationId xmlns:a16="http://schemas.microsoft.com/office/drawing/2014/main" id="{5F8922B7-39DD-41AB-AC99-55BFB77D7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5750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50" name="Line 30">
            <a:extLst>
              <a:ext uri="{FF2B5EF4-FFF2-40B4-BE49-F238E27FC236}">
                <a16:creationId xmlns:a16="http://schemas.microsoft.com/office/drawing/2014/main" id="{6ED4C313-D8AF-471F-8B3E-1F0CE65E5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1650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51" name="Line 31">
            <a:extLst>
              <a:ext uri="{FF2B5EF4-FFF2-40B4-BE49-F238E27FC236}">
                <a16:creationId xmlns:a16="http://schemas.microsoft.com/office/drawing/2014/main" id="{707605C8-0129-4109-B8E4-649C92929C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2313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52" name="Line 32">
            <a:extLst>
              <a:ext uri="{FF2B5EF4-FFF2-40B4-BE49-F238E27FC236}">
                <a16:creationId xmlns:a16="http://schemas.microsoft.com/office/drawing/2014/main" id="{AC643F0F-9E35-4A89-A430-7ACDCAC83F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6625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53" name="Oval 33">
            <a:extLst>
              <a:ext uri="{FF2B5EF4-FFF2-40B4-BE49-F238E27FC236}">
                <a16:creationId xmlns:a16="http://schemas.microsoft.com/office/drawing/2014/main" id="{254F951B-56F0-4CCC-ADA0-16377F68A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54" name="Oval 34">
            <a:extLst>
              <a:ext uri="{FF2B5EF4-FFF2-40B4-BE49-F238E27FC236}">
                <a16:creationId xmlns:a16="http://schemas.microsoft.com/office/drawing/2014/main" id="{E480F7C5-A986-4968-9E0D-A250B96B5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55" name="Oval 35">
            <a:extLst>
              <a:ext uri="{FF2B5EF4-FFF2-40B4-BE49-F238E27FC236}">
                <a16:creationId xmlns:a16="http://schemas.microsoft.com/office/drawing/2014/main" id="{82D893F8-A390-45E0-8BBF-A6FB79B0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56" name="Oval 36">
            <a:extLst>
              <a:ext uri="{FF2B5EF4-FFF2-40B4-BE49-F238E27FC236}">
                <a16:creationId xmlns:a16="http://schemas.microsoft.com/office/drawing/2014/main" id="{9F25D73E-F4EB-4A20-9726-D12AD2A95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1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57" name="Oval 37">
            <a:extLst>
              <a:ext uri="{FF2B5EF4-FFF2-40B4-BE49-F238E27FC236}">
                <a16:creationId xmlns:a16="http://schemas.microsoft.com/office/drawing/2014/main" id="{D16EB5F0-C033-4560-80B6-F60441420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58" name="Oval 38">
            <a:extLst>
              <a:ext uri="{FF2B5EF4-FFF2-40B4-BE49-F238E27FC236}">
                <a16:creationId xmlns:a16="http://schemas.microsoft.com/office/drawing/2014/main" id="{A20DD927-894A-4151-92A9-3C9162C6A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4305301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59" name="Rectangle 39">
            <a:extLst>
              <a:ext uri="{FF2B5EF4-FFF2-40B4-BE49-F238E27FC236}">
                <a16:creationId xmlns:a16="http://schemas.microsoft.com/office/drawing/2014/main" id="{21E90AE1-8074-4505-9A6E-4DCC033B0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5045076"/>
            <a:ext cx="37510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1960" name="Rectangle 40">
            <a:extLst>
              <a:ext uri="{FF2B5EF4-FFF2-40B4-BE49-F238E27FC236}">
                <a16:creationId xmlns:a16="http://schemas.microsoft.com/office/drawing/2014/main" id="{E8D9FC6A-024A-4CA1-94BD-020B3BF01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79939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1961" name="Rectangle 41">
            <a:extLst>
              <a:ext uri="{FF2B5EF4-FFF2-40B4-BE49-F238E27FC236}">
                <a16:creationId xmlns:a16="http://schemas.microsoft.com/office/drawing/2014/main" id="{C8595DF9-24DF-454A-A2FB-4BAB66502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108451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81962" name="Rectangle 42">
            <a:extLst>
              <a:ext uri="{FF2B5EF4-FFF2-40B4-BE49-F238E27FC236}">
                <a16:creationId xmlns:a16="http://schemas.microsoft.com/office/drawing/2014/main" id="{3539720C-BEB5-44DE-93B0-2EBCDB197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41726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60</a:t>
            </a:r>
          </a:p>
        </p:txBody>
      </p:sp>
      <p:sp>
        <p:nvSpPr>
          <p:cNvPr id="81963" name="Rectangle 43">
            <a:extLst>
              <a:ext uri="{FF2B5EF4-FFF2-40B4-BE49-F238E27FC236}">
                <a16:creationId xmlns:a16="http://schemas.microsoft.com/office/drawing/2014/main" id="{9AFBA784-B2C0-4701-8AB2-C42EA52FC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5561014"/>
            <a:ext cx="37510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1964" name="Rectangle 44">
            <a:extLst>
              <a:ext uri="{FF2B5EF4-FFF2-40B4-BE49-F238E27FC236}">
                <a16:creationId xmlns:a16="http://schemas.microsoft.com/office/drawing/2014/main" id="{D147DF52-53CD-495F-A451-9B74A9A0B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5561014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1965" name="Rectangle 45">
            <a:extLst>
              <a:ext uri="{FF2B5EF4-FFF2-40B4-BE49-F238E27FC236}">
                <a16:creationId xmlns:a16="http://schemas.microsoft.com/office/drawing/2014/main" id="{C136530A-74B7-414F-B4CB-2FBAC1E2D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5561014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81966" name="Rectangle 46">
            <a:extLst>
              <a:ext uri="{FF2B5EF4-FFF2-40B4-BE49-F238E27FC236}">
                <a16:creationId xmlns:a16="http://schemas.microsoft.com/office/drawing/2014/main" id="{4511FA4C-BACE-4651-B265-55B80E89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5561014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60</a:t>
            </a:r>
          </a:p>
        </p:txBody>
      </p:sp>
      <p:sp>
        <p:nvSpPr>
          <p:cNvPr id="81967" name="Rectangle 47">
            <a:extLst>
              <a:ext uri="{FF2B5EF4-FFF2-40B4-BE49-F238E27FC236}">
                <a16:creationId xmlns:a16="http://schemas.microsoft.com/office/drawing/2014/main" id="{F230E033-3225-4045-9A5B-A8B2BFA1B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5054601"/>
            <a:ext cx="41357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81968" name="Rectangle 48">
            <a:extLst>
              <a:ext uri="{FF2B5EF4-FFF2-40B4-BE49-F238E27FC236}">
                <a16:creationId xmlns:a16="http://schemas.microsoft.com/office/drawing/2014/main" id="{848F71E2-C8A2-465D-ADB6-91742E8E2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49626"/>
            <a:ext cx="41357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81969" name="Oval 49">
            <a:extLst>
              <a:ext uri="{FF2B5EF4-FFF2-40B4-BE49-F238E27FC236}">
                <a16:creationId xmlns:a16="http://schemas.microsoft.com/office/drawing/2014/main" id="{84CA69D6-DFEE-4030-AAB6-C404F363F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70" name="Oval 50">
            <a:extLst>
              <a:ext uri="{FF2B5EF4-FFF2-40B4-BE49-F238E27FC236}">
                <a16:creationId xmlns:a16="http://schemas.microsoft.com/office/drawing/2014/main" id="{C0CA7555-0E3E-4DA7-81EE-B1855649A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71" name="Oval 51">
            <a:extLst>
              <a:ext uri="{FF2B5EF4-FFF2-40B4-BE49-F238E27FC236}">
                <a16:creationId xmlns:a16="http://schemas.microsoft.com/office/drawing/2014/main" id="{6A6C9BEC-3C74-4A88-81C8-453C8A6C7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72" name="Oval 52">
            <a:extLst>
              <a:ext uri="{FF2B5EF4-FFF2-40B4-BE49-F238E27FC236}">
                <a16:creationId xmlns:a16="http://schemas.microsoft.com/office/drawing/2014/main" id="{D328228D-FD20-43C8-B391-4F2EFFADA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73" name="Oval 53">
            <a:extLst>
              <a:ext uri="{FF2B5EF4-FFF2-40B4-BE49-F238E27FC236}">
                <a16:creationId xmlns:a16="http://schemas.microsoft.com/office/drawing/2014/main" id="{EFEA4B95-303B-4C92-BD69-3A86360E6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74" name="Oval 54">
            <a:extLst>
              <a:ext uri="{FF2B5EF4-FFF2-40B4-BE49-F238E27FC236}">
                <a16:creationId xmlns:a16="http://schemas.microsoft.com/office/drawing/2014/main" id="{907FFBB6-1776-4916-87A8-E92582AF4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75" name="Line 55">
            <a:extLst>
              <a:ext uri="{FF2B5EF4-FFF2-40B4-BE49-F238E27FC236}">
                <a16:creationId xmlns:a16="http://schemas.microsoft.com/office/drawing/2014/main" id="{3C0ECE22-731D-4C91-9855-198C768460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733800"/>
            <a:ext cx="4343400" cy="14478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1000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6FEF5515-26CE-49F8-B49F-4490C87C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99DB2F-071D-4BAB-B3F4-65797792DBCF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1B5671B3-DE5E-452F-A8DF-1606C952F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6600" y="171450"/>
            <a:ext cx="70866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en-US"/>
              <a:t>Thinking Challenge</a:t>
            </a:r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E91D1F41-3EF7-4425-BD9A-37E3195C3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1219201"/>
            <a:ext cx="7826375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How would you draw a line through the points?   How do you determine which line ‘fits best’?</a:t>
            </a:r>
          </a:p>
        </p:txBody>
      </p:sp>
      <p:sp>
        <p:nvSpPr>
          <p:cNvPr id="83982" name="Rectangle 14">
            <a:extLst>
              <a:ext uri="{FF2B5EF4-FFF2-40B4-BE49-F238E27FC236}">
                <a16:creationId xmlns:a16="http://schemas.microsoft.com/office/drawing/2014/main" id="{562A8A86-2FAE-44DE-93CF-C846B6CCD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1"/>
            <a:ext cx="5657850" cy="2911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3983" name="Line 15">
            <a:extLst>
              <a:ext uri="{FF2B5EF4-FFF2-40B4-BE49-F238E27FC236}">
                <a16:creationId xmlns:a16="http://schemas.microsoft.com/office/drawing/2014/main" id="{3FCBF9FE-77DF-49AB-96F4-5B8A7F9EC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3894138"/>
            <a:ext cx="0" cy="137795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3984" name="Line 16">
            <a:extLst>
              <a:ext uri="{FF2B5EF4-FFF2-40B4-BE49-F238E27FC236}">
                <a16:creationId xmlns:a16="http://schemas.microsoft.com/office/drawing/2014/main" id="{F913F543-9A74-48EB-8754-2EFAD9DB1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8914" y="528478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3985" name="Line 17">
            <a:extLst>
              <a:ext uri="{FF2B5EF4-FFF2-40B4-BE49-F238E27FC236}">
                <a16:creationId xmlns:a16="http://schemas.microsoft.com/office/drawing/2014/main" id="{967EAC66-F6ED-4EC1-A30A-F25D70751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8914" y="48180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3986" name="Line 18">
            <a:extLst>
              <a:ext uri="{FF2B5EF4-FFF2-40B4-BE49-F238E27FC236}">
                <a16:creationId xmlns:a16="http://schemas.microsoft.com/office/drawing/2014/main" id="{5C5002FD-7346-454C-9D1D-D16C5F1E6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8914" y="43481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3987" name="Line 19">
            <a:extLst>
              <a:ext uri="{FF2B5EF4-FFF2-40B4-BE49-F238E27FC236}">
                <a16:creationId xmlns:a16="http://schemas.microsoft.com/office/drawing/2014/main" id="{03316543-B2C8-403D-9633-EE0CF341B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8914" y="388143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3988" name="Line 20">
            <a:extLst>
              <a:ext uri="{FF2B5EF4-FFF2-40B4-BE49-F238E27FC236}">
                <a16:creationId xmlns:a16="http://schemas.microsoft.com/office/drawing/2014/main" id="{2F94D552-4097-4BF4-9CA3-9D63CCE5E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451" y="5284788"/>
            <a:ext cx="44354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3989" name="Line 21">
            <a:extLst>
              <a:ext uri="{FF2B5EF4-FFF2-40B4-BE49-F238E27FC236}">
                <a16:creationId xmlns:a16="http://schemas.microsoft.com/office/drawing/2014/main" id="{ECA88069-DB3A-402C-B04A-33899CC246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57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3990" name="Line 22">
            <a:extLst>
              <a:ext uri="{FF2B5EF4-FFF2-40B4-BE49-F238E27FC236}">
                <a16:creationId xmlns:a16="http://schemas.microsoft.com/office/drawing/2014/main" id="{55EDFE1E-9F96-4D8E-98A9-3230D941E1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187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3991" name="Line 23">
            <a:extLst>
              <a:ext uri="{FF2B5EF4-FFF2-40B4-BE49-F238E27FC236}">
                <a16:creationId xmlns:a16="http://schemas.microsoft.com/office/drawing/2014/main" id="{B5BF40E2-A444-4B65-B0CF-0B02C2B0FF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16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3992" name="Line 24">
            <a:extLst>
              <a:ext uri="{FF2B5EF4-FFF2-40B4-BE49-F238E27FC236}">
                <a16:creationId xmlns:a16="http://schemas.microsoft.com/office/drawing/2014/main" id="{7FE20CC6-1CD1-4523-9B79-CBE3168489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61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3993" name="Line 25">
            <a:extLst>
              <a:ext uri="{FF2B5EF4-FFF2-40B4-BE49-F238E27FC236}">
                <a16:creationId xmlns:a16="http://schemas.microsoft.com/office/drawing/2014/main" id="{D164D4A7-AF51-414A-BD43-FA70EBCCAB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2313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3994" name="Line 26">
            <a:extLst>
              <a:ext uri="{FF2B5EF4-FFF2-40B4-BE49-F238E27FC236}">
                <a16:creationId xmlns:a16="http://schemas.microsoft.com/office/drawing/2014/main" id="{64091F3F-C757-414A-BACA-388DE03B16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20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3995" name="Line 27">
            <a:extLst>
              <a:ext uri="{FF2B5EF4-FFF2-40B4-BE49-F238E27FC236}">
                <a16:creationId xmlns:a16="http://schemas.microsoft.com/office/drawing/2014/main" id="{742BA2DB-757C-4E3E-9C9D-23BA566740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662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3996" name="Line 28">
            <a:extLst>
              <a:ext uri="{FF2B5EF4-FFF2-40B4-BE49-F238E27FC236}">
                <a16:creationId xmlns:a16="http://schemas.microsoft.com/office/drawing/2014/main" id="{2E6590F2-B725-4AF3-AE25-AB38031504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5750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3997" name="Line 29">
            <a:extLst>
              <a:ext uri="{FF2B5EF4-FFF2-40B4-BE49-F238E27FC236}">
                <a16:creationId xmlns:a16="http://schemas.microsoft.com/office/drawing/2014/main" id="{D8682859-AADF-40AA-9BE9-B6C60A1FAA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1650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3998" name="Line 30">
            <a:extLst>
              <a:ext uri="{FF2B5EF4-FFF2-40B4-BE49-F238E27FC236}">
                <a16:creationId xmlns:a16="http://schemas.microsoft.com/office/drawing/2014/main" id="{7BA94FA1-3C7D-4FCA-8976-132E986DB3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2313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3999" name="Line 31">
            <a:extLst>
              <a:ext uri="{FF2B5EF4-FFF2-40B4-BE49-F238E27FC236}">
                <a16:creationId xmlns:a16="http://schemas.microsoft.com/office/drawing/2014/main" id="{268B9442-3C1A-4ABE-9A35-E83FE368AE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6625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4000" name="Oval 32">
            <a:extLst>
              <a:ext uri="{FF2B5EF4-FFF2-40B4-BE49-F238E27FC236}">
                <a16:creationId xmlns:a16="http://schemas.microsoft.com/office/drawing/2014/main" id="{04DD181F-718C-4E78-9995-4A9351AC2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4001" name="Oval 33">
            <a:extLst>
              <a:ext uri="{FF2B5EF4-FFF2-40B4-BE49-F238E27FC236}">
                <a16:creationId xmlns:a16="http://schemas.microsoft.com/office/drawing/2014/main" id="{1EADF6DE-7BB1-410D-AA48-A3737F9B4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4002" name="Oval 34">
            <a:extLst>
              <a:ext uri="{FF2B5EF4-FFF2-40B4-BE49-F238E27FC236}">
                <a16:creationId xmlns:a16="http://schemas.microsoft.com/office/drawing/2014/main" id="{A0C2705F-CCA1-4E1C-9483-C7F41890D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4003" name="Oval 35">
            <a:extLst>
              <a:ext uri="{FF2B5EF4-FFF2-40B4-BE49-F238E27FC236}">
                <a16:creationId xmlns:a16="http://schemas.microsoft.com/office/drawing/2014/main" id="{8D3FA39F-F8AD-4E66-B7D4-24F9A93EC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1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4004" name="Oval 36">
            <a:extLst>
              <a:ext uri="{FF2B5EF4-FFF2-40B4-BE49-F238E27FC236}">
                <a16:creationId xmlns:a16="http://schemas.microsoft.com/office/drawing/2014/main" id="{7F246CAA-B499-4A09-A419-B0040C573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4005" name="Oval 37">
            <a:extLst>
              <a:ext uri="{FF2B5EF4-FFF2-40B4-BE49-F238E27FC236}">
                <a16:creationId xmlns:a16="http://schemas.microsoft.com/office/drawing/2014/main" id="{BB1CEE56-AEB5-4345-BB40-4FE16CA29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4305301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4006" name="Rectangle 38">
            <a:extLst>
              <a:ext uri="{FF2B5EF4-FFF2-40B4-BE49-F238E27FC236}">
                <a16:creationId xmlns:a16="http://schemas.microsoft.com/office/drawing/2014/main" id="{66C8B6AE-BADB-4BC5-A52C-8DAEA1197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5045076"/>
            <a:ext cx="37510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4007" name="Rectangle 39">
            <a:extLst>
              <a:ext uri="{FF2B5EF4-FFF2-40B4-BE49-F238E27FC236}">
                <a16:creationId xmlns:a16="http://schemas.microsoft.com/office/drawing/2014/main" id="{5275314D-BCBE-4FA0-AB68-2F20BA21E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79939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4008" name="Rectangle 40">
            <a:extLst>
              <a:ext uri="{FF2B5EF4-FFF2-40B4-BE49-F238E27FC236}">
                <a16:creationId xmlns:a16="http://schemas.microsoft.com/office/drawing/2014/main" id="{BF5DD1D9-2A71-479F-88F1-DA744E4EF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108451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84009" name="Rectangle 41">
            <a:extLst>
              <a:ext uri="{FF2B5EF4-FFF2-40B4-BE49-F238E27FC236}">
                <a16:creationId xmlns:a16="http://schemas.microsoft.com/office/drawing/2014/main" id="{0A39A5FB-306E-47F8-96B8-2DD4D3B44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41726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60</a:t>
            </a:r>
          </a:p>
        </p:txBody>
      </p:sp>
      <p:sp>
        <p:nvSpPr>
          <p:cNvPr id="84010" name="Rectangle 42">
            <a:extLst>
              <a:ext uri="{FF2B5EF4-FFF2-40B4-BE49-F238E27FC236}">
                <a16:creationId xmlns:a16="http://schemas.microsoft.com/office/drawing/2014/main" id="{AD1BA680-3CE0-43D0-AFD2-53B0C9BE2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5561014"/>
            <a:ext cx="37510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4011" name="Rectangle 43">
            <a:extLst>
              <a:ext uri="{FF2B5EF4-FFF2-40B4-BE49-F238E27FC236}">
                <a16:creationId xmlns:a16="http://schemas.microsoft.com/office/drawing/2014/main" id="{B4EFBBC6-996A-45B5-82FD-89E3656D0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5561014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4012" name="Rectangle 44">
            <a:extLst>
              <a:ext uri="{FF2B5EF4-FFF2-40B4-BE49-F238E27FC236}">
                <a16:creationId xmlns:a16="http://schemas.microsoft.com/office/drawing/2014/main" id="{D738D08E-C09E-47D1-BF2A-97E2645E8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5561014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84013" name="Rectangle 45">
            <a:extLst>
              <a:ext uri="{FF2B5EF4-FFF2-40B4-BE49-F238E27FC236}">
                <a16:creationId xmlns:a16="http://schemas.microsoft.com/office/drawing/2014/main" id="{E701F41A-6B06-4740-802D-551E4A300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5561014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60</a:t>
            </a:r>
          </a:p>
        </p:txBody>
      </p:sp>
      <p:sp>
        <p:nvSpPr>
          <p:cNvPr id="84014" name="Rectangle 46">
            <a:extLst>
              <a:ext uri="{FF2B5EF4-FFF2-40B4-BE49-F238E27FC236}">
                <a16:creationId xmlns:a16="http://schemas.microsoft.com/office/drawing/2014/main" id="{B64A3971-257D-4A1C-B757-A605EE864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5054601"/>
            <a:ext cx="41357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84015" name="Rectangle 47">
            <a:extLst>
              <a:ext uri="{FF2B5EF4-FFF2-40B4-BE49-F238E27FC236}">
                <a16:creationId xmlns:a16="http://schemas.microsoft.com/office/drawing/2014/main" id="{5C62089C-D4DD-4A1E-8531-A53ACAE80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49626"/>
            <a:ext cx="41357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84016" name="Oval 48">
            <a:extLst>
              <a:ext uri="{FF2B5EF4-FFF2-40B4-BE49-F238E27FC236}">
                <a16:creationId xmlns:a16="http://schemas.microsoft.com/office/drawing/2014/main" id="{D6BBE456-54C0-49A7-A420-71794C7D7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4017" name="Oval 49">
            <a:extLst>
              <a:ext uri="{FF2B5EF4-FFF2-40B4-BE49-F238E27FC236}">
                <a16:creationId xmlns:a16="http://schemas.microsoft.com/office/drawing/2014/main" id="{8C2A503B-CFA2-4282-AA50-29A52F53E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4018" name="Oval 50">
            <a:extLst>
              <a:ext uri="{FF2B5EF4-FFF2-40B4-BE49-F238E27FC236}">
                <a16:creationId xmlns:a16="http://schemas.microsoft.com/office/drawing/2014/main" id="{DDDD431F-CE9B-4CD7-926B-8BDC85F4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4019" name="Oval 51">
            <a:extLst>
              <a:ext uri="{FF2B5EF4-FFF2-40B4-BE49-F238E27FC236}">
                <a16:creationId xmlns:a16="http://schemas.microsoft.com/office/drawing/2014/main" id="{FE3EBC2C-2D10-4D45-B1F6-67C64F1E0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4020" name="Oval 52">
            <a:extLst>
              <a:ext uri="{FF2B5EF4-FFF2-40B4-BE49-F238E27FC236}">
                <a16:creationId xmlns:a16="http://schemas.microsoft.com/office/drawing/2014/main" id="{EB85D43D-A92B-4D85-8480-DBED3FBFE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4021" name="Oval 53">
            <a:extLst>
              <a:ext uri="{FF2B5EF4-FFF2-40B4-BE49-F238E27FC236}">
                <a16:creationId xmlns:a16="http://schemas.microsoft.com/office/drawing/2014/main" id="{2E67263E-6B7E-4AC5-B5F2-61239E772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4023" name="Line 55">
            <a:extLst>
              <a:ext uri="{FF2B5EF4-FFF2-40B4-BE49-F238E27FC236}">
                <a16:creationId xmlns:a16="http://schemas.microsoft.com/office/drawing/2014/main" id="{8BAA9A69-AB34-4732-B99A-F74C6BA2D7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191000"/>
            <a:ext cx="4419600" cy="990600"/>
          </a:xfrm>
          <a:prstGeom prst="line">
            <a:avLst/>
          </a:prstGeom>
          <a:noFill/>
          <a:ln w="50800">
            <a:solidFill>
              <a:srgbClr val="A2C1F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4024" name="Line 56">
            <a:extLst>
              <a:ext uri="{FF2B5EF4-FFF2-40B4-BE49-F238E27FC236}">
                <a16:creationId xmlns:a16="http://schemas.microsoft.com/office/drawing/2014/main" id="{47C7AE01-3A46-4CEB-8CCA-A7662C174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429000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4026" name="Text Box 58">
            <a:extLst>
              <a:ext uri="{FF2B5EF4-FFF2-40B4-BE49-F238E27FC236}">
                <a16:creationId xmlns:a16="http://schemas.microsoft.com/office/drawing/2014/main" id="{972DB972-612A-48BD-BC6D-362A3E579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048001"/>
            <a:ext cx="170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Slope changed</a:t>
            </a:r>
          </a:p>
        </p:txBody>
      </p:sp>
      <p:sp>
        <p:nvSpPr>
          <p:cNvPr id="84027" name="Text Box 59">
            <a:extLst>
              <a:ext uri="{FF2B5EF4-FFF2-40B4-BE49-F238E27FC236}">
                <a16:creationId xmlns:a16="http://schemas.microsoft.com/office/drawing/2014/main" id="{F685A7F1-692A-4B95-B2F8-0347E199A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650" y="5957888"/>
            <a:ext cx="226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Intercept unchanged</a:t>
            </a:r>
          </a:p>
        </p:txBody>
      </p:sp>
      <p:sp>
        <p:nvSpPr>
          <p:cNvPr id="84028" name="Line 60">
            <a:extLst>
              <a:ext uri="{FF2B5EF4-FFF2-40B4-BE49-F238E27FC236}">
                <a16:creationId xmlns:a16="http://schemas.microsoft.com/office/drawing/2014/main" id="{690D6CAA-4D59-4DB1-9235-2223C920E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181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4030" name="Line 62">
            <a:extLst>
              <a:ext uri="{FF2B5EF4-FFF2-40B4-BE49-F238E27FC236}">
                <a16:creationId xmlns:a16="http://schemas.microsoft.com/office/drawing/2014/main" id="{170B51FE-A203-409C-9B68-8618114F29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52578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4031" name="Line 63">
            <a:extLst>
              <a:ext uri="{FF2B5EF4-FFF2-40B4-BE49-F238E27FC236}">
                <a16:creationId xmlns:a16="http://schemas.microsoft.com/office/drawing/2014/main" id="{C12E5130-FFA1-4C09-AAEF-5F94F5C33B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733800"/>
            <a:ext cx="4343400" cy="14478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1000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BA042FD4-C444-48E4-BE5E-ECBFB4C8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BAFC2D-C3FC-4E13-9B10-F2E18879C71D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7523199E-F698-4C68-B5AB-2162D367D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6600" y="171450"/>
            <a:ext cx="70866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en-US"/>
              <a:t>Thinking Challenge</a:t>
            </a:r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A5612C60-600A-4364-BEBF-3F1CD57B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1371601"/>
            <a:ext cx="7826375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How would you draw a line through the points?   How do you determine which line ‘fits best’?</a:t>
            </a:r>
          </a:p>
        </p:txBody>
      </p:sp>
      <p:sp>
        <p:nvSpPr>
          <p:cNvPr id="86071" name="Rectangle 55">
            <a:extLst>
              <a:ext uri="{FF2B5EF4-FFF2-40B4-BE49-F238E27FC236}">
                <a16:creationId xmlns:a16="http://schemas.microsoft.com/office/drawing/2014/main" id="{DCFFCD5B-D014-4BBF-8F18-452ADD253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1"/>
            <a:ext cx="5657850" cy="2911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72" name="Line 56">
            <a:extLst>
              <a:ext uri="{FF2B5EF4-FFF2-40B4-BE49-F238E27FC236}">
                <a16:creationId xmlns:a16="http://schemas.microsoft.com/office/drawing/2014/main" id="{FA201D4C-86F8-471D-B92B-85F926B25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3894138"/>
            <a:ext cx="0" cy="137795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73" name="Line 57">
            <a:extLst>
              <a:ext uri="{FF2B5EF4-FFF2-40B4-BE49-F238E27FC236}">
                <a16:creationId xmlns:a16="http://schemas.microsoft.com/office/drawing/2014/main" id="{FF061BB7-BBD3-46EF-BBAD-EF0C8A6E8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8914" y="528478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74" name="Line 58">
            <a:extLst>
              <a:ext uri="{FF2B5EF4-FFF2-40B4-BE49-F238E27FC236}">
                <a16:creationId xmlns:a16="http://schemas.microsoft.com/office/drawing/2014/main" id="{A3204B72-17EE-4DE0-86AB-A221BC251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8914" y="48180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75" name="Line 59">
            <a:extLst>
              <a:ext uri="{FF2B5EF4-FFF2-40B4-BE49-F238E27FC236}">
                <a16:creationId xmlns:a16="http://schemas.microsoft.com/office/drawing/2014/main" id="{853F0535-0C92-4BA1-A422-8AECFD856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8914" y="43481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76" name="Line 60">
            <a:extLst>
              <a:ext uri="{FF2B5EF4-FFF2-40B4-BE49-F238E27FC236}">
                <a16:creationId xmlns:a16="http://schemas.microsoft.com/office/drawing/2014/main" id="{82452826-B00A-4D6A-97D0-621A5470F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8914" y="388143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77" name="Line 61">
            <a:extLst>
              <a:ext uri="{FF2B5EF4-FFF2-40B4-BE49-F238E27FC236}">
                <a16:creationId xmlns:a16="http://schemas.microsoft.com/office/drawing/2014/main" id="{0CBE949E-FF0E-405E-996D-08F4B0E9D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451" y="5284788"/>
            <a:ext cx="44354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78" name="Line 62">
            <a:extLst>
              <a:ext uri="{FF2B5EF4-FFF2-40B4-BE49-F238E27FC236}">
                <a16:creationId xmlns:a16="http://schemas.microsoft.com/office/drawing/2014/main" id="{AE74804E-C302-4FBD-BB66-37A5AE9A07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57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79" name="Line 63">
            <a:extLst>
              <a:ext uri="{FF2B5EF4-FFF2-40B4-BE49-F238E27FC236}">
                <a16:creationId xmlns:a16="http://schemas.microsoft.com/office/drawing/2014/main" id="{DA1558A9-9993-427E-AF0D-EEF1F9F8FB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187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80" name="Line 64">
            <a:extLst>
              <a:ext uri="{FF2B5EF4-FFF2-40B4-BE49-F238E27FC236}">
                <a16:creationId xmlns:a16="http://schemas.microsoft.com/office/drawing/2014/main" id="{D3789305-5C26-40CA-BDEA-D34997229A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16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81" name="Line 65">
            <a:extLst>
              <a:ext uri="{FF2B5EF4-FFF2-40B4-BE49-F238E27FC236}">
                <a16:creationId xmlns:a16="http://schemas.microsoft.com/office/drawing/2014/main" id="{F21CDE29-11F0-4734-AD71-C82D615681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61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82" name="Line 66">
            <a:extLst>
              <a:ext uri="{FF2B5EF4-FFF2-40B4-BE49-F238E27FC236}">
                <a16:creationId xmlns:a16="http://schemas.microsoft.com/office/drawing/2014/main" id="{E3ED1F10-D082-4928-A907-BF7D7BEFF2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2313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83" name="Line 67">
            <a:extLst>
              <a:ext uri="{FF2B5EF4-FFF2-40B4-BE49-F238E27FC236}">
                <a16:creationId xmlns:a16="http://schemas.microsoft.com/office/drawing/2014/main" id="{C2DCC0EC-E3FA-4C1E-90BD-49AF7FCE38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20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84" name="Line 68">
            <a:extLst>
              <a:ext uri="{FF2B5EF4-FFF2-40B4-BE49-F238E27FC236}">
                <a16:creationId xmlns:a16="http://schemas.microsoft.com/office/drawing/2014/main" id="{08D8E5E3-1749-48A0-9454-A0E1D34A20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662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85" name="Line 69">
            <a:extLst>
              <a:ext uri="{FF2B5EF4-FFF2-40B4-BE49-F238E27FC236}">
                <a16:creationId xmlns:a16="http://schemas.microsoft.com/office/drawing/2014/main" id="{6FDF6893-7543-402D-84CB-B1E90A1213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5750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86" name="Line 70">
            <a:extLst>
              <a:ext uri="{FF2B5EF4-FFF2-40B4-BE49-F238E27FC236}">
                <a16:creationId xmlns:a16="http://schemas.microsoft.com/office/drawing/2014/main" id="{8B51A2E5-ECF1-450B-B59F-21E817002D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1650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87" name="Line 71">
            <a:extLst>
              <a:ext uri="{FF2B5EF4-FFF2-40B4-BE49-F238E27FC236}">
                <a16:creationId xmlns:a16="http://schemas.microsoft.com/office/drawing/2014/main" id="{DED6E81C-E5D9-42D9-9E35-8139207CF1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2313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88" name="Line 72">
            <a:extLst>
              <a:ext uri="{FF2B5EF4-FFF2-40B4-BE49-F238E27FC236}">
                <a16:creationId xmlns:a16="http://schemas.microsoft.com/office/drawing/2014/main" id="{84A05ACA-B220-4127-B0C5-05E9FDEF93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6625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89" name="Oval 73">
            <a:extLst>
              <a:ext uri="{FF2B5EF4-FFF2-40B4-BE49-F238E27FC236}">
                <a16:creationId xmlns:a16="http://schemas.microsoft.com/office/drawing/2014/main" id="{77637FC6-7A82-4134-99E4-0D115CDCA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90" name="Oval 74">
            <a:extLst>
              <a:ext uri="{FF2B5EF4-FFF2-40B4-BE49-F238E27FC236}">
                <a16:creationId xmlns:a16="http://schemas.microsoft.com/office/drawing/2014/main" id="{361331D7-23E2-4023-8A25-10CA9A8BF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91" name="Oval 75">
            <a:extLst>
              <a:ext uri="{FF2B5EF4-FFF2-40B4-BE49-F238E27FC236}">
                <a16:creationId xmlns:a16="http://schemas.microsoft.com/office/drawing/2014/main" id="{821B0A14-1EAD-4CB2-A73E-527C3DBB6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92" name="Oval 76">
            <a:extLst>
              <a:ext uri="{FF2B5EF4-FFF2-40B4-BE49-F238E27FC236}">
                <a16:creationId xmlns:a16="http://schemas.microsoft.com/office/drawing/2014/main" id="{0DA0F25B-89C0-461A-9145-BCB1ECB99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1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93" name="Oval 77">
            <a:extLst>
              <a:ext uri="{FF2B5EF4-FFF2-40B4-BE49-F238E27FC236}">
                <a16:creationId xmlns:a16="http://schemas.microsoft.com/office/drawing/2014/main" id="{562A7E33-B113-4DDA-BA43-F39D1263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94" name="Oval 78">
            <a:extLst>
              <a:ext uri="{FF2B5EF4-FFF2-40B4-BE49-F238E27FC236}">
                <a16:creationId xmlns:a16="http://schemas.microsoft.com/office/drawing/2014/main" id="{EE8F40FF-401C-4253-AFAF-74136D00F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4305301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095" name="Rectangle 79">
            <a:extLst>
              <a:ext uri="{FF2B5EF4-FFF2-40B4-BE49-F238E27FC236}">
                <a16:creationId xmlns:a16="http://schemas.microsoft.com/office/drawing/2014/main" id="{012ABE2B-C4FD-4531-9096-C068AEC9B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5045076"/>
            <a:ext cx="37510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6096" name="Rectangle 80">
            <a:extLst>
              <a:ext uri="{FF2B5EF4-FFF2-40B4-BE49-F238E27FC236}">
                <a16:creationId xmlns:a16="http://schemas.microsoft.com/office/drawing/2014/main" id="{938CC5FF-538F-41F9-859D-4CB28FD33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79939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6097" name="Rectangle 81">
            <a:extLst>
              <a:ext uri="{FF2B5EF4-FFF2-40B4-BE49-F238E27FC236}">
                <a16:creationId xmlns:a16="http://schemas.microsoft.com/office/drawing/2014/main" id="{E0D87867-9D0E-4C48-8795-0EEC12201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108451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86098" name="Rectangle 82">
            <a:extLst>
              <a:ext uri="{FF2B5EF4-FFF2-40B4-BE49-F238E27FC236}">
                <a16:creationId xmlns:a16="http://schemas.microsoft.com/office/drawing/2014/main" id="{82B3B9EE-6B6C-42E5-9515-A4AB863D3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41726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60</a:t>
            </a:r>
          </a:p>
        </p:txBody>
      </p:sp>
      <p:sp>
        <p:nvSpPr>
          <p:cNvPr id="86099" name="Rectangle 83">
            <a:extLst>
              <a:ext uri="{FF2B5EF4-FFF2-40B4-BE49-F238E27FC236}">
                <a16:creationId xmlns:a16="http://schemas.microsoft.com/office/drawing/2014/main" id="{BE10138E-3DE1-4489-A7E8-DED20001A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5561014"/>
            <a:ext cx="37510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6100" name="Rectangle 84">
            <a:extLst>
              <a:ext uri="{FF2B5EF4-FFF2-40B4-BE49-F238E27FC236}">
                <a16:creationId xmlns:a16="http://schemas.microsoft.com/office/drawing/2014/main" id="{C864592C-2607-4B1B-B723-FE1C86BEB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5561014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6101" name="Rectangle 85">
            <a:extLst>
              <a:ext uri="{FF2B5EF4-FFF2-40B4-BE49-F238E27FC236}">
                <a16:creationId xmlns:a16="http://schemas.microsoft.com/office/drawing/2014/main" id="{BD7C230A-795B-4BC9-BED2-C80F84195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5561014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86102" name="Rectangle 86">
            <a:extLst>
              <a:ext uri="{FF2B5EF4-FFF2-40B4-BE49-F238E27FC236}">
                <a16:creationId xmlns:a16="http://schemas.microsoft.com/office/drawing/2014/main" id="{D4C695C1-156D-4D62-93FB-90C72A19D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5561014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60</a:t>
            </a:r>
          </a:p>
        </p:txBody>
      </p:sp>
      <p:sp>
        <p:nvSpPr>
          <p:cNvPr id="86103" name="Rectangle 87">
            <a:extLst>
              <a:ext uri="{FF2B5EF4-FFF2-40B4-BE49-F238E27FC236}">
                <a16:creationId xmlns:a16="http://schemas.microsoft.com/office/drawing/2014/main" id="{9F2B3E2A-7A07-4CB5-9711-011AB0676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5054601"/>
            <a:ext cx="41357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86104" name="Rectangle 88">
            <a:extLst>
              <a:ext uri="{FF2B5EF4-FFF2-40B4-BE49-F238E27FC236}">
                <a16:creationId xmlns:a16="http://schemas.microsoft.com/office/drawing/2014/main" id="{F8126529-FF3C-4E0D-9DE5-4741FDA60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49626"/>
            <a:ext cx="41357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86105" name="Oval 89">
            <a:extLst>
              <a:ext uri="{FF2B5EF4-FFF2-40B4-BE49-F238E27FC236}">
                <a16:creationId xmlns:a16="http://schemas.microsoft.com/office/drawing/2014/main" id="{305538BA-0C27-4038-8309-A8F5079F0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106" name="Oval 90">
            <a:extLst>
              <a:ext uri="{FF2B5EF4-FFF2-40B4-BE49-F238E27FC236}">
                <a16:creationId xmlns:a16="http://schemas.microsoft.com/office/drawing/2014/main" id="{AA070F4E-1986-4DA0-8C39-0638D6436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107" name="Oval 91">
            <a:extLst>
              <a:ext uri="{FF2B5EF4-FFF2-40B4-BE49-F238E27FC236}">
                <a16:creationId xmlns:a16="http://schemas.microsoft.com/office/drawing/2014/main" id="{03F0A787-4D27-4F04-AE93-A815020D3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108" name="Oval 92">
            <a:extLst>
              <a:ext uri="{FF2B5EF4-FFF2-40B4-BE49-F238E27FC236}">
                <a16:creationId xmlns:a16="http://schemas.microsoft.com/office/drawing/2014/main" id="{CF658259-C918-4D2D-B7E2-4880B54D7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109" name="Oval 93">
            <a:extLst>
              <a:ext uri="{FF2B5EF4-FFF2-40B4-BE49-F238E27FC236}">
                <a16:creationId xmlns:a16="http://schemas.microsoft.com/office/drawing/2014/main" id="{F361B041-B585-4761-A630-F0C7D2CAE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110" name="Oval 94">
            <a:extLst>
              <a:ext uri="{FF2B5EF4-FFF2-40B4-BE49-F238E27FC236}">
                <a16:creationId xmlns:a16="http://schemas.microsoft.com/office/drawing/2014/main" id="{37C33E27-90F2-4581-9C90-63405C04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112" name="Line 96">
            <a:extLst>
              <a:ext uri="{FF2B5EF4-FFF2-40B4-BE49-F238E27FC236}">
                <a16:creationId xmlns:a16="http://schemas.microsoft.com/office/drawing/2014/main" id="{A4036976-7BEA-4762-B8E7-BEFCE888D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048000"/>
            <a:ext cx="152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113" name="Text Box 97">
            <a:extLst>
              <a:ext uri="{FF2B5EF4-FFF2-40B4-BE49-F238E27FC236}">
                <a16:creationId xmlns:a16="http://schemas.microsoft.com/office/drawing/2014/main" id="{54503B49-D779-413A-8427-66DD9C638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681288"/>
            <a:ext cx="196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Slope unchanged</a:t>
            </a:r>
          </a:p>
        </p:txBody>
      </p:sp>
      <p:sp>
        <p:nvSpPr>
          <p:cNvPr id="86114" name="Text Box 98">
            <a:extLst>
              <a:ext uri="{FF2B5EF4-FFF2-40B4-BE49-F238E27FC236}">
                <a16:creationId xmlns:a16="http://schemas.microsoft.com/office/drawing/2014/main" id="{FF94D46D-8D45-49E5-833F-79A73F6ED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650" y="5957888"/>
            <a:ext cx="201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Intercept changed</a:t>
            </a:r>
          </a:p>
        </p:txBody>
      </p:sp>
      <p:sp>
        <p:nvSpPr>
          <p:cNvPr id="86115" name="Line 99">
            <a:extLst>
              <a:ext uri="{FF2B5EF4-FFF2-40B4-BE49-F238E27FC236}">
                <a16:creationId xmlns:a16="http://schemas.microsoft.com/office/drawing/2014/main" id="{615CA012-5042-4B16-A356-F70AB250E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181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116" name="Line 100">
            <a:extLst>
              <a:ext uri="{FF2B5EF4-FFF2-40B4-BE49-F238E27FC236}">
                <a16:creationId xmlns:a16="http://schemas.microsoft.com/office/drawing/2014/main" id="{5AF277AD-0513-44B0-B3D0-B3EDF52E10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381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117" name="Line 101">
            <a:extLst>
              <a:ext uri="{FF2B5EF4-FFF2-40B4-BE49-F238E27FC236}">
                <a16:creationId xmlns:a16="http://schemas.microsoft.com/office/drawing/2014/main" id="{B3F8F5D6-417F-4F0B-8D13-0B0041830E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505200"/>
            <a:ext cx="4343400" cy="1447800"/>
          </a:xfrm>
          <a:prstGeom prst="line">
            <a:avLst/>
          </a:prstGeom>
          <a:noFill/>
          <a:ln w="50800">
            <a:solidFill>
              <a:srgbClr val="A2C1F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6118" name="Line 102">
            <a:extLst>
              <a:ext uri="{FF2B5EF4-FFF2-40B4-BE49-F238E27FC236}">
                <a16:creationId xmlns:a16="http://schemas.microsoft.com/office/drawing/2014/main" id="{B72B8C98-30DF-4751-B27B-2394A2DFDF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733800"/>
            <a:ext cx="4343400" cy="14478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1000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54B72DCC-57F2-4DBA-AC7D-DD9983A4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4485B4-5494-47C5-B6BB-D54230B80521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449C8241-57DE-4259-9ADD-9863B52F8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6600" y="171450"/>
            <a:ext cx="70866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en-US"/>
              <a:t>Thinking Challenge</a:t>
            </a:r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C9A1EBB4-355D-49A7-81CB-403899362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1295401"/>
            <a:ext cx="7826375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How would you draw a line through the points?   How do you determine which line ‘fits best’?</a:t>
            </a:r>
          </a:p>
        </p:txBody>
      </p:sp>
      <p:sp>
        <p:nvSpPr>
          <p:cNvPr id="88078" name="Rectangle 14">
            <a:extLst>
              <a:ext uri="{FF2B5EF4-FFF2-40B4-BE49-F238E27FC236}">
                <a16:creationId xmlns:a16="http://schemas.microsoft.com/office/drawing/2014/main" id="{BCA0C1B9-BF7D-4FEC-BD8F-4195AFA72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1"/>
            <a:ext cx="5657850" cy="2911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079" name="Line 15">
            <a:extLst>
              <a:ext uri="{FF2B5EF4-FFF2-40B4-BE49-F238E27FC236}">
                <a16:creationId xmlns:a16="http://schemas.microsoft.com/office/drawing/2014/main" id="{43432B73-C6CD-4FD4-A2B2-80178C195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3894138"/>
            <a:ext cx="0" cy="137795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080" name="Line 16">
            <a:extLst>
              <a:ext uri="{FF2B5EF4-FFF2-40B4-BE49-F238E27FC236}">
                <a16:creationId xmlns:a16="http://schemas.microsoft.com/office/drawing/2014/main" id="{3045EF96-6340-4105-A391-DE4C95385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8914" y="528478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081" name="Line 17">
            <a:extLst>
              <a:ext uri="{FF2B5EF4-FFF2-40B4-BE49-F238E27FC236}">
                <a16:creationId xmlns:a16="http://schemas.microsoft.com/office/drawing/2014/main" id="{CFC6F3D9-D1DE-4604-ABFA-FEDF1CA4F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8914" y="48180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082" name="Line 18">
            <a:extLst>
              <a:ext uri="{FF2B5EF4-FFF2-40B4-BE49-F238E27FC236}">
                <a16:creationId xmlns:a16="http://schemas.microsoft.com/office/drawing/2014/main" id="{6AF6DF22-B267-436F-850B-885B1BF5D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8914" y="43481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083" name="Line 19">
            <a:extLst>
              <a:ext uri="{FF2B5EF4-FFF2-40B4-BE49-F238E27FC236}">
                <a16:creationId xmlns:a16="http://schemas.microsoft.com/office/drawing/2014/main" id="{9477BCBE-E530-420D-BE01-339B28D21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8914" y="388143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084" name="Line 20">
            <a:extLst>
              <a:ext uri="{FF2B5EF4-FFF2-40B4-BE49-F238E27FC236}">
                <a16:creationId xmlns:a16="http://schemas.microsoft.com/office/drawing/2014/main" id="{C849A585-E0D8-4375-8634-E6DAC74758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451" y="5284788"/>
            <a:ext cx="44354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085" name="Line 21">
            <a:extLst>
              <a:ext uri="{FF2B5EF4-FFF2-40B4-BE49-F238E27FC236}">
                <a16:creationId xmlns:a16="http://schemas.microsoft.com/office/drawing/2014/main" id="{193D5F39-83CC-48AA-83AE-E73AF8F21A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57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086" name="Line 22">
            <a:extLst>
              <a:ext uri="{FF2B5EF4-FFF2-40B4-BE49-F238E27FC236}">
                <a16:creationId xmlns:a16="http://schemas.microsoft.com/office/drawing/2014/main" id="{CAA9E519-2AC8-4DC5-A60D-65E22B2BC8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187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087" name="Line 23">
            <a:extLst>
              <a:ext uri="{FF2B5EF4-FFF2-40B4-BE49-F238E27FC236}">
                <a16:creationId xmlns:a16="http://schemas.microsoft.com/office/drawing/2014/main" id="{8417EA62-0AA4-4715-AF59-9E1B18EEB0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16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088" name="Line 24">
            <a:extLst>
              <a:ext uri="{FF2B5EF4-FFF2-40B4-BE49-F238E27FC236}">
                <a16:creationId xmlns:a16="http://schemas.microsoft.com/office/drawing/2014/main" id="{93443BA1-F195-4FE4-885C-77E6E1B800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61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089" name="Line 25">
            <a:extLst>
              <a:ext uri="{FF2B5EF4-FFF2-40B4-BE49-F238E27FC236}">
                <a16:creationId xmlns:a16="http://schemas.microsoft.com/office/drawing/2014/main" id="{184E6802-7F37-48E4-9A55-0B35CCF084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2313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090" name="Line 26">
            <a:extLst>
              <a:ext uri="{FF2B5EF4-FFF2-40B4-BE49-F238E27FC236}">
                <a16:creationId xmlns:a16="http://schemas.microsoft.com/office/drawing/2014/main" id="{A13A427E-13B2-454F-9501-A090AAA475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20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091" name="Line 27">
            <a:extLst>
              <a:ext uri="{FF2B5EF4-FFF2-40B4-BE49-F238E27FC236}">
                <a16:creationId xmlns:a16="http://schemas.microsoft.com/office/drawing/2014/main" id="{3F5BB75D-0D0C-4E84-A180-F6E8D700C5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662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092" name="Line 28">
            <a:extLst>
              <a:ext uri="{FF2B5EF4-FFF2-40B4-BE49-F238E27FC236}">
                <a16:creationId xmlns:a16="http://schemas.microsoft.com/office/drawing/2014/main" id="{DEB58BF2-015C-4549-889A-62F9E5AF4C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5750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093" name="Line 29">
            <a:extLst>
              <a:ext uri="{FF2B5EF4-FFF2-40B4-BE49-F238E27FC236}">
                <a16:creationId xmlns:a16="http://schemas.microsoft.com/office/drawing/2014/main" id="{F6A547EF-5667-4BD2-8411-8E378C0596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1650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094" name="Line 30">
            <a:extLst>
              <a:ext uri="{FF2B5EF4-FFF2-40B4-BE49-F238E27FC236}">
                <a16:creationId xmlns:a16="http://schemas.microsoft.com/office/drawing/2014/main" id="{293237A2-C216-4F9D-973E-07C793C87F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2313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095" name="Line 31">
            <a:extLst>
              <a:ext uri="{FF2B5EF4-FFF2-40B4-BE49-F238E27FC236}">
                <a16:creationId xmlns:a16="http://schemas.microsoft.com/office/drawing/2014/main" id="{63FCDCC2-DF99-4A38-9042-B7CB782B8E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6625" y="5162551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096" name="Oval 32">
            <a:extLst>
              <a:ext uri="{FF2B5EF4-FFF2-40B4-BE49-F238E27FC236}">
                <a16:creationId xmlns:a16="http://schemas.microsoft.com/office/drawing/2014/main" id="{7D3E6AB4-7BF0-4B21-94F6-B5980A5D7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097" name="Oval 33">
            <a:extLst>
              <a:ext uri="{FF2B5EF4-FFF2-40B4-BE49-F238E27FC236}">
                <a16:creationId xmlns:a16="http://schemas.microsoft.com/office/drawing/2014/main" id="{E72FFB29-6C9A-4A5B-904B-F075AC54C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098" name="Oval 34">
            <a:extLst>
              <a:ext uri="{FF2B5EF4-FFF2-40B4-BE49-F238E27FC236}">
                <a16:creationId xmlns:a16="http://schemas.microsoft.com/office/drawing/2014/main" id="{6488BE7C-9B00-4396-B622-3E284AB38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099" name="Oval 35">
            <a:extLst>
              <a:ext uri="{FF2B5EF4-FFF2-40B4-BE49-F238E27FC236}">
                <a16:creationId xmlns:a16="http://schemas.microsoft.com/office/drawing/2014/main" id="{E83939BF-A955-4765-B8E9-9B5383693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1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100" name="Oval 36">
            <a:extLst>
              <a:ext uri="{FF2B5EF4-FFF2-40B4-BE49-F238E27FC236}">
                <a16:creationId xmlns:a16="http://schemas.microsoft.com/office/drawing/2014/main" id="{C35A0829-074C-4002-93E0-33490B23B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101" name="Oval 37">
            <a:extLst>
              <a:ext uri="{FF2B5EF4-FFF2-40B4-BE49-F238E27FC236}">
                <a16:creationId xmlns:a16="http://schemas.microsoft.com/office/drawing/2014/main" id="{70129828-F00C-457F-B635-1219807CA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4305301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102" name="Rectangle 38">
            <a:extLst>
              <a:ext uri="{FF2B5EF4-FFF2-40B4-BE49-F238E27FC236}">
                <a16:creationId xmlns:a16="http://schemas.microsoft.com/office/drawing/2014/main" id="{E9B1D690-03F0-4741-A266-57DA4EE5D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5045076"/>
            <a:ext cx="37510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8103" name="Rectangle 39">
            <a:extLst>
              <a:ext uri="{FF2B5EF4-FFF2-40B4-BE49-F238E27FC236}">
                <a16:creationId xmlns:a16="http://schemas.microsoft.com/office/drawing/2014/main" id="{F5D2AFFB-98C8-422B-A3F3-121766624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79939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8104" name="Rectangle 40">
            <a:extLst>
              <a:ext uri="{FF2B5EF4-FFF2-40B4-BE49-F238E27FC236}">
                <a16:creationId xmlns:a16="http://schemas.microsoft.com/office/drawing/2014/main" id="{580C933E-E90A-4D03-991F-04F7030E4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108451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88105" name="Rectangle 41">
            <a:extLst>
              <a:ext uri="{FF2B5EF4-FFF2-40B4-BE49-F238E27FC236}">
                <a16:creationId xmlns:a16="http://schemas.microsoft.com/office/drawing/2014/main" id="{51F3D18D-8807-4F3F-B989-83102856E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41726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60</a:t>
            </a:r>
          </a:p>
        </p:txBody>
      </p:sp>
      <p:sp>
        <p:nvSpPr>
          <p:cNvPr id="88106" name="Rectangle 42">
            <a:extLst>
              <a:ext uri="{FF2B5EF4-FFF2-40B4-BE49-F238E27FC236}">
                <a16:creationId xmlns:a16="http://schemas.microsoft.com/office/drawing/2014/main" id="{1B6095CC-A7B3-4BA9-AC7B-8A9254227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5561014"/>
            <a:ext cx="37510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8107" name="Rectangle 43">
            <a:extLst>
              <a:ext uri="{FF2B5EF4-FFF2-40B4-BE49-F238E27FC236}">
                <a16:creationId xmlns:a16="http://schemas.microsoft.com/office/drawing/2014/main" id="{BAB8AB84-0686-4B8E-847B-90081F501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5561014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8108" name="Rectangle 44">
            <a:extLst>
              <a:ext uri="{FF2B5EF4-FFF2-40B4-BE49-F238E27FC236}">
                <a16:creationId xmlns:a16="http://schemas.microsoft.com/office/drawing/2014/main" id="{78710121-4D85-49BE-A08B-9B4EA527E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5561014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88109" name="Rectangle 45">
            <a:extLst>
              <a:ext uri="{FF2B5EF4-FFF2-40B4-BE49-F238E27FC236}">
                <a16:creationId xmlns:a16="http://schemas.microsoft.com/office/drawing/2014/main" id="{7E8DDF83-F71D-40BA-81F7-90B340051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5561014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60</a:t>
            </a:r>
          </a:p>
        </p:txBody>
      </p:sp>
      <p:sp>
        <p:nvSpPr>
          <p:cNvPr id="88110" name="Rectangle 46">
            <a:extLst>
              <a:ext uri="{FF2B5EF4-FFF2-40B4-BE49-F238E27FC236}">
                <a16:creationId xmlns:a16="http://schemas.microsoft.com/office/drawing/2014/main" id="{71429111-87F1-4DD3-BEEF-F86648519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5054601"/>
            <a:ext cx="41357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88111" name="Rectangle 47">
            <a:extLst>
              <a:ext uri="{FF2B5EF4-FFF2-40B4-BE49-F238E27FC236}">
                <a16:creationId xmlns:a16="http://schemas.microsoft.com/office/drawing/2014/main" id="{934A0E93-2F21-48F1-9DC4-083C2264F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49626"/>
            <a:ext cx="41357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>
                <a:solidFill>
                  <a:srgbClr val="FFFFFF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88112" name="Oval 48">
            <a:extLst>
              <a:ext uri="{FF2B5EF4-FFF2-40B4-BE49-F238E27FC236}">
                <a16:creationId xmlns:a16="http://schemas.microsoft.com/office/drawing/2014/main" id="{8EECA02A-7453-4047-8EED-366133A64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113" name="Oval 49">
            <a:extLst>
              <a:ext uri="{FF2B5EF4-FFF2-40B4-BE49-F238E27FC236}">
                <a16:creationId xmlns:a16="http://schemas.microsoft.com/office/drawing/2014/main" id="{FB689C34-2FAF-4639-817F-A5DA2A6AE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114" name="Oval 50">
            <a:extLst>
              <a:ext uri="{FF2B5EF4-FFF2-40B4-BE49-F238E27FC236}">
                <a16:creationId xmlns:a16="http://schemas.microsoft.com/office/drawing/2014/main" id="{4FF961EB-E862-4F03-AB7E-05860D0DF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115" name="Oval 51">
            <a:extLst>
              <a:ext uri="{FF2B5EF4-FFF2-40B4-BE49-F238E27FC236}">
                <a16:creationId xmlns:a16="http://schemas.microsoft.com/office/drawing/2014/main" id="{A0130A33-6BD4-442C-9840-ED3922525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116" name="Oval 52">
            <a:extLst>
              <a:ext uri="{FF2B5EF4-FFF2-40B4-BE49-F238E27FC236}">
                <a16:creationId xmlns:a16="http://schemas.microsoft.com/office/drawing/2014/main" id="{E2A047BD-A146-4502-A4AF-509E9A182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117" name="Oval 53">
            <a:extLst>
              <a:ext uri="{FF2B5EF4-FFF2-40B4-BE49-F238E27FC236}">
                <a16:creationId xmlns:a16="http://schemas.microsoft.com/office/drawing/2014/main" id="{19F637A8-E11D-4086-9F71-9CE86EC7D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118" name="Line 54">
            <a:extLst>
              <a:ext uri="{FF2B5EF4-FFF2-40B4-BE49-F238E27FC236}">
                <a16:creationId xmlns:a16="http://schemas.microsoft.com/office/drawing/2014/main" id="{53D80A80-2439-4914-87F1-86977B1576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191000"/>
            <a:ext cx="4419600" cy="609600"/>
          </a:xfrm>
          <a:prstGeom prst="line">
            <a:avLst/>
          </a:prstGeom>
          <a:noFill/>
          <a:ln w="50800">
            <a:solidFill>
              <a:srgbClr val="A2C1F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119" name="Line 55">
            <a:extLst>
              <a:ext uri="{FF2B5EF4-FFF2-40B4-BE49-F238E27FC236}">
                <a16:creationId xmlns:a16="http://schemas.microsoft.com/office/drawing/2014/main" id="{DA4BE797-7B99-49F6-B9EB-2380AF652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429000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120" name="Text Box 56">
            <a:extLst>
              <a:ext uri="{FF2B5EF4-FFF2-40B4-BE49-F238E27FC236}">
                <a16:creationId xmlns:a16="http://schemas.microsoft.com/office/drawing/2014/main" id="{86DC860C-9A02-4270-B190-BD19FD978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048001"/>
            <a:ext cx="170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Slope changed</a:t>
            </a:r>
          </a:p>
        </p:txBody>
      </p:sp>
      <p:sp>
        <p:nvSpPr>
          <p:cNvPr id="88121" name="Text Box 57">
            <a:extLst>
              <a:ext uri="{FF2B5EF4-FFF2-40B4-BE49-F238E27FC236}">
                <a16:creationId xmlns:a16="http://schemas.microsoft.com/office/drawing/2014/main" id="{3E11C903-BE1B-4AAB-A468-3381D2A5A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650" y="5957888"/>
            <a:ext cx="201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Intercept changed</a:t>
            </a:r>
          </a:p>
        </p:txBody>
      </p:sp>
      <p:sp>
        <p:nvSpPr>
          <p:cNvPr id="88122" name="Line 58">
            <a:extLst>
              <a:ext uri="{FF2B5EF4-FFF2-40B4-BE49-F238E27FC236}">
                <a16:creationId xmlns:a16="http://schemas.microsoft.com/office/drawing/2014/main" id="{9BDECD2B-E5E7-4891-B690-D2FEA8E0B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181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123" name="Line 59">
            <a:extLst>
              <a:ext uri="{FF2B5EF4-FFF2-40B4-BE49-F238E27FC236}">
                <a16:creationId xmlns:a16="http://schemas.microsoft.com/office/drawing/2014/main" id="{90887ECA-A63D-48DA-9C15-297CB18954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800600"/>
            <a:ext cx="3810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8124" name="Line 60">
            <a:extLst>
              <a:ext uri="{FF2B5EF4-FFF2-40B4-BE49-F238E27FC236}">
                <a16:creationId xmlns:a16="http://schemas.microsoft.com/office/drawing/2014/main" id="{1E728B51-6C49-4D16-8B57-A41ADEEA93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733800"/>
            <a:ext cx="4343400" cy="14478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1000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FF2-BB6A-4441-B7E1-9645BC65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77D112-C130-4647-A345-73CE019F9802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5E3DF8CB-7A42-4EF4-8BB8-30A633699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en-US"/>
              <a:t>  Least Squares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19A0DD0-5B1D-4B5B-B8BC-1FDABAE70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1.	‘Best Fit’ Means Difference Between Actual Y Values &amp; Predicted Y Values are a Minimum. </a:t>
            </a:r>
            <a:r>
              <a:rPr lang="en-US" altLang="en-US" i="1" dirty="0"/>
              <a:t>But</a:t>
            </a:r>
            <a:r>
              <a:rPr lang="en-US" altLang="en-US" dirty="0"/>
              <a:t> Positive Differences Off-Set Negative ones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A63B41-5D37-40F4-AE8F-DC1177A9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913A00F-602D-475A-8E38-08B6ACD26030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9C55F796-1516-4987-A522-1278E7BD7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en-US"/>
              <a:t>  Least Squares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AF6B760-3565-473B-BA46-E419D557C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1.	‘Best Fit’ Means Difference Between Actual Y Values &amp; Predicted Y Values are a Minimum. </a:t>
            </a:r>
            <a:r>
              <a:rPr lang="en-US" altLang="en-US" i="1" dirty="0"/>
              <a:t>But</a:t>
            </a:r>
            <a:r>
              <a:rPr lang="en-US" altLang="en-US" dirty="0"/>
              <a:t> Positive Differences Off-Set Negative ones. </a:t>
            </a:r>
            <a:r>
              <a:rPr lang="en-US" altLang="en-US" dirty="0">
                <a:solidFill>
                  <a:srgbClr val="FC0128"/>
                </a:solidFill>
              </a:rPr>
              <a:t>So square errors!</a:t>
            </a:r>
          </a:p>
          <a:p>
            <a:endParaRPr lang="en-US" altLang="en-US" dirty="0">
              <a:solidFill>
                <a:srgbClr val="FC0128"/>
              </a:solidFill>
            </a:endParaRPr>
          </a:p>
          <a:p>
            <a:pPr lvl="1">
              <a:spcBef>
                <a:spcPct val="79000"/>
              </a:spcBef>
            </a:pPr>
            <a:endParaRPr lang="en-US" altLang="en-US" dirty="0"/>
          </a:p>
        </p:txBody>
      </p:sp>
      <p:graphicFrame>
        <p:nvGraphicFramePr>
          <p:cNvPr id="98308" name="Object 4">
            <a:hlinkClick r:id="" action="ppaction://ole?verb=0"/>
            <a:extLst>
              <a:ext uri="{FF2B5EF4-FFF2-40B4-BE49-F238E27FC236}">
                <a16:creationId xmlns:a16="http://schemas.microsoft.com/office/drawing/2014/main" id="{ADB6276F-6BAA-401E-9446-9C9000197CB2}"/>
              </a:ext>
            </a:extLst>
          </p:cNvPr>
          <p:cNvGraphicFramePr>
            <a:graphicFrameLocks/>
          </p:cNvGraphicFramePr>
          <p:nvPr/>
        </p:nvGraphicFramePr>
        <p:xfrm>
          <a:off x="3429000" y="3962400"/>
          <a:ext cx="3810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5" name="Equation" r:id="rId4" imgW="1193760" imgH="431640" progId="Equation.3">
                  <p:embed/>
                </p:oleObj>
              </mc:Choice>
              <mc:Fallback>
                <p:oleObj name="Equation" r:id="rId4" imgW="1193760" imgH="431640" progId="Equation.3">
                  <p:embed/>
                  <p:pic>
                    <p:nvPicPr>
                      <p:cNvPr id="98308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DB6276F-6BAA-401E-9446-9C9000197CB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962400"/>
                        <a:ext cx="38100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0D37396-632C-4958-BE83-D78C81C8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E72376-D69A-4576-BDA6-24E675592FC9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9F254192-A820-490D-8F9A-A4BF824C2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en-US"/>
              <a:t>  Least Squares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16089432-5634-4A61-871C-D254AC2BF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folHlink"/>
                </a:solidFill>
              </a:rPr>
              <a:t>1.	‘Best Fit’ Means Difference Between Actual Y Values &amp; Predicted Y Values Are a Minimum. </a:t>
            </a:r>
            <a:r>
              <a:rPr lang="en-US" altLang="en-US" i="1" dirty="0">
                <a:solidFill>
                  <a:schemeClr val="folHlink"/>
                </a:solidFill>
              </a:rPr>
              <a:t>But</a:t>
            </a:r>
            <a:r>
              <a:rPr lang="en-US" altLang="en-US" dirty="0">
                <a:solidFill>
                  <a:schemeClr val="folHlink"/>
                </a:solidFill>
              </a:rPr>
              <a:t> Positive Differences Off-Set Negative. So square errors!</a:t>
            </a:r>
          </a:p>
          <a:p>
            <a:pPr lvl="1">
              <a:spcBef>
                <a:spcPct val="80000"/>
              </a:spcBef>
              <a:buClr>
                <a:schemeClr val="folHlink"/>
              </a:buClr>
            </a:pPr>
            <a:endParaRPr lang="en-US" altLang="en-US" dirty="0">
              <a:solidFill>
                <a:schemeClr val="folHlink"/>
              </a:solidFill>
            </a:endParaRPr>
          </a:p>
          <a:p>
            <a:pPr>
              <a:spcBef>
                <a:spcPct val="151000"/>
              </a:spcBef>
            </a:pPr>
            <a:r>
              <a:rPr lang="en-US" altLang="en-US" dirty="0"/>
              <a:t>2.	LS Minimizes the Sum of the Squared Differences (errors) (SSE)</a:t>
            </a:r>
          </a:p>
        </p:txBody>
      </p:sp>
      <p:graphicFrame>
        <p:nvGraphicFramePr>
          <p:cNvPr id="100356" name="Object 4">
            <a:hlinkClick r:id="" action="ppaction://ole?verb=0"/>
            <a:extLst>
              <a:ext uri="{FF2B5EF4-FFF2-40B4-BE49-F238E27FC236}">
                <a16:creationId xmlns:a16="http://schemas.microsoft.com/office/drawing/2014/main" id="{0963DC65-0E73-4189-9851-436668817D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738161"/>
              </p:ext>
            </p:extLst>
          </p:nvPr>
        </p:nvGraphicFramePr>
        <p:xfrm>
          <a:off x="3765331" y="3350170"/>
          <a:ext cx="3886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9" name="Equation" r:id="rId4" imgW="1193760" imgH="431640" progId="Equation.3">
                  <p:embed/>
                </p:oleObj>
              </mc:Choice>
              <mc:Fallback>
                <p:oleObj name="Equation" r:id="rId4" imgW="1193760" imgH="431640" progId="Equation.3">
                  <p:embed/>
                  <p:pic>
                    <p:nvPicPr>
                      <p:cNvPr id="100356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963DC65-0E73-4189-9851-436668817D2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331" y="3350170"/>
                        <a:ext cx="3886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E69C05D-14EC-434F-9A6E-E6F92F90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6851FD-4D1E-474B-91C5-7A4ECA18025F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A708581E-392C-4F30-AABE-D15A999A4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en-US"/>
              <a:t>Least Squares Graphically</a:t>
            </a:r>
          </a:p>
        </p:txBody>
      </p:sp>
      <p:graphicFrame>
        <p:nvGraphicFramePr>
          <p:cNvPr id="102403" name="Object 3">
            <a:hlinkClick r:id="" action="ppaction://ole?verb=0"/>
            <a:extLst>
              <a:ext uri="{FF2B5EF4-FFF2-40B4-BE49-F238E27FC236}">
                <a16:creationId xmlns:a16="http://schemas.microsoft.com/office/drawing/2014/main" id="{B174F2B0-EF6D-4D55-886A-4F073C1026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62213" y="2930526"/>
          <a:ext cx="6877050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26" name="VISIO" r:id="rId4" imgW="3995640" imgH="2131920" progId="Visio.Drawing.4">
                  <p:embed/>
                </p:oleObj>
              </mc:Choice>
              <mc:Fallback>
                <p:oleObj name="VISIO" r:id="rId4" imgW="3995640" imgH="2131920" progId="Visio.Drawing.4">
                  <p:embed/>
                  <p:pic>
                    <p:nvPicPr>
                      <p:cNvPr id="102403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174F2B0-EF6D-4D55-886A-4F073C10262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2930526"/>
                        <a:ext cx="6877050" cy="366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4">
            <a:hlinkClick r:id="" action="ppaction://ole?verb=0"/>
            <a:extLst>
              <a:ext uri="{FF2B5EF4-FFF2-40B4-BE49-F238E27FC236}">
                <a16:creationId xmlns:a16="http://schemas.microsoft.com/office/drawing/2014/main" id="{47B2AB9F-2166-40C2-8E4B-81B374103042}"/>
              </a:ext>
            </a:extLst>
          </p:cNvPr>
          <p:cNvGraphicFramePr>
            <a:graphicFrameLocks/>
          </p:cNvGraphicFramePr>
          <p:nvPr/>
        </p:nvGraphicFramePr>
        <p:xfrm>
          <a:off x="5334001" y="2952751"/>
          <a:ext cx="36496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27" name="MathType Equation" r:id="rId6" imgW="3657600" imgH="722160" progId="Equation">
                  <p:embed/>
                </p:oleObj>
              </mc:Choice>
              <mc:Fallback>
                <p:oleObj name="MathType Equation" r:id="rId6" imgW="3657600" imgH="722160" progId="Equation">
                  <p:embed/>
                  <p:pic>
                    <p:nvPicPr>
                      <p:cNvPr id="102404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7B2AB9F-2166-40C2-8E4B-81B37410304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2952751"/>
                        <a:ext cx="36496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>
            <a:hlinkClick r:id="" action="ppaction://ole?verb=0"/>
            <a:extLst>
              <a:ext uri="{FF2B5EF4-FFF2-40B4-BE49-F238E27FC236}">
                <a16:creationId xmlns:a16="http://schemas.microsoft.com/office/drawing/2014/main" id="{E6BD215C-A943-4955-8B8B-3F3B353416BF}"/>
              </a:ext>
            </a:extLst>
          </p:cNvPr>
          <p:cNvGraphicFramePr>
            <a:graphicFrameLocks/>
          </p:cNvGraphicFramePr>
          <p:nvPr/>
        </p:nvGraphicFramePr>
        <p:xfrm>
          <a:off x="7404101" y="5010151"/>
          <a:ext cx="27082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28" name="MathType Equation" r:id="rId8" imgW="2716200" imgH="722160" progId="Equation">
                  <p:embed/>
                </p:oleObj>
              </mc:Choice>
              <mc:Fallback>
                <p:oleObj name="MathType Equation" r:id="rId8" imgW="2716200" imgH="722160" progId="Equation">
                  <p:embed/>
                  <p:pic>
                    <p:nvPicPr>
                      <p:cNvPr id="102405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6BD215C-A943-4955-8B8B-3F3B353416B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1" y="5010151"/>
                        <a:ext cx="27082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Arc 6">
            <a:extLst>
              <a:ext uri="{FF2B5EF4-FFF2-40B4-BE49-F238E27FC236}">
                <a16:creationId xmlns:a16="http://schemas.microsoft.com/office/drawing/2014/main" id="{F3AAFC8C-75C7-48B4-B5FD-02260073E896}"/>
              </a:ext>
            </a:extLst>
          </p:cNvPr>
          <p:cNvSpPr>
            <a:spLocks/>
          </p:cNvSpPr>
          <p:nvPr/>
        </p:nvSpPr>
        <p:spPr bwMode="auto">
          <a:xfrm>
            <a:off x="6948488" y="4343400"/>
            <a:ext cx="520700" cy="10541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07" name="Arc 7">
            <a:extLst>
              <a:ext uri="{FF2B5EF4-FFF2-40B4-BE49-F238E27FC236}">
                <a16:creationId xmlns:a16="http://schemas.microsoft.com/office/drawing/2014/main" id="{69480900-1144-4954-A500-75CB2798373F}"/>
              </a:ext>
            </a:extLst>
          </p:cNvPr>
          <p:cNvSpPr>
            <a:spLocks/>
          </p:cNvSpPr>
          <p:nvPr/>
        </p:nvSpPr>
        <p:spPr bwMode="auto">
          <a:xfrm>
            <a:off x="4814889" y="3287714"/>
            <a:ext cx="485775" cy="2190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2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8"/>
                  <a:pt x="9627" y="39"/>
                  <a:pt x="2152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8"/>
                  <a:pt x="9627" y="39"/>
                  <a:pt x="2152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2408" name="Object 8">
            <a:hlinkClick r:id="" action="ppaction://ole?verb=0"/>
            <a:extLst>
              <a:ext uri="{FF2B5EF4-FFF2-40B4-BE49-F238E27FC236}">
                <a16:creationId xmlns:a16="http://schemas.microsoft.com/office/drawing/2014/main" id="{4A0BFA43-4CAE-4331-84BC-52292A7BDE9D}"/>
              </a:ext>
            </a:extLst>
          </p:cNvPr>
          <p:cNvGraphicFramePr>
            <a:graphicFrameLocks/>
          </p:cNvGraphicFramePr>
          <p:nvPr/>
        </p:nvGraphicFramePr>
        <p:xfrm>
          <a:off x="2528888" y="1608138"/>
          <a:ext cx="7269162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29" name="MathType Equation" r:id="rId10" imgW="7288200" imgH="1280880" progId="Equation">
                  <p:embed/>
                </p:oleObj>
              </mc:Choice>
              <mc:Fallback>
                <p:oleObj name="MathType Equation" r:id="rId10" imgW="7288200" imgH="1280880" progId="Equation">
                  <p:embed/>
                  <p:pic>
                    <p:nvPicPr>
                      <p:cNvPr id="102408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A0BFA43-4CAE-4331-84BC-52292A7BDE9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1608138"/>
                        <a:ext cx="7269162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DB17C915-B3EB-41B5-9BB2-C0F6DB77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121A4D4-EB01-4336-AEFE-925FB5C81E96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2B37044D-EBAA-46A9-B8AD-ECD2111EF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Coefficient Equations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9121C3CF-2F47-4D80-82FF-938C42047AA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7391400" cy="4525963"/>
          </a:xfrm>
          <a:solidFill>
            <a:schemeClr val="hlink"/>
          </a:solidFill>
        </p:spPr>
        <p:txBody>
          <a:bodyPr/>
          <a:lstStyle/>
          <a:p>
            <a:r>
              <a:rPr lang="en-US" altLang="en-US" sz="2800">
                <a:solidFill>
                  <a:schemeClr val="accent2"/>
                </a:solidFill>
              </a:rPr>
              <a:t>Prediction equation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accent2"/>
              </a:solidFill>
            </a:endParaRPr>
          </a:p>
          <a:p>
            <a:endParaRPr lang="en-US" altLang="en-US" sz="2800">
              <a:solidFill>
                <a:schemeClr val="accent2"/>
              </a:solidFill>
            </a:endParaRPr>
          </a:p>
          <a:p>
            <a:r>
              <a:rPr lang="en-US" altLang="en-US" sz="2800">
                <a:solidFill>
                  <a:schemeClr val="accent2"/>
                </a:solidFill>
              </a:rPr>
              <a:t>Sample slope</a:t>
            </a:r>
          </a:p>
          <a:p>
            <a:endParaRPr lang="en-US" altLang="en-US" sz="2800">
              <a:solidFill>
                <a:schemeClr val="accent2"/>
              </a:solidFill>
            </a:endParaRPr>
          </a:p>
          <a:p>
            <a:endParaRPr lang="en-US" altLang="en-US" sz="2800">
              <a:solidFill>
                <a:schemeClr val="accent2"/>
              </a:solidFill>
            </a:endParaRPr>
          </a:p>
          <a:p>
            <a:r>
              <a:rPr lang="en-US" altLang="en-US" sz="2800">
                <a:solidFill>
                  <a:schemeClr val="accent2"/>
                </a:solidFill>
              </a:rPr>
              <a:t>Sample Y - intercept</a:t>
            </a:r>
          </a:p>
          <a:p>
            <a:endParaRPr lang="en-US" altLang="en-US" sz="2800"/>
          </a:p>
        </p:txBody>
      </p:sp>
      <p:graphicFrame>
        <p:nvGraphicFramePr>
          <p:cNvPr id="352260" name="Object 4">
            <a:extLst>
              <a:ext uri="{FF2B5EF4-FFF2-40B4-BE49-F238E27FC236}">
                <a16:creationId xmlns:a16="http://schemas.microsoft.com/office/drawing/2014/main" id="{51A73A6A-33E5-4796-8F63-1360384E45B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38600" y="2209800"/>
          <a:ext cx="215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9" name="Equation" r:id="rId3" imgW="2158920" imgH="533160" progId="Equation.DSMT4">
                  <p:embed/>
                </p:oleObj>
              </mc:Choice>
              <mc:Fallback>
                <p:oleObj name="Equation" r:id="rId3" imgW="2158920" imgH="533160" progId="Equation.DSMT4">
                  <p:embed/>
                  <p:pic>
                    <p:nvPicPr>
                      <p:cNvPr id="352260" name="Object 4">
                        <a:extLst>
                          <a:ext uri="{FF2B5EF4-FFF2-40B4-BE49-F238E27FC236}">
                            <a16:creationId xmlns:a16="http://schemas.microsoft.com/office/drawing/2014/main" id="{51A73A6A-33E5-4796-8F63-1360384E45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209800"/>
                        <a:ext cx="2159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2" name="Object 6">
            <a:extLst>
              <a:ext uri="{FF2B5EF4-FFF2-40B4-BE49-F238E27FC236}">
                <a16:creationId xmlns:a16="http://schemas.microsoft.com/office/drawing/2014/main" id="{3BA6CD11-A8A4-4311-9A7D-10898A0E9CC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29000" y="3581401"/>
          <a:ext cx="40386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80" name="Equation" r:id="rId5" imgW="4813200" imgH="1193760" progId="Equation.3">
                  <p:embed/>
                </p:oleObj>
              </mc:Choice>
              <mc:Fallback>
                <p:oleObj name="Equation" r:id="rId5" imgW="4813200" imgH="1193760" progId="Equation.3">
                  <p:embed/>
                  <p:pic>
                    <p:nvPicPr>
                      <p:cNvPr id="352262" name="Object 6">
                        <a:extLst>
                          <a:ext uri="{FF2B5EF4-FFF2-40B4-BE49-F238E27FC236}">
                            <a16:creationId xmlns:a16="http://schemas.microsoft.com/office/drawing/2014/main" id="{3BA6CD11-A8A4-4311-9A7D-10898A0E9C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81401"/>
                        <a:ext cx="40386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4" name="Object 8">
            <a:extLst>
              <a:ext uri="{FF2B5EF4-FFF2-40B4-BE49-F238E27FC236}">
                <a16:creationId xmlns:a16="http://schemas.microsoft.com/office/drawing/2014/main" id="{27CE7532-F3B6-4407-BAA9-A1766020B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5410200"/>
          <a:ext cx="210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81" name="Equation" r:id="rId7" imgW="2108160" imgH="533160" progId="Equation.3">
                  <p:embed/>
                </p:oleObj>
              </mc:Choice>
              <mc:Fallback>
                <p:oleObj name="Equation" r:id="rId7" imgW="2108160" imgH="533160" progId="Equation.3">
                  <p:embed/>
                  <p:pic>
                    <p:nvPicPr>
                      <p:cNvPr id="352264" name="Object 8">
                        <a:extLst>
                          <a:ext uri="{FF2B5EF4-FFF2-40B4-BE49-F238E27FC236}">
                            <a16:creationId xmlns:a16="http://schemas.microsoft.com/office/drawing/2014/main" id="{27CE7532-F3B6-4407-BAA9-A1766020B5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410200"/>
                        <a:ext cx="210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versus Classification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35429" y="2855495"/>
            <a:ext cx="11408228" cy="3321468"/>
          </a:xfrm>
        </p:spPr>
        <p:txBody>
          <a:bodyPr/>
          <a:lstStyle/>
          <a:p>
            <a:r>
              <a:rPr lang="en-GB" dirty="0"/>
              <a:t>Classification: the output variable takes </a:t>
            </a:r>
            <a:r>
              <a:rPr lang="en-GB" dirty="0">
                <a:solidFill>
                  <a:srgbClr val="FF0000"/>
                </a:solidFill>
              </a:rPr>
              <a:t>class labels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Regression: the output variable takes </a:t>
            </a:r>
            <a:r>
              <a:rPr lang="en-GB" dirty="0">
                <a:solidFill>
                  <a:srgbClr val="FF0000"/>
                </a:solidFill>
              </a:rPr>
              <a:t>continuous values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0FCE3194-6BD7-4AD2-9BC0-6D28E9A1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64E17F1-8FCC-4B7C-9D96-8983B9F593D3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55330" name="Rectangle 2">
            <a:extLst>
              <a:ext uri="{FF2B5EF4-FFF2-40B4-BE49-F238E27FC236}">
                <a16:creationId xmlns:a16="http://schemas.microsoft.com/office/drawing/2014/main" id="{BF93AC01-148D-4C49-AAE7-F6D66B74E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Derivation of Parameters (1)</a:t>
            </a:r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71A2FC63-7C7C-4F62-B20E-1B377565D3F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7391400" cy="4724400"/>
          </a:xfrm>
          <a:solidFill>
            <a:schemeClr val="hlink"/>
          </a:solidFill>
        </p:spPr>
        <p:txBody>
          <a:bodyPr/>
          <a:lstStyle/>
          <a:p>
            <a:r>
              <a:rPr lang="en-US" altLang="en-US" sz="2800">
                <a:solidFill>
                  <a:schemeClr val="accent2"/>
                </a:solidFill>
              </a:rPr>
              <a:t>Least Squares (L-S):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accent2"/>
                </a:solidFill>
              </a:rPr>
              <a:t>	Minimize squared error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accent2"/>
              </a:solidFill>
            </a:endParaRPr>
          </a:p>
          <a:p>
            <a:endParaRPr lang="en-US" altLang="en-US" sz="2800">
              <a:solidFill>
                <a:schemeClr val="accent2"/>
              </a:solidFill>
            </a:endParaRPr>
          </a:p>
          <a:p>
            <a:endParaRPr lang="en-US" altLang="en-US" sz="2800">
              <a:solidFill>
                <a:schemeClr val="accent2"/>
              </a:solidFill>
            </a:endParaRPr>
          </a:p>
          <a:p>
            <a:endParaRPr lang="en-US" altLang="en-US" sz="2800">
              <a:solidFill>
                <a:schemeClr val="accent2"/>
              </a:solidFill>
            </a:endParaRPr>
          </a:p>
          <a:p>
            <a:endParaRPr lang="en-US" altLang="en-US" sz="280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800">
              <a:solidFill>
                <a:schemeClr val="accent2"/>
              </a:solidFill>
            </a:endParaRPr>
          </a:p>
          <a:p>
            <a:endParaRPr lang="en-US" altLang="en-US" sz="2800"/>
          </a:p>
        </p:txBody>
      </p:sp>
      <p:graphicFrame>
        <p:nvGraphicFramePr>
          <p:cNvPr id="355334" name="Object 6">
            <a:extLst>
              <a:ext uri="{FF2B5EF4-FFF2-40B4-BE49-F238E27FC236}">
                <a16:creationId xmlns:a16="http://schemas.microsoft.com/office/drawing/2014/main" id="{E53E6DBD-A619-4A5F-8FE6-BF06251F8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5410200"/>
          <a:ext cx="210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03" name="Equation" r:id="rId3" imgW="2108160" imgH="533160" progId="Equation.3">
                  <p:embed/>
                </p:oleObj>
              </mc:Choice>
              <mc:Fallback>
                <p:oleObj name="Equation" r:id="rId3" imgW="2108160" imgH="533160" progId="Equation.3">
                  <p:embed/>
                  <p:pic>
                    <p:nvPicPr>
                      <p:cNvPr id="355334" name="Object 6">
                        <a:extLst>
                          <a:ext uri="{FF2B5EF4-FFF2-40B4-BE49-F238E27FC236}">
                            <a16:creationId xmlns:a16="http://schemas.microsoft.com/office/drawing/2014/main" id="{E53E6DBD-A619-4A5F-8FE6-BF06251F8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410200"/>
                        <a:ext cx="210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8" name="Object 10">
            <a:extLst>
              <a:ext uri="{FF2B5EF4-FFF2-40B4-BE49-F238E27FC236}">
                <a16:creationId xmlns:a16="http://schemas.microsoft.com/office/drawing/2014/main" id="{E51C1777-6796-4918-865D-37A3EB722F82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71800" y="3505200"/>
          <a:ext cx="4419600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04" name="Equation" r:id="rId5" imgW="2120760" imgH="761760" progId="Equation.DSMT4">
                  <p:embed/>
                </p:oleObj>
              </mc:Choice>
              <mc:Fallback>
                <p:oleObj name="Equation" r:id="rId5" imgW="2120760" imgH="761760" progId="Equation.DSMT4">
                  <p:embed/>
                  <p:pic>
                    <p:nvPicPr>
                      <p:cNvPr id="355338" name="Object 10">
                        <a:extLst>
                          <a:ext uri="{FF2B5EF4-FFF2-40B4-BE49-F238E27FC236}">
                            <a16:creationId xmlns:a16="http://schemas.microsoft.com/office/drawing/2014/main" id="{E51C1777-6796-4918-865D-37A3EB722F8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05200"/>
                        <a:ext cx="4419600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9" name="Object 11">
            <a:extLst>
              <a:ext uri="{FF2B5EF4-FFF2-40B4-BE49-F238E27FC236}">
                <a16:creationId xmlns:a16="http://schemas.microsoft.com/office/drawing/2014/main" id="{632559BC-5E0C-4965-B194-40A7B12B72F6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38600" y="2514601"/>
          <a:ext cx="31242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05" name="Equation" r:id="rId7" imgW="1650960" imgH="431640" progId="Equation.DSMT4">
                  <p:embed/>
                </p:oleObj>
              </mc:Choice>
              <mc:Fallback>
                <p:oleObj name="Equation" r:id="rId7" imgW="1650960" imgH="431640" progId="Equation.DSMT4">
                  <p:embed/>
                  <p:pic>
                    <p:nvPicPr>
                      <p:cNvPr id="355339" name="Object 11">
                        <a:extLst>
                          <a:ext uri="{FF2B5EF4-FFF2-40B4-BE49-F238E27FC236}">
                            <a16:creationId xmlns:a16="http://schemas.microsoft.com/office/drawing/2014/main" id="{632559BC-5E0C-4965-B194-40A7B12B72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514601"/>
                        <a:ext cx="3124200" cy="81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C5F945-8252-4963-A389-7A5734C9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DD9310-D549-435D-8367-65F106067BA1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DF316871-188F-4A12-8B4B-FCD31E492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Derivation of Parameters (1)</a:t>
            </a:r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5FD9394B-322D-42D0-AE06-AE42575713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7391400" cy="4724400"/>
          </a:xfrm>
          <a:solidFill>
            <a:schemeClr val="hlink"/>
          </a:solidFill>
        </p:spPr>
        <p:txBody>
          <a:bodyPr/>
          <a:lstStyle/>
          <a:p>
            <a:r>
              <a:rPr lang="en-US" altLang="en-US" sz="2800">
                <a:solidFill>
                  <a:schemeClr val="accent2"/>
                </a:solidFill>
              </a:rPr>
              <a:t>Least Squares (L-S):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accent2"/>
                </a:solidFill>
              </a:rPr>
              <a:t>	Minimize squared error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accent2"/>
              </a:solidFill>
            </a:endParaRPr>
          </a:p>
          <a:p>
            <a:endParaRPr lang="en-US" altLang="en-US" sz="2800">
              <a:solidFill>
                <a:schemeClr val="accent2"/>
              </a:solidFill>
            </a:endParaRPr>
          </a:p>
          <a:p>
            <a:endParaRPr lang="en-US" altLang="en-US" sz="2800">
              <a:solidFill>
                <a:schemeClr val="accent2"/>
              </a:solidFill>
            </a:endParaRPr>
          </a:p>
          <a:p>
            <a:endParaRPr lang="en-US" altLang="en-US" sz="2800">
              <a:solidFill>
                <a:schemeClr val="accent2"/>
              </a:solidFill>
            </a:endParaRPr>
          </a:p>
          <a:p>
            <a:endParaRPr lang="en-US" altLang="en-US" sz="280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800">
              <a:solidFill>
                <a:schemeClr val="accent2"/>
              </a:solidFill>
            </a:endParaRPr>
          </a:p>
          <a:p>
            <a:endParaRPr lang="en-US" altLang="en-US" sz="2800"/>
          </a:p>
        </p:txBody>
      </p:sp>
      <p:graphicFrame>
        <p:nvGraphicFramePr>
          <p:cNvPr id="356362" name="Object 10">
            <a:extLst>
              <a:ext uri="{FF2B5EF4-FFF2-40B4-BE49-F238E27FC236}">
                <a16:creationId xmlns:a16="http://schemas.microsoft.com/office/drawing/2014/main" id="{DC8A1B99-D230-4008-9A1B-6E9885F0305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19400" y="2667000"/>
          <a:ext cx="4572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6" name="Equation" r:id="rId3" imgW="2120760" imgH="1028520" progId="Equation.DSMT4">
                  <p:embed/>
                </p:oleObj>
              </mc:Choice>
              <mc:Fallback>
                <p:oleObj name="Equation" r:id="rId3" imgW="2120760" imgH="1028520" progId="Equation.DSMT4">
                  <p:embed/>
                  <p:pic>
                    <p:nvPicPr>
                      <p:cNvPr id="356362" name="Object 10">
                        <a:extLst>
                          <a:ext uri="{FF2B5EF4-FFF2-40B4-BE49-F238E27FC236}">
                            <a16:creationId xmlns:a16="http://schemas.microsoft.com/office/drawing/2014/main" id="{DC8A1B99-D230-4008-9A1B-6E9885F0305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67000"/>
                        <a:ext cx="45720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5" name="Object 13">
            <a:extLst>
              <a:ext uri="{FF2B5EF4-FFF2-40B4-BE49-F238E27FC236}">
                <a16:creationId xmlns:a16="http://schemas.microsoft.com/office/drawing/2014/main" id="{0A91B73F-3D93-4D76-A2C9-03E631BBD4A6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0" y="4648200"/>
          <a:ext cx="403860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7" name="Equation" r:id="rId5" imgW="2577960" imgH="990360" progId="Equation.DSMT4">
                  <p:embed/>
                </p:oleObj>
              </mc:Choice>
              <mc:Fallback>
                <p:oleObj name="Equation" r:id="rId5" imgW="2577960" imgH="990360" progId="Equation.DSMT4">
                  <p:embed/>
                  <p:pic>
                    <p:nvPicPr>
                      <p:cNvPr id="356365" name="Object 13">
                        <a:extLst>
                          <a:ext uri="{FF2B5EF4-FFF2-40B4-BE49-F238E27FC236}">
                            <a16:creationId xmlns:a16="http://schemas.microsoft.com/office/drawing/2014/main" id="{0A91B73F-3D93-4D76-A2C9-03E631BBD4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648200"/>
                        <a:ext cx="4038600" cy="155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12D64-9F0F-47AF-8B49-E248DA07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94B13AD-8613-42A1-AC3B-E2782A052110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7D23B677-A8E5-4805-991D-355459FB9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en-US"/>
              <a:t>Computation Table</a:t>
            </a:r>
          </a:p>
        </p:txBody>
      </p:sp>
      <p:graphicFrame>
        <p:nvGraphicFramePr>
          <p:cNvPr id="106499" name="Object 3">
            <a:hlinkClick r:id="" action="ppaction://ole?verb=0"/>
            <a:extLst>
              <a:ext uri="{FF2B5EF4-FFF2-40B4-BE49-F238E27FC236}">
                <a16:creationId xmlns:a16="http://schemas.microsoft.com/office/drawing/2014/main" id="{E58544A5-1EC3-4107-981B-8CF9EF14C877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520950" y="1809750"/>
          <a:ext cx="7048500" cy="429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9" name="Document" r:id="rId4" imgW="7824600" imgH="4547880" progId="Word.Document.6">
                  <p:embed/>
                </p:oleObj>
              </mc:Choice>
              <mc:Fallback>
                <p:oleObj name="Document" r:id="rId4" imgW="7824600" imgH="4547880" progId="Word.Document.6">
                  <p:embed/>
                  <p:pic>
                    <p:nvPicPr>
                      <p:cNvPr id="106499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58544A5-1EC3-4107-981B-8CF9EF14C87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1809750"/>
                        <a:ext cx="7048500" cy="429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DAA0839-901A-45CE-9017-9C54D2E8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451835-05E2-4DE7-A3BF-A3159157E8E0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C1A2F07C-2D96-4358-9102-F822D2DD7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en-US"/>
              <a:t>Interpretation of Coefficients</a:t>
            </a:r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FA88F2C-850F-4194-A76B-9A0A6190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EC286C6-9391-4FA3-B839-F83B1FD94EB0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BE0F1D10-FF38-4C09-91CC-46375F5B6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en-US"/>
              <a:t>Interpretation of Coefficients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C5A10939-5D35-42FE-BB22-E22C402A73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1.	Slope (</a:t>
            </a:r>
            <a:r>
              <a:rPr lang="en-US" altLang="en-US" i="1" dirty="0">
                <a:latin typeface="Symbol" panose="05050102010706020507" pitchFamily="18" charset="2"/>
              </a:rPr>
              <a:t></a:t>
            </a:r>
            <a:r>
              <a:rPr lang="en-US" altLang="en-US" baseline="-25000" dirty="0"/>
              <a:t>1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Estimated </a:t>
            </a:r>
            <a:r>
              <a:rPr lang="en-US" altLang="en-US" i="1" dirty="0"/>
              <a:t>Y</a:t>
            </a:r>
            <a:r>
              <a:rPr lang="en-US" altLang="en-US" dirty="0"/>
              <a:t> Changes by </a:t>
            </a:r>
            <a:r>
              <a:rPr lang="en-US" altLang="en-US" i="1" dirty="0">
                <a:latin typeface="Symbol" panose="05050102010706020507" pitchFamily="18" charset="2"/>
              </a:rPr>
              <a:t></a:t>
            </a:r>
            <a:r>
              <a:rPr lang="en-US" altLang="en-US" sz="3200" baseline="-25000" dirty="0"/>
              <a:t>1</a:t>
            </a:r>
            <a:r>
              <a:rPr lang="en-US" altLang="en-US" dirty="0"/>
              <a:t> for Each 1 Unit Increase in </a:t>
            </a:r>
            <a:r>
              <a:rPr lang="en-US" altLang="en-US" i="1" dirty="0"/>
              <a:t>X</a:t>
            </a:r>
            <a:endParaRPr lang="en-US" altLang="en-US" dirty="0"/>
          </a:p>
          <a:p>
            <a:pPr lvl="2"/>
            <a:r>
              <a:rPr lang="en-US" altLang="en-US" dirty="0"/>
              <a:t>If </a:t>
            </a:r>
            <a:r>
              <a:rPr lang="en-US" altLang="en-US" i="1" dirty="0">
                <a:latin typeface="Symbol" panose="05050102010706020507" pitchFamily="18" charset="2"/>
              </a:rPr>
              <a:t></a:t>
            </a:r>
            <a:r>
              <a:rPr lang="en-US" altLang="en-US" baseline="-25000" dirty="0"/>
              <a:t>1</a:t>
            </a:r>
            <a:r>
              <a:rPr lang="en-US" altLang="en-US" dirty="0"/>
              <a:t> = 2, then </a:t>
            </a:r>
            <a:r>
              <a:rPr lang="en-US" altLang="en-US" i="1" dirty="0"/>
              <a:t>Y</a:t>
            </a:r>
            <a:r>
              <a:rPr lang="en-US" altLang="en-US" dirty="0"/>
              <a:t> Is Expected to Increase by 2 for Each 1 Unit Increase in </a:t>
            </a:r>
            <a:r>
              <a:rPr lang="en-US" altLang="en-US" i="1" dirty="0"/>
              <a:t>X</a:t>
            </a:r>
            <a:endParaRPr lang="en-US" altLang="en-US" dirty="0"/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8354506C-7E4A-42DE-B886-FD1ADE610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918" y="2486241"/>
            <a:ext cx="52863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^</a:t>
            </a:r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065FD13B-5CB9-4911-803A-16C1F4CEA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726" y="1981200"/>
            <a:ext cx="52863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^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0A70F78C-1F61-4CE8-BE5E-20191C3B8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890" y="1371600"/>
            <a:ext cx="52863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^</a:t>
            </a:r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0B42815-81E6-4C9F-BB33-A70AEAFB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21221E-1AD1-4539-A507-609654F84B4A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8FDE47D6-A4DA-44D0-BE84-A60738D33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en-US"/>
              <a:t>Interpretation of Coefficients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0E7E8E6-251C-49D9-B8F4-3AE23085A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2"/>
            <a:ext cx="10972800" cy="4532584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folHlink"/>
                </a:solidFill>
              </a:rPr>
              <a:t>1.	Slope (</a:t>
            </a:r>
            <a:r>
              <a:rPr lang="en-US" altLang="en-US" i="1" dirty="0">
                <a:solidFill>
                  <a:schemeClr val="folHlink"/>
                </a:solidFill>
                <a:latin typeface="Symbol" panose="05050102010706020507" pitchFamily="18" charset="2"/>
              </a:rPr>
              <a:t></a:t>
            </a:r>
            <a:r>
              <a:rPr lang="en-US" altLang="en-US" baseline="-25000" dirty="0">
                <a:solidFill>
                  <a:schemeClr val="folHlink"/>
                </a:solidFill>
              </a:rPr>
              <a:t>1</a:t>
            </a:r>
            <a:r>
              <a:rPr lang="en-US" altLang="en-US" dirty="0">
                <a:solidFill>
                  <a:schemeClr val="folHlink"/>
                </a:solidFill>
              </a:rPr>
              <a:t>)</a:t>
            </a:r>
          </a:p>
          <a:p>
            <a:pPr lvl="1">
              <a:buClr>
                <a:schemeClr val="folHlink"/>
              </a:buClr>
            </a:pPr>
            <a:r>
              <a:rPr lang="en-US" altLang="en-US" dirty="0">
                <a:solidFill>
                  <a:schemeClr val="folHlink"/>
                </a:solidFill>
              </a:rPr>
              <a:t>Estimated </a:t>
            </a:r>
            <a:r>
              <a:rPr lang="en-US" altLang="en-US" i="1" dirty="0">
                <a:solidFill>
                  <a:schemeClr val="folHlink"/>
                </a:solidFill>
              </a:rPr>
              <a:t>Y</a:t>
            </a:r>
            <a:r>
              <a:rPr lang="en-US" altLang="en-US" dirty="0">
                <a:solidFill>
                  <a:schemeClr val="folHlink"/>
                </a:solidFill>
              </a:rPr>
              <a:t> Changes by </a:t>
            </a:r>
            <a:r>
              <a:rPr lang="en-US" altLang="en-US" i="1" dirty="0">
                <a:solidFill>
                  <a:schemeClr val="folHlink"/>
                </a:solidFill>
                <a:latin typeface="Symbol" panose="05050102010706020507" pitchFamily="18" charset="2"/>
              </a:rPr>
              <a:t></a:t>
            </a:r>
            <a:r>
              <a:rPr lang="en-US" altLang="en-US" sz="3200" baseline="-25000" dirty="0">
                <a:solidFill>
                  <a:schemeClr val="folHlink"/>
                </a:solidFill>
              </a:rPr>
              <a:t>1</a:t>
            </a:r>
            <a:r>
              <a:rPr lang="en-US" altLang="en-US" dirty="0">
                <a:solidFill>
                  <a:schemeClr val="folHlink"/>
                </a:solidFill>
              </a:rPr>
              <a:t> for Each 1 Unit Increase in </a:t>
            </a:r>
            <a:r>
              <a:rPr lang="en-US" altLang="en-US" i="1" dirty="0">
                <a:solidFill>
                  <a:schemeClr val="folHlink"/>
                </a:solidFill>
              </a:rPr>
              <a:t>X</a:t>
            </a:r>
            <a:endParaRPr lang="en-US" altLang="en-US" dirty="0">
              <a:solidFill>
                <a:schemeClr val="folHlink"/>
              </a:solidFill>
            </a:endParaRPr>
          </a:p>
          <a:p>
            <a:pPr lvl="2">
              <a:buClr>
                <a:schemeClr val="folHlink"/>
              </a:buClr>
            </a:pPr>
            <a:r>
              <a:rPr lang="en-US" altLang="en-US" dirty="0">
                <a:solidFill>
                  <a:schemeClr val="folHlink"/>
                </a:solidFill>
              </a:rPr>
              <a:t>If </a:t>
            </a:r>
            <a:r>
              <a:rPr lang="en-US" altLang="en-US" i="1" dirty="0">
                <a:solidFill>
                  <a:schemeClr val="folHlink"/>
                </a:solidFill>
                <a:latin typeface="Symbol" panose="05050102010706020507" pitchFamily="18" charset="2"/>
              </a:rPr>
              <a:t></a:t>
            </a:r>
            <a:r>
              <a:rPr lang="en-US" altLang="en-US" baseline="-25000" dirty="0">
                <a:solidFill>
                  <a:schemeClr val="folHlink"/>
                </a:solidFill>
              </a:rPr>
              <a:t>1</a:t>
            </a:r>
            <a:r>
              <a:rPr lang="en-US" altLang="en-US" dirty="0">
                <a:solidFill>
                  <a:schemeClr val="folHlink"/>
                </a:solidFill>
              </a:rPr>
              <a:t> = 2, then </a:t>
            </a:r>
            <a:r>
              <a:rPr lang="en-US" altLang="en-US" i="1" dirty="0">
                <a:solidFill>
                  <a:schemeClr val="folHlink"/>
                </a:solidFill>
              </a:rPr>
              <a:t>Y</a:t>
            </a:r>
            <a:r>
              <a:rPr lang="en-US" altLang="en-US" dirty="0">
                <a:solidFill>
                  <a:schemeClr val="folHlink"/>
                </a:solidFill>
              </a:rPr>
              <a:t> Is Expected to Increase by 2 for Each 1 Unit Increase in </a:t>
            </a:r>
            <a:r>
              <a:rPr lang="en-US" altLang="en-US" i="1" dirty="0">
                <a:solidFill>
                  <a:schemeClr val="folHlink"/>
                </a:solidFill>
              </a:rPr>
              <a:t>X</a:t>
            </a:r>
            <a:endParaRPr lang="en-US" altLang="en-US" dirty="0">
              <a:solidFill>
                <a:schemeClr val="folHlink"/>
              </a:solidFill>
            </a:endParaRPr>
          </a:p>
          <a:p>
            <a:r>
              <a:rPr lang="en-US" altLang="en-US" dirty="0"/>
              <a:t>2.	Y-Intercept (</a:t>
            </a:r>
            <a:r>
              <a:rPr lang="en-US" altLang="en-US" i="1" dirty="0">
                <a:latin typeface="Symbol" panose="05050102010706020507" pitchFamily="18" charset="2"/>
              </a:rPr>
              <a:t>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Average Value of </a:t>
            </a:r>
            <a:r>
              <a:rPr lang="en-US" altLang="en-US" i="1" dirty="0"/>
              <a:t>Y</a:t>
            </a:r>
            <a:r>
              <a:rPr lang="en-US" altLang="en-US" dirty="0"/>
              <a:t> When </a:t>
            </a:r>
            <a:r>
              <a:rPr lang="en-US" altLang="en-US" i="1" dirty="0"/>
              <a:t>X</a:t>
            </a:r>
            <a:r>
              <a:rPr lang="en-US" altLang="en-US" dirty="0"/>
              <a:t> = 0</a:t>
            </a:r>
          </a:p>
          <a:p>
            <a:pPr lvl="2"/>
            <a:r>
              <a:rPr lang="en-US" altLang="en-US" sz="2800" dirty="0"/>
              <a:t>If </a:t>
            </a:r>
            <a:r>
              <a:rPr lang="en-US" altLang="en-US" sz="2800" i="1" dirty="0">
                <a:latin typeface="Symbol" panose="05050102010706020507" pitchFamily="18" charset="2"/>
              </a:rPr>
              <a:t>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 = 4, then Average </a:t>
            </a:r>
            <a:r>
              <a:rPr lang="en-US" altLang="en-US" sz="2800" i="1" dirty="0"/>
              <a:t>Y</a:t>
            </a:r>
            <a:r>
              <a:rPr lang="en-US" altLang="en-US" sz="2800" dirty="0"/>
              <a:t> Is Expected to Be 4 When </a:t>
            </a:r>
            <a:r>
              <a:rPr lang="en-US" altLang="en-US" sz="2800" i="1" dirty="0"/>
              <a:t>X</a:t>
            </a:r>
            <a:r>
              <a:rPr lang="en-US" altLang="en-US" sz="2800" dirty="0"/>
              <a:t> Is 0</a:t>
            </a: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B19A1DCA-60E9-4664-8181-E401A6165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959" y="2499238"/>
            <a:ext cx="52863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AFE1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^</a:t>
            </a: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1C46D7B7-5B1E-47E1-94E6-789628B1A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524" y="3292361"/>
            <a:ext cx="52863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^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2AC0B980-0A98-472E-B8A8-5E4BD7458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682" y="1917027"/>
            <a:ext cx="38100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AFE1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^</a:t>
            </a:r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AA900EB1-22EB-4ED9-AFA8-C79BE1349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1417639"/>
            <a:ext cx="52863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AFE1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^</a:t>
            </a:r>
          </a:p>
        </p:txBody>
      </p:sp>
      <p:sp>
        <p:nvSpPr>
          <p:cNvPr id="112648" name="Rectangle 8">
            <a:extLst>
              <a:ext uri="{FF2B5EF4-FFF2-40B4-BE49-F238E27FC236}">
                <a16:creationId xmlns:a16="http://schemas.microsoft.com/office/drawing/2014/main" id="{B9DA0881-5AB9-4CB0-B6FC-DE42D42FE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365" y="4379076"/>
            <a:ext cx="52863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^</a:t>
            </a:r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AA576-A07B-4CB8-BF4D-D0C7557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420A406-6D3F-4B1B-B5EC-C919DBFABC70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019AB937-9B14-4767-B221-1E14ABE94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en-US"/>
              <a:t>Parameter Estimation Example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EBAB7C5-8416-4856-97D9-E1160F0F480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371600"/>
            <a:ext cx="8839200" cy="4699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908050" algn="ctr"/>
                <a:tab pos="3144838" algn="ctr"/>
              </a:tabLst>
            </a:pPr>
            <a:r>
              <a:rPr lang="en-US" altLang="en-US" dirty="0">
                <a:solidFill>
                  <a:srgbClr val="FCFEB9"/>
                </a:solidFill>
              </a:rPr>
              <a:t>Obstetrics:</a:t>
            </a:r>
            <a:r>
              <a:rPr lang="en-US" altLang="en-US" sz="2800" dirty="0"/>
              <a:t> What is the </a:t>
            </a:r>
            <a:r>
              <a:rPr lang="en-US" altLang="en-US" sz="2800" b="1" dirty="0">
                <a:solidFill>
                  <a:srgbClr val="FCFEB9"/>
                </a:solidFill>
              </a:rPr>
              <a:t>relationship</a:t>
            </a:r>
            <a:r>
              <a:rPr lang="en-US" altLang="en-US" sz="2800" dirty="0"/>
              <a:t> between</a:t>
            </a:r>
            <a:br>
              <a:rPr lang="en-US" altLang="en-US" sz="2800" dirty="0"/>
            </a:br>
            <a:r>
              <a:rPr lang="en-US" altLang="en-US" sz="2800" dirty="0"/>
              <a:t>Mother’s Estriol level &amp; Birthweight using the following data?</a:t>
            </a:r>
          </a:p>
          <a:p>
            <a:pPr>
              <a:buNone/>
              <a:tabLst>
                <a:tab pos="908050" algn="ctr"/>
                <a:tab pos="3144838" algn="ctr"/>
              </a:tabLst>
            </a:pPr>
            <a:r>
              <a:rPr lang="en-US" altLang="en-US" sz="2800" dirty="0"/>
              <a:t>	</a:t>
            </a:r>
            <a:r>
              <a:rPr lang="en-US" altLang="en-US" sz="2800" b="1" u="sng" dirty="0">
                <a:solidFill>
                  <a:srgbClr val="FCFEB9"/>
                </a:solidFill>
              </a:rPr>
              <a:t>Estriol</a:t>
            </a:r>
            <a:r>
              <a:rPr lang="en-US" altLang="en-US" sz="2800" b="1" dirty="0">
                <a:solidFill>
                  <a:srgbClr val="FCFEB9"/>
                </a:solidFill>
              </a:rPr>
              <a:t> </a:t>
            </a:r>
            <a:r>
              <a:rPr lang="en-US" altLang="en-US" sz="2800" dirty="0">
                <a:solidFill>
                  <a:srgbClr val="FCFEB9"/>
                </a:solidFill>
              </a:rPr>
              <a:t>	</a:t>
            </a:r>
            <a:r>
              <a:rPr lang="en-US" altLang="en-US" sz="2800" b="1" dirty="0">
                <a:solidFill>
                  <a:srgbClr val="FCFEB9"/>
                </a:solidFill>
              </a:rPr>
              <a:t>       </a:t>
            </a:r>
            <a:r>
              <a:rPr lang="en-US" altLang="en-US" sz="2800" b="1" u="sng" dirty="0">
                <a:solidFill>
                  <a:srgbClr val="FCFEB9"/>
                </a:solidFill>
              </a:rPr>
              <a:t>Birthweight</a:t>
            </a:r>
          </a:p>
          <a:p>
            <a:pPr>
              <a:buNone/>
              <a:tabLst>
                <a:tab pos="908050" algn="ctr"/>
                <a:tab pos="3144838" algn="ctr"/>
              </a:tabLst>
            </a:pPr>
            <a:r>
              <a:rPr lang="en-US" altLang="en-US" sz="2800" dirty="0">
                <a:solidFill>
                  <a:srgbClr val="FCFEB9"/>
                </a:solidFill>
              </a:rPr>
              <a:t>   </a:t>
            </a:r>
            <a:r>
              <a:rPr lang="en-US" altLang="en-US" sz="2400" b="1" dirty="0">
                <a:solidFill>
                  <a:srgbClr val="FCFEB9"/>
                </a:solidFill>
              </a:rPr>
              <a:t>(mg/24h)	(g/1000)</a:t>
            </a:r>
          </a:p>
          <a:p>
            <a:pPr>
              <a:buNone/>
              <a:tabLst>
                <a:tab pos="908050" algn="ctr"/>
                <a:tab pos="3144838" algn="ctr"/>
              </a:tabLst>
            </a:pPr>
            <a:r>
              <a:rPr lang="en-US" altLang="en-US" sz="2800" dirty="0">
                <a:solidFill>
                  <a:srgbClr val="FCFEB9"/>
                </a:solidFill>
              </a:rPr>
              <a:t> 		</a:t>
            </a:r>
            <a:r>
              <a:rPr lang="en-US" altLang="en-US" sz="2800" b="1" dirty="0">
                <a:solidFill>
                  <a:srgbClr val="FCFEB9"/>
                </a:solidFill>
              </a:rPr>
              <a:t>1	1</a:t>
            </a:r>
            <a:br>
              <a:rPr lang="en-US" altLang="en-US" sz="2800" b="1" dirty="0">
                <a:solidFill>
                  <a:srgbClr val="FCFEB9"/>
                </a:solidFill>
              </a:rPr>
            </a:br>
            <a:r>
              <a:rPr lang="en-US" altLang="en-US" sz="2800" b="1" dirty="0">
                <a:solidFill>
                  <a:srgbClr val="FCFEB9"/>
                </a:solidFill>
              </a:rPr>
              <a:t>	2	1</a:t>
            </a:r>
            <a:br>
              <a:rPr lang="en-US" altLang="en-US" sz="2800" b="1" dirty="0">
                <a:solidFill>
                  <a:srgbClr val="FCFEB9"/>
                </a:solidFill>
              </a:rPr>
            </a:br>
            <a:r>
              <a:rPr lang="en-US" altLang="en-US" sz="2800" b="1" dirty="0">
                <a:solidFill>
                  <a:srgbClr val="FCFEB9"/>
                </a:solidFill>
              </a:rPr>
              <a:t>	3	2</a:t>
            </a:r>
            <a:br>
              <a:rPr lang="en-US" altLang="en-US" sz="2800" b="1" dirty="0">
                <a:solidFill>
                  <a:srgbClr val="FCFEB9"/>
                </a:solidFill>
              </a:rPr>
            </a:br>
            <a:r>
              <a:rPr lang="en-US" altLang="en-US" sz="2800" b="1" dirty="0">
                <a:solidFill>
                  <a:srgbClr val="FCFEB9"/>
                </a:solidFill>
              </a:rPr>
              <a:t>	4	2</a:t>
            </a:r>
            <a:br>
              <a:rPr lang="en-US" altLang="en-US" sz="2800" b="1" dirty="0">
                <a:solidFill>
                  <a:srgbClr val="FCFEB9"/>
                </a:solidFill>
              </a:rPr>
            </a:br>
            <a:r>
              <a:rPr lang="en-US" altLang="en-US" sz="2800" b="1" dirty="0">
                <a:solidFill>
                  <a:srgbClr val="FCFEB9"/>
                </a:solidFill>
              </a:rPr>
              <a:t>	5	4</a:t>
            </a:r>
          </a:p>
        </p:txBody>
      </p:sp>
      <p:pic>
        <p:nvPicPr>
          <p:cNvPr id="114765" name="Picture 77" descr="View Large Image">
            <a:extLst>
              <a:ext uri="{FF2B5EF4-FFF2-40B4-BE49-F238E27FC236}">
                <a16:creationId xmlns:a16="http://schemas.microsoft.com/office/drawing/2014/main" id="{ED259D90-33F0-4C82-A354-4137CFA2C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629026"/>
            <a:ext cx="30480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B86F9A-47D1-4260-8685-020BB635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CCE219-D775-4CDE-9D8D-5B7FE288920B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12BD63F6-A3DB-4C2B-AE6D-D03C855B0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1" y="2286001"/>
            <a:ext cx="5813425" cy="36480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6739" name="Object 3">
            <a:hlinkClick r:id="" action="ppaction://ole?verb=0"/>
            <a:extLst>
              <a:ext uri="{FF2B5EF4-FFF2-40B4-BE49-F238E27FC236}">
                <a16:creationId xmlns:a16="http://schemas.microsoft.com/office/drawing/2014/main" id="{33A41C7F-7821-49CB-A61D-01D6F3A3CD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86164" y="2344739"/>
          <a:ext cx="5438775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3" name="Chart" r:id="rId4" imgW="3809922" imgH="2171818" progId="MSGraph.Chart.8">
                  <p:embed followColorScheme="full"/>
                </p:oleObj>
              </mc:Choice>
              <mc:Fallback>
                <p:oleObj name="Chart" r:id="rId4" imgW="3809922" imgH="2171818" progId="MSGraph.Chart.8">
                  <p:embed followColorScheme="full"/>
                  <p:pic>
                    <p:nvPicPr>
                      <p:cNvPr id="116739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3A41C7F-7821-49CB-A61D-01D6F3A3CD8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4" y="2344739"/>
                        <a:ext cx="5438775" cy="329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0" name="Rectangle 4">
            <a:extLst>
              <a:ext uri="{FF2B5EF4-FFF2-40B4-BE49-F238E27FC236}">
                <a16:creationId xmlns:a16="http://schemas.microsoft.com/office/drawing/2014/main" id="{30624007-8049-4783-B9BC-860412603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171450"/>
            <a:ext cx="70866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en-US"/>
              <a:t>Scatterplot </a:t>
            </a:r>
            <a:br>
              <a:rPr lang="en-US" altLang="en-US"/>
            </a:br>
            <a:r>
              <a:rPr lang="en-US" altLang="en-US"/>
              <a:t> Birthweight vs. Estriol level</a:t>
            </a:r>
          </a:p>
        </p:txBody>
      </p:sp>
      <p:sp>
        <p:nvSpPr>
          <p:cNvPr id="116746" name="Rectangle 10">
            <a:extLst>
              <a:ext uri="{FF2B5EF4-FFF2-40B4-BE49-F238E27FC236}">
                <a16:creationId xmlns:a16="http://schemas.microsoft.com/office/drawing/2014/main" id="{EEE753EA-B3AD-40B0-A541-8564D332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209800"/>
            <a:ext cx="21336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FFFFFF"/>
                </a:solidFill>
                <a:latin typeface="Arial" panose="020B0604020202020204" pitchFamily="34" charset="0"/>
              </a:rPr>
              <a:t>Birthweight</a:t>
            </a:r>
          </a:p>
        </p:txBody>
      </p:sp>
      <p:sp>
        <p:nvSpPr>
          <p:cNvPr id="116747" name="Rectangle 11">
            <a:extLst>
              <a:ext uri="{FF2B5EF4-FFF2-40B4-BE49-F238E27FC236}">
                <a16:creationId xmlns:a16="http://schemas.microsoft.com/office/drawing/2014/main" id="{B02B4FA7-17E2-4530-9E43-1CB159CA6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1" y="5510213"/>
            <a:ext cx="208121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FFFFFF"/>
                </a:solidFill>
                <a:latin typeface="Arial" panose="020B0604020202020204" pitchFamily="34" charset="0"/>
              </a:rPr>
              <a:t>Estriol level</a:t>
            </a:r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28474-6FF9-4402-BAB4-2768034E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F6F6EF-A169-4A51-B1EC-2A05A6571D37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6595766E-E2B3-460C-9C06-E493E6B9F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en-US"/>
              <a:t>Parameter Estimation Solution Table</a:t>
            </a:r>
          </a:p>
        </p:txBody>
      </p:sp>
      <p:graphicFrame>
        <p:nvGraphicFramePr>
          <p:cNvPr id="118787" name="Object 3">
            <a:hlinkClick r:id="" action="ppaction://ole?verb=0"/>
            <a:extLst>
              <a:ext uri="{FF2B5EF4-FFF2-40B4-BE49-F238E27FC236}">
                <a16:creationId xmlns:a16="http://schemas.microsoft.com/office/drawing/2014/main" id="{EE8F6534-FA8D-407B-9889-698BEEBEECD3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743201" y="1905000"/>
          <a:ext cx="6530975" cy="437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7" name="Document" r:id="rId4" imgW="7824600" imgH="5249520" progId="Word.Document.6">
                  <p:embed/>
                </p:oleObj>
              </mc:Choice>
              <mc:Fallback>
                <p:oleObj name="Document" r:id="rId4" imgW="7824600" imgH="5249520" progId="Word.Document.6">
                  <p:embed/>
                  <p:pic>
                    <p:nvPicPr>
                      <p:cNvPr id="118787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E8F6534-FA8D-407B-9889-698BEEBEEC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1905000"/>
                        <a:ext cx="6530975" cy="437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F7A4F-B2A3-47F3-8028-5F7454CF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94DF3C4-21B2-4DCE-9D71-05FA3264FFEA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97EADECC-2523-4089-9F6E-49601FDFF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en-US"/>
              <a:t>Parameter Estimation Solution</a:t>
            </a:r>
          </a:p>
        </p:txBody>
      </p:sp>
      <p:graphicFrame>
        <p:nvGraphicFramePr>
          <p:cNvPr id="120835" name="Object 3">
            <a:hlinkClick r:id="" action="ppaction://ole?verb=0"/>
            <a:extLst>
              <a:ext uri="{FF2B5EF4-FFF2-40B4-BE49-F238E27FC236}">
                <a16:creationId xmlns:a16="http://schemas.microsoft.com/office/drawing/2014/main" id="{6E9BC91B-84AF-40BE-9ABE-07D3A519A8C0}"/>
              </a:ext>
            </a:extLst>
          </p:cNvPr>
          <p:cNvGraphicFramePr>
            <a:graphicFrameLocks noGrp="1"/>
          </p:cNvGraphicFramePr>
          <p:nvPr>
            <p:ph type="body" idx="1"/>
          </p:nvPr>
        </p:nvGraphicFramePr>
        <p:xfrm>
          <a:off x="2246313" y="1793876"/>
          <a:ext cx="7758112" cy="428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1" name="Equation" r:id="rId4" imgW="3263760" imgH="1803240" progId="Equation.3">
                  <p:embed/>
                </p:oleObj>
              </mc:Choice>
              <mc:Fallback>
                <p:oleObj name="Equation" r:id="rId4" imgW="3263760" imgH="1803240" progId="Equation.3">
                  <p:embed/>
                  <p:pic>
                    <p:nvPicPr>
                      <p:cNvPr id="120835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E9BC91B-84AF-40BE-9ABE-07D3A519A8C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1793876"/>
                        <a:ext cx="7758112" cy="428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35561" y="1392634"/>
            <a:ext cx="7693025" cy="4029075"/>
          </a:xfrm>
        </p:spPr>
        <p:txBody>
          <a:bodyPr/>
          <a:lstStyle/>
          <a:p>
            <a:r>
              <a:rPr lang="en-US" dirty="0"/>
              <a:t>Predicting House Value</a:t>
            </a:r>
          </a:p>
          <a:p>
            <a:pPr lvl="1"/>
            <a:r>
              <a:rPr lang="en-US" dirty="0"/>
              <a:t>Actual Price: £100,000</a:t>
            </a:r>
          </a:p>
          <a:p>
            <a:pPr lvl="1"/>
            <a:r>
              <a:rPr lang="en-US" dirty="0"/>
              <a:t>Predicted 1: £99,950 (Very Good Prediction)</a:t>
            </a:r>
          </a:p>
          <a:p>
            <a:pPr lvl="1"/>
            <a:r>
              <a:rPr lang="en-US" dirty="0"/>
              <a:t>Predicted 1: £50,000 (Very Bad Prediction)</a:t>
            </a:r>
          </a:p>
          <a:p>
            <a:pPr lvl="1"/>
            <a:endParaRPr lang="en-US" dirty="0"/>
          </a:p>
          <a:p>
            <a:r>
              <a:rPr lang="en-US" dirty="0"/>
              <a:t>Predicting Car Premium</a:t>
            </a:r>
          </a:p>
          <a:p>
            <a:pPr lvl="1"/>
            <a:r>
              <a:rPr lang="en-US" dirty="0"/>
              <a:t>Using Location, Age, History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32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2C0DC9F-1AB3-476E-B449-400DB75D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CC21540-A7D5-4488-BC62-17E2A695E431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F108C1F6-0CBD-4A06-9BAA-25F5B59F1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en-US"/>
              <a:t>Coefficient Interpretation Solution</a:t>
            </a:r>
          </a:p>
        </p:txBody>
      </p:sp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7EB286-97E8-441A-8E5E-1F52FE1C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4FF9B1-F548-4C87-AFF7-FA686AD8AA2F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64B91F94-FD4B-4B44-8C1D-B254D2024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en-US"/>
              <a:t>Coefficient Interpretation Solution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17F1040C-8153-45B6-BCB0-CDC76525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1.	Slope (</a:t>
            </a:r>
            <a:r>
              <a:rPr lang="en-US" altLang="en-US" i="1">
                <a:latin typeface="Symbol" panose="05050102010706020507" pitchFamily="18" charset="2"/>
              </a:rPr>
              <a:t></a:t>
            </a:r>
            <a:r>
              <a:rPr lang="en-US" altLang="en-US" baseline="-25000"/>
              <a:t>1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Birthweight  (</a:t>
            </a:r>
            <a:r>
              <a:rPr lang="en-US" altLang="en-US" i="1"/>
              <a:t>Y</a:t>
            </a:r>
            <a:r>
              <a:rPr lang="en-US" altLang="en-US"/>
              <a:t>) Is Expected to Increase by .7 Units for Each 1 unit Increase in Estriol 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CE2510B9-8E81-4905-AD2F-640E8B459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405296"/>
            <a:ext cx="52863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^</a:t>
            </a:r>
          </a:p>
        </p:txBody>
      </p:sp>
    </p:spTree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9D7A962-DABA-4B01-9A88-072A0DDD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A586F4-EF17-4380-A6A7-599C77968C6C}" type="slidenum"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A96D0D9C-DD2F-4009-A99D-A71E1C513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en-US"/>
              <a:t>Coefficient Interpretation Solution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9E175F9D-E5A5-4F4C-9549-78B5D8C99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1.	Slope (</a:t>
            </a:r>
            <a:r>
              <a:rPr lang="en-US" altLang="en-US" i="1">
                <a:solidFill>
                  <a:schemeClr val="folHlink"/>
                </a:solidFill>
                <a:latin typeface="Symbol" panose="05050102010706020507" pitchFamily="18" charset="2"/>
              </a:rPr>
              <a:t></a:t>
            </a:r>
            <a:r>
              <a:rPr lang="en-US" altLang="en-US" baseline="-25000">
                <a:solidFill>
                  <a:schemeClr val="folHlink"/>
                </a:solidFill>
              </a:rPr>
              <a:t>1</a:t>
            </a:r>
            <a:r>
              <a:rPr lang="en-US" altLang="en-US">
                <a:solidFill>
                  <a:schemeClr val="folHlink"/>
                </a:solidFill>
              </a:rPr>
              <a:t>)</a:t>
            </a:r>
          </a:p>
          <a:p>
            <a:pPr lvl="1">
              <a:buClr>
                <a:schemeClr val="folHlink"/>
              </a:buClr>
            </a:pPr>
            <a:r>
              <a:rPr lang="en-US" altLang="en-US">
                <a:solidFill>
                  <a:schemeClr val="folHlink"/>
                </a:solidFill>
              </a:rPr>
              <a:t>Birthweight (</a:t>
            </a:r>
            <a:r>
              <a:rPr lang="en-US" altLang="en-US" i="1">
                <a:solidFill>
                  <a:schemeClr val="folHlink"/>
                </a:solidFill>
              </a:rPr>
              <a:t>Y</a:t>
            </a:r>
            <a:r>
              <a:rPr lang="en-US" altLang="en-US">
                <a:solidFill>
                  <a:schemeClr val="folHlink"/>
                </a:solidFill>
              </a:rPr>
              <a:t>) Is Expected to Increase by .7 Units for Each 1 unit Increase in Estriol (</a:t>
            </a:r>
            <a:r>
              <a:rPr lang="en-US" altLang="en-US" i="1">
                <a:solidFill>
                  <a:schemeClr val="folHlink"/>
                </a:solidFill>
              </a:rPr>
              <a:t>X</a:t>
            </a:r>
            <a:r>
              <a:rPr lang="en-US" altLang="en-US">
                <a:solidFill>
                  <a:schemeClr val="folHlink"/>
                </a:solidFill>
              </a:rPr>
              <a:t>)</a:t>
            </a:r>
          </a:p>
          <a:p>
            <a:pPr>
              <a:spcBef>
                <a:spcPct val="40000"/>
              </a:spcBef>
            </a:pPr>
            <a:r>
              <a:rPr lang="en-US" altLang="en-US"/>
              <a:t>2.	Intercept (</a:t>
            </a:r>
            <a:r>
              <a:rPr lang="en-US" altLang="en-US" i="1">
                <a:latin typeface="Symbol" panose="05050102010706020507" pitchFamily="18" charset="2"/>
              </a:rPr>
              <a:t></a:t>
            </a:r>
            <a:r>
              <a:rPr lang="en-US" altLang="en-US" baseline="-25000"/>
              <a:t>0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Average Birthweight (</a:t>
            </a:r>
            <a:r>
              <a:rPr lang="en-US" altLang="en-US" i="1"/>
              <a:t>Y</a:t>
            </a:r>
            <a:r>
              <a:rPr lang="en-US" altLang="en-US"/>
              <a:t>) Is -.10 Units When Estriol level (</a:t>
            </a:r>
            <a:r>
              <a:rPr lang="en-US" altLang="en-US" i="1"/>
              <a:t>X</a:t>
            </a:r>
            <a:r>
              <a:rPr lang="en-US" altLang="en-US"/>
              <a:t>) Is 0</a:t>
            </a:r>
          </a:p>
          <a:p>
            <a:pPr lvl="2"/>
            <a:r>
              <a:rPr lang="en-US" altLang="en-US"/>
              <a:t>Difficult to explain</a:t>
            </a:r>
          </a:p>
          <a:p>
            <a:pPr lvl="2"/>
            <a:r>
              <a:rPr lang="en-US" altLang="en-US"/>
              <a:t>The birthweight should always be positive</a:t>
            </a:r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13AC186A-8A64-46FE-A17B-515A725D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4" y="3007658"/>
            <a:ext cx="52863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^</a:t>
            </a:r>
          </a:p>
        </p:txBody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08E13BE4-4F2D-4DEE-BF8D-6EA9A5FE3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2" y="1400502"/>
            <a:ext cx="52863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AFE1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^</a:t>
            </a:r>
          </a:p>
        </p:txBody>
      </p:sp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7500">
              <a:schemeClr val="bg1"/>
            </a:gs>
            <a:gs pos="75000">
              <a:srgbClr val="00527B"/>
            </a:gs>
            <a:gs pos="50000">
              <a:srgbClr val="0070A8"/>
            </a:gs>
            <a:gs pos="100000">
              <a:srgbClr val="0070A8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B557CF-E514-4A27-AA6B-7BB0DD27D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417"/>
            <a:ext cx="12192000" cy="5583583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02B2A018-907D-450B-AF26-08A8E2B896B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944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rial Narrow" panose="020B0606020202030204" pitchFamily="34" charset="0"/>
              </a:rPr>
              <a:t>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064202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CA752C-42AA-4214-ABBA-D7F38361A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" y="485363"/>
            <a:ext cx="11982952" cy="526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51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1113" y="1557339"/>
            <a:ext cx="7772400" cy="2319337"/>
          </a:xfrm>
          <a:noFill/>
          <a:ln/>
        </p:spPr>
        <p:txBody>
          <a:bodyPr/>
          <a:lstStyle/>
          <a:p>
            <a:pPr>
              <a:buNone/>
              <a:tabLst>
                <a:tab pos="2114550" algn="ctr"/>
                <a:tab pos="5200650" algn="ctr"/>
              </a:tabLst>
            </a:pPr>
            <a:r>
              <a:rPr lang="en-US"/>
              <a:t>	Reed Auto periodically has a special week-long sale.  </a:t>
            </a:r>
          </a:p>
          <a:p>
            <a:pPr>
              <a:buNone/>
              <a:tabLst>
                <a:tab pos="2114550" algn="ctr"/>
                <a:tab pos="5200650" algn="ctr"/>
              </a:tabLst>
            </a:pPr>
            <a:r>
              <a:rPr lang="en-US"/>
              <a:t>As part of the advertising campaign Reed runs one or</a:t>
            </a:r>
          </a:p>
          <a:p>
            <a:pPr>
              <a:buNone/>
              <a:tabLst>
                <a:tab pos="2114550" algn="ctr"/>
                <a:tab pos="5200650" algn="ctr"/>
              </a:tabLst>
            </a:pPr>
            <a:r>
              <a:rPr lang="en-US"/>
              <a:t>more television commercials during the weekend</a:t>
            </a:r>
          </a:p>
          <a:p>
            <a:pPr>
              <a:buNone/>
              <a:tabLst>
                <a:tab pos="2114550" algn="ctr"/>
                <a:tab pos="5200650" algn="ctr"/>
              </a:tabLst>
            </a:pPr>
            <a:r>
              <a:rPr lang="en-US"/>
              <a:t>preceding the sale.  Data from a sample of 5 previous</a:t>
            </a:r>
          </a:p>
          <a:p>
            <a:pPr>
              <a:buNone/>
              <a:tabLst>
                <a:tab pos="2114550" algn="ctr"/>
                <a:tab pos="5200650" algn="ctr"/>
              </a:tabLst>
            </a:pPr>
            <a:r>
              <a:rPr lang="en-US"/>
              <a:t>sales are shown on the next slide.</a:t>
            </a:r>
          </a:p>
        </p:txBody>
      </p:sp>
      <p:sp>
        <p:nvSpPr>
          <p:cNvPr id="9436" name="Rectangle 220"/>
          <p:cNvSpPr>
            <a:spLocks noChangeArrowheads="1"/>
          </p:cNvSpPr>
          <p:nvPr/>
        </p:nvSpPr>
        <p:spPr bwMode="auto">
          <a:xfrm>
            <a:off x="2209800" y="127000"/>
            <a:ext cx="7772400" cy="642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</a:t>
            </a:r>
          </a:p>
        </p:txBody>
      </p:sp>
      <p:sp>
        <p:nvSpPr>
          <p:cNvPr id="9437" name="Rectangle 221"/>
          <p:cNvSpPr>
            <a:spLocks noChangeArrowheads="1"/>
          </p:cNvSpPr>
          <p:nvPr/>
        </p:nvSpPr>
        <p:spPr bwMode="auto">
          <a:xfrm>
            <a:off x="2208213" y="1100139"/>
            <a:ext cx="577215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>
                <a:tab pos="2114550" algn="ctr"/>
                <a:tab pos="5200650" algn="ctr"/>
              </a:tabLst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Reed Auto Sales</a:t>
            </a:r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438" name="AutoShape 222"/>
          <p:cNvSpPr>
            <a:spLocks noChangeArrowheads="1"/>
          </p:cNvSpPr>
          <p:nvPr/>
        </p:nvSpPr>
        <p:spPr bwMode="auto">
          <a:xfrm rot="5400000">
            <a:off x="2276476" y="16891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4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4105275" y="1681164"/>
            <a:ext cx="3963988" cy="3921125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2209800" y="127000"/>
            <a:ext cx="7772400" cy="642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2208213" y="1100139"/>
            <a:ext cx="577215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>
                <a:tab pos="2114550" algn="ctr"/>
                <a:tab pos="5200650" algn="ctr"/>
              </a:tabLst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Reed Auto Sales</a:t>
            </a:r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6705" name="Text Box 337"/>
          <p:cNvSpPr txBox="1">
            <a:spLocks noChangeArrowheads="1"/>
          </p:cNvSpPr>
          <p:nvPr/>
        </p:nvSpPr>
        <p:spPr bwMode="auto">
          <a:xfrm>
            <a:off x="4195909" y="1804989"/>
            <a:ext cx="174278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Number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TV Ads (</a:t>
            </a:r>
            <a:r>
              <a:rPr lang="en-US" sz="2400" i="1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</p:txBody>
      </p:sp>
      <p:sp>
        <p:nvSpPr>
          <p:cNvPr id="186706" name="Text Box 338"/>
          <p:cNvSpPr txBox="1">
            <a:spLocks noChangeArrowheads="1"/>
          </p:cNvSpPr>
          <p:nvPr/>
        </p:nvSpPr>
        <p:spPr bwMode="auto">
          <a:xfrm>
            <a:off x="6026985" y="1804989"/>
            <a:ext cx="1928733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Number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Cars Sold (</a:t>
            </a:r>
            <a:r>
              <a:rPr lang="en-US" sz="2400" i="1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</p:txBody>
      </p:sp>
      <p:sp>
        <p:nvSpPr>
          <p:cNvPr id="186707" name="Text Box 339"/>
          <p:cNvSpPr txBox="1">
            <a:spLocks noChangeArrowheads="1"/>
          </p:cNvSpPr>
          <p:nvPr/>
        </p:nvSpPr>
        <p:spPr bwMode="auto">
          <a:xfrm>
            <a:off x="5026611" y="2624138"/>
            <a:ext cx="338554" cy="1938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</a:t>
            </a:r>
          </a:p>
        </p:txBody>
      </p:sp>
      <p:sp>
        <p:nvSpPr>
          <p:cNvPr id="186708" name="Text Box 340"/>
          <p:cNvSpPr txBox="1">
            <a:spLocks noChangeArrowheads="1"/>
          </p:cNvSpPr>
          <p:nvPr/>
        </p:nvSpPr>
        <p:spPr bwMode="auto">
          <a:xfrm>
            <a:off x="6835618" y="2624138"/>
            <a:ext cx="492443" cy="1938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27</a:t>
            </a:r>
          </a:p>
        </p:txBody>
      </p:sp>
      <p:sp>
        <p:nvSpPr>
          <p:cNvPr id="186709" name="AutoShape 341"/>
          <p:cNvSpPr>
            <a:spLocks noChangeArrowheads="1"/>
          </p:cNvSpPr>
          <p:nvPr/>
        </p:nvSpPr>
        <p:spPr bwMode="auto">
          <a:xfrm rot="5400000">
            <a:off x="3695701" y="21177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87298" name="Text Box 930"/>
          <p:cNvSpPr txBox="1">
            <a:spLocks noChangeArrowheads="1"/>
          </p:cNvSpPr>
          <p:nvPr/>
        </p:nvSpPr>
        <p:spPr bwMode="auto">
          <a:xfrm>
            <a:off x="4219576" y="4579938"/>
            <a:ext cx="1158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10</a:t>
            </a:r>
          </a:p>
        </p:txBody>
      </p:sp>
      <p:sp>
        <p:nvSpPr>
          <p:cNvPr id="187299" name="Line 931"/>
          <p:cNvSpPr>
            <a:spLocks noChangeShapeType="1"/>
          </p:cNvSpPr>
          <p:nvPr/>
        </p:nvSpPr>
        <p:spPr bwMode="auto">
          <a:xfrm flipV="1">
            <a:off x="4886325" y="4559300"/>
            <a:ext cx="522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40161" dir="1106097" algn="ctr" rotWithShape="0">
              <a:srgbClr val="000000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87300" name="Text Box 932"/>
          <p:cNvSpPr txBox="1">
            <a:spLocks noChangeArrowheads="1"/>
          </p:cNvSpPr>
          <p:nvPr/>
        </p:nvSpPr>
        <p:spPr bwMode="auto">
          <a:xfrm>
            <a:off x="5995989" y="4589463"/>
            <a:ext cx="13112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100</a:t>
            </a:r>
          </a:p>
        </p:txBody>
      </p:sp>
      <p:sp>
        <p:nvSpPr>
          <p:cNvPr id="187301" name="Line 933"/>
          <p:cNvSpPr>
            <a:spLocks noChangeShapeType="1"/>
          </p:cNvSpPr>
          <p:nvPr/>
        </p:nvSpPr>
        <p:spPr bwMode="auto">
          <a:xfrm flipV="1">
            <a:off x="6738938" y="4554538"/>
            <a:ext cx="550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40161" dir="1106097" algn="ctr" rotWithShape="0">
              <a:srgbClr val="000000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graphicFrame>
        <p:nvGraphicFramePr>
          <p:cNvPr id="187302" name="Object 934"/>
          <p:cNvGraphicFramePr>
            <a:graphicFrameLocks noChangeAspect="1"/>
          </p:cNvGraphicFramePr>
          <p:nvPr/>
        </p:nvGraphicFramePr>
        <p:xfrm>
          <a:off x="4552950" y="5043488"/>
          <a:ext cx="812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4" name="Equation" r:id="rId4" imgW="317160" imgH="152280" progId="Equation.DSMT4">
                  <p:embed/>
                </p:oleObj>
              </mc:Choice>
              <mc:Fallback>
                <p:oleObj name="Equation" r:id="rId4" imgW="317160" imgH="152280" progId="Equation.DSMT4">
                  <p:embed/>
                  <p:pic>
                    <p:nvPicPr>
                      <p:cNvPr id="187302" name="Object 9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5043488"/>
                        <a:ext cx="812800" cy="37465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03" name="Object 935"/>
          <p:cNvGraphicFramePr>
            <a:graphicFrameLocks noChangeAspect="1"/>
          </p:cNvGraphicFramePr>
          <p:nvPr/>
        </p:nvGraphicFramePr>
        <p:xfrm>
          <a:off x="6310314" y="5049838"/>
          <a:ext cx="9747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5" name="Equation" r:id="rId6" imgW="380880" imgH="177480" progId="Equation.DSMT4">
                  <p:embed/>
                </p:oleObj>
              </mc:Choice>
              <mc:Fallback>
                <p:oleObj name="Equation" r:id="rId6" imgW="380880" imgH="177480" progId="Equation.DSMT4">
                  <p:embed/>
                  <p:pic>
                    <p:nvPicPr>
                      <p:cNvPr id="187303" name="Object 9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4" y="5049838"/>
                        <a:ext cx="974725" cy="43815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05" name="AutoShape 937"/>
          <p:cNvSpPr>
            <a:spLocks noChangeArrowheads="1"/>
          </p:cNvSpPr>
          <p:nvPr/>
        </p:nvSpPr>
        <p:spPr bwMode="auto">
          <a:xfrm rot="5400000">
            <a:off x="3690939" y="47275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87306" name="AutoShape 938"/>
          <p:cNvSpPr>
            <a:spLocks noChangeArrowheads="1"/>
          </p:cNvSpPr>
          <p:nvPr/>
        </p:nvSpPr>
        <p:spPr bwMode="auto">
          <a:xfrm rot="16200000" flipH="1">
            <a:off x="8301039" y="473551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67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300"/>
                                        <p:tgtEl>
                                          <p:spTgt spid="18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300"/>
                                        <p:tgtEl>
                                          <p:spTgt spid="18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873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8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500"/>
                                        <p:tgtEl>
                                          <p:spTgt spid="1873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18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nimBg="1"/>
      <p:bldP spid="186705" grpId="0" autoUpdateAnimBg="0"/>
      <p:bldP spid="186706" grpId="0" autoUpdateAnimBg="0"/>
      <p:bldP spid="186707" grpId="0" autoUpdateAnimBg="0"/>
      <p:bldP spid="186708" grpId="0" autoUpdateAnimBg="0"/>
      <p:bldP spid="186709" grpId="0" animBg="1"/>
      <p:bldP spid="187298" grpId="0" autoUpdateAnimBg="0"/>
      <p:bldP spid="187299" grpId="0" animBg="1"/>
      <p:bldP spid="187300" grpId="0" autoUpdateAnimBg="0"/>
      <p:bldP spid="187301" grpId="0" animBg="1"/>
      <p:bldP spid="187305" grpId="0" animBg="1"/>
      <p:bldP spid="18730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2209800" y="141514"/>
            <a:ext cx="7772400" cy="642938"/>
          </a:xfrm>
          <a:noFill/>
          <a:ln/>
        </p:spPr>
        <p:txBody>
          <a:bodyPr/>
          <a:lstStyle/>
          <a:p>
            <a:r>
              <a:rPr lang="en-US" dirty="0"/>
              <a:t>Estimated Regression Equation</a:t>
            </a:r>
          </a:p>
        </p:txBody>
      </p:sp>
      <p:graphicFrame>
        <p:nvGraphicFramePr>
          <p:cNvPr id="10578" name="Object 338"/>
          <p:cNvGraphicFramePr>
            <a:graphicFrameLocks noChangeAspect="1"/>
          </p:cNvGraphicFramePr>
          <p:nvPr/>
        </p:nvGraphicFramePr>
        <p:xfrm>
          <a:off x="5359401" y="4343400"/>
          <a:ext cx="15208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1" name="Equation" r:id="rId4" imgW="1663560" imgH="419040" progId="Equation.DSMT4">
                  <p:embed/>
                </p:oleObj>
              </mc:Choice>
              <mc:Fallback>
                <p:oleObj name="Equation" r:id="rId4" imgW="1663560" imgH="419040" progId="Equation.DSMT4">
                  <p:embed/>
                  <p:pic>
                    <p:nvPicPr>
                      <p:cNvPr id="10578" name="Object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1" y="4343400"/>
                        <a:ext cx="1520825" cy="382588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81" name="AutoShape 341"/>
          <p:cNvSpPr>
            <a:spLocks noChangeArrowheads="1"/>
          </p:cNvSpPr>
          <p:nvPr/>
        </p:nvSpPr>
        <p:spPr bwMode="auto">
          <a:xfrm rot="5400000">
            <a:off x="2016126" y="12509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0582" name="AutoShape 342"/>
          <p:cNvSpPr>
            <a:spLocks noChangeArrowheads="1"/>
          </p:cNvSpPr>
          <p:nvPr/>
        </p:nvSpPr>
        <p:spPr bwMode="auto">
          <a:xfrm rot="5400000">
            <a:off x="2009776" y="27940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0583" name="AutoShape 343"/>
          <p:cNvSpPr>
            <a:spLocks noChangeArrowheads="1"/>
          </p:cNvSpPr>
          <p:nvPr/>
        </p:nvSpPr>
        <p:spPr bwMode="auto">
          <a:xfrm rot="5400000">
            <a:off x="2009776" y="38989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graphicFrame>
        <p:nvGraphicFramePr>
          <p:cNvPr id="10584" name="Object 34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11613" y="1614489"/>
          <a:ext cx="41973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2" name="Equation" r:id="rId6" imgW="4622760" imgH="1041120" progId="Equation.DSMT4">
                  <p:embed/>
                </p:oleObj>
              </mc:Choice>
              <mc:Fallback>
                <p:oleObj name="Equation" r:id="rId6" imgW="4622760" imgH="1041120" progId="Equation.DSMT4">
                  <p:embed/>
                  <p:pic>
                    <p:nvPicPr>
                      <p:cNvPr id="10584" name="Object 34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1614489"/>
                        <a:ext cx="41973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85" name="Object 345"/>
          <p:cNvGraphicFramePr>
            <a:graphicFrameLocks noChangeAspect="1"/>
          </p:cNvGraphicFramePr>
          <p:nvPr/>
        </p:nvGraphicFramePr>
        <p:xfrm>
          <a:off x="4232275" y="3165476"/>
          <a:ext cx="37671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3" name="Equation" r:id="rId8" imgW="1511280" imgH="190440" progId="Equation.DSMT4">
                  <p:embed/>
                </p:oleObj>
              </mc:Choice>
              <mc:Fallback>
                <p:oleObj name="Equation" r:id="rId8" imgW="1511280" imgH="190440" progId="Equation.DSMT4">
                  <p:embed/>
                  <p:pic>
                    <p:nvPicPr>
                      <p:cNvPr id="10585" name="Object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3165476"/>
                        <a:ext cx="3767138" cy="455613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86" name="Rectangle 346"/>
          <p:cNvSpPr>
            <a:spLocks noChangeArrowheads="1"/>
          </p:cNvSpPr>
          <p:nvPr/>
        </p:nvSpPr>
        <p:spPr bwMode="auto">
          <a:xfrm>
            <a:off x="2208213" y="1103314"/>
            <a:ext cx="7181850" cy="471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for the Estimated Regression Equation</a:t>
            </a:r>
            <a:endParaRPr lang="en-US" sz="2400" i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0587" name="Rectangle 347"/>
          <p:cNvSpPr>
            <a:spLocks noChangeArrowheads="1"/>
          </p:cNvSpPr>
          <p:nvPr/>
        </p:nvSpPr>
        <p:spPr bwMode="auto">
          <a:xfrm>
            <a:off x="2208213" y="2646364"/>
            <a:ext cx="7277100" cy="471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-Intercept for the Estimated Regression Equation</a:t>
            </a:r>
            <a:endParaRPr lang="en-US" sz="2400" i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0588" name="Rectangle 348"/>
          <p:cNvSpPr>
            <a:spLocks noChangeArrowheads="1"/>
          </p:cNvSpPr>
          <p:nvPr/>
        </p:nvSpPr>
        <p:spPr bwMode="auto">
          <a:xfrm>
            <a:off x="2208213" y="3751264"/>
            <a:ext cx="6648450" cy="433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Estimated Regression Equation</a:t>
            </a:r>
            <a:endParaRPr lang="en-US" sz="2400" i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0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27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0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3" presetClass="entr" presetSubtype="27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81" grpId="0" animBg="1"/>
      <p:bldP spid="10582" grpId="0" animBg="1"/>
      <p:bldP spid="10583" grpId="0" animBg="1"/>
      <p:bldP spid="10586" grpId="0" autoUpdateAnimBg="0"/>
      <p:bldP spid="10587" grpId="0" autoUpdateAnimBg="0"/>
      <p:bldP spid="1058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3525837" y="1681162"/>
            <a:ext cx="3829050" cy="6858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2968625" y="2613026"/>
            <a:ext cx="4933950" cy="815975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5588" y="138112"/>
            <a:ext cx="5325787" cy="585788"/>
          </a:xfrm>
          <a:noFill/>
          <a:ln/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131958"/>
            <a:ext cx="7772400" cy="54768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Relationship Among SST, SSR, SSE</a:t>
            </a:r>
            <a:endParaRPr 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1776413" y="3429000"/>
            <a:ext cx="5329238" cy="14157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SST = total sum of squares</a:t>
            </a:r>
            <a:endParaRPr lang="en-US" sz="2000" dirty="0">
              <a:solidFill>
                <a:srgbClr val="F6BF6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SSR = sum of squares due to regression</a:t>
            </a:r>
            <a:endParaRPr lang="en-US" sz="2000" dirty="0">
              <a:solidFill>
                <a:srgbClr val="F6BF6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SSE = sum of squares due to error</a:t>
            </a:r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 rot="5400000">
            <a:off x="2582863" y="192246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3795712" y="1790700"/>
            <a:ext cx="33099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SST    =    SSR    +    SSE</a:t>
            </a: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3906837" y="2252662"/>
            <a:ext cx="152400" cy="55245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6726237" y="2252662"/>
            <a:ext cx="323850" cy="53340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5430837" y="2233612"/>
            <a:ext cx="0" cy="55245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graphicFrame>
        <p:nvGraphicFramePr>
          <p:cNvPr id="11293" name="Object 29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73412" y="2808287"/>
          <a:ext cx="12890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5" name="Equation" r:id="rId4" imgW="1638000" imgH="507960" progId="Equation.DSMT4">
                  <p:embed/>
                </p:oleObj>
              </mc:Choice>
              <mc:Fallback>
                <p:oleObj name="Equation" r:id="rId4" imgW="1638000" imgH="507960" progId="Equation.DSMT4">
                  <p:embed/>
                  <p:pic>
                    <p:nvPicPr>
                      <p:cNvPr id="11293" name="Object 2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2" y="2808287"/>
                        <a:ext cx="12890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3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30726" y="2808287"/>
          <a:ext cx="15081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6" name="Equation" r:id="rId6" imgW="1917360" imgH="507960" progId="Equation.DSMT4">
                  <p:embed/>
                </p:oleObj>
              </mc:Choice>
              <mc:Fallback>
                <p:oleObj name="Equation" r:id="rId6" imgW="1917360" imgH="507960" progId="Equation.DSMT4">
                  <p:embed/>
                  <p:pic>
                    <p:nvPicPr>
                      <p:cNvPr id="11294" name="Object 3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6" y="2808287"/>
                        <a:ext cx="15081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5" name="Object 31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24576" y="2808287"/>
          <a:ext cx="15192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7" name="Equation" r:id="rId8" imgW="1930320" imgH="507960" progId="Equation.DSMT4">
                  <p:embed/>
                </p:oleObj>
              </mc:Choice>
              <mc:Fallback>
                <p:oleObj name="Equation" r:id="rId8" imgW="1930320" imgH="507960" progId="Equation.DSMT4">
                  <p:embed/>
                  <p:pic>
                    <p:nvPicPr>
                      <p:cNvPr id="11295" name="Object 31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6" y="2808287"/>
                        <a:ext cx="15192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C99C3AB-F9C0-4E16-81E4-7A0AF24C3643}"/>
              </a:ext>
            </a:extLst>
          </p:cNvPr>
          <p:cNvSpPr/>
          <p:nvPr/>
        </p:nvSpPr>
        <p:spPr>
          <a:xfrm>
            <a:off x="7988301" y="1"/>
            <a:ext cx="26796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rPr>
              <a:t>R</a:t>
            </a:r>
            <a:r>
              <a:rPr lang="en-US" sz="2000" baseline="30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rPr>
              <a:t> is a statistic that will give some information about the goodness of fit of a model. In regression, the R2 coefficient of determination is a statistical measure of how well the regression line approximates the real data points. An R2 of 1 indicates that the regression line perfectly fits the data.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0"/>
                            </p:stCondLst>
                            <p:childTnLst>
                              <p:par>
                                <p:cTn id="5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 animBg="1"/>
      <p:bldP spid="11273" grpId="0" animBg="1"/>
      <p:bldP spid="11276" grpId="0" autoUpdateAnimBg="0"/>
      <p:bldP spid="11277" grpId="0" animBg="1"/>
      <p:bldP spid="11278" grpId="0" autoUpdateAnimBg="0"/>
      <p:bldP spid="11280" grpId="0" animBg="1"/>
      <p:bldP spid="11281" grpId="0" animBg="1"/>
      <p:bldP spid="1128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4962525" y="1681164"/>
            <a:ext cx="2292350" cy="809625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2208213" y="1106489"/>
            <a:ext cx="7772400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coefficient of determination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is: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2209800" y="152400"/>
            <a:ext cx="777240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Coefficient of Determination</a:t>
            </a:r>
          </a:p>
        </p:txBody>
      </p:sp>
      <p:sp>
        <p:nvSpPr>
          <p:cNvPr id="188427" name="AutoShape 11"/>
          <p:cNvSpPr>
            <a:spLocks noChangeArrowheads="1"/>
          </p:cNvSpPr>
          <p:nvPr/>
        </p:nvSpPr>
        <p:spPr bwMode="auto">
          <a:xfrm rot="5400000">
            <a:off x="4619626" y="19748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2687639" y="2547939"/>
            <a:ext cx="6460423" cy="13480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</a:pPr>
            <a:r>
              <a:rPr lang="en-US" sz="2400">
                <a:solidFill>
                  <a:srgbClr val="F6BF6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SSR = sum of squares due to regression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SST = total sum of squares</a:t>
            </a:r>
          </a:p>
        </p:txBody>
      </p:sp>
      <p:sp>
        <p:nvSpPr>
          <p:cNvPr id="188429" name="Text Box 13"/>
          <p:cNvSpPr txBox="1">
            <a:spLocks noChangeArrowheads="1"/>
          </p:cNvSpPr>
          <p:nvPr/>
        </p:nvSpPr>
        <p:spPr bwMode="auto">
          <a:xfrm>
            <a:off x="5137150" y="1843088"/>
            <a:ext cx="1957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</a:t>
            </a:r>
            <a:r>
              <a:rPr lang="en-US" sz="2400" baseline="30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SSR/SST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DF9EB-7125-4CEF-96B9-2D743F467EF7}"/>
              </a:ext>
            </a:extLst>
          </p:cNvPr>
          <p:cNvSpPr/>
          <p:nvPr/>
        </p:nvSpPr>
        <p:spPr>
          <a:xfrm>
            <a:off x="1630502" y="4094432"/>
            <a:ext cx="89278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rPr>
              <a:t>r</a:t>
            </a:r>
            <a:r>
              <a:rPr lang="en-US" sz="2000" baseline="30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rPr>
              <a:t> gives information about the goodness of fit of a model.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rPr>
              <a:t>In regression, the r</a:t>
            </a:r>
            <a:r>
              <a:rPr lang="en-US" sz="2000" baseline="30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rPr>
              <a:t> coefficient of determination is a statistical measure of how well the regression line approximates the real data points.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rPr>
              <a:t>An r</a:t>
            </a:r>
            <a:r>
              <a:rPr lang="en-US" sz="2000" baseline="30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rPr>
              <a:t> of 1 indicates that the regression line perfectly fits the data.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nimBg="1"/>
      <p:bldP spid="188427" grpId="0" animBg="1"/>
      <p:bldP spid="188428" grpId="0" autoUpdateAnimBg="0"/>
      <p:bldP spid="18842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Techniques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Ridge Regression</a:t>
            </a:r>
          </a:p>
          <a:p>
            <a:r>
              <a:rPr lang="en-GB" dirty="0"/>
              <a:t>Logistic Regression</a:t>
            </a:r>
          </a:p>
          <a:p>
            <a:r>
              <a:rPr lang="en-GB" dirty="0"/>
              <a:t>Lasso Regression</a:t>
            </a:r>
          </a:p>
          <a:p>
            <a:r>
              <a:rPr lang="en-GB" dirty="0"/>
              <a:t>And many more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059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6" name="Rectangle 338"/>
          <p:cNvSpPr>
            <a:spLocks noChangeArrowheads="1"/>
          </p:cNvSpPr>
          <p:nvPr/>
        </p:nvSpPr>
        <p:spPr bwMode="auto">
          <a:xfrm>
            <a:off x="2209800" y="152400"/>
            <a:ext cx="777240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Coefficient of Determination</a:t>
            </a:r>
          </a:p>
        </p:txBody>
      </p:sp>
      <p:sp>
        <p:nvSpPr>
          <p:cNvPr id="12793" name="Text Box 505"/>
          <p:cNvSpPr txBox="1">
            <a:spLocks noChangeArrowheads="1"/>
          </p:cNvSpPr>
          <p:nvPr/>
        </p:nvSpPr>
        <p:spPr bwMode="auto">
          <a:xfrm>
            <a:off x="3813175" y="1443038"/>
            <a:ext cx="45672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</a:t>
            </a:r>
            <a:r>
              <a:rPr lang="en-US" sz="2400" baseline="30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SSR/SST = 100/114 =   .8772</a:t>
            </a:r>
          </a:p>
        </p:txBody>
      </p:sp>
      <p:sp>
        <p:nvSpPr>
          <p:cNvPr id="12794" name="Oval 506"/>
          <p:cNvSpPr>
            <a:spLocks noChangeArrowheads="1"/>
          </p:cNvSpPr>
          <p:nvPr/>
        </p:nvSpPr>
        <p:spPr bwMode="auto">
          <a:xfrm>
            <a:off x="7467600" y="1428750"/>
            <a:ext cx="990600" cy="49530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2796" name="Text Box 508"/>
          <p:cNvSpPr txBox="1">
            <a:spLocks noChangeArrowheads="1"/>
          </p:cNvSpPr>
          <p:nvPr/>
        </p:nvSpPr>
        <p:spPr bwMode="auto">
          <a:xfrm>
            <a:off x="2593975" y="2024064"/>
            <a:ext cx="7100888" cy="169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regression relationship is very strong; 87.72%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of the variability in the number of cars sold can be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explained by the linear relationship between the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number of TV ads and the number of cars sold.</a:t>
            </a:r>
          </a:p>
        </p:txBody>
      </p:sp>
      <p:sp>
        <p:nvSpPr>
          <p:cNvPr id="12797" name="AutoShape 509"/>
          <p:cNvSpPr>
            <a:spLocks noChangeArrowheads="1"/>
          </p:cNvSpPr>
          <p:nvPr/>
        </p:nvSpPr>
        <p:spPr bwMode="auto">
          <a:xfrm rot="5400000">
            <a:off x="2371726" y="15748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2798" name="AutoShape 510"/>
          <p:cNvSpPr>
            <a:spLocks noChangeArrowheads="1"/>
          </p:cNvSpPr>
          <p:nvPr/>
        </p:nvSpPr>
        <p:spPr bwMode="auto">
          <a:xfrm rot="5400000">
            <a:off x="2371726" y="21844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2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93" grpId="0" autoUpdateAnimBg="0"/>
      <p:bldP spid="12794" grpId="0" animBg="1"/>
      <p:bldP spid="12796" grpId="0" autoUpdateAnimBg="0"/>
      <p:bldP spid="12797" grpId="0" animBg="1"/>
      <p:bldP spid="1279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652714" y="1322389"/>
            <a:ext cx="6886575" cy="1431925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09800" y="179614"/>
            <a:ext cx="7772400" cy="566738"/>
          </a:xfrm>
          <a:prstGeom prst="rect">
            <a:avLst/>
          </a:prstGeom>
          <a:noFill/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en-US" dirty="0">
                <a:latin typeface="Book Antiqua"/>
              </a:rPr>
              <a:t>Sample Correlation Coefficient</a:t>
            </a:r>
          </a:p>
        </p:txBody>
      </p:sp>
      <p:graphicFrame>
        <p:nvGraphicFramePr>
          <p:cNvPr id="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81301" y="2000250"/>
          <a:ext cx="29511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9" name="Equation" r:id="rId3" imgW="1307880" imgH="291960" progId="Equation.3">
                  <p:embed/>
                </p:oleObj>
              </mc:Choice>
              <mc:Fallback>
                <p:oleObj name="Equation" r:id="rId3" imgW="1307880" imgH="291960" progId="Equation.3">
                  <p:embed/>
                  <p:pic>
                    <p:nvPicPr>
                      <p:cNvPr id="4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1" y="2000250"/>
                        <a:ext cx="295116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81301" y="1476375"/>
          <a:ext cx="6680199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90" name="Equation" r:id="rId5" imgW="2946240" imgH="266400" progId="Equation.3">
                  <p:embed/>
                </p:oleObj>
              </mc:Choice>
              <mc:Fallback>
                <p:oleObj name="Equation" r:id="rId5" imgW="2946240" imgH="266400" progId="Equation.3">
                  <p:embed/>
                  <p:pic>
                    <p:nvPicPr>
                      <p:cNvPr id="5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1" y="1476375"/>
                        <a:ext cx="6680199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8"/>
          <p:cNvSpPr>
            <a:spLocks noChangeArrowheads="1"/>
          </p:cNvSpPr>
          <p:nvPr/>
        </p:nvSpPr>
        <p:spPr bwMode="auto">
          <a:xfrm rot="5400000">
            <a:off x="2276476" y="20320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2708275" y="2833688"/>
            <a:ext cx="6816726" cy="1376362"/>
            <a:chOff x="746" y="2013"/>
            <a:chExt cx="4294" cy="867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746" y="2013"/>
              <a:ext cx="4294" cy="8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FF"/>
                </a:buClr>
                <a:buSzPct val="75000"/>
              </a:pPr>
              <a:r>
                <a:rPr lang="en-US" sz="24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where:</a:t>
              </a: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FF"/>
                </a:buClr>
                <a:buSzPct val="75000"/>
              </a:pPr>
              <a:r>
                <a:rPr lang="en-US" sz="24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	  </a:t>
              </a:r>
              <a:r>
                <a:rPr lang="en-US" sz="2400" i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</a:t>
              </a:r>
              <a:r>
                <a:rPr lang="en-US" sz="2400" baseline="-25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  <a:r>
                <a:rPr lang="en-US" sz="24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the slope of the estimated regression</a:t>
              </a: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FF"/>
                </a:buClr>
                <a:buSzPct val="75000"/>
              </a:pPr>
              <a:r>
                <a:rPr lang="en-US" sz="24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	          equation</a:t>
              </a:r>
            </a:p>
          </p:txBody>
        </p:sp>
        <p:graphicFrame>
          <p:nvGraphicFramePr>
            <p:cNvPr id="9" name="Object 10"/>
            <p:cNvGraphicFramePr>
              <a:graphicFrameLocks noChangeAspect="1"/>
            </p:cNvGraphicFramePr>
            <p:nvPr/>
          </p:nvGraphicFramePr>
          <p:xfrm>
            <a:off x="2652" y="2574"/>
            <a:ext cx="969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91" name="Equation" r:id="rId7" imgW="723600" imgH="228600" progId="Equation.3">
                    <p:embed/>
                  </p:oleObj>
                </mc:Choice>
                <mc:Fallback>
                  <p:oleObj name="Equation" r:id="rId7" imgW="723600" imgH="228600" progId="Equation.3">
                    <p:embed/>
                    <p:pic>
                      <p:nvPicPr>
                        <p:cNvPr id="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2" y="2574"/>
                          <a:ext cx="969" cy="306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9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27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84" name="Rectangle 508"/>
          <p:cNvSpPr>
            <a:spLocks noChangeArrowheads="1"/>
          </p:cNvSpPr>
          <p:nvPr/>
        </p:nvSpPr>
        <p:spPr bwMode="auto">
          <a:xfrm>
            <a:off x="4476750" y="1314450"/>
            <a:ext cx="3276600" cy="8763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graphicFrame>
        <p:nvGraphicFramePr>
          <p:cNvPr id="15258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48201" y="1428750"/>
          <a:ext cx="29511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3" name="Equation" r:id="rId4" imgW="1307880" imgH="291960" progId="Equation.3">
                  <p:embed/>
                </p:oleObj>
              </mc:Choice>
              <mc:Fallback>
                <p:oleObj name="Equation" r:id="rId4" imgW="1307880" imgH="291960" progId="Equation.3">
                  <p:embed/>
                  <p:pic>
                    <p:nvPicPr>
                      <p:cNvPr id="152580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1428750"/>
                        <a:ext cx="295116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088" name="Group 512"/>
          <p:cNvGrpSpPr>
            <a:grpSpLocks/>
          </p:cNvGrpSpPr>
          <p:nvPr/>
        </p:nvGrpSpPr>
        <p:grpSpPr bwMode="auto">
          <a:xfrm>
            <a:off x="2727325" y="2319338"/>
            <a:ext cx="6605588" cy="461962"/>
            <a:chOff x="998" y="2925"/>
            <a:chExt cx="4161" cy="291"/>
          </a:xfrm>
        </p:grpSpPr>
        <p:sp>
          <p:nvSpPr>
            <p:cNvPr id="153087" name="Text Box 511"/>
            <p:cNvSpPr txBox="1">
              <a:spLocks noChangeArrowheads="1"/>
            </p:cNvSpPr>
            <p:nvPr/>
          </p:nvSpPr>
          <p:spPr bwMode="auto">
            <a:xfrm>
              <a:off x="998" y="2925"/>
              <a:ext cx="416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FF"/>
                </a:buClr>
                <a:buSzPct val="75000"/>
              </a:pPr>
              <a:r>
                <a:rPr lang="en-US" sz="24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The sign of </a:t>
              </a:r>
              <a:r>
                <a:rPr lang="en-US" sz="2400" i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</a:t>
              </a:r>
              <a:r>
                <a:rPr lang="en-US" sz="2400" baseline="-25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  <a:r>
                <a:rPr lang="en-US" sz="24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in the equation		 is “+”.</a:t>
              </a: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152581" name="Object 5"/>
            <p:cNvGraphicFramePr>
              <a:graphicFrameLocks noChangeAspect="1"/>
            </p:cNvGraphicFramePr>
            <p:nvPr/>
          </p:nvGraphicFramePr>
          <p:xfrm>
            <a:off x="3588" y="2952"/>
            <a:ext cx="93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14" name="Equation" r:id="rId6" imgW="723600" imgH="203040" progId="Equation.DSMT4">
                    <p:embed/>
                  </p:oleObj>
                </mc:Choice>
                <mc:Fallback>
                  <p:oleObj name="Equation" r:id="rId6" imgW="723600" imgH="203040" progId="Equation.DSMT4">
                    <p:embed/>
                    <p:pic>
                      <p:nvPicPr>
                        <p:cNvPr id="15258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8" y="2952"/>
                          <a:ext cx="939" cy="264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258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72075" y="2997201"/>
          <a:ext cx="18161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5" name="Equation" r:id="rId8" imgW="825480" imgH="253800" progId="Equation.DSMT4">
                  <p:embed/>
                </p:oleObj>
              </mc:Choice>
              <mc:Fallback>
                <p:oleObj name="Equation" r:id="rId8" imgW="825480" imgH="253800" progId="Equation.DSMT4">
                  <p:embed/>
                  <p:pic>
                    <p:nvPicPr>
                      <p:cNvPr id="152582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2997201"/>
                        <a:ext cx="18161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917" name="Rectangle 341"/>
          <p:cNvSpPr>
            <a:spLocks noGrp="1" noChangeArrowheads="1"/>
          </p:cNvSpPr>
          <p:nvPr>
            <p:ph type="title"/>
          </p:nvPr>
        </p:nvSpPr>
        <p:spPr>
          <a:xfrm>
            <a:off x="2209800" y="165100"/>
            <a:ext cx="7772400" cy="566738"/>
          </a:xfrm>
          <a:noFill/>
          <a:ln/>
        </p:spPr>
        <p:txBody>
          <a:bodyPr/>
          <a:lstStyle/>
          <a:p>
            <a:r>
              <a:rPr lang="en-US"/>
              <a:t>Sample Correlation Coefficient</a:t>
            </a:r>
          </a:p>
        </p:txBody>
      </p:sp>
      <p:sp>
        <p:nvSpPr>
          <p:cNvPr id="153085" name="Text Box 509"/>
          <p:cNvSpPr txBox="1">
            <a:spLocks noChangeArrowheads="1"/>
          </p:cNvSpPr>
          <p:nvPr/>
        </p:nvSpPr>
        <p:spPr bwMode="auto">
          <a:xfrm>
            <a:off x="5108576" y="3671888"/>
            <a:ext cx="1909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</a:t>
            </a:r>
            <a:r>
              <a:rPr lang="en-US" sz="2400" i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xy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+.9366</a:t>
            </a:r>
          </a:p>
        </p:txBody>
      </p:sp>
      <p:sp>
        <p:nvSpPr>
          <p:cNvPr id="153086" name="Oval 510"/>
          <p:cNvSpPr>
            <a:spLocks noChangeArrowheads="1"/>
          </p:cNvSpPr>
          <p:nvPr/>
        </p:nvSpPr>
        <p:spPr bwMode="auto">
          <a:xfrm>
            <a:off x="5943600" y="3638550"/>
            <a:ext cx="1200150" cy="49530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53089" name="AutoShape 513"/>
          <p:cNvSpPr>
            <a:spLocks noChangeArrowheads="1"/>
          </p:cNvSpPr>
          <p:nvPr/>
        </p:nvSpPr>
        <p:spPr bwMode="auto">
          <a:xfrm rot="5400000">
            <a:off x="4181476" y="17081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53090" name="AutoShape 514"/>
          <p:cNvSpPr>
            <a:spLocks noChangeArrowheads="1"/>
          </p:cNvSpPr>
          <p:nvPr/>
        </p:nvSpPr>
        <p:spPr bwMode="auto">
          <a:xfrm rot="5400000">
            <a:off x="2447926" y="24511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53091" name="AutoShape 515"/>
          <p:cNvSpPr>
            <a:spLocks noChangeArrowheads="1"/>
          </p:cNvSpPr>
          <p:nvPr/>
        </p:nvSpPr>
        <p:spPr bwMode="auto">
          <a:xfrm rot="5400000">
            <a:off x="4810126" y="32131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53092" name="AutoShape 516"/>
          <p:cNvSpPr>
            <a:spLocks noChangeArrowheads="1"/>
          </p:cNvSpPr>
          <p:nvPr/>
        </p:nvSpPr>
        <p:spPr bwMode="auto">
          <a:xfrm rot="5400000">
            <a:off x="4810126" y="3822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3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53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53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53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5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084" grpId="0" animBg="1"/>
      <p:bldP spid="153085" grpId="0" autoUpdateAnimBg="0"/>
      <p:bldP spid="153086" grpId="0" animBg="1"/>
      <p:bldP spid="153089" grpId="0" animBg="1"/>
      <p:bldP spid="153090" grpId="0" animBg="1"/>
      <p:bldP spid="153091" grpId="0" animBg="1"/>
      <p:bldP spid="15309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9A0316-B06F-4459-8DD2-C4BA6E50A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6" y="291443"/>
            <a:ext cx="4551901" cy="3292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B5212F-0804-4AED-A21E-6E6FFB145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70" y="291443"/>
            <a:ext cx="6666973" cy="522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537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E6FFDF-5064-4B3A-B737-79A95CA84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12" y="177163"/>
            <a:ext cx="5984915" cy="4540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69A3D3-99C7-480E-BBF3-14E48282C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199" y="177162"/>
            <a:ext cx="5675847" cy="4540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559436-09ED-416C-971E-5D46848EB4D2}"/>
              </a:ext>
            </a:extLst>
          </p:cNvPr>
          <p:cNvSpPr txBox="1"/>
          <p:nvPr/>
        </p:nvSpPr>
        <p:spPr>
          <a:xfrm flipH="1">
            <a:off x="1409005" y="5137265"/>
            <a:ext cx="7703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Narrow" panose="020B0606020202030204" pitchFamily="34" charset="0"/>
              </a:rPr>
              <a:t>R2 shows the intensity or how strong is the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924909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Relationships Between Two Continuous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7215" y="1614424"/>
            <a:ext cx="9956800" cy="4873752"/>
          </a:xfrm>
        </p:spPr>
        <p:txBody>
          <a:bodyPr>
            <a:normAutofit/>
          </a:bodyPr>
          <a:lstStyle/>
          <a:p>
            <a:r>
              <a:rPr lang="en-US" dirty="0"/>
              <a:t>Curved Relationship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Relationship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5A7BB5D-E654-44AF-ABC0-9A640D11D1B4}" type="slidenum">
              <a:rPr lang="en-US">
                <a:latin typeface="Century Schoolbook"/>
              </a:rPr>
              <a:pPr>
                <a:defRPr/>
              </a:pPr>
              <a:t>55</a:t>
            </a:fld>
            <a:endParaRPr lang="en-US">
              <a:latin typeface="Century Schoolbook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629" y="955679"/>
            <a:ext cx="3732018" cy="289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19" y="955679"/>
            <a:ext cx="3732018" cy="289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975" y="3896858"/>
            <a:ext cx="3732018" cy="296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312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C95F2072-9149-49EE-BC01-25B1C5CD2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" y="21957"/>
            <a:ext cx="10031637" cy="586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7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1ED0-F05E-41D0-8D1D-DA683BEC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FD1677-567E-4841-85BC-F5BEBF4C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F1B0FB-39D2-487A-8E1B-51B1DDFB5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0" t="21804" r="39318" b="18773"/>
          <a:stretch/>
        </p:blipFill>
        <p:spPr>
          <a:xfrm>
            <a:off x="698268" y="0"/>
            <a:ext cx="11158451" cy="685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82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DD36-E457-4CED-AC72-3873BA3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A082-1137-4E3E-A92A-92889385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C7060-8CCE-4F0F-A6B0-6E83E26F0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18" t="29809" r="38364" b="21198"/>
          <a:stretch/>
        </p:blipFill>
        <p:spPr>
          <a:xfrm>
            <a:off x="199505" y="70657"/>
            <a:ext cx="11819630" cy="610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445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043D-55D3-4240-AF09-C69B3D5F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F5E71-DF43-48D4-8833-B2BFCC19B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5DB94-DD7F-4D40-B960-CE0336DF0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18" t="21319" r="48591" b="31869"/>
          <a:stretch/>
        </p:blipFill>
        <p:spPr>
          <a:xfrm>
            <a:off x="266006" y="221268"/>
            <a:ext cx="10515600" cy="64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4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A3549CF-14F2-4982-94A6-983F5136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EPI 809/Spring 2008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81DE0B-5105-4827-8CAF-409B082F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CF2FF1-4C07-4C6C-9BDA-1F760EDF1C3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4DBAD3E-E979-423E-9EC0-06FCD9117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2051051"/>
            <a:ext cx="5945188" cy="3165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57347" name="Object 3">
            <a:hlinkClick r:id="" action="ppaction://ole?verb=0"/>
            <a:extLst>
              <a:ext uri="{FF2B5EF4-FFF2-40B4-BE49-F238E27FC236}">
                <a16:creationId xmlns:a16="http://schemas.microsoft.com/office/drawing/2014/main" id="{34B086D3-D341-4618-858C-D0D8397B19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57400" y="1524000"/>
          <a:ext cx="66294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6" name="VISIO" r:id="rId4" imgW="3993840" imgH="2073240" progId="Visio.Drawing.4">
                  <p:embed/>
                </p:oleObj>
              </mc:Choice>
              <mc:Fallback>
                <p:oleObj name="VISIO" r:id="rId4" imgW="3993840" imgH="2073240" progId="Visio.Drawing.4">
                  <p:embed/>
                  <p:pic>
                    <p:nvPicPr>
                      <p:cNvPr id="57347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4B086D3-D341-4618-858C-D0D8397B197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0"/>
                        <a:ext cx="66294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4">
            <a:extLst>
              <a:ext uri="{FF2B5EF4-FFF2-40B4-BE49-F238E27FC236}">
                <a16:creationId xmlns:a16="http://schemas.microsoft.com/office/drawing/2014/main" id="{D35E2B27-9F04-4870-976E-E4224EB03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en-US"/>
              <a:t>Linear Equations</a:t>
            </a:r>
          </a:p>
        </p:txBody>
      </p:sp>
      <p:graphicFrame>
        <p:nvGraphicFramePr>
          <p:cNvPr id="5734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3A9A397C-CA70-44ED-A172-8781CE479E92}"/>
              </a:ext>
            </a:extLst>
          </p:cNvPr>
          <p:cNvGraphicFramePr>
            <a:graphicFrameLocks/>
          </p:cNvGraphicFramePr>
          <p:nvPr/>
        </p:nvGraphicFramePr>
        <p:xfrm>
          <a:off x="7848600" y="2209800"/>
          <a:ext cx="1995488" cy="343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7" name="ClipArt" r:id="rId6" imgW="4959000" imgH="6238800" progId="MS_ClipArt_Gallery.2">
                  <p:embed/>
                </p:oleObj>
              </mc:Choice>
              <mc:Fallback>
                <p:oleObj name="ClipArt" r:id="rId6" imgW="4959000" imgH="6238800" progId="MS_ClipArt_Gallery.2">
                  <p:embed/>
                  <p:pic>
                    <p:nvPicPr>
                      <p:cNvPr id="57349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A9A397C-CA70-44ED-A172-8781CE479E9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209800"/>
                        <a:ext cx="1995488" cy="343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Rectangle 8">
            <a:extLst>
              <a:ext uri="{FF2B5EF4-FFF2-40B4-BE49-F238E27FC236}">
                <a16:creationId xmlns:a16="http://schemas.microsoft.com/office/drawing/2014/main" id="{93DC8D8D-DD07-44B9-96BE-AFA31012E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013" y="6191250"/>
            <a:ext cx="1659110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CECEC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1984-1994 T/Maker Co.</a:t>
            </a:r>
          </a:p>
        </p:txBody>
      </p:sp>
    </p:spTree>
    <p:extLst>
      <p:ext uri="{BB962C8B-B14F-4D97-AF65-F5344CB8AC3E}">
        <p14:creationId xmlns:p14="http://schemas.microsoft.com/office/powerpoint/2010/main" val="2039988974"/>
      </p:ext>
    </p:extLst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50F-898C-4CAB-9AC6-8C9E1021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263063" cy="694418"/>
          </a:xfrm>
        </p:spPr>
        <p:txBody>
          <a:bodyPr>
            <a:normAutofit fontScale="90000"/>
          </a:bodyPr>
          <a:lstStyle/>
          <a:p>
            <a:r>
              <a:rPr lang="en-US" dirty="0"/>
              <a:t>Pearson Product-Moment Correlation or Pearson correlation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EB60-F633-4466-9ABA-F31EB88F2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Pearson product-moment correlation coefficient is </a:t>
            </a:r>
            <a:r>
              <a:rPr lang="en-US" dirty="0">
                <a:solidFill>
                  <a:schemeClr val="accent1"/>
                </a:solidFill>
              </a:rPr>
              <a:t>a measure of the strength of a linear association between two variables </a:t>
            </a:r>
            <a:r>
              <a:rPr lang="en-US" dirty="0"/>
              <a:t>and is denoted by r. 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Pearson product-moment correlation </a:t>
            </a:r>
            <a:r>
              <a:rPr lang="en-US" dirty="0"/>
              <a:t>attempts to </a:t>
            </a:r>
            <a:r>
              <a:rPr lang="en-US" dirty="0">
                <a:solidFill>
                  <a:srgbClr val="FF0000"/>
                </a:solidFill>
              </a:rPr>
              <a:t>draw a line of best fit</a:t>
            </a:r>
            <a:r>
              <a:rPr lang="en-US" dirty="0"/>
              <a:t> through the data of two variables, and the </a:t>
            </a:r>
            <a:r>
              <a:rPr lang="en-US" dirty="0">
                <a:solidFill>
                  <a:srgbClr val="FF0000"/>
                </a:solidFill>
              </a:rPr>
              <a:t>Pearson correlation coefficient, r, indicates how far away all these data points are to this line </a:t>
            </a:r>
            <a:r>
              <a:rPr lang="en-US" dirty="0"/>
              <a:t>of best fit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well the data points fit this new model/line of best fit.</a:t>
            </a:r>
          </a:p>
        </p:txBody>
      </p:sp>
    </p:spTree>
    <p:extLst>
      <p:ext uri="{BB962C8B-B14F-4D97-AF65-F5344CB8AC3E}">
        <p14:creationId xmlns:p14="http://schemas.microsoft.com/office/powerpoint/2010/main" val="36628974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values can the Pearson correlation coefficient take?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F3B7-7F16-472B-8DA3-7C9EF0F1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Pearson correlation coefficient, r, can take a range of values from +1 to -1. </a:t>
            </a:r>
          </a:p>
          <a:p>
            <a:endParaRPr lang="en-US" sz="1050" dirty="0"/>
          </a:p>
          <a:p>
            <a:pPr lvl="1"/>
            <a:r>
              <a:rPr lang="en-US" dirty="0"/>
              <a:t>A value of </a:t>
            </a:r>
            <a:r>
              <a:rPr lang="en-US" dirty="0">
                <a:solidFill>
                  <a:srgbClr val="FF0000"/>
                </a:solidFill>
              </a:rPr>
              <a:t>0 indicates that there is no association </a:t>
            </a:r>
            <a:r>
              <a:rPr lang="en-US" dirty="0"/>
              <a:t>between the two variables. </a:t>
            </a:r>
          </a:p>
          <a:p>
            <a:pPr lvl="1"/>
            <a:r>
              <a:rPr lang="en-US" dirty="0"/>
              <a:t>A value </a:t>
            </a:r>
            <a:r>
              <a:rPr lang="en-US" dirty="0">
                <a:solidFill>
                  <a:srgbClr val="FF0000"/>
                </a:solidFill>
              </a:rPr>
              <a:t>greater than 0 indicates a positive association</a:t>
            </a:r>
            <a:r>
              <a:rPr lang="en-US" dirty="0"/>
              <a:t>; that is, as the value of one variable increases, so does the value of the other variable. </a:t>
            </a:r>
          </a:p>
          <a:p>
            <a:pPr lvl="1"/>
            <a:r>
              <a:rPr lang="en-US" dirty="0"/>
              <a:t>A value </a:t>
            </a:r>
            <a:r>
              <a:rPr lang="en-US" dirty="0">
                <a:solidFill>
                  <a:srgbClr val="FF0000"/>
                </a:solidFill>
              </a:rPr>
              <a:t>less than 0 indicates a negative association</a:t>
            </a:r>
            <a:r>
              <a:rPr lang="en-US" dirty="0"/>
              <a:t>; that is, as the value of one variable increases, the value of the other variable decreases. </a:t>
            </a:r>
          </a:p>
          <a:p>
            <a:r>
              <a:rPr lang="en-US" dirty="0"/>
              <a:t>This is shown in the diagram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D3217C-FF87-4D77-A71F-E6248862D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5"/>
          <a:stretch/>
        </p:blipFill>
        <p:spPr>
          <a:xfrm>
            <a:off x="2655804" y="4411578"/>
            <a:ext cx="7329570" cy="24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330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can we determine the strength of association based on the Pearson correlation coefficient?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F3B7-7F16-472B-8DA3-7C9EF0F17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277256"/>
            <a:ext cx="11408228" cy="5348133"/>
          </a:xfrm>
        </p:spPr>
        <p:txBody>
          <a:bodyPr>
            <a:normAutofit/>
          </a:bodyPr>
          <a:lstStyle/>
          <a:p>
            <a:endParaRPr lang="en-US" sz="1200" dirty="0"/>
          </a:p>
          <a:p>
            <a:r>
              <a:rPr lang="en-US" dirty="0"/>
              <a:t>The stronger the association of the two variables, the closer the Pearson correlation coefficient, r, to either +1 (relationship is positive) or -1 (relationship is negative). </a:t>
            </a:r>
          </a:p>
          <a:p>
            <a:endParaRPr lang="en-US" dirty="0"/>
          </a:p>
          <a:p>
            <a:r>
              <a:rPr lang="en-US" dirty="0"/>
              <a:t>Achieving a value of +1 or -1 means that all your data points are included on the line of best fit – there are no data points that show any variation away from this line. </a:t>
            </a:r>
          </a:p>
          <a:p>
            <a:endParaRPr lang="en-US" dirty="0"/>
          </a:p>
          <a:p>
            <a:r>
              <a:rPr lang="en-US" dirty="0"/>
              <a:t>Values for r between +1 and -1 (for example, r = 0.8 or -0.4) indicate that there is variation around the line of best fit. </a:t>
            </a:r>
          </a:p>
          <a:p>
            <a:endParaRPr lang="en-US" dirty="0"/>
          </a:p>
          <a:p>
            <a:r>
              <a:rPr lang="en-US" dirty="0"/>
              <a:t>The closer the value of r to 0 the greater the variation around the line of best fit.</a:t>
            </a:r>
          </a:p>
        </p:txBody>
      </p:sp>
    </p:spTree>
    <p:extLst>
      <p:ext uri="{BB962C8B-B14F-4D97-AF65-F5344CB8AC3E}">
        <p14:creationId xmlns:p14="http://schemas.microsoft.com/office/powerpoint/2010/main" val="24841786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76C806-7E19-4704-AFDE-8D213F13C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04" y="158544"/>
            <a:ext cx="9726240" cy="6563098"/>
          </a:xfrm>
        </p:spPr>
      </p:pic>
    </p:spTree>
    <p:extLst>
      <p:ext uri="{BB962C8B-B14F-4D97-AF65-F5344CB8AC3E}">
        <p14:creationId xmlns:p14="http://schemas.microsoft.com/office/powerpoint/2010/main" val="28488549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Are there guidelines to interpreting Pearson's correlation coefficient?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F3B7-7F16-472B-8DA3-7C9EF0F1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guidelines have been proposed: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46C57F-9AA0-4857-BF8B-F0B38756B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097" y="2060177"/>
            <a:ext cx="8946161" cy="336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485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Do the two variables have to be measured in the same units?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F3B7-7F16-472B-8DA3-7C9EF0F1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variables can be measured in entirely different units. </a:t>
            </a:r>
          </a:p>
          <a:p>
            <a:endParaRPr lang="en-US" dirty="0"/>
          </a:p>
          <a:p>
            <a:r>
              <a:rPr lang="en-US" dirty="0"/>
              <a:t>For example, you could correlate a person's age with their blood sugar levels. </a:t>
            </a:r>
          </a:p>
          <a:p>
            <a:endParaRPr lang="en-US" dirty="0"/>
          </a:p>
          <a:p>
            <a:r>
              <a:rPr lang="en-US" dirty="0"/>
              <a:t>Here, the units are completely different; age is measured in years and blood sugar level measured in mmol/L (a measure of concentration).</a:t>
            </a:r>
          </a:p>
        </p:txBody>
      </p:sp>
    </p:spTree>
    <p:extLst>
      <p:ext uri="{BB962C8B-B14F-4D97-AF65-F5344CB8AC3E}">
        <p14:creationId xmlns:p14="http://schemas.microsoft.com/office/powerpoint/2010/main" val="4948627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7"/>
            <a:ext cx="10515600" cy="6944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about dependent and independent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F3B7-7F16-472B-8DA3-7C9EF0F17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9" y="754745"/>
            <a:ext cx="11412812" cy="55887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Pearson product-moment correlation </a:t>
            </a:r>
            <a:r>
              <a:rPr lang="en-US" dirty="0">
                <a:solidFill>
                  <a:srgbClr val="FF0000"/>
                </a:solidFill>
              </a:rPr>
              <a:t>does not take into consideration whether a variable has been classified as a dependent or independent variable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For example</a:t>
            </a:r>
            <a:r>
              <a:rPr lang="en-US" dirty="0"/>
              <a:t>, you might want to find out whether basketball performance is correlated to a person's height.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might, therefore, </a:t>
            </a:r>
            <a:r>
              <a:rPr lang="en-US" dirty="0">
                <a:solidFill>
                  <a:srgbClr val="FF0000"/>
                </a:solidFill>
              </a:rPr>
              <a:t>plot a graph of performance against height </a:t>
            </a:r>
            <a:r>
              <a:rPr lang="en-US" dirty="0"/>
              <a:t>and calculate the Pearson correlation coefficient.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Lets say, for example, that r = .67. That is, as height increases so does basketball performance. This makes sense.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However, if we plot a graph of height against performance to determine whether a person's height was determined by their basketball performance (which makes no sense), we would still get r = .67.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because the </a:t>
            </a:r>
            <a:r>
              <a:rPr lang="en-US" dirty="0">
                <a:solidFill>
                  <a:srgbClr val="FF0000"/>
                </a:solidFill>
              </a:rPr>
              <a:t>Pearson correlation coefficient makes no account of any theory behind why you chose the two variables to compare. </a:t>
            </a:r>
          </a:p>
        </p:txBody>
      </p:sp>
    </p:spTree>
    <p:extLst>
      <p:ext uri="{BB962C8B-B14F-4D97-AF65-F5344CB8AC3E}">
        <p14:creationId xmlns:p14="http://schemas.microsoft.com/office/powerpoint/2010/main" val="38141800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about dependent and independent variables?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BC7A5D-56DC-44AA-BF08-1A812DF5B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1337"/>
            <a:ext cx="9399550" cy="4535326"/>
          </a:xfrm>
        </p:spPr>
      </p:pic>
    </p:spTree>
    <p:extLst>
      <p:ext uri="{BB962C8B-B14F-4D97-AF65-F5344CB8AC3E}">
        <p14:creationId xmlns:p14="http://schemas.microsoft.com/office/powerpoint/2010/main" val="15697702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Does the Pearson correlation coefficient indicate the slope of the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F3B7-7F16-472B-8DA3-7C9EF0F1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Pearson correlation coefficient, r, does not represent the slope of the line of best fit. </a:t>
            </a:r>
          </a:p>
          <a:p>
            <a:r>
              <a:rPr lang="en-US" dirty="0"/>
              <a:t>Therefore, if you get a Pearson correlation coefficient of +1 this does not mean that for every unit increase in one variable there is a unit increase in another. </a:t>
            </a:r>
          </a:p>
          <a:p>
            <a:r>
              <a:rPr lang="en-US" dirty="0"/>
              <a:t>It simply means that there is no variation between the data points and the line of best fit.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5879E-1F0B-4328-B7A9-F1D1F1EFE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3557217"/>
            <a:ext cx="6350382" cy="31564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60AAB4-8E77-425B-ADB0-C7D4E7B677EC}"/>
              </a:ext>
            </a:extLst>
          </p:cNvPr>
          <p:cNvSpPr/>
          <p:nvPr/>
        </p:nvSpPr>
        <p:spPr>
          <a:xfrm>
            <a:off x="6898106" y="5748345"/>
            <a:ext cx="5181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Pearson's correlation determines the degree to which a relationship is linear. 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836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28"/>
            <a:ext cx="10515600" cy="69441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assumptions does Pearson's correlation 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F3B7-7F16-472B-8DA3-7C9EF0F1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five assumptions that are made with respect to Pearson's correlation:</a:t>
            </a:r>
          </a:p>
          <a:p>
            <a:pPr lvl="1"/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The variables must be either interval or ratio measurements  (difference between 20°C and 30°C is the same as 30°C to 40°C is an interval variable, where as a distance of 10 </a:t>
            </a:r>
            <a:r>
              <a:rPr lang="en-US" dirty="0" err="1"/>
              <a:t>metres</a:t>
            </a:r>
            <a:r>
              <a:rPr lang="en-US" dirty="0"/>
              <a:t> is twice the distance of 5 </a:t>
            </a:r>
            <a:r>
              <a:rPr lang="en-US" dirty="0" err="1"/>
              <a:t>metres</a:t>
            </a:r>
            <a:r>
              <a:rPr lang="en-US" dirty="0"/>
              <a:t> is ratio variable)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variables must be approximately normally distributed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There is a linear relationship between the two variables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Outliers are either kept to a minimum or are removed entirely.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There is homoscedasticity of the data. </a:t>
            </a:r>
          </a:p>
        </p:txBody>
      </p:sp>
    </p:spTree>
    <p:extLst>
      <p:ext uri="{BB962C8B-B14F-4D97-AF65-F5344CB8AC3E}">
        <p14:creationId xmlns:p14="http://schemas.microsoft.com/office/powerpoint/2010/main" val="352345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7BB5D-E654-44AF-ABC0-9A640D11D1B4}" type="slidenum">
              <a:rPr lang="en-US">
                <a:latin typeface="Century Schoolbook"/>
              </a:rPr>
              <a:pPr>
                <a:defRPr/>
              </a:pPr>
              <a:t>7</a:t>
            </a:fld>
            <a:endParaRPr lang="en-US">
              <a:latin typeface="Century Schoolboo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399011" y="1262063"/>
                <a:ext cx="9956800" cy="5094287"/>
              </a:xfrm>
            </p:spPr>
            <p:txBody>
              <a:bodyPr/>
              <a:lstStyle/>
              <a:p>
                <a:r>
                  <a:rPr lang="en-US" b="0" dirty="0">
                    <a:latin typeface="Arial Narrow" panose="020B0606020202030204" pitchFamily="34" charset="0"/>
                  </a:rPr>
                  <a:t>The Simple Linear Regression model is given by</a:t>
                </a:r>
              </a:p>
              <a:p>
                <a:pPr marL="0" indent="0">
                  <a:buNone/>
                </a:pPr>
                <a:endParaRPr lang="en-US" b="0" dirty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Arial Narrow" panose="020B0606020202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latin typeface="Arial Narrow" panose="020B0606020202030204" pitchFamily="34" charset="0"/>
                  </a:rPr>
                  <a:t> is the response of the </a:t>
                </a:r>
                <a:r>
                  <a:rPr lang="en-US" b="0" dirty="0" err="1">
                    <a:latin typeface="Arial Narrow" panose="020B0606020202030204" pitchFamily="34" charset="0"/>
                  </a:rPr>
                  <a:t>i</a:t>
                </a:r>
                <a:r>
                  <a:rPr lang="en-US" b="0" baseline="30000" dirty="0" err="1">
                    <a:latin typeface="Arial Narrow" panose="020B0606020202030204" pitchFamily="34" charset="0"/>
                  </a:rPr>
                  <a:t>th</a:t>
                </a:r>
                <a:r>
                  <a:rPr lang="en-US" b="0" dirty="0">
                    <a:latin typeface="Arial Narrow" panose="020B0606020202030204" pitchFamily="34" charset="0"/>
                  </a:rPr>
                  <a:t> observation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>
                    <a:latin typeface="Arial Narrow" panose="020B0606020202030204" pitchFamily="34" charset="0"/>
                  </a:rPr>
                  <a:t> is the y-intercept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>
                    <a:latin typeface="Arial Narrow" panose="020B0606020202030204" pitchFamily="34" charset="0"/>
                  </a:rPr>
                  <a:t> is the slope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latin typeface="Arial Narrow" panose="020B0606020202030204" pitchFamily="34" charset="0"/>
                  </a:rPr>
                  <a:t> is the value of the predictor variable for the </a:t>
                </a:r>
                <a:r>
                  <a:rPr lang="en-US" b="0" dirty="0" err="1">
                    <a:latin typeface="Arial Narrow" panose="020B0606020202030204" pitchFamily="34" charset="0"/>
                  </a:rPr>
                  <a:t>ith</a:t>
                </a:r>
                <a:r>
                  <a:rPr lang="en-US" b="0" dirty="0">
                    <a:latin typeface="Arial Narrow" panose="020B0606020202030204" pitchFamily="34" charset="0"/>
                  </a:rPr>
                  <a:t> 	observation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iid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Normal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0</m:t>
                        </m:r>
                        <m:r>
                          <a:rPr lang="en-US" b="0" i="0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>
                    <a:latin typeface="Arial Narrow" panose="020B0606020202030204" pitchFamily="34" charset="0"/>
                  </a:rPr>
                  <a:t> is the random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,…,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b="0" dirty="0">
                  <a:latin typeface="Arial Narrow" panose="020B0606020202030204" pitchFamily="34" charset="0"/>
                </a:endParaRPr>
              </a:p>
              <a:p>
                <a:endParaRPr lang="en-US" b="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399011" y="1262063"/>
                <a:ext cx="9956800" cy="5094287"/>
              </a:xfrm>
              <a:blipFill>
                <a:blip r:embed="rId2"/>
                <a:stretch>
                  <a:fillRect l="-1224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9802E2E5-EA6D-4258-9ABF-65F5EBBCFCD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944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rial Narrow" panose="020B0606020202030204" pitchFamily="34" charset="0"/>
              </a:rPr>
              <a:t>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0198116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F99E-3B92-414C-BEF2-FB1F0E9F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is homoscedasticity?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F445-1A59-4CC6-84E6-98A17B810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Homoscedasticity basically means that the </a:t>
            </a:r>
            <a:r>
              <a:rPr lang="en-US" dirty="0">
                <a:solidFill>
                  <a:schemeClr val="accent1"/>
                </a:solidFill>
              </a:rPr>
              <a:t>variances along the line of best fit remain similar as you move along the line. </a:t>
            </a:r>
          </a:p>
          <a:p>
            <a:r>
              <a:rPr lang="en-US" dirty="0"/>
              <a:t>It is required that your data show homoscedasticity for you to run a Pearson product-moment correlation. </a:t>
            </a:r>
          </a:p>
          <a:p>
            <a:r>
              <a:rPr lang="en-US" dirty="0"/>
              <a:t>Homoscedasticity is most easily demonstrated diagrammatically as below: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283D49-8CE1-4E8F-8DF5-BEDE4C034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517" y="3590469"/>
            <a:ext cx="5725324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863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BCCE-BF19-44D4-B054-57AB9CF1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Pearson’s correlation: Real Life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173F-201F-4467-89DE-0F5D011E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Scientists in China wanted to know if there was a relationship between how weedy rice populations are different genetically. </a:t>
            </a:r>
          </a:p>
          <a:p>
            <a:pPr>
              <a:lnSpc>
                <a:spcPct val="150000"/>
              </a:lnSpc>
            </a:pPr>
            <a:r>
              <a:rPr lang="en-US" dirty="0"/>
              <a:t>The goal was to find out the evolutionary potential of the rice. </a:t>
            </a:r>
          </a:p>
          <a:p>
            <a:pPr>
              <a:lnSpc>
                <a:spcPct val="150000"/>
              </a:lnSpc>
            </a:pPr>
            <a:r>
              <a:rPr lang="en-US" dirty="0"/>
              <a:t>Pearson’s correlation between the two groups was analyzed. </a:t>
            </a:r>
          </a:p>
          <a:p>
            <a:pPr>
              <a:lnSpc>
                <a:spcPct val="150000"/>
              </a:lnSpc>
            </a:pPr>
            <a:r>
              <a:rPr lang="en-US" dirty="0"/>
              <a:t>It showed a positive Pearson Product Moment correlation of between 0.783 and 0.895 for weedy rice populations. </a:t>
            </a:r>
          </a:p>
          <a:p>
            <a:pPr>
              <a:lnSpc>
                <a:spcPct val="150000"/>
              </a:lnSpc>
            </a:pPr>
            <a:r>
              <a:rPr lang="en-US" dirty="0"/>
              <a:t>This figure is quite high, which suggested a fairly strong relationship.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372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1AD90C-19AE-4FCE-BD50-EFF932104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551211"/>
              </p:ext>
            </p:extLst>
          </p:nvPr>
        </p:nvGraphicFramePr>
        <p:xfrm>
          <a:off x="1138530" y="2101515"/>
          <a:ext cx="8946948" cy="3200400"/>
        </p:xfrm>
        <a:graphic>
          <a:graphicData uri="http://schemas.openxmlformats.org/drawingml/2006/table">
            <a:tbl>
              <a:tblPr/>
              <a:tblGrid>
                <a:gridCol w="2982316">
                  <a:extLst>
                    <a:ext uri="{9D8B030D-6E8A-4147-A177-3AD203B41FA5}">
                      <a16:colId xmlns:a16="http://schemas.microsoft.com/office/drawing/2014/main" val="3899692548"/>
                    </a:ext>
                  </a:extLst>
                </a:gridCol>
                <a:gridCol w="2982316">
                  <a:extLst>
                    <a:ext uri="{9D8B030D-6E8A-4147-A177-3AD203B41FA5}">
                      <a16:colId xmlns:a16="http://schemas.microsoft.com/office/drawing/2014/main" val="4245416602"/>
                    </a:ext>
                  </a:extLst>
                </a:gridCol>
                <a:gridCol w="2982316">
                  <a:extLst>
                    <a:ext uri="{9D8B030D-6E8A-4147-A177-3AD203B41FA5}">
                      <a16:colId xmlns:a16="http://schemas.microsoft.com/office/drawing/2014/main" val="254555203"/>
                    </a:ext>
                  </a:extLst>
                </a:gridCol>
              </a:tblGrid>
              <a:tr h="329885"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anose="020B0606020202030204" pitchFamily="34" charset="0"/>
                        </a:rPr>
                        <a:t>Subject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anose="020B0606020202030204" pitchFamily="34" charset="0"/>
                        </a:rPr>
                        <a:t>Age 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anose="020B0606020202030204" pitchFamily="34" charset="0"/>
                        </a:rPr>
                        <a:t>Glucose Level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714579"/>
                  </a:ext>
                </a:extLst>
              </a:tr>
              <a:tr h="329885"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anose="020B0606020202030204" pitchFamily="34" charset="0"/>
                        </a:rPr>
                        <a:t>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anose="020B0606020202030204" pitchFamily="34" charset="0"/>
                        </a:rPr>
                        <a:t>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332627"/>
                  </a:ext>
                </a:extLst>
              </a:tr>
              <a:tr h="329885"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anose="020B0606020202030204" pitchFamily="34" charset="0"/>
                        </a:rPr>
                        <a:t>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anose="020B0606020202030204" pitchFamily="34" charset="0"/>
                        </a:rPr>
                        <a:t>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588685"/>
                  </a:ext>
                </a:extLst>
              </a:tr>
              <a:tr h="329885"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Narrow" panose="020B0606020202030204" pitchFamily="34" charset="0"/>
                        </a:rPr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anose="020B0606020202030204" pitchFamily="34" charset="0"/>
                        </a:rPr>
                        <a:t>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776100"/>
                  </a:ext>
                </a:extLst>
              </a:tr>
              <a:tr h="329885"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anose="020B0606020202030204" pitchFamily="34" charset="0"/>
                        </a:rPr>
                        <a:t>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anose="020B0606020202030204" pitchFamily="34" charset="0"/>
                        </a:rPr>
                        <a:t>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162005"/>
                  </a:ext>
                </a:extLst>
              </a:tr>
              <a:tr h="329885"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anose="020B0606020202030204" pitchFamily="34" charset="0"/>
                        </a:rPr>
                        <a:t>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anose="020B0606020202030204" pitchFamily="34" charset="0"/>
                        </a:rPr>
                        <a:t>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7285"/>
                  </a:ext>
                </a:extLst>
              </a:tr>
              <a:tr h="329885"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rial Narrow" panose="020B0606020202030204" pitchFamily="34" charset="0"/>
                        </a:rPr>
                        <a:t>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 Narrow" panose="020B0606020202030204" pitchFamily="34" charset="0"/>
                        </a:rPr>
                        <a:t>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1231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FFAFD9D-B8DC-4B3B-9538-EF25A33E2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62852"/>
            <a:ext cx="98496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Sample question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: Find the value of the correlation coefficient from the following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78BF8B-81CC-420D-AE9B-13F59EB9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418"/>
          </a:xfrm>
        </p:spPr>
        <p:txBody>
          <a:bodyPr>
            <a:normAutofit fontScale="90000"/>
          </a:bodyPr>
          <a:lstStyle/>
          <a:p>
            <a:r>
              <a:rPr lang="en-US" dirty="0"/>
              <a:t>Pearson’s correlation: Real Life Example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392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15AA-C311-4FBA-B3FA-8560D160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Use the given data, and add three more columns: </a:t>
            </a:r>
            <a:r>
              <a:rPr lang="en-US" dirty="0" err="1"/>
              <a:t>xy</a:t>
            </a:r>
            <a:r>
              <a:rPr lang="en-US" dirty="0"/>
              <a:t>, x</a:t>
            </a:r>
            <a:r>
              <a:rPr lang="en-US" baseline="30000" dirty="0"/>
              <a:t>2</a:t>
            </a:r>
            <a:r>
              <a:rPr lang="en-US" dirty="0"/>
              <a:t>, and y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Multiply x and y together to fill the </a:t>
            </a:r>
            <a:r>
              <a:rPr lang="en-US" dirty="0" err="1"/>
              <a:t>xy</a:t>
            </a:r>
            <a:r>
              <a:rPr lang="en-US" dirty="0"/>
              <a:t> column.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Take the square of the numbers in the x column, and put the result in the x</a:t>
            </a:r>
            <a:r>
              <a:rPr lang="en-US" baseline="30000" dirty="0"/>
              <a:t>2</a:t>
            </a:r>
            <a:r>
              <a:rPr lang="en-US" dirty="0"/>
              <a:t> column.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Take the square of the numbers in the y column, and put the result in the y</a:t>
            </a:r>
            <a:r>
              <a:rPr lang="en-US" baseline="30000" dirty="0"/>
              <a:t>2</a:t>
            </a:r>
            <a:r>
              <a:rPr lang="en-US" dirty="0"/>
              <a:t> column.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Add up all of the numbers in the columns and put the result at the bottom of the column.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44CBAC-B3A5-4275-975E-34D272B6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3738"/>
          </a:xfrm>
        </p:spPr>
        <p:txBody>
          <a:bodyPr>
            <a:normAutofit fontScale="90000"/>
          </a:bodyPr>
          <a:lstStyle/>
          <a:p>
            <a:r>
              <a:rPr lang="en-US" dirty="0"/>
              <a:t>Pearson’s correlation: Real Life Example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722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999FD2-29C3-4FD2-8068-CC7EB5047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541686"/>
              </p:ext>
            </p:extLst>
          </p:nvPr>
        </p:nvGraphicFramePr>
        <p:xfrm>
          <a:off x="208319" y="731363"/>
          <a:ext cx="10989300" cy="3655128"/>
        </p:xfrm>
        <a:graphic>
          <a:graphicData uri="http://schemas.openxmlformats.org/drawingml/2006/table">
            <a:tbl>
              <a:tblPr firstRow="1"/>
              <a:tblGrid>
                <a:gridCol w="1831550">
                  <a:extLst>
                    <a:ext uri="{9D8B030D-6E8A-4147-A177-3AD203B41FA5}">
                      <a16:colId xmlns:a16="http://schemas.microsoft.com/office/drawing/2014/main" val="3538346014"/>
                    </a:ext>
                  </a:extLst>
                </a:gridCol>
                <a:gridCol w="1831550">
                  <a:extLst>
                    <a:ext uri="{9D8B030D-6E8A-4147-A177-3AD203B41FA5}">
                      <a16:colId xmlns:a16="http://schemas.microsoft.com/office/drawing/2014/main" val="3393580050"/>
                    </a:ext>
                  </a:extLst>
                </a:gridCol>
                <a:gridCol w="1831550">
                  <a:extLst>
                    <a:ext uri="{9D8B030D-6E8A-4147-A177-3AD203B41FA5}">
                      <a16:colId xmlns:a16="http://schemas.microsoft.com/office/drawing/2014/main" val="3022419169"/>
                    </a:ext>
                  </a:extLst>
                </a:gridCol>
                <a:gridCol w="1831550">
                  <a:extLst>
                    <a:ext uri="{9D8B030D-6E8A-4147-A177-3AD203B41FA5}">
                      <a16:colId xmlns:a16="http://schemas.microsoft.com/office/drawing/2014/main" val="1329343398"/>
                    </a:ext>
                  </a:extLst>
                </a:gridCol>
                <a:gridCol w="1831550">
                  <a:extLst>
                    <a:ext uri="{9D8B030D-6E8A-4147-A177-3AD203B41FA5}">
                      <a16:colId xmlns:a16="http://schemas.microsoft.com/office/drawing/2014/main" val="3329158137"/>
                    </a:ext>
                  </a:extLst>
                </a:gridCol>
                <a:gridCol w="1831550">
                  <a:extLst>
                    <a:ext uri="{9D8B030D-6E8A-4147-A177-3AD203B41FA5}">
                      <a16:colId xmlns:a16="http://schemas.microsoft.com/office/drawing/2014/main" val="1293947531"/>
                    </a:ext>
                  </a:extLst>
                </a:gridCol>
              </a:tblGrid>
              <a:tr h="456891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 Narrow" panose="020B0606020202030204" pitchFamily="34" charset="0"/>
                        </a:rPr>
                        <a:t>Subject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Age 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Glucose Level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xy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x</a:t>
                      </a:r>
                      <a:r>
                        <a:rPr lang="en-US" sz="2200" baseline="30000">
                          <a:latin typeface="Arial Narrow" panose="020B0606020202030204" pitchFamily="34" charset="0"/>
                        </a:rPr>
                        <a:t>2</a:t>
                      </a:r>
                      <a:endParaRPr lang="en-US" sz="22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y</a:t>
                      </a:r>
                      <a:r>
                        <a:rPr lang="en-US" sz="2200" baseline="30000">
                          <a:latin typeface="Arial Narrow" panose="020B0606020202030204" pitchFamily="34" charset="0"/>
                        </a:rPr>
                        <a:t>2</a:t>
                      </a:r>
                      <a:endParaRPr lang="en-US" sz="22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057212"/>
                  </a:ext>
                </a:extLst>
              </a:tr>
              <a:tr h="456891"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 Narrow" panose="020B0606020202030204" pitchFamily="34" charset="0"/>
                        </a:rPr>
                        <a:t>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4257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 Narrow" panose="020B0606020202030204" pitchFamily="34" charset="0"/>
                        </a:rPr>
                        <a:t>1849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9801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573175"/>
                  </a:ext>
                </a:extLst>
              </a:tr>
              <a:tr h="456891"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 Narrow" panose="020B0606020202030204" pitchFamily="34" charset="0"/>
                        </a:rPr>
                        <a:t>1365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441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4225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364849"/>
                  </a:ext>
                </a:extLst>
              </a:tr>
              <a:tr h="456891"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 Narrow" panose="020B0606020202030204" pitchFamily="34" charset="0"/>
                        </a:rPr>
                        <a:t>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 Narrow" panose="020B0606020202030204" pitchFamily="34" charset="0"/>
                        </a:rPr>
                        <a:t>1975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625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6241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292586"/>
                  </a:ext>
                </a:extLst>
              </a:tr>
              <a:tr h="456891"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 Narrow" panose="020B0606020202030204" pitchFamily="34" charset="0"/>
                        </a:rPr>
                        <a:t>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3150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1764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5625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438993"/>
                  </a:ext>
                </a:extLst>
              </a:tr>
              <a:tr h="456891"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4959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3249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7569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223384"/>
                  </a:ext>
                </a:extLst>
              </a:tr>
              <a:tr h="456891"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4779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3481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6561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629427"/>
                  </a:ext>
                </a:extLst>
              </a:tr>
              <a:tr h="456891">
                <a:tc>
                  <a:txBody>
                    <a:bodyPr/>
                    <a:lstStyle/>
                    <a:p>
                      <a:r>
                        <a:rPr lang="el-GR" sz="2200" dirty="0">
                          <a:latin typeface="Arial Narrow" panose="020B0606020202030204" pitchFamily="34" charset="0"/>
                        </a:rPr>
                        <a:t>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247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486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20485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Arial Narrow" panose="020B0606020202030204" pitchFamily="34" charset="0"/>
                        </a:rPr>
                        <a:t>11409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 Narrow" panose="020B0606020202030204" pitchFamily="34" charset="0"/>
                        </a:rPr>
                        <a:t>40022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28219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53F1197-1792-4C0E-817E-A9CE2F94D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1" y="4261820"/>
            <a:ext cx="9480884" cy="260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Use the following correlation coefficient formula.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 </a:t>
            </a:r>
            <a:r>
              <a:rPr kumimoji="0" lang="en-US" altLang="en-US" sz="1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       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The answer is: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2868 / 5413.27 = 0.529809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pic>
        <p:nvPicPr>
          <p:cNvPr id="103426" name="Picture 2" descr="pearsons correlation coefficient">
            <a:hlinkClick r:id="rId2"/>
            <a:extLst>
              <a:ext uri="{FF2B5EF4-FFF2-40B4-BE49-F238E27FC236}">
                <a16:creationId xmlns:a16="http://schemas.microsoft.com/office/drawing/2014/main" id="{6B0BB191-DE05-487F-9FBB-E5D726ED3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5" b="25592"/>
          <a:stretch/>
        </p:blipFill>
        <p:spPr bwMode="auto">
          <a:xfrm>
            <a:off x="757531" y="5199473"/>
            <a:ext cx="4292767" cy="11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1AC7A6-1655-43FA-8FC0-C35C6F0409CE}"/>
              </a:ext>
            </a:extLst>
          </p:cNvPr>
          <p:cNvSpPr/>
          <p:nvPr/>
        </p:nvSpPr>
        <p:spPr>
          <a:xfrm>
            <a:off x="5462021" y="5350318"/>
            <a:ext cx="6329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= 6(20,485) – (247 × 486) /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[√[[6(11,409) – (2472)] × [6(40,022) – 4862]]]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665F3A-AA56-4EF3-BF12-82C934536FD5}"/>
              </a:ext>
            </a:extLst>
          </p:cNvPr>
          <p:cNvSpPr/>
          <p:nvPr/>
        </p:nvSpPr>
        <p:spPr>
          <a:xfrm>
            <a:off x="5153068" y="6458045"/>
            <a:ext cx="69753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rial Narrow" panose="020B0606020202030204" pitchFamily="34" charset="0"/>
              </a:rPr>
              <a:t>which means the variables have a moderate positive correlation.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8335D37-38F9-4A6C-BC36-3773FD14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69" y="306967"/>
            <a:ext cx="10515600" cy="6937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Pearson’s correlation: Real Life Example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331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A862-32AC-4C56-BA97-49AACCEF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6186-2A5B-4BB8-A5A7-68C08ECB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chemeClr val="accent1"/>
                </a:solidFill>
              </a:rPr>
              <a:t>Spearman's rank-order correlation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52241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DBF2-F441-436F-9D7F-127FE1D3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When should you use the Spearman's rank-order correlation?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B622-1C48-40F1-A429-06C2C5918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Spearman's rank-order correlation is the </a:t>
            </a:r>
            <a:r>
              <a:rPr lang="en-US" dirty="0">
                <a:solidFill>
                  <a:schemeClr val="accent1"/>
                </a:solidFill>
              </a:rPr>
              <a:t>nonparametric version </a:t>
            </a:r>
            <a:r>
              <a:rPr lang="en-US" dirty="0"/>
              <a:t>of the Pearson product-moment correlation. </a:t>
            </a:r>
          </a:p>
          <a:p>
            <a:r>
              <a:rPr lang="en-US" dirty="0"/>
              <a:t>Spearman's correlation coefficient, (ρ, also signified by </a:t>
            </a:r>
            <a:r>
              <a:rPr lang="en-US" dirty="0" err="1"/>
              <a:t>rs</a:t>
            </a:r>
            <a:r>
              <a:rPr lang="en-US" dirty="0"/>
              <a:t>) measures the strength and direction of association between two ranked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74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3565-6B97-42F7-BA04-B7AA4555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assumptions of the test?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0D289-8915-4EB7-BF42-1BE1ADF29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need two variables that are either </a:t>
            </a:r>
            <a:r>
              <a:rPr lang="en-US" dirty="0">
                <a:solidFill>
                  <a:schemeClr val="accent1"/>
                </a:solidFill>
              </a:rPr>
              <a:t>ordinal, interval or ratio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Spearman's correlation </a:t>
            </a:r>
            <a:r>
              <a:rPr lang="en-US" dirty="0">
                <a:solidFill>
                  <a:schemeClr val="accent1"/>
                </a:solidFill>
              </a:rPr>
              <a:t>determines the strength and direction of the monotonic relationship between the two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254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B3A7-17C6-4A87-AC41-6B37D328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37" y="166745"/>
            <a:ext cx="10515600" cy="6944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What is a monotonic relationship?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166F-CA04-4999-B2AF-B0705F1AF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979147"/>
            <a:ext cx="11408228" cy="4899706"/>
          </a:xfrm>
        </p:spPr>
        <p:txBody>
          <a:bodyPr/>
          <a:lstStyle/>
          <a:p>
            <a:r>
              <a:rPr lang="en-US" dirty="0"/>
              <a:t>A monotonic relationship is a relationship that does one of the following: (1) as the value of one variable increases, so does the value of the other variable; or (2) as the value of one variable increases, the other variable value decreases.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67EED-1717-4A1A-B7C4-5FCACCE26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26" y="2231289"/>
            <a:ext cx="8722895" cy="32748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B974D4-A23B-4012-B2C0-8CC176FB4F56}"/>
              </a:ext>
            </a:extLst>
          </p:cNvPr>
          <p:cNvSpPr/>
          <p:nvPr/>
        </p:nvSpPr>
        <p:spPr>
          <a:xfrm>
            <a:off x="504181" y="5742066"/>
            <a:ext cx="11408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Monotonicity is "less restrictive" than that of a linear relationship.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For example, the middle image above shows a relationship that is monotonic, but not linear. </a:t>
            </a:r>
          </a:p>
        </p:txBody>
      </p:sp>
    </p:spTree>
    <p:extLst>
      <p:ext uri="{BB962C8B-B14F-4D97-AF65-F5344CB8AC3E}">
        <p14:creationId xmlns:p14="http://schemas.microsoft.com/office/powerpoint/2010/main" val="35121468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6258-B827-4774-AB53-BF1AC0F2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Why is a monotonic relationship important to Spearman's correlation?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32F7-758B-41AF-B22B-E7BA6FD3E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277257"/>
            <a:ext cx="11451771" cy="4899706"/>
          </a:xfrm>
        </p:spPr>
        <p:txBody>
          <a:bodyPr/>
          <a:lstStyle/>
          <a:p>
            <a:r>
              <a:rPr lang="en-US" dirty="0"/>
              <a:t>A monotonic relationship is not strictly an assumption of Spearman's correlation. </a:t>
            </a:r>
          </a:p>
          <a:p>
            <a:pPr lvl="1"/>
            <a:r>
              <a:rPr lang="en-US" dirty="0"/>
              <a:t>You can run a Spearman's correlation on a non-monotonic relationship to determine if there is a monotonic component to the association. </a:t>
            </a:r>
          </a:p>
          <a:p>
            <a:endParaRPr lang="en-US" dirty="0"/>
          </a:p>
          <a:p>
            <a:r>
              <a:rPr lang="en-US" dirty="0"/>
              <a:t>If a scatterplot shows that the relationship between your two variables looks monotonic you would run a Spearman's correlation because this will then measure the strength and direction of this monotonic relationship. </a:t>
            </a:r>
          </a:p>
          <a:p>
            <a:endParaRPr lang="en-US" dirty="0"/>
          </a:p>
          <a:p>
            <a:r>
              <a:rPr lang="en-US" dirty="0"/>
              <a:t>On the other hand if, for example, the relationship appears linear (assessed via scatterplot) you would run a Pearson's correlation because this will measure the strength and direction of any linear relationship. </a:t>
            </a:r>
          </a:p>
        </p:txBody>
      </p:sp>
    </p:spTree>
    <p:extLst>
      <p:ext uri="{BB962C8B-B14F-4D97-AF65-F5344CB8AC3E}">
        <p14:creationId xmlns:p14="http://schemas.microsoft.com/office/powerpoint/2010/main" val="198315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B8AF2E9-AF38-4C5C-9B83-2FC917533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51" y="4219576"/>
            <a:ext cx="45685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00A90F0-502D-44AF-8306-51FB4640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264" y="4219576"/>
            <a:ext cx="45685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E272214D-3D8A-4B40-A374-AF7E2853E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6" y="4435475"/>
            <a:ext cx="261291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BB4DB223-B2F9-4745-80E6-1CB17622D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6" y="4435475"/>
            <a:ext cx="261291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D3373042-0DE1-40DD-B708-ADA7FD4EC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1" y="4435475"/>
            <a:ext cx="261291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1ACDD387-EB89-412B-8408-B2DE0B8BD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614" y="4219576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</a:t>
            </a:r>
          </a:p>
        </p:txBody>
      </p:sp>
      <p:sp>
        <p:nvSpPr>
          <p:cNvPr id="59400" name="Rectangle 8">
            <a:extLst>
              <a:ext uri="{FF2B5EF4-FFF2-40B4-BE49-F238E27FC236}">
                <a16:creationId xmlns:a16="http://schemas.microsoft.com/office/drawing/2014/main" id="{0C5D5D10-FC53-4C70-958F-4B6D21553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76" y="4219576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</a:t>
            </a:r>
          </a:p>
        </p:txBody>
      </p:sp>
      <p:sp>
        <p:nvSpPr>
          <p:cNvPr id="59401" name="Rectangle 9">
            <a:extLst>
              <a:ext uri="{FF2B5EF4-FFF2-40B4-BE49-F238E27FC236}">
                <a16:creationId xmlns:a16="http://schemas.microsoft.com/office/drawing/2014/main" id="{75130BD7-BA34-482C-8026-B9A9BE9B8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6" y="4219576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</a:t>
            </a:r>
          </a:p>
        </p:txBody>
      </p:sp>
      <p:sp>
        <p:nvSpPr>
          <p:cNvPr id="59402" name="Rectangle 10">
            <a:extLst>
              <a:ext uri="{FF2B5EF4-FFF2-40B4-BE49-F238E27FC236}">
                <a16:creationId xmlns:a16="http://schemas.microsoft.com/office/drawing/2014/main" id="{887BD4F6-675D-40EC-A933-128EA8242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4" y="4219576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</a:t>
            </a:r>
          </a:p>
        </p:txBody>
      </p:sp>
      <p:sp>
        <p:nvSpPr>
          <p:cNvPr id="59403" name="Rectangle 11">
            <a:extLst>
              <a:ext uri="{FF2B5EF4-FFF2-40B4-BE49-F238E27FC236}">
                <a16:creationId xmlns:a16="http://schemas.microsoft.com/office/drawing/2014/main" id="{34A2DBA5-F356-4A1F-A370-863E7B380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6" y="4219576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</a:t>
            </a:r>
          </a:p>
        </p:txBody>
      </p:sp>
      <p:sp>
        <p:nvSpPr>
          <p:cNvPr id="59404" name="Rectangle 12">
            <a:extLst>
              <a:ext uri="{FF2B5EF4-FFF2-40B4-BE49-F238E27FC236}">
                <a16:creationId xmlns:a16="http://schemas.microsoft.com/office/drawing/2014/main" id="{0005F9FD-3E75-4AA9-BF39-875202398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289" y="4219576"/>
            <a:ext cx="36388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</a:t>
            </a:r>
          </a:p>
        </p:txBody>
      </p:sp>
      <p:sp>
        <p:nvSpPr>
          <p:cNvPr id="59405" name="Rectangle 13">
            <a:extLst>
              <a:ext uri="{FF2B5EF4-FFF2-40B4-BE49-F238E27FC236}">
                <a16:creationId xmlns:a16="http://schemas.microsoft.com/office/drawing/2014/main" id="{3DA98CF3-797D-49EE-B58A-2D4C41B0A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238" y="4435475"/>
            <a:ext cx="339838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59406" name="Rectangle 14">
            <a:extLst>
              <a:ext uri="{FF2B5EF4-FFF2-40B4-BE49-F238E27FC236}">
                <a16:creationId xmlns:a16="http://schemas.microsoft.com/office/drawing/2014/main" id="{F444D0A7-815D-4A8E-87C7-B431F0FE3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4435475"/>
            <a:ext cx="339838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59407" name="Rectangle 15">
            <a:extLst>
              <a:ext uri="{FF2B5EF4-FFF2-40B4-BE49-F238E27FC236}">
                <a16:creationId xmlns:a16="http://schemas.microsoft.com/office/drawing/2014/main" id="{199B1D88-EEF4-4A6E-B9CE-7EC24D0AE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en-US"/>
              <a:t>Linear Regression Model</a:t>
            </a:r>
          </a:p>
        </p:txBody>
      </p:sp>
      <p:sp>
        <p:nvSpPr>
          <p:cNvPr id="59408" name="Rectangle 16">
            <a:extLst>
              <a:ext uri="{FF2B5EF4-FFF2-40B4-BE49-F238E27FC236}">
                <a16:creationId xmlns:a16="http://schemas.microsoft.com/office/drawing/2014/main" id="{3AED1035-8D31-42B6-B055-1CBFB4AA5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8064" y="1819276"/>
            <a:ext cx="7856537" cy="42132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1.	Relationship Between Variables Is a Linear Function</a:t>
            </a:r>
          </a:p>
        </p:txBody>
      </p:sp>
      <p:sp>
        <p:nvSpPr>
          <p:cNvPr id="59409" name="Rectangle 17">
            <a:extLst>
              <a:ext uri="{FF2B5EF4-FFF2-40B4-BE49-F238E27FC236}">
                <a16:creationId xmlns:a16="http://schemas.microsoft.com/office/drawing/2014/main" id="{8947B99F-92F0-4005-84C4-AED04B410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065713"/>
            <a:ext cx="2208212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Dependent (Response) Variable</a:t>
            </a:r>
            <a:b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(e.g., CD+ c.)</a:t>
            </a:r>
          </a:p>
        </p:txBody>
      </p:sp>
      <p:sp>
        <p:nvSpPr>
          <p:cNvPr id="59410" name="Rectangle 18">
            <a:extLst>
              <a:ext uri="{FF2B5EF4-FFF2-40B4-BE49-F238E27FC236}">
                <a16:creationId xmlns:a16="http://schemas.microsoft.com/office/drawing/2014/main" id="{0ABC7DCD-1070-45A4-A2CA-012FFE2A4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05400"/>
            <a:ext cx="3733800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Independent (Explanatory) Variable </a:t>
            </a:r>
            <a:b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(e.g., Years s. serocon.)</a:t>
            </a:r>
          </a:p>
        </p:txBody>
      </p:sp>
      <p:sp>
        <p:nvSpPr>
          <p:cNvPr id="59411" name="Rectangle 19">
            <a:extLst>
              <a:ext uri="{FF2B5EF4-FFF2-40B4-BE49-F238E27FC236}">
                <a16:creationId xmlns:a16="http://schemas.microsoft.com/office/drawing/2014/main" id="{DC750D98-A530-47E1-A885-3D69C0332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7563" y="3094038"/>
            <a:ext cx="1797050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Population Slope</a:t>
            </a:r>
          </a:p>
        </p:txBody>
      </p:sp>
      <p:sp>
        <p:nvSpPr>
          <p:cNvPr id="59412" name="Rectangle 20">
            <a:extLst>
              <a:ext uri="{FF2B5EF4-FFF2-40B4-BE49-F238E27FC236}">
                <a16:creationId xmlns:a16="http://schemas.microsoft.com/office/drawing/2014/main" id="{D3F31FAA-31B5-450F-9948-6F38E5B0E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9" y="3094038"/>
            <a:ext cx="220662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Population </a:t>
            </a:r>
            <a:b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Y-Intercept</a:t>
            </a:r>
          </a:p>
        </p:txBody>
      </p:sp>
      <p:sp>
        <p:nvSpPr>
          <p:cNvPr id="59413" name="Rectangle 21">
            <a:extLst>
              <a:ext uri="{FF2B5EF4-FFF2-40B4-BE49-F238E27FC236}">
                <a16:creationId xmlns:a16="http://schemas.microsoft.com/office/drawing/2014/main" id="{9C923F74-DC8C-4CC9-A870-AA04216D7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588" y="3094038"/>
            <a:ext cx="1592262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Random Error</a:t>
            </a:r>
          </a:p>
        </p:txBody>
      </p:sp>
      <p:sp>
        <p:nvSpPr>
          <p:cNvPr id="59414" name="Line 22">
            <a:extLst>
              <a:ext uri="{FF2B5EF4-FFF2-40B4-BE49-F238E27FC236}">
                <a16:creationId xmlns:a16="http://schemas.microsoft.com/office/drawing/2014/main" id="{74FB1CA6-B848-460D-968D-911306F1E3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4950" y="4705350"/>
            <a:ext cx="444500" cy="3937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415" name="Line 23">
            <a:extLst>
              <a:ext uri="{FF2B5EF4-FFF2-40B4-BE49-F238E27FC236}">
                <a16:creationId xmlns:a16="http://schemas.microsoft.com/office/drawing/2014/main" id="{A2091A0E-8B03-4ADC-949A-E36FD84F24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1650" y="4781550"/>
            <a:ext cx="317500" cy="3937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416" name="Line 24">
            <a:extLst>
              <a:ext uri="{FF2B5EF4-FFF2-40B4-BE49-F238E27FC236}">
                <a16:creationId xmlns:a16="http://schemas.microsoft.com/office/drawing/2014/main" id="{E28F53F9-DA90-42F8-B4DB-895253E10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550" y="3879850"/>
            <a:ext cx="292100" cy="3683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417" name="Line 25">
            <a:extLst>
              <a:ext uri="{FF2B5EF4-FFF2-40B4-BE49-F238E27FC236}">
                <a16:creationId xmlns:a16="http://schemas.microsoft.com/office/drawing/2014/main" id="{797A6809-6BA5-4CCC-9725-8EF3848BB9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8250" y="3879850"/>
            <a:ext cx="88900" cy="3683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418" name="Line 26">
            <a:extLst>
              <a:ext uri="{FF2B5EF4-FFF2-40B4-BE49-F238E27FC236}">
                <a16:creationId xmlns:a16="http://schemas.microsoft.com/office/drawing/2014/main" id="{EA93B3C2-C66A-46DD-909D-5AA4C2AB10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7450" y="3879850"/>
            <a:ext cx="546100" cy="4445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172284"/>
      </p:ext>
    </p:extLst>
  </p:cSld>
  <p:clrMapOvr>
    <a:masterClrMapping/>
  </p:clrMapOvr>
  <p:transition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Spearman's Rank-Order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F3B7-7F16-472B-8DA3-7C9EF0F1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 example of calculating Spearman's correlation</a:t>
            </a:r>
          </a:p>
          <a:p>
            <a:r>
              <a:rPr lang="en-US" dirty="0"/>
              <a:t>To calculate a Spearman rank-order correlation on data without any ties we will use the following data: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9058C-E012-48CD-8553-6BADCE145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3" y="3429000"/>
            <a:ext cx="10729867" cy="202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036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3BB146-79DD-4CF6-9D72-6144FFFDC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10" y="0"/>
            <a:ext cx="11152380" cy="6858000"/>
          </a:xfrm>
        </p:spPr>
      </p:pic>
    </p:spTree>
    <p:extLst>
      <p:ext uri="{BB962C8B-B14F-4D97-AF65-F5344CB8AC3E}">
        <p14:creationId xmlns:p14="http://schemas.microsoft.com/office/powerpoint/2010/main" val="42841610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931069-CB0F-42EF-86CE-3767C32F7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81" b="13164"/>
          <a:stretch/>
        </p:blipFill>
        <p:spPr>
          <a:xfrm>
            <a:off x="184798" y="84322"/>
            <a:ext cx="10515600" cy="677367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9A847C-03A3-4F24-931B-7CD61CEC53F9}"/>
              </a:ext>
            </a:extLst>
          </p:cNvPr>
          <p:cNvSpPr/>
          <p:nvPr/>
        </p:nvSpPr>
        <p:spPr>
          <a:xfrm>
            <a:off x="4074695" y="3471161"/>
            <a:ext cx="76039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where </a:t>
            </a:r>
            <a:r>
              <a:rPr lang="en-US" sz="2400" i="1" dirty="0">
                <a:solidFill>
                  <a:srgbClr val="000000"/>
                </a:solidFill>
                <a:latin typeface="Arial Narrow" panose="020B0606020202030204" pitchFamily="34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= 10. </a:t>
            </a:r>
          </a:p>
          <a:p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We have calculated a ρ (or </a:t>
            </a:r>
            <a:r>
              <a:rPr lang="en-US" sz="2400" i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r</a:t>
            </a:r>
            <a:r>
              <a:rPr lang="en-US" sz="2400" baseline="-25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) of 0.67. </a:t>
            </a:r>
          </a:p>
          <a:p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This indicates a strong positive relationship between the ranks individuals obtained in the </a:t>
            </a:r>
            <a:r>
              <a:rPr lang="en-US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maths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and English exam. </a:t>
            </a:r>
          </a:p>
          <a:p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That is, the higher you ranked in </a:t>
            </a:r>
            <a:r>
              <a:rPr lang="en-US" sz="24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maths</a:t>
            </a:r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, the higher you ranked in English also, and vice versa.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602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EDCF-0CC8-43D2-801E-9398D5A8B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formula to use when there are tied ranks is:</a:t>
            </a:r>
          </a:p>
          <a:p>
            <a:r>
              <a:rPr lang="en-US" dirty="0"/>
              <a:t>Spearman Formula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dirty="0"/>
              <a:t> = paired score.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C958C-0334-4619-A5FF-56984163E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084" y="2261937"/>
            <a:ext cx="5083805" cy="137962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2A931E-8FFB-4DC5-B33B-9FC7DB33E10B}"/>
              </a:ext>
            </a:extLst>
          </p:cNvPr>
          <p:cNvSpPr txBox="1">
            <a:spLocks/>
          </p:cNvSpPr>
          <p:nvPr/>
        </p:nvSpPr>
        <p:spPr>
          <a:xfrm>
            <a:off x="589547" y="333828"/>
            <a:ext cx="10515600" cy="694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Spearman's Rank-Order Correlation</a:t>
            </a:r>
          </a:p>
        </p:txBody>
      </p:sp>
    </p:spTree>
    <p:extLst>
      <p:ext uri="{BB962C8B-B14F-4D97-AF65-F5344CB8AC3E}">
        <p14:creationId xmlns:p14="http://schemas.microsoft.com/office/powerpoint/2010/main" val="24726611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How do you report a Spearman's correlation?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F3B7-7F16-472B-8DA3-7C9EF0F1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you have simply run the Spearman correlation without any statistical significance tests, you are able to simple state the value of the coefficient as shown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if you have also run statistical significance tests, you need to include some more information as shown below: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 df = N – 2, where N = number of pairwise cases.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BD930-D00D-4D89-9DFD-6A75B90A4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79" y="1938994"/>
            <a:ext cx="5309045" cy="1788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310C31-B051-400E-B682-6EBE5B9BC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183" y="4388847"/>
            <a:ext cx="4227348" cy="9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674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do you express the null hypothesis for this test?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F3B7-7F16-472B-8DA3-7C9EF0F1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general form of a null hypothesis for a Spearman correlation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There is no [monotonic] association between the two variables [in the population].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null hypothesis statement for the example used earlier in this guide would be: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There is no [monotonic] association between </a:t>
            </a:r>
            <a:r>
              <a:rPr lang="en-US" dirty="0" err="1"/>
              <a:t>maths</a:t>
            </a:r>
            <a:r>
              <a:rPr lang="en-US" dirty="0"/>
              <a:t> and English marks.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50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do I interpret a statistically significant Spearman correlation?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F3B7-7F16-472B-8DA3-7C9EF0F1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statistical significance testing of the Spearman correlation does not provide you with </a:t>
            </a:r>
            <a:r>
              <a:rPr lang="en-US" i="1" dirty="0"/>
              <a:t>any</a:t>
            </a:r>
            <a:r>
              <a:rPr lang="en-US" dirty="0"/>
              <a:t> information about the strength of the relationship. </a:t>
            </a:r>
          </a:p>
          <a:p>
            <a:r>
              <a:rPr lang="en-US" dirty="0"/>
              <a:t>Achieving a value of </a:t>
            </a:r>
            <a:r>
              <a:rPr lang="en-US" i="1" dirty="0"/>
              <a:t>p</a:t>
            </a:r>
            <a:r>
              <a:rPr lang="en-US" dirty="0"/>
              <a:t> = 0.001, for example, does not mean that the relationship is stronger than if you achieved a value of </a:t>
            </a:r>
            <a:r>
              <a:rPr lang="en-US" i="1" dirty="0"/>
              <a:t>p</a:t>
            </a:r>
            <a:r>
              <a:rPr lang="en-US" dirty="0"/>
              <a:t> = 0.04.</a:t>
            </a:r>
          </a:p>
          <a:p>
            <a:r>
              <a:rPr lang="en-US" dirty="0"/>
              <a:t>This is because the significance test is investigating whether you can reject or fail to reject the null hypothesis. </a:t>
            </a:r>
          </a:p>
          <a:p>
            <a:endParaRPr lang="en-US" dirty="0"/>
          </a:p>
          <a:p>
            <a:r>
              <a:rPr lang="en-US" dirty="0"/>
              <a:t>If you set α = 0.05, achieving a statistically significant Spearman rank-order correlation means that you can be sure that there is less than a 5% chance that the strength of the relationship you found (your ρ coefficient) happened by chance if the null hypothesis were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577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B8E3-C834-487C-A6A3-D2AF4B82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 Kendall’s Tau?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15AA-C311-4FBA-B3FA-8560D160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Kendall’s Tau is a non-parametric measure of relationships between columns of ranked data. The Tau correlation coefficient returns a value of 0 to 1, where:</a:t>
            </a:r>
          </a:p>
          <a:p>
            <a:endParaRPr lang="en-US" dirty="0"/>
          </a:p>
          <a:p>
            <a:r>
              <a:rPr lang="en-US" dirty="0"/>
              <a:t>    0 is no relationship,</a:t>
            </a:r>
          </a:p>
          <a:p>
            <a:r>
              <a:rPr lang="en-US" dirty="0"/>
              <a:t>    1 is a perfect relationship.</a:t>
            </a:r>
          </a:p>
          <a:p>
            <a:r>
              <a:rPr lang="en-US" dirty="0"/>
              <a:t>Kendall's rank correlation provides a distribution free test of independence and a measure of the strength of dependence between two variables.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Spearman's rank correlation is satisfactory for testing a null hypothesis of independence between two variables but it is difficult to interpret when the null hypothesis is rejected. </a:t>
            </a:r>
          </a:p>
          <a:p>
            <a:r>
              <a:rPr lang="en-US" dirty="0"/>
              <a:t>Kendall's rank correlation improves upon this by reflecting the strength of the dependence between the variables being compared.</a:t>
            </a:r>
          </a:p>
        </p:txBody>
      </p:sp>
    </p:spTree>
    <p:extLst>
      <p:ext uri="{BB962C8B-B14F-4D97-AF65-F5344CB8AC3E}">
        <p14:creationId xmlns:p14="http://schemas.microsoft.com/office/powerpoint/2010/main" val="120423499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15AA-C311-4FBA-B3FA-8560D160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you could use Kendall's tau-b to understand whether there is an association between exam grades (A, B, C, D, E and F) and time spent revising (less than 5 hours, 5-9 hours, 10-14 hours, 15-19 hours, and 20 hours or more). </a:t>
            </a:r>
          </a:p>
          <a:p>
            <a:endParaRPr lang="en-US" dirty="0"/>
          </a:p>
          <a:p>
            <a:r>
              <a:rPr lang="en-US" dirty="0"/>
              <a:t>Alternately, you could use Kendall's tau-b to understand whether there is an association between customer satisfaction (i.e., where the level of agreement had five categories: strongly agree, agree, neither agree nor disagree, disagree and strongly disagree) and delivery time (i.e., where delivery time had four categories – next day, 2 working days, 3-5 working days, and more than 5 working days)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01D3ED-F19F-486F-91B4-827F2B29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41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 Kendall’s Tau?</a:t>
            </a:r>
          </a:p>
        </p:txBody>
      </p:sp>
    </p:spTree>
    <p:extLst>
      <p:ext uri="{BB962C8B-B14F-4D97-AF65-F5344CB8AC3E}">
        <p14:creationId xmlns:p14="http://schemas.microsoft.com/office/powerpoint/2010/main" val="32558746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B8E3-C834-487C-A6A3-D2AF4B82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Assumptions in the Kendall’s Tau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15AA-C311-4FBA-B3FA-8560D160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Assumption #1: Your two variables should be measured on an ordinal or continuous scale. </a:t>
            </a:r>
          </a:p>
          <a:p>
            <a:r>
              <a:rPr lang="en-US" dirty="0"/>
              <a:t>Examples of ordinal variables include Likert scales (e.g., a 7-point scale from strongly agree through to strongly disagree), amongst other ways of ranking categories (e.g., a 5-point scale explaining how much a customer liked a product, ranging from "Not very much" to "Yes, a lot"). </a:t>
            </a:r>
          </a:p>
          <a:p>
            <a:r>
              <a:rPr lang="en-US" dirty="0"/>
              <a:t>Examples of continuous variables (i.e., interval or ratio variables) include revision time (measured in hours), intelligence (measured using IQ score), exam performance (measured from 0 to 100), weight (measured in kg), and so forth. </a:t>
            </a:r>
          </a:p>
          <a:p>
            <a:endParaRPr lang="en-US" dirty="0"/>
          </a:p>
          <a:p>
            <a:r>
              <a:rPr lang="en-US" dirty="0"/>
              <a:t>Assumption #2: Kendall's tau-b determines whether there is a monotonic relationship between your two variables.</a:t>
            </a:r>
          </a:p>
        </p:txBody>
      </p:sp>
    </p:spTree>
    <p:extLst>
      <p:ext uri="{BB962C8B-B14F-4D97-AF65-F5344CB8AC3E}">
        <p14:creationId xmlns:p14="http://schemas.microsoft.com/office/powerpoint/2010/main" val="250418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635C4C3-9116-4927-9EC9-8C392B43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1F3EF1-7EBB-4C21-9BB9-193E3AD71F1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71682" name="Object 2">
            <a:hlinkClick r:id="" action="ppaction://ole?verb=0"/>
            <a:extLst>
              <a:ext uri="{FF2B5EF4-FFF2-40B4-BE49-F238E27FC236}">
                <a16:creationId xmlns:a16="http://schemas.microsoft.com/office/drawing/2014/main" id="{3A4800CF-0D0B-477B-9823-455CB664DC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95500" y="1928814"/>
          <a:ext cx="8083550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6" name="VISIO" r:id="rId4" imgW="3993840" imgH="2130120" progId="Visio.Drawing.4">
                  <p:embed/>
                </p:oleObj>
              </mc:Choice>
              <mc:Fallback>
                <p:oleObj name="VISIO" r:id="rId4" imgW="3993840" imgH="2130120" progId="Visio.Drawing.4">
                  <p:embed/>
                  <p:pic>
                    <p:nvPicPr>
                      <p:cNvPr id="71682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A4800CF-0D0B-477B-9823-455CB664DCD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928814"/>
                        <a:ext cx="8083550" cy="430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Arc 3">
            <a:extLst>
              <a:ext uri="{FF2B5EF4-FFF2-40B4-BE49-F238E27FC236}">
                <a16:creationId xmlns:a16="http://schemas.microsoft.com/office/drawing/2014/main" id="{D6AD745B-C7C8-44AD-B462-2150996E3AEB}"/>
              </a:ext>
            </a:extLst>
          </p:cNvPr>
          <p:cNvSpPr>
            <a:spLocks/>
          </p:cNvSpPr>
          <p:nvPr/>
        </p:nvSpPr>
        <p:spPr bwMode="auto">
          <a:xfrm>
            <a:off x="4814888" y="2452688"/>
            <a:ext cx="596900" cy="1397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43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2"/>
                  <a:pt x="9635" y="31"/>
                  <a:pt x="21543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2"/>
                  <a:pt x="9635" y="31"/>
                  <a:pt x="21543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C99997B5-A0A1-420A-BE6E-52F7D4889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1163" y="158750"/>
            <a:ext cx="7575550" cy="11366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en-US"/>
              <a:t>Population Linear Regression Model</a:t>
            </a:r>
          </a:p>
        </p:txBody>
      </p:sp>
      <p:graphicFrame>
        <p:nvGraphicFramePr>
          <p:cNvPr id="71685" name="Object 5">
            <a:hlinkClick r:id="" action="ppaction://ole?verb=0"/>
            <a:extLst>
              <a:ext uri="{FF2B5EF4-FFF2-40B4-BE49-F238E27FC236}">
                <a16:creationId xmlns:a16="http://schemas.microsoft.com/office/drawing/2014/main" id="{72BE8C98-2F84-4C0A-80A0-17D20B92E42D}"/>
              </a:ext>
            </a:extLst>
          </p:cNvPr>
          <p:cNvGraphicFramePr>
            <a:graphicFrameLocks/>
          </p:cNvGraphicFramePr>
          <p:nvPr/>
        </p:nvGraphicFramePr>
        <p:xfrm>
          <a:off x="5545139" y="2243139"/>
          <a:ext cx="32527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7" name="MathType Equation" r:id="rId6" imgW="3260520" imgH="466560" progId="Equation">
                  <p:embed/>
                </p:oleObj>
              </mc:Choice>
              <mc:Fallback>
                <p:oleObj name="MathType Equation" r:id="rId6" imgW="3260520" imgH="466560" progId="Equation">
                  <p:embed/>
                  <p:pic>
                    <p:nvPicPr>
                      <p:cNvPr id="71685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2BE8C98-2F84-4C0A-80A0-17D20B92E42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9" y="2243139"/>
                        <a:ext cx="325278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>
            <a:hlinkClick r:id="" action="ppaction://ole?verb=0"/>
            <a:extLst>
              <a:ext uri="{FF2B5EF4-FFF2-40B4-BE49-F238E27FC236}">
                <a16:creationId xmlns:a16="http://schemas.microsoft.com/office/drawing/2014/main" id="{8DF1F992-B699-41C8-83CC-564B80B68E71}"/>
              </a:ext>
            </a:extLst>
          </p:cNvPr>
          <p:cNvGraphicFramePr>
            <a:graphicFrameLocks/>
          </p:cNvGraphicFramePr>
          <p:nvPr/>
        </p:nvGraphicFramePr>
        <p:xfrm>
          <a:off x="7359650" y="4419600"/>
          <a:ext cx="26225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8" name="Equation" r:id="rId8" imgW="1066680" imgH="228600" progId="Equation.3">
                  <p:embed/>
                </p:oleObj>
              </mc:Choice>
              <mc:Fallback>
                <p:oleObj name="Equation" r:id="rId8" imgW="1066680" imgH="228600" progId="Equation.3">
                  <p:embed/>
                  <p:pic>
                    <p:nvPicPr>
                      <p:cNvPr id="71686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8DF1F992-B699-41C8-83CC-564B80B68E7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650" y="4419600"/>
                        <a:ext cx="26225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Arc 7">
            <a:extLst>
              <a:ext uri="{FF2B5EF4-FFF2-40B4-BE49-F238E27FC236}">
                <a16:creationId xmlns:a16="http://schemas.microsoft.com/office/drawing/2014/main" id="{5DF64543-1A4C-4DEF-8460-0D2C9CC89B1F}"/>
              </a:ext>
            </a:extLst>
          </p:cNvPr>
          <p:cNvSpPr>
            <a:spLocks/>
          </p:cNvSpPr>
          <p:nvPr/>
        </p:nvSpPr>
        <p:spPr bwMode="auto">
          <a:xfrm>
            <a:off x="5653088" y="4191000"/>
            <a:ext cx="596900" cy="6731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688" name="Rectangle 8">
            <a:extLst>
              <a:ext uri="{FF2B5EF4-FFF2-40B4-BE49-F238E27FC236}">
                <a16:creationId xmlns:a16="http://schemas.microsoft.com/office/drawing/2014/main" id="{750682A6-A21E-47C7-BFB1-7164372AB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289" y="2212975"/>
            <a:ext cx="166052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Observedvalue</a:t>
            </a:r>
          </a:p>
        </p:txBody>
      </p:sp>
      <p:sp>
        <p:nvSpPr>
          <p:cNvPr id="71689" name="Arc 9">
            <a:extLst>
              <a:ext uri="{FF2B5EF4-FFF2-40B4-BE49-F238E27FC236}">
                <a16:creationId xmlns:a16="http://schemas.microsoft.com/office/drawing/2014/main" id="{5F52AE83-868F-4A86-9CBB-97215ABD9945}"/>
              </a:ext>
            </a:extLst>
          </p:cNvPr>
          <p:cNvSpPr>
            <a:spLocks/>
          </p:cNvSpPr>
          <p:nvPr/>
        </p:nvSpPr>
        <p:spPr bwMode="auto">
          <a:xfrm>
            <a:off x="8915400" y="2971800"/>
            <a:ext cx="368300" cy="5207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690" name="Rectangle 10">
            <a:extLst>
              <a:ext uri="{FF2B5EF4-FFF2-40B4-BE49-F238E27FC236}">
                <a16:creationId xmlns:a16="http://schemas.microsoft.com/office/drawing/2014/main" id="{E0E00C49-F153-4D7F-8F9E-F7A1A0C77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275" y="5945188"/>
            <a:ext cx="28257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Observed value</a:t>
            </a:r>
          </a:p>
        </p:txBody>
      </p:sp>
      <p:sp>
        <p:nvSpPr>
          <p:cNvPr id="71691" name="Arc 11">
            <a:extLst>
              <a:ext uri="{FF2B5EF4-FFF2-40B4-BE49-F238E27FC236}">
                <a16:creationId xmlns:a16="http://schemas.microsoft.com/office/drawing/2014/main" id="{9BF6D2B2-25CB-43E7-A6B5-2E79F4D6DF5F}"/>
              </a:ext>
            </a:extLst>
          </p:cNvPr>
          <p:cNvSpPr>
            <a:spLocks/>
          </p:cNvSpPr>
          <p:nvPr/>
        </p:nvSpPr>
        <p:spPr bwMode="auto">
          <a:xfrm>
            <a:off x="4724400" y="5410200"/>
            <a:ext cx="368300" cy="7493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692" name="Rectangle 12">
            <a:extLst>
              <a:ext uri="{FF2B5EF4-FFF2-40B4-BE49-F238E27FC236}">
                <a16:creationId xmlns:a16="http://schemas.microsoft.com/office/drawing/2014/main" id="{DE05FBC2-57C7-4941-8B78-642DA4DBF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326" y="3252789"/>
            <a:ext cx="336391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1" u="none" strike="noStrike" kern="1200" cap="none" spc="0" normalizeH="0" baseline="0" noProof="0">
                <a:ln>
                  <a:noFill/>
                </a:ln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</a:t>
            </a:r>
            <a:r>
              <a:rPr kumimoji="0" lang="en-US" altLang="en-US" sz="3600" b="1" i="1" u="none" strike="noStrike" kern="1200" cap="none" spc="0" normalizeH="0" baseline="-25000" noProof="0">
                <a:ln>
                  <a:noFill/>
                </a:ln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= Random error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5DDED6-FB7F-42C0-9768-C24C6D2A7374}"/>
              </a:ext>
            </a:extLst>
          </p:cNvPr>
          <p:cNvSpPr/>
          <p:nvPr/>
        </p:nvSpPr>
        <p:spPr>
          <a:xfrm>
            <a:off x="90924" y="111872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Try to find a line that will fit all my points, based on the Least square method</a:t>
            </a:r>
          </a:p>
        </p:txBody>
      </p:sp>
    </p:spTree>
    <p:extLst>
      <p:ext uri="{BB962C8B-B14F-4D97-AF65-F5344CB8AC3E}">
        <p14:creationId xmlns:p14="http://schemas.microsoft.com/office/powerpoint/2010/main" val="2094281975"/>
      </p:ext>
    </p:extLst>
  </p:cSld>
  <p:clrMapOvr>
    <a:masterClrMapping/>
  </p:clrMapOvr>
  <p:transition>
    <p:wipe dir="r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F3B7-7F16-472B-8DA3-7C9EF0F1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statistical packages have Tau-B built in, but you can use the following formula to calculate it by hand:</a:t>
            </a:r>
          </a:p>
          <a:p>
            <a:endParaRPr lang="en-US"/>
          </a:p>
          <a:p>
            <a:r>
              <a:rPr lang="en-US"/>
              <a:t>Kendall’s Tau = (C – D / C + D)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D6A970-8A96-4678-8F3B-6E79F7515756}"/>
              </a:ext>
            </a:extLst>
          </p:cNvPr>
          <p:cNvSpPr/>
          <p:nvPr/>
        </p:nvSpPr>
        <p:spPr>
          <a:xfrm>
            <a:off x="674664" y="311704"/>
            <a:ext cx="32877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 Kendall’s Tau</a:t>
            </a:r>
          </a:p>
        </p:txBody>
      </p:sp>
    </p:spTree>
    <p:extLst>
      <p:ext uri="{BB962C8B-B14F-4D97-AF65-F5344CB8AC3E}">
        <p14:creationId xmlns:p14="http://schemas.microsoft.com/office/powerpoint/2010/main" val="2086424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Example Problem on  Kendall’s Tau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2BBBCB-AB0C-4585-B75B-605AC113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Question: Two interviewers ranked 12 candidates (A through L) for a position. The results from most preferred to least preferred are:</a:t>
            </a:r>
          </a:p>
          <a:p>
            <a:endParaRPr lang="en-US" dirty="0"/>
          </a:p>
          <a:p>
            <a:r>
              <a:rPr lang="en-US" dirty="0"/>
              <a:t>    Interviewer 1: ABCDEFGHIJKL.</a:t>
            </a:r>
          </a:p>
          <a:p>
            <a:r>
              <a:rPr lang="en-US" dirty="0"/>
              <a:t>    Interviewer 2: ABDCFEHGJILK.</a:t>
            </a:r>
          </a:p>
          <a:p>
            <a:endParaRPr lang="en-US" dirty="0"/>
          </a:p>
          <a:p>
            <a:r>
              <a:rPr lang="en-US" dirty="0"/>
              <a:t>Calculate the Kendall Tau correlation.</a:t>
            </a:r>
          </a:p>
        </p:txBody>
      </p:sp>
    </p:spTree>
    <p:extLst>
      <p:ext uri="{BB962C8B-B14F-4D97-AF65-F5344CB8AC3E}">
        <p14:creationId xmlns:p14="http://schemas.microsoft.com/office/powerpoint/2010/main" val="8193107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272" y="205491"/>
            <a:ext cx="4307485" cy="694418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 Kendall’s Tau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DDDD6D-CFF3-4353-AD2C-92AAB426C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0869"/>
            <a:ext cx="4775757" cy="422234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01B412-F6F8-419A-9AFF-98D8A46F0C00}"/>
              </a:ext>
            </a:extLst>
          </p:cNvPr>
          <p:cNvSpPr/>
          <p:nvPr/>
        </p:nvSpPr>
        <p:spPr>
          <a:xfrm>
            <a:off x="537027" y="1077465"/>
            <a:ext cx="264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Make a table of rankings.</a:t>
            </a:r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5E93DE-A7FA-46DC-9C96-60568EED10B5}"/>
              </a:ext>
            </a:extLst>
          </p:cNvPr>
          <p:cNvSpPr/>
          <p:nvPr/>
        </p:nvSpPr>
        <p:spPr>
          <a:xfrm>
            <a:off x="6293047" y="530577"/>
            <a:ext cx="395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Count the number of concordant pairs: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EB6B37-813A-4D3B-8A28-58AD1BD29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12" y="2555535"/>
            <a:ext cx="6850677" cy="42223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FC6874-D8C2-4288-8F46-BD729C3073BE}"/>
              </a:ext>
            </a:extLst>
          </p:cNvPr>
          <p:cNvSpPr/>
          <p:nvPr/>
        </p:nvSpPr>
        <p:spPr>
          <a:xfrm>
            <a:off x="5145685" y="852223"/>
            <a:ext cx="684159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rial Narrow" panose="020B0606020202030204" pitchFamily="34" charset="0"/>
              </a:rPr>
              <a:t>Using the second column. Concordant pairs are how many larger ranks are below a certain rank. For example, the first rank in the second interviewer’s column is a “1”, so all 11 ranks below it are larger.</a:t>
            </a:r>
          </a:p>
        </p:txBody>
      </p:sp>
    </p:spTree>
    <p:extLst>
      <p:ext uri="{BB962C8B-B14F-4D97-AF65-F5344CB8AC3E}">
        <p14:creationId xmlns:p14="http://schemas.microsoft.com/office/powerpoint/2010/main" val="31222274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168"/>
            <a:ext cx="10515600" cy="69441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 Kendall’s Tau</a:t>
            </a:r>
          </a:p>
        </p:txBody>
      </p:sp>
      <p:pic>
        <p:nvPicPr>
          <p:cNvPr id="104450" name="Picture 2" descr="concordant pairs">
            <a:hlinkClick r:id="rId2"/>
            <a:extLst>
              <a:ext uri="{FF2B5EF4-FFF2-40B4-BE49-F238E27FC236}">
                <a16:creationId xmlns:a16="http://schemas.microsoft.com/office/drawing/2014/main" id="{70C7CAF4-E03D-4A57-A6E9-49DF33079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34" y="2268018"/>
            <a:ext cx="7661232" cy="399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DDDCBA-73FC-4599-982E-DA5EF7D4B184}"/>
              </a:ext>
            </a:extLst>
          </p:cNvPr>
          <p:cNvSpPr/>
          <p:nvPr/>
        </p:nvSpPr>
        <p:spPr>
          <a:xfrm>
            <a:off x="174318" y="1294448"/>
            <a:ext cx="8905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When all concordant pairs have been counted, it looks like this:</a:t>
            </a:r>
          </a:p>
        </p:txBody>
      </p:sp>
    </p:spTree>
    <p:extLst>
      <p:ext uri="{BB962C8B-B14F-4D97-AF65-F5344CB8AC3E}">
        <p14:creationId xmlns:p14="http://schemas.microsoft.com/office/powerpoint/2010/main" val="35388301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Kendall’s Tau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F3B7-7F16-472B-8DA3-7C9EF0F1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Count the number of discordant pairs </a:t>
            </a:r>
            <a:r>
              <a:rPr lang="en-US" dirty="0"/>
              <a:t>and insert them into the next column. The number of discordant pairs is similar to Step 2, only you’re looking for smaller ranks, not larger ones.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9B43A-282F-4CE9-BDCA-2C5A82F36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73" y="2589295"/>
            <a:ext cx="7968916" cy="418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5136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F3B7-7F16-472B-8DA3-7C9EF0F17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277257"/>
            <a:ext cx="11408228" cy="936554"/>
          </a:xfrm>
        </p:spPr>
        <p:txBody>
          <a:bodyPr/>
          <a:lstStyle/>
          <a:p>
            <a:r>
              <a:rPr lang="en-US" dirty="0"/>
              <a:t>Sum the values in the two columns: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2E8A6-78F3-4DA4-8627-FA22958BB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3" y="1879745"/>
            <a:ext cx="7439347" cy="42162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60C802-A5F0-4843-8D43-A0BCA8621A81}"/>
              </a:ext>
            </a:extLst>
          </p:cNvPr>
          <p:cNvSpPr/>
          <p:nvPr/>
        </p:nvSpPr>
        <p:spPr>
          <a:xfrm>
            <a:off x="8004833" y="1809465"/>
            <a:ext cx="41871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Insert the totals into the formula: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Kendall’s Tau = (C – D / C + D)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= (61 – 5) / (61 + 5) = 56 / 66 = .85.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The Tau coefficient is .85, suggesting a strong relationship between the rankings.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356240-D449-4E80-9C76-4091C3A7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37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 Kendall’s Tau</a:t>
            </a:r>
          </a:p>
        </p:txBody>
      </p:sp>
    </p:spTree>
    <p:extLst>
      <p:ext uri="{BB962C8B-B14F-4D97-AF65-F5344CB8AC3E}">
        <p14:creationId xmlns:p14="http://schemas.microsoft.com/office/powerpoint/2010/main" val="6782253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 Kendall’s Tau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F3B7-7F16-472B-8DA3-7C9EF0F1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If you want to calculate statistical significance for your result, use this formula to get a z-value: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Inserting the values from our results: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= 3 * .85 * 11.489 / 7.616</a:t>
            </a:r>
          </a:p>
          <a:p>
            <a:pPr marL="0" indent="0" algn="ctr">
              <a:buNone/>
            </a:pPr>
            <a:r>
              <a:rPr lang="en-US" dirty="0"/>
              <a:t>= 3.85.</a:t>
            </a:r>
          </a:p>
          <a:p>
            <a:endParaRPr lang="en-US" dirty="0"/>
          </a:p>
          <a:p>
            <a:r>
              <a:rPr lang="en-US" dirty="0"/>
              <a:t>Finding the area for a z-score of 3.85 on a z-table gives an area of .0001 — a tiny probability value which tells you this result is statistically significant.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8D846-7BED-464F-81B1-8615FED82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71" y="1701925"/>
            <a:ext cx="2522121" cy="868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A0139E-7CE7-4317-A2A0-F5167CEBC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481" y="2994864"/>
            <a:ext cx="2522124" cy="8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991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F3B7-7F16-472B-8DA3-7C9EF0F1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965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F3B7-7F16-472B-8DA3-7C9EF0F1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19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C7-326A-47DB-A717-F5CF4F1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F3B7-7F16-472B-8DA3-7C9EF0F1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43920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BE9ch01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SBE9ch0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lnDef>
  </a:objectDefaults>
  <a:extraClrSchemeLst>
    <a:extraClrScheme>
      <a:clrScheme name="SBE9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9ch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6416</TotalTime>
  <Words>4463</Words>
  <Application>Microsoft Office PowerPoint</Application>
  <PresentationFormat>Widescreen</PresentationFormat>
  <Paragraphs>673</Paragraphs>
  <Slides>104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104</vt:i4>
      </vt:variant>
    </vt:vector>
  </HeadingPairs>
  <TitlesOfParts>
    <vt:vector size="127" baseType="lpstr">
      <vt:lpstr>Arial</vt:lpstr>
      <vt:lpstr>Arial Narrow</vt:lpstr>
      <vt:lpstr>Book Antiqua</vt:lpstr>
      <vt:lpstr>Calibri</vt:lpstr>
      <vt:lpstr>Calibri Light</vt:lpstr>
      <vt:lpstr>Cambria Math</vt:lpstr>
      <vt:lpstr>Century Schoolbook</vt:lpstr>
      <vt:lpstr>Monotype Sorts</vt:lpstr>
      <vt:lpstr>MS Reference Serif</vt:lpstr>
      <vt:lpstr>Symbol</vt:lpstr>
      <vt:lpstr>Times New Roman</vt:lpstr>
      <vt:lpstr>Wingdings</vt:lpstr>
      <vt:lpstr>Wingdings 2</vt:lpstr>
      <vt:lpstr>Office Theme</vt:lpstr>
      <vt:lpstr>SBE9ch01</vt:lpstr>
      <vt:lpstr>Oriel</vt:lpstr>
      <vt:lpstr>Ripple</vt:lpstr>
      <vt:lpstr>VISIO</vt:lpstr>
      <vt:lpstr>ClipArt</vt:lpstr>
      <vt:lpstr>MathType Equation</vt:lpstr>
      <vt:lpstr>Equation</vt:lpstr>
      <vt:lpstr>Document</vt:lpstr>
      <vt:lpstr>Chart</vt:lpstr>
      <vt:lpstr>Regression Relationships</vt:lpstr>
      <vt:lpstr>Introduction  </vt:lpstr>
      <vt:lpstr>Regression versus Classification</vt:lpstr>
      <vt:lpstr>Examples</vt:lpstr>
      <vt:lpstr>Regression Techniques</vt:lpstr>
      <vt:lpstr>Linear Equations</vt:lpstr>
      <vt:lpstr>PowerPoint Presentation</vt:lpstr>
      <vt:lpstr>Linear Regression Model</vt:lpstr>
      <vt:lpstr>Population Linear Regression Model</vt:lpstr>
      <vt:lpstr>Simple Linear Regression</vt:lpstr>
      <vt:lpstr>Simple Linear Regression</vt:lpstr>
      <vt:lpstr>Simple Linear Regression</vt:lpstr>
      <vt:lpstr>Regression Model Purposes</vt:lpstr>
      <vt:lpstr>Simple Linear Regression Equation</vt:lpstr>
      <vt:lpstr>PowerPoint Presentation</vt:lpstr>
      <vt:lpstr>PowerPoint Presentation</vt:lpstr>
      <vt:lpstr>PowerPoint Presentation</vt:lpstr>
      <vt:lpstr>PowerPoint Presentation</vt:lpstr>
      <vt:lpstr>Estimating Parameters: Least Squares Method</vt:lpstr>
      <vt:lpstr>Scatter plot</vt:lpstr>
      <vt:lpstr>Thinking Challenge</vt:lpstr>
      <vt:lpstr>Thinking Challenge</vt:lpstr>
      <vt:lpstr>Thinking Challenge</vt:lpstr>
      <vt:lpstr>Thinking Challenge</vt:lpstr>
      <vt:lpstr>  Least Squares</vt:lpstr>
      <vt:lpstr>  Least Squares</vt:lpstr>
      <vt:lpstr>  Least Squares</vt:lpstr>
      <vt:lpstr>Least Squares Graphically</vt:lpstr>
      <vt:lpstr>Coefficient Equations</vt:lpstr>
      <vt:lpstr>Derivation of Parameters (1)</vt:lpstr>
      <vt:lpstr>Derivation of Parameters (1)</vt:lpstr>
      <vt:lpstr>Computation Table</vt:lpstr>
      <vt:lpstr>Interpretation of Coefficients</vt:lpstr>
      <vt:lpstr>Interpretation of Coefficients</vt:lpstr>
      <vt:lpstr>Interpretation of Coefficients</vt:lpstr>
      <vt:lpstr>Parameter Estimation Example</vt:lpstr>
      <vt:lpstr>Scatterplot   Birthweight vs. Estriol level</vt:lpstr>
      <vt:lpstr>Parameter Estimation Solution Table</vt:lpstr>
      <vt:lpstr>Parameter Estimation Solution</vt:lpstr>
      <vt:lpstr>Coefficient Interpretation Solution</vt:lpstr>
      <vt:lpstr>Coefficient Interpretation Solution</vt:lpstr>
      <vt:lpstr>Coefficient Interpretation Solution</vt:lpstr>
      <vt:lpstr>PowerPoint Presentation</vt:lpstr>
      <vt:lpstr>PowerPoint Presentation</vt:lpstr>
      <vt:lpstr>PowerPoint Presentation</vt:lpstr>
      <vt:lpstr>PowerPoint Presentation</vt:lpstr>
      <vt:lpstr>Estimated Regression Equation</vt:lpstr>
      <vt:lpstr>Coefficient of Determination</vt:lpstr>
      <vt:lpstr>PowerPoint Presentation</vt:lpstr>
      <vt:lpstr>PowerPoint Presentation</vt:lpstr>
      <vt:lpstr>PowerPoint Presentation</vt:lpstr>
      <vt:lpstr>Sample Correlation Coefficient</vt:lpstr>
      <vt:lpstr>PowerPoint Presentation</vt:lpstr>
      <vt:lpstr>PowerPoint Presentation</vt:lpstr>
      <vt:lpstr>Types of Relationships Between Two Continuous Variables</vt:lpstr>
      <vt:lpstr>PowerPoint Presentation</vt:lpstr>
      <vt:lpstr>PowerPoint Presentation</vt:lpstr>
      <vt:lpstr>PowerPoint Presentation</vt:lpstr>
      <vt:lpstr>PowerPoint Presentation</vt:lpstr>
      <vt:lpstr>Pearson Product-Moment Correlation or Pearson correlation coefficient</vt:lpstr>
      <vt:lpstr>What values can the Pearson correlation coefficient take?</vt:lpstr>
      <vt:lpstr>How can we determine the strength of association based on the Pearson correlation coefficient?</vt:lpstr>
      <vt:lpstr>PowerPoint Presentation</vt:lpstr>
      <vt:lpstr>Are there guidelines to interpreting Pearson's correlation coefficient?</vt:lpstr>
      <vt:lpstr>Do the two variables have to be measured in the same units? </vt:lpstr>
      <vt:lpstr>What about dependent and independent variables?</vt:lpstr>
      <vt:lpstr>What about dependent and independent variables?</vt:lpstr>
      <vt:lpstr>Does the Pearson correlation coefficient indicate the slope of the line?</vt:lpstr>
      <vt:lpstr>What assumptions does Pearson's correlation make?</vt:lpstr>
      <vt:lpstr>What is homoscedasticity? </vt:lpstr>
      <vt:lpstr>Pearson’s correlation: Real Life Example </vt:lpstr>
      <vt:lpstr>Pearson’s correlation: Real Life Example </vt:lpstr>
      <vt:lpstr>Pearson’s correlation: Real Life Example </vt:lpstr>
      <vt:lpstr>Pearson’s correlation: Real Life Example </vt:lpstr>
      <vt:lpstr>PowerPoint Presentation</vt:lpstr>
      <vt:lpstr>When should you use the Spearman's rank-order correlation? </vt:lpstr>
      <vt:lpstr>What are the assumptions of the test? </vt:lpstr>
      <vt:lpstr>What is a monotonic relationship?</vt:lpstr>
      <vt:lpstr>Why is a monotonic relationship important to Spearman's correlation?</vt:lpstr>
      <vt:lpstr>Spearman's Rank-Order Correlation</vt:lpstr>
      <vt:lpstr>PowerPoint Presentation</vt:lpstr>
      <vt:lpstr>PowerPoint Presentation</vt:lpstr>
      <vt:lpstr>PowerPoint Presentation</vt:lpstr>
      <vt:lpstr>How do you report a Spearman's correlation?</vt:lpstr>
      <vt:lpstr>How do you express the null hypothesis for this test? </vt:lpstr>
      <vt:lpstr>How do I interpret a statistically significant Spearman correlation?</vt:lpstr>
      <vt:lpstr> Kendall’s Tau?</vt:lpstr>
      <vt:lpstr> Kendall’s Tau?</vt:lpstr>
      <vt:lpstr>Assumptions in the Kendall’s Tau</vt:lpstr>
      <vt:lpstr>PowerPoint Presentation</vt:lpstr>
      <vt:lpstr>Example Problem on  Kendall’s Tau </vt:lpstr>
      <vt:lpstr> Kendall’s Tau</vt:lpstr>
      <vt:lpstr> Kendall’s Tau</vt:lpstr>
      <vt:lpstr> Kendall’s Tau</vt:lpstr>
      <vt:lpstr> Kendall’s Tau</vt:lpstr>
      <vt:lpstr> Kendall’s Tau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Faculty</cp:lastModifiedBy>
  <cp:revision>120</cp:revision>
  <dcterms:created xsi:type="dcterms:W3CDTF">2019-04-06T15:04:13Z</dcterms:created>
  <dcterms:modified xsi:type="dcterms:W3CDTF">2019-11-30T06:59:47Z</dcterms:modified>
</cp:coreProperties>
</file>