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1" r:id="rId3"/>
    <p:sldId id="420" r:id="rId4"/>
    <p:sldId id="342" r:id="rId5"/>
    <p:sldId id="343" r:id="rId6"/>
    <p:sldId id="344" r:id="rId7"/>
    <p:sldId id="345" r:id="rId8"/>
    <p:sldId id="346" r:id="rId9"/>
    <p:sldId id="348" r:id="rId10"/>
    <p:sldId id="349" r:id="rId11"/>
    <p:sldId id="350" r:id="rId12"/>
    <p:sldId id="352" r:id="rId13"/>
    <p:sldId id="353" r:id="rId14"/>
    <p:sldId id="354" r:id="rId15"/>
    <p:sldId id="382" r:id="rId16"/>
    <p:sldId id="356" r:id="rId17"/>
    <p:sldId id="383" r:id="rId18"/>
    <p:sldId id="409" r:id="rId19"/>
    <p:sldId id="410" r:id="rId20"/>
    <p:sldId id="419" r:id="rId21"/>
    <p:sldId id="411" r:id="rId22"/>
    <p:sldId id="357" r:id="rId23"/>
    <p:sldId id="384" r:id="rId24"/>
    <p:sldId id="415" r:id="rId25"/>
    <p:sldId id="416" r:id="rId26"/>
    <p:sldId id="385" r:id="rId27"/>
    <p:sldId id="417" r:id="rId28"/>
    <p:sldId id="386" r:id="rId29"/>
    <p:sldId id="418" r:id="rId30"/>
    <p:sldId id="400" r:id="rId31"/>
    <p:sldId id="401" r:id="rId32"/>
    <p:sldId id="402" r:id="rId33"/>
    <p:sldId id="391" r:id="rId34"/>
    <p:sldId id="403" r:id="rId35"/>
    <p:sldId id="404" r:id="rId36"/>
    <p:sldId id="405" r:id="rId37"/>
    <p:sldId id="392" r:id="rId38"/>
    <p:sldId id="406" r:id="rId39"/>
    <p:sldId id="407" r:id="rId40"/>
    <p:sldId id="412" r:id="rId41"/>
    <p:sldId id="413" r:id="rId42"/>
    <p:sldId id="414" r:id="rId43"/>
    <p:sldId id="387" r:id="rId44"/>
    <p:sldId id="388" r:id="rId45"/>
    <p:sldId id="389" r:id="rId46"/>
    <p:sldId id="390" r:id="rId47"/>
    <p:sldId id="408" r:id="rId48"/>
    <p:sldId id="370" r:id="rId49"/>
    <p:sldId id="371" r:id="rId50"/>
    <p:sldId id="372" r:id="rId51"/>
    <p:sldId id="373" r:id="rId52"/>
    <p:sldId id="374" r:id="rId53"/>
    <p:sldId id="375" r:id="rId54"/>
    <p:sldId id="376" r:id="rId55"/>
    <p:sldId id="377" r:id="rId56"/>
    <p:sldId id="378" r:id="rId57"/>
    <p:sldId id="379" r:id="rId58"/>
    <p:sldId id="380"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6FCC1-A919-4CFC-8BD3-15D1A170CF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5D0B9E-1128-467D-8914-79762EE191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1A774A-90EA-493B-B9ED-FB570D5D4A36}"/>
              </a:ext>
            </a:extLst>
          </p:cNvPr>
          <p:cNvSpPr>
            <a:spLocks noGrp="1"/>
          </p:cNvSpPr>
          <p:nvPr>
            <p:ph type="dt" sz="half" idx="10"/>
          </p:nvPr>
        </p:nvSpPr>
        <p:spPr/>
        <p:txBody>
          <a:bodyPr/>
          <a:lstStyle/>
          <a:p>
            <a:fld id="{975053A5-9F16-4C54-B41B-68804BC9319E}" type="datetimeFigureOut">
              <a:rPr lang="en-US" smtClean="0"/>
              <a:t>11/23/2019</a:t>
            </a:fld>
            <a:endParaRPr lang="en-US"/>
          </a:p>
        </p:txBody>
      </p:sp>
      <p:sp>
        <p:nvSpPr>
          <p:cNvPr id="5" name="Footer Placeholder 4">
            <a:extLst>
              <a:ext uri="{FF2B5EF4-FFF2-40B4-BE49-F238E27FC236}">
                <a16:creationId xmlns:a16="http://schemas.microsoft.com/office/drawing/2014/main" id="{46E03EAA-139E-4C58-87ED-701D17AAF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0D95E-F1DF-4DFF-9B7A-3FB0C88E966B}"/>
              </a:ext>
            </a:extLst>
          </p:cNvPr>
          <p:cNvSpPr>
            <a:spLocks noGrp="1"/>
          </p:cNvSpPr>
          <p:nvPr>
            <p:ph type="sldNum" sz="quarter" idx="12"/>
          </p:nvPr>
        </p:nvSpPr>
        <p:spPr/>
        <p:txBody>
          <a:bodyPr/>
          <a:lstStyle/>
          <a:p>
            <a:fld id="{EBBEE555-3596-4ACA-B7D6-3D60101ADA15}" type="slidenum">
              <a:rPr lang="en-US" smtClean="0"/>
              <a:t>‹#›</a:t>
            </a:fld>
            <a:endParaRPr lang="en-US"/>
          </a:p>
        </p:txBody>
      </p:sp>
    </p:spTree>
    <p:extLst>
      <p:ext uri="{BB962C8B-B14F-4D97-AF65-F5344CB8AC3E}">
        <p14:creationId xmlns:p14="http://schemas.microsoft.com/office/powerpoint/2010/main" val="730198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06D91-91C4-4BEB-8AE6-086E8492CF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849CE3-06FB-47A8-AE42-DA9FC140E6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2BF978-A8B5-4538-BA8B-047DCF5C7765}"/>
              </a:ext>
            </a:extLst>
          </p:cNvPr>
          <p:cNvSpPr>
            <a:spLocks noGrp="1"/>
          </p:cNvSpPr>
          <p:nvPr>
            <p:ph type="dt" sz="half" idx="10"/>
          </p:nvPr>
        </p:nvSpPr>
        <p:spPr/>
        <p:txBody>
          <a:bodyPr/>
          <a:lstStyle/>
          <a:p>
            <a:fld id="{975053A5-9F16-4C54-B41B-68804BC9319E}" type="datetimeFigureOut">
              <a:rPr lang="en-US" smtClean="0"/>
              <a:t>11/23/2019</a:t>
            </a:fld>
            <a:endParaRPr lang="en-US"/>
          </a:p>
        </p:txBody>
      </p:sp>
      <p:sp>
        <p:nvSpPr>
          <p:cNvPr id="5" name="Footer Placeholder 4">
            <a:extLst>
              <a:ext uri="{FF2B5EF4-FFF2-40B4-BE49-F238E27FC236}">
                <a16:creationId xmlns:a16="http://schemas.microsoft.com/office/drawing/2014/main" id="{03E61E47-90D4-4ECF-8602-B3D0C31CD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916EEF-45D9-4A24-8486-CC95D9534AA7}"/>
              </a:ext>
            </a:extLst>
          </p:cNvPr>
          <p:cNvSpPr>
            <a:spLocks noGrp="1"/>
          </p:cNvSpPr>
          <p:nvPr>
            <p:ph type="sldNum" sz="quarter" idx="12"/>
          </p:nvPr>
        </p:nvSpPr>
        <p:spPr/>
        <p:txBody>
          <a:bodyPr/>
          <a:lstStyle/>
          <a:p>
            <a:fld id="{EBBEE555-3596-4ACA-B7D6-3D60101ADA15}" type="slidenum">
              <a:rPr lang="en-US" smtClean="0"/>
              <a:t>‹#›</a:t>
            </a:fld>
            <a:endParaRPr lang="en-US"/>
          </a:p>
        </p:txBody>
      </p:sp>
    </p:spTree>
    <p:extLst>
      <p:ext uri="{BB962C8B-B14F-4D97-AF65-F5344CB8AC3E}">
        <p14:creationId xmlns:p14="http://schemas.microsoft.com/office/powerpoint/2010/main" val="1330272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2D4D61-AE45-414F-B1D5-1EC81F0658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ECA5D6-F615-4243-AF96-E6633FEED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351D3-4031-45EB-A135-FB1BF50876AD}"/>
              </a:ext>
            </a:extLst>
          </p:cNvPr>
          <p:cNvSpPr>
            <a:spLocks noGrp="1"/>
          </p:cNvSpPr>
          <p:nvPr>
            <p:ph type="dt" sz="half" idx="10"/>
          </p:nvPr>
        </p:nvSpPr>
        <p:spPr/>
        <p:txBody>
          <a:bodyPr/>
          <a:lstStyle/>
          <a:p>
            <a:fld id="{975053A5-9F16-4C54-B41B-68804BC9319E}" type="datetimeFigureOut">
              <a:rPr lang="en-US" smtClean="0"/>
              <a:t>11/23/2019</a:t>
            </a:fld>
            <a:endParaRPr lang="en-US"/>
          </a:p>
        </p:txBody>
      </p:sp>
      <p:sp>
        <p:nvSpPr>
          <p:cNvPr id="5" name="Footer Placeholder 4">
            <a:extLst>
              <a:ext uri="{FF2B5EF4-FFF2-40B4-BE49-F238E27FC236}">
                <a16:creationId xmlns:a16="http://schemas.microsoft.com/office/drawing/2014/main" id="{62FD2E41-BDAF-4232-987E-338448862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7727C-BA87-4FCE-A4BE-DBE22704B88A}"/>
              </a:ext>
            </a:extLst>
          </p:cNvPr>
          <p:cNvSpPr>
            <a:spLocks noGrp="1"/>
          </p:cNvSpPr>
          <p:nvPr>
            <p:ph type="sldNum" sz="quarter" idx="12"/>
          </p:nvPr>
        </p:nvSpPr>
        <p:spPr/>
        <p:txBody>
          <a:bodyPr/>
          <a:lstStyle/>
          <a:p>
            <a:fld id="{EBBEE555-3596-4ACA-B7D6-3D60101ADA15}" type="slidenum">
              <a:rPr lang="en-US" smtClean="0"/>
              <a:t>‹#›</a:t>
            </a:fld>
            <a:endParaRPr lang="en-US"/>
          </a:p>
        </p:txBody>
      </p:sp>
    </p:spTree>
    <p:extLst>
      <p:ext uri="{BB962C8B-B14F-4D97-AF65-F5344CB8AC3E}">
        <p14:creationId xmlns:p14="http://schemas.microsoft.com/office/powerpoint/2010/main" val="3517276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398CE-0714-4E43-93C9-0F4386948A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E5B834-DC54-4F40-BE36-F37AD4B541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05CC2-8CCB-48B4-AB75-F526A8107641}"/>
              </a:ext>
            </a:extLst>
          </p:cNvPr>
          <p:cNvSpPr>
            <a:spLocks noGrp="1"/>
          </p:cNvSpPr>
          <p:nvPr>
            <p:ph type="dt" sz="half" idx="10"/>
          </p:nvPr>
        </p:nvSpPr>
        <p:spPr/>
        <p:txBody>
          <a:bodyPr/>
          <a:lstStyle/>
          <a:p>
            <a:fld id="{975053A5-9F16-4C54-B41B-68804BC9319E}" type="datetimeFigureOut">
              <a:rPr lang="en-US" smtClean="0"/>
              <a:t>11/23/2019</a:t>
            </a:fld>
            <a:endParaRPr lang="en-US"/>
          </a:p>
        </p:txBody>
      </p:sp>
      <p:sp>
        <p:nvSpPr>
          <p:cNvPr id="5" name="Footer Placeholder 4">
            <a:extLst>
              <a:ext uri="{FF2B5EF4-FFF2-40B4-BE49-F238E27FC236}">
                <a16:creationId xmlns:a16="http://schemas.microsoft.com/office/drawing/2014/main" id="{250DEAB6-93CF-4BBF-8F18-42C70E6546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50164-100A-4BD8-A0A7-D7B3C1EFFAB0}"/>
              </a:ext>
            </a:extLst>
          </p:cNvPr>
          <p:cNvSpPr>
            <a:spLocks noGrp="1"/>
          </p:cNvSpPr>
          <p:nvPr>
            <p:ph type="sldNum" sz="quarter" idx="12"/>
          </p:nvPr>
        </p:nvSpPr>
        <p:spPr/>
        <p:txBody>
          <a:bodyPr/>
          <a:lstStyle/>
          <a:p>
            <a:fld id="{EBBEE555-3596-4ACA-B7D6-3D60101ADA15}" type="slidenum">
              <a:rPr lang="en-US" smtClean="0"/>
              <a:t>‹#›</a:t>
            </a:fld>
            <a:endParaRPr lang="en-US"/>
          </a:p>
        </p:txBody>
      </p:sp>
    </p:spTree>
    <p:extLst>
      <p:ext uri="{BB962C8B-B14F-4D97-AF65-F5344CB8AC3E}">
        <p14:creationId xmlns:p14="http://schemas.microsoft.com/office/powerpoint/2010/main" val="2893164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B6F78-C26E-47A5-955A-85B06B5C07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35C2E1-38C9-48AC-8F14-CD63540D1D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5C7404-3E34-4442-98D0-658161D6A54F}"/>
              </a:ext>
            </a:extLst>
          </p:cNvPr>
          <p:cNvSpPr>
            <a:spLocks noGrp="1"/>
          </p:cNvSpPr>
          <p:nvPr>
            <p:ph type="dt" sz="half" idx="10"/>
          </p:nvPr>
        </p:nvSpPr>
        <p:spPr/>
        <p:txBody>
          <a:bodyPr/>
          <a:lstStyle/>
          <a:p>
            <a:fld id="{975053A5-9F16-4C54-B41B-68804BC9319E}" type="datetimeFigureOut">
              <a:rPr lang="en-US" smtClean="0"/>
              <a:t>11/23/2019</a:t>
            </a:fld>
            <a:endParaRPr lang="en-US"/>
          </a:p>
        </p:txBody>
      </p:sp>
      <p:sp>
        <p:nvSpPr>
          <p:cNvPr id="5" name="Footer Placeholder 4">
            <a:extLst>
              <a:ext uri="{FF2B5EF4-FFF2-40B4-BE49-F238E27FC236}">
                <a16:creationId xmlns:a16="http://schemas.microsoft.com/office/drawing/2014/main" id="{2DAAAD67-E0F6-4859-A402-23FA0D1CB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AF5CD-D5F9-453B-BE26-12B33F35FB00}"/>
              </a:ext>
            </a:extLst>
          </p:cNvPr>
          <p:cNvSpPr>
            <a:spLocks noGrp="1"/>
          </p:cNvSpPr>
          <p:nvPr>
            <p:ph type="sldNum" sz="quarter" idx="12"/>
          </p:nvPr>
        </p:nvSpPr>
        <p:spPr/>
        <p:txBody>
          <a:bodyPr/>
          <a:lstStyle/>
          <a:p>
            <a:fld id="{EBBEE555-3596-4ACA-B7D6-3D60101ADA15}" type="slidenum">
              <a:rPr lang="en-US" smtClean="0"/>
              <a:t>‹#›</a:t>
            </a:fld>
            <a:endParaRPr lang="en-US"/>
          </a:p>
        </p:txBody>
      </p:sp>
    </p:spTree>
    <p:extLst>
      <p:ext uri="{BB962C8B-B14F-4D97-AF65-F5344CB8AC3E}">
        <p14:creationId xmlns:p14="http://schemas.microsoft.com/office/powerpoint/2010/main" val="314600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8966-1D1E-4528-B6E7-101A0283EE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308CB6-4361-494E-B3BF-A0421883E9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4CC7BE-8E57-427D-AA97-3DA2AAAE34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8508B5-BD8A-4B70-9DB6-7B85994CEC80}"/>
              </a:ext>
            </a:extLst>
          </p:cNvPr>
          <p:cNvSpPr>
            <a:spLocks noGrp="1"/>
          </p:cNvSpPr>
          <p:nvPr>
            <p:ph type="dt" sz="half" idx="10"/>
          </p:nvPr>
        </p:nvSpPr>
        <p:spPr/>
        <p:txBody>
          <a:bodyPr/>
          <a:lstStyle/>
          <a:p>
            <a:fld id="{975053A5-9F16-4C54-B41B-68804BC9319E}" type="datetimeFigureOut">
              <a:rPr lang="en-US" smtClean="0"/>
              <a:t>11/23/2019</a:t>
            </a:fld>
            <a:endParaRPr lang="en-US"/>
          </a:p>
        </p:txBody>
      </p:sp>
      <p:sp>
        <p:nvSpPr>
          <p:cNvPr id="6" name="Footer Placeholder 5">
            <a:extLst>
              <a:ext uri="{FF2B5EF4-FFF2-40B4-BE49-F238E27FC236}">
                <a16:creationId xmlns:a16="http://schemas.microsoft.com/office/drawing/2014/main" id="{901E6708-F2DB-4C10-AE78-64F9061828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2E5321-A228-46F0-ABB9-E8C7B6516AF8}"/>
              </a:ext>
            </a:extLst>
          </p:cNvPr>
          <p:cNvSpPr>
            <a:spLocks noGrp="1"/>
          </p:cNvSpPr>
          <p:nvPr>
            <p:ph type="sldNum" sz="quarter" idx="12"/>
          </p:nvPr>
        </p:nvSpPr>
        <p:spPr/>
        <p:txBody>
          <a:bodyPr/>
          <a:lstStyle/>
          <a:p>
            <a:fld id="{EBBEE555-3596-4ACA-B7D6-3D60101ADA15}" type="slidenum">
              <a:rPr lang="en-US" smtClean="0"/>
              <a:t>‹#›</a:t>
            </a:fld>
            <a:endParaRPr lang="en-US"/>
          </a:p>
        </p:txBody>
      </p:sp>
    </p:spTree>
    <p:extLst>
      <p:ext uri="{BB962C8B-B14F-4D97-AF65-F5344CB8AC3E}">
        <p14:creationId xmlns:p14="http://schemas.microsoft.com/office/powerpoint/2010/main" val="3192016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9D44D-3E20-45E3-92F2-64473EDE9F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4BBFE9-83B8-44AD-920E-13604E651F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BCF893-BE78-4100-9231-4C213B0F17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4DD3B3-A31F-4FF5-9F41-E9398AD8C5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AB4C1B-6FB3-4A44-B1FC-DA6A4D793F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C0333C-D128-48E9-A5E2-50513F7F67DC}"/>
              </a:ext>
            </a:extLst>
          </p:cNvPr>
          <p:cNvSpPr>
            <a:spLocks noGrp="1"/>
          </p:cNvSpPr>
          <p:nvPr>
            <p:ph type="dt" sz="half" idx="10"/>
          </p:nvPr>
        </p:nvSpPr>
        <p:spPr/>
        <p:txBody>
          <a:bodyPr/>
          <a:lstStyle/>
          <a:p>
            <a:fld id="{975053A5-9F16-4C54-B41B-68804BC9319E}" type="datetimeFigureOut">
              <a:rPr lang="en-US" smtClean="0"/>
              <a:t>11/23/2019</a:t>
            </a:fld>
            <a:endParaRPr lang="en-US"/>
          </a:p>
        </p:txBody>
      </p:sp>
      <p:sp>
        <p:nvSpPr>
          <p:cNvPr id="8" name="Footer Placeholder 7">
            <a:extLst>
              <a:ext uri="{FF2B5EF4-FFF2-40B4-BE49-F238E27FC236}">
                <a16:creationId xmlns:a16="http://schemas.microsoft.com/office/drawing/2014/main" id="{DFFEF1A7-7A32-4EEC-B8A2-D3361EF801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1C71FE-041B-4C82-B8AE-951D4D88DE2A}"/>
              </a:ext>
            </a:extLst>
          </p:cNvPr>
          <p:cNvSpPr>
            <a:spLocks noGrp="1"/>
          </p:cNvSpPr>
          <p:nvPr>
            <p:ph type="sldNum" sz="quarter" idx="12"/>
          </p:nvPr>
        </p:nvSpPr>
        <p:spPr/>
        <p:txBody>
          <a:bodyPr/>
          <a:lstStyle/>
          <a:p>
            <a:fld id="{EBBEE555-3596-4ACA-B7D6-3D60101ADA15}" type="slidenum">
              <a:rPr lang="en-US" smtClean="0"/>
              <a:t>‹#›</a:t>
            </a:fld>
            <a:endParaRPr lang="en-US"/>
          </a:p>
        </p:txBody>
      </p:sp>
    </p:spTree>
    <p:extLst>
      <p:ext uri="{BB962C8B-B14F-4D97-AF65-F5344CB8AC3E}">
        <p14:creationId xmlns:p14="http://schemas.microsoft.com/office/powerpoint/2010/main" val="311108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C0D1-1B9A-427E-BD77-02980CD95B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A6A3CA-12F8-4A6D-97A8-A9643127E48E}"/>
              </a:ext>
            </a:extLst>
          </p:cNvPr>
          <p:cNvSpPr>
            <a:spLocks noGrp="1"/>
          </p:cNvSpPr>
          <p:nvPr>
            <p:ph type="dt" sz="half" idx="10"/>
          </p:nvPr>
        </p:nvSpPr>
        <p:spPr/>
        <p:txBody>
          <a:bodyPr/>
          <a:lstStyle/>
          <a:p>
            <a:fld id="{975053A5-9F16-4C54-B41B-68804BC9319E}" type="datetimeFigureOut">
              <a:rPr lang="en-US" smtClean="0"/>
              <a:t>11/23/2019</a:t>
            </a:fld>
            <a:endParaRPr lang="en-US"/>
          </a:p>
        </p:txBody>
      </p:sp>
      <p:sp>
        <p:nvSpPr>
          <p:cNvPr id="4" name="Footer Placeholder 3">
            <a:extLst>
              <a:ext uri="{FF2B5EF4-FFF2-40B4-BE49-F238E27FC236}">
                <a16:creationId xmlns:a16="http://schemas.microsoft.com/office/drawing/2014/main" id="{96693D20-BEC3-4F8C-89BA-2457DF8AAF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D01028-3710-4127-896F-452DFF817819}"/>
              </a:ext>
            </a:extLst>
          </p:cNvPr>
          <p:cNvSpPr>
            <a:spLocks noGrp="1"/>
          </p:cNvSpPr>
          <p:nvPr>
            <p:ph type="sldNum" sz="quarter" idx="12"/>
          </p:nvPr>
        </p:nvSpPr>
        <p:spPr/>
        <p:txBody>
          <a:bodyPr/>
          <a:lstStyle/>
          <a:p>
            <a:fld id="{EBBEE555-3596-4ACA-B7D6-3D60101ADA15}" type="slidenum">
              <a:rPr lang="en-US" smtClean="0"/>
              <a:t>‹#›</a:t>
            </a:fld>
            <a:endParaRPr lang="en-US"/>
          </a:p>
        </p:txBody>
      </p:sp>
    </p:spTree>
    <p:extLst>
      <p:ext uri="{BB962C8B-B14F-4D97-AF65-F5344CB8AC3E}">
        <p14:creationId xmlns:p14="http://schemas.microsoft.com/office/powerpoint/2010/main" val="703759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A4589-930C-4E80-89BD-74D8E3788EEE}"/>
              </a:ext>
            </a:extLst>
          </p:cNvPr>
          <p:cNvSpPr>
            <a:spLocks noGrp="1"/>
          </p:cNvSpPr>
          <p:nvPr>
            <p:ph type="dt" sz="half" idx="10"/>
          </p:nvPr>
        </p:nvSpPr>
        <p:spPr/>
        <p:txBody>
          <a:bodyPr/>
          <a:lstStyle/>
          <a:p>
            <a:fld id="{975053A5-9F16-4C54-B41B-68804BC9319E}" type="datetimeFigureOut">
              <a:rPr lang="en-US" smtClean="0"/>
              <a:t>11/23/2019</a:t>
            </a:fld>
            <a:endParaRPr lang="en-US"/>
          </a:p>
        </p:txBody>
      </p:sp>
      <p:sp>
        <p:nvSpPr>
          <p:cNvPr id="3" name="Footer Placeholder 2">
            <a:extLst>
              <a:ext uri="{FF2B5EF4-FFF2-40B4-BE49-F238E27FC236}">
                <a16:creationId xmlns:a16="http://schemas.microsoft.com/office/drawing/2014/main" id="{FC77C442-DA1D-462A-A9C1-1EB76E38A3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5C7F1-07F1-4B47-87D5-8155A3D1CCF7}"/>
              </a:ext>
            </a:extLst>
          </p:cNvPr>
          <p:cNvSpPr>
            <a:spLocks noGrp="1"/>
          </p:cNvSpPr>
          <p:nvPr>
            <p:ph type="sldNum" sz="quarter" idx="12"/>
          </p:nvPr>
        </p:nvSpPr>
        <p:spPr/>
        <p:txBody>
          <a:bodyPr/>
          <a:lstStyle/>
          <a:p>
            <a:fld id="{EBBEE555-3596-4ACA-B7D6-3D60101ADA15}" type="slidenum">
              <a:rPr lang="en-US" smtClean="0"/>
              <a:t>‹#›</a:t>
            </a:fld>
            <a:endParaRPr lang="en-US"/>
          </a:p>
        </p:txBody>
      </p:sp>
    </p:spTree>
    <p:extLst>
      <p:ext uri="{BB962C8B-B14F-4D97-AF65-F5344CB8AC3E}">
        <p14:creationId xmlns:p14="http://schemas.microsoft.com/office/powerpoint/2010/main" val="310288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F9D8-13C4-45A5-A966-DC96F5D6D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F2E1FB-852B-4BFB-95D9-95A7AC795C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A55BF4-01C4-4BCD-BCA2-8F50EF1F47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FB8F08-FF3C-41D3-AA7B-825EF9D7CB68}"/>
              </a:ext>
            </a:extLst>
          </p:cNvPr>
          <p:cNvSpPr>
            <a:spLocks noGrp="1"/>
          </p:cNvSpPr>
          <p:nvPr>
            <p:ph type="dt" sz="half" idx="10"/>
          </p:nvPr>
        </p:nvSpPr>
        <p:spPr/>
        <p:txBody>
          <a:bodyPr/>
          <a:lstStyle/>
          <a:p>
            <a:fld id="{975053A5-9F16-4C54-B41B-68804BC9319E}" type="datetimeFigureOut">
              <a:rPr lang="en-US" smtClean="0"/>
              <a:t>11/23/2019</a:t>
            </a:fld>
            <a:endParaRPr lang="en-US"/>
          </a:p>
        </p:txBody>
      </p:sp>
      <p:sp>
        <p:nvSpPr>
          <p:cNvPr id="6" name="Footer Placeholder 5">
            <a:extLst>
              <a:ext uri="{FF2B5EF4-FFF2-40B4-BE49-F238E27FC236}">
                <a16:creationId xmlns:a16="http://schemas.microsoft.com/office/drawing/2014/main" id="{067CA971-84F6-49D8-B9E8-BEAB16AF6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E9FD4F-CC8B-4FF9-AD88-879E35518675}"/>
              </a:ext>
            </a:extLst>
          </p:cNvPr>
          <p:cNvSpPr>
            <a:spLocks noGrp="1"/>
          </p:cNvSpPr>
          <p:nvPr>
            <p:ph type="sldNum" sz="quarter" idx="12"/>
          </p:nvPr>
        </p:nvSpPr>
        <p:spPr/>
        <p:txBody>
          <a:bodyPr/>
          <a:lstStyle/>
          <a:p>
            <a:fld id="{EBBEE555-3596-4ACA-B7D6-3D60101ADA15}" type="slidenum">
              <a:rPr lang="en-US" smtClean="0"/>
              <a:t>‹#›</a:t>
            </a:fld>
            <a:endParaRPr lang="en-US"/>
          </a:p>
        </p:txBody>
      </p:sp>
    </p:spTree>
    <p:extLst>
      <p:ext uri="{BB962C8B-B14F-4D97-AF65-F5344CB8AC3E}">
        <p14:creationId xmlns:p14="http://schemas.microsoft.com/office/powerpoint/2010/main" val="2017513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42890-0715-437B-B7EA-8C9DCEC8D6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E327B7-7139-4712-8C62-5F4D8523A6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639B63-E4DF-4D6B-9A90-A5F39BD0A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7FFFAC-3F8E-4633-8A61-6B2E7D1D88B1}"/>
              </a:ext>
            </a:extLst>
          </p:cNvPr>
          <p:cNvSpPr>
            <a:spLocks noGrp="1"/>
          </p:cNvSpPr>
          <p:nvPr>
            <p:ph type="dt" sz="half" idx="10"/>
          </p:nvPr>
        </p:nvSpPr>
        <p:spPr/>
        <p:txBody>
          <a:bodyPr/>
          <a:lstStyle/>
          <a:p>
            <a:fld id="{975053A5-9F16-4C54-B41B-68804BC9319E}" type="datetimeFigureOut">
              <a:rPr lang="en-US" smtClean="0"/>
              <a:t>11/23/2019</a:t>
            </a:fld>
            <a:endParaRPr lang="en-US"/>
          </a:p>
        </p:txBody>
      </p:sp>
      <p:sp>
        <p:nvSpPr>
          <p:cNvPr id="6" name="Footer Placeholder 5">
            <a:extLst>
              <a:ext uri="{FF2B5EF4-FFF2-40B4-BE49-F238E27FC236}">
                <a16:creationId xmlns:a16="http://schemas.microsoft.com/office/drawing/2014/main" id="{9D7E3CA6-89EF-4FB3-AA5F-5264A829C9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B8486C-782E-4EEE-9926-4E52CC121AB0}"/>
              </a:ext>
            </a:extLst>
          </p:cNvPr>
          <p:cNvSpPr>
            <a:spLocks noGrp="1"/>
          </p:cNvSpPr>
          <p:nvPr>
            <p:ph type="sldNum" sz="quarter" idx="12"/>
          </p:nvPr>
        </p:nvSpPr>
        <p:spPr/>
        <p:txBody>
          <a:bodyPr/>
          <a:lstStyle/>
          <a:p>
            <a:fld id="{EBBEE555-3596-4ACA-B7D6-3D60101ADA15}" type="slidenum">
              <a:rPr lang="en-US" smtClean="0"/>
              <a:t>‹#›</a:t>
            </a:fld>
            <a:endParaRPr lang="en-US"/>
          </a:p>
        </p:txBody>
      </p:sp>
    </p:spTree>
    <p:extLst>
      <p:ext uri="{BB962C8B-B14F-4D97-AF65-F5344CB8AC3E}">
        <p14:creationId xmlns:p14="http://schemas.microsoft.com/office/powerpoint/2010/main" val="900440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662A72-96D6-4022-B523-33E8547B8F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BE2B60-5411-47EA-9BD5-87493DD09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95087-F210-49E6-AF6D-3411FA84D9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053A5-9F16-4C54-B41B-68804BC9319E}" type="datetimeFigureOut">
              <a:rPr lang="en-US" smtClean="0"/>
              <a:t>11/23/2019</a:t>
            </a:fld>
            <a:endParaRPr lang="en-US"/>
          </a:p>
        </p:txBody>
      </p:sp>
      <p:sp>
        <p:nvSpPr>
          <p:cNvPr id="5" name="Footer Placeholder 4">
            <a:extLst>
              <a:ext uri="{FF2B5EF4-FFF2-40B4-BE49-F238E27FC236}">
                <a16:creationId xmlns:a16="http://schemas.microsoft.com/office/drawing/2014/main" id="{0384A3CB-299D-43A9-9659-037ED5E24A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1D5174-2763-46E4-9C25-87507F312D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EE555-3596-4ACA-B7D6-3D60101ADA15}" type="slidenum">
              <a:rPr lang="en-US" smtClean="0"/>
              <a:t>‹#›</a:t>
            </a:fld>
            <a:endParaRPr lang="en-US"/>
          </a:p>
        </p:txBody>
      </p:sp>
    </p:spTree>
    <p:extLst>
      <p:ext uri="{BB962C8B-B14F-4D97-AF65-F5344CB8AC3E}">
        <p14:creationId xmlns:p14="http://schemas.microsoft.com/office/powerpoint/2010/main" val="2058712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351FC-BB43-49A2-B531-456F7406A588}"/>
              </a:ext>
            </a:extLst>
          </p:cNvPr>
          <p:cNvSpPr>
            <a:spLocks noGrp="1"/>
          </p:cNvSpPr>
          <p:nvPr>
            <p:ph type="ctrTitle"/>
          </p:nvPr>
        </p:nvSpPr>
        <p:spPr/>
        <p:txBody>
          <a:bodyPr/>
          <a:lstStyle/>
          <a:p>
            <a:r>
              <a:rPr lang="en-US" dirty="0"/>
              <a:t>Data Visualization</a:t>
            </a:r>
          </a:p>
        </p:txBody>
      </p:sp>
      <p:sp>
        <p:nvSpPr>
          <p:cNvPr id="3" name="Subtitle 2">
            <a:extLst>
              <a:ext uri="{FF2B5EF4-FFF2-40B4-BE49-F238E27FC236}">
                <a16:creationId xmlns:a16="http://schemas.microsoft.com/office/drawing/2014/main" id="{6281908E-1478-4DAB-BEDC-0A684AB4E1C6}"/>
              </a:ext>
            </a:extLst>
          </p:cNvPr>
          <p:cNvSpPr>
            <a:spLocks noGrp="1"/>
          </p:cNvSpPr>
          <p:nvPr>
            <p:ph type="subTitle" idx="1"/>
          </p:nvPr>
        </p:nvSpPr>
        <p:spPr/>
        <p:txBody>
          <a:bodyPr/>
          <a:lstStyle/>
          <a:p>
            <a:r>
              <a:rPr lang="en-US" dirty="0" err="1"/>
              <a:t>Nouman</a:t>
            </a:r>
            <a:r>
              <a:rPr lang="en-US" dirty="0"/>
              <a:t> M </a:t>
            </a:r>
            <a:r>
              <a:rPr lang="en-US" dirty="0" err="1"/>
              <a:t>Durrani</a:t>
            </a:r>
            <a:endParaRPr lang="en-US" dirty="0"/>
          </a:p>
        </p:txBody>
      </p:sp>
    </p:spTree>
    <p:extLst>
      <p:ext uri="{BB962C8B-B14F-4D97-AF65-F5344CB8AC3E}">
        <p14:creationId xmlns:p14="http://schemas.microsoft.com/office/powerpoint/2010/main" val="14246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3739407" cy="839561"/>
          </a:xfrm>
        </p:spPr>
        <p:txBody>
          <a:bodyPr>
            <a:normAutofit/>
          </a:bodyPr>
          <a:lstStyle/>
          <a:p>
            <a:r>
              <a:rPr lang="en-US" sz="3200" b="1" dirty="0">
                <a:solidFill>
                  <a:schemeClr val="accent1"/>
                </a:solidFill>
                <a:latin typeface="Arial Narrow" panose="020B0606020202030204" pitchFamily="34" charset="0"/>
              </a:rPr>
              <a:t>Task 2:</a:t>
            </a:r>
            <a:endParaRPr lang="en-US" sz="3200" dirty="0">
              <a:solidFill>
                <a:srgbClr val="FF0000"/>
              </a:solidFill>
            </a:endParaRP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729468"/>
            <a:ext cx="10715171" cy="5128532"/>
          </a:xfrm>
        </p:spPr>
        <p:txBody>
          <a:bodyPr>
            <a:normAutofit lnSpcReduction="10000"/>
          </a:bodyPr>
          <a:lstStyle/>
          <a:p>
            <a:pPr>
              <a:lnSpc>
                <a:spcPct val="150000"/>
              </a:lnSpc>
            </a:pPr>
            <a:r>
              <a:rPr lang="en-US" sz="2400" dirty="0">
                <a:latin typeface="Arial Narrow" panose="020B0606020202030204" pitchFamily="34" charset="0"/>
              </a:rPr>
              <a:t>In Python, you can compute aggregates fairly quickly and easily using </a:t>
            </a:r>
            <a:r>
              <a:rPr lang="en-US" sz="2400" dirty="0" err="1">
                <a:latin typeface="Arial Narrow" panose="020B0606020202030204" pitchFamily="34" charset="0"/>
              </a:rPr>
              <a:t>Numpy</a:t>
            </a:r>
            <a:r>
              <a:rPr lang="en-US" sz="2400" dirty="0">
                <a:latin typeface="Arial Narrow" panose="020B0606020202030204" pitchFamily="34" charset="0"/>
              </a:rPr>
              <a:t>.</a:t>
            </a:r>
          </a:p>
          <a:p>
            <a:pPr marL="914400" lvl="1" indent="-457200">
              <a:lnSpc>
                <a:spcPct val="150000"/>
              </a:lnSpc>
              <a:buFont typeface="+mj-lt"/>
              <a:buAutoNum type="arabicPeriod"/>
            </a:pPr>
            <a:r>
              <a:rPr lang="en-US" sz="2000" dirty="0">
                <a:latin typeface="Arial Narrow" panose="020B0606020202030204" pitchFamily="34" charset="0"/>
              </a:rPr>
              <a:t>To calculate aggregates using </a:t>
            </a:r>
            <a:r>
              <a:rPr lang="en-US" sz="2000" dirty="0" err="1">
                <a:latin typeface="Arial Narrow" panose="020B0606020202030204" pitchFamily="34" charset="0"/>
              </a:rPr>
              <a:t>Numpy</a:t>
            </a:r>
            <a:r>
              <a:rPr lang="en-US" sz="2000" dirty="0">
                <a:latin typeface="Arial Narrow" panose="020B0606020202030204" pitchFamily="34" charset="0"/>
              </a:rPr>
              <a:t>, you’ll first need to import the </a:t>
            </a:r>
            <a:r>
              <a:rPr lang="en-US" sz="2000" dirty="0" err="1">
                <a:latin typeface="Arial Narrow" panose="020B0606020202030204" pitchFamily="34" charset="0"/>
              </a:rPr>
              <a:t>Numpy</a:t>
            </a:r>
            <a:r>
              <a:rPr lang="en-US" sz="2000" dirty="0">
                <a:latin typeface="Arial Narrow" panose="020B0606020202030204" pitchFamily="34" charset="0"/>
              </a:rPr>
              <a:t> library 	</a:t>
            </a:r>
          </a:p>
          <a:p>
            <a:pPr marL="457200" lvl="1" indent="0">
              <a:lnSpc>
                <a:spcPct val="150000"/>
              </a:lnSpc>
              <a:buNone/>
            </a:pPr>
            <a:r>
              <a:rPr lang="en-US" sz="2000" dirty="0">
                <a:solidFill>
                  <a:schemeClr val="accent1"/>
                </a:solidFill>
                <a:latin typeface="Arial Narrow" panose="020B0606020202030204" pitchFamily="34" charset="0"/>
              </a:rPr>
              <a:t>	import </a:t>
            </a:r>
            <a:r>
              <a:rPr lang="en-US" sz="2000" dirty="0" err="1">
                <a:solidFill>
                  <a:schemeClr val="accent1"/>
                </a:solidFill>
                <a:latin typeface="Arial Narrow" panose="020B0606020202030204" pitchFamily="34" charset="0"/>
              </a:rPr>
              <a:t>numpy</a:t>
            </a:r>
            <a:r>
              <a:rPr lang="en-US" sz="2000" dirty="0">
                <a:solidFill>
                  <a:schemeClr val="accent1"/>
                </a:solidFill>
                <a:latin typeface="Arial Narrow" panose="020B0606020202030204" pitchFamily="34" charset="0"/>
              </a:rPr>
              <a:t> as np</a:t>
            </a:r>
          </a:p>
          <a:p>
            <a:pPr marL="914400" lvl="1" indent="-457200">
              <a:lnSpc>
                <a:spcPct val="150000"/>
              </a:lnSpc>
              <a:buFont typeface="+mj-lt"/>
              <a:buAutoNum type="arabicPeriod"/>
            </a:pPr>
            <a:r>
              <a:rPr lang="en-US" sz="2000" dirty="0">
                <a:latin typeface="Arial Narrow" panose="020B0606020202030204" pitchFamily="34" charset="0"/>
              </a:rPr>
              <a:t>The </a:t>
            </a:r>
            <a:r>
              <a:rPr lang="en-US" sz="2000" dirty="0" err="1">
                <a:latin typeface="Arial Narrow" panose="020B0606020202030204" pitchFamily="34" charset="0"/>
              </a:rPr>
              <a:t>DataFrame</a:t>
            </a:r>
            <a:r>
              <a:rPr lang="en-US" sz="2000" dirty="0">
                <a:latin typeface="Arial Narrow" panose="020B0606020202030204" pitchFamily="34" charset="0"/>
              </a:rPr>
              <a:t> gradebook contains the complete gradebook for a hypothetical classroom. Use print to examine gradebook.</a:t>
            </a:r>
          </a:p>
          <a:p>
            <a:pPr marL="914400" lvl="1" indent="-457200">
              <a:lnSpc>
                <a:spcPct val="150000"/>
              </a:lnSpc>
              <a:buFont typeface="+mj-lt"/>
              <a:buAutoNum type="arabicPeriod"/>
            </a:pPr>
            <a:r>
              <a:rPr lang="en-US" sz="2000" dirty="0">
                <a:latin typeface="Arial Narrow" panose="020B0606020202030204" pitchFamily="34" charset="0"/>
              </a:rPr>
              <a:t>Select all rows from the gradebook </a:t>
            </a:r>
            <a:r>
              <a:rPr lang="en-US" sz="2000" dirty="0" err="1">
                <a:latin typeface="Arial Narrow" panose="020B0606020202030204" pitchFamily="34" charset="0"/>
              </a:rPr>
              <a:t>DataFrame</a:t>
            </a:r>
            <a:r>
              <a:rPr lang="en-US" sz="2000" dirty="0">
                <a:latin typeface="Arial Narrow" panose="020B0606020202030204" pitchFamily="34" charset="0"/>
              </a:rPr>
              <a:t> where </a:t>
            </a:r>
            <a:r>
              <a:rPr lang="en-US" sz="2000" dirty="0" err="1">
                <a:latin typeface="Arial Narrow" panose="020B0606020202030204" pitchFamily="34" charset="0"/>
              </a:rPr>
              <a:t>assignment_name</a:t>
            </a:r>
            <a:r>
              <a:rPr lang="en-US" sz="2000" dirty="0">
                <a:latin typeface="Arial Narrow" panose="020B0606020202030204" pitchFamily="34" charset="0"/>
              </a:rPr>
              <a:t> is equal to Assignment 1. Save the result to the variable assignment1. Print assignment1.</a:t>
            </a:r>
          </a:p>
          <a:p>
            <a:pPr marL="914400" lvl="1" indent="-457200">
              <a:lnSpc>
                <a:spcPct val="150000"/>
              </a:lnSpc>
              <a:buFont typeface="+mj-lt"/>
              <a:buAutoNum type="arabicPeriod"/>
            </a:pPr>
            <a:r>
              <a:rPr lang="en-US" sz="2000" dirty="0">
                <a:latin typeface="Arial Narrow" panose="020B0606020202030204" pitchFamily="34" charset="0"/>
              </a:rPr>
              <a:t>Now use </a:t>
            </a:r>
            <a:r>
              <a:rPr lang="en-US" sz="2000" dirty="0" err="1">
                <a:latin typeface="Arial Narrow" panose="020B0606020202030204" pitchFamily="34" charset="0"/>
              </a:rPr>
              <a:t>Numpy</a:t>
            </a:r>
            <a:r>
              <a:rPr lang="en-US" sz="2000" dirty="0">
                <a:latin typeface="Arial Narrow" panose="020B0606020202030204" pitchFamily="34" charset="0"/>
              </a:rPr>
              <a:t> to calculate the median grade in assignment1. Use </a:t>
            </a:r>
            <a:r>
              <a:rPr lang="en-US" sz="2000" dirty="0" err="1">
                <a:latin typeface="Arial Narrow" panose="020B0606020202030204" pitchFamily="34" charset="0"/>
              </a:rPr>
              <a:t>np.median</a:t>
            </a:r>
            <a:r>
              <a:rPr lang="en-US" sz="2000" dirty="0">
                <a:latin typeface="Arial Narrow" panose="020B0606020202030204" pitchFamily="34" charset="0"/>
              </a:rPr>
              <a:t>() to calculate the median of the column grade from assignment1 and save it to asn1_median.</a:t>
            </a:r>
          </a:p>
          <a:p>
            <a:pPr marL="914400" lvl="1" indent="-457200">
              <a:lnSpc>
                <a:spcPct val="150000"/>
              </a:lnSpc>
              <a:buFont typeface="+mj-lt"/>
              <a:buAutoNum type="arabicPeriod"/>
            </a:pPr>
            <a:r>
              <a:rPr lang="en-US" sz="2000" dirty="0">
                <a:latin typeface="Arial Narrow" panose="020B0606020202030204" pitchFamily="34" charset="0"/>
              </a:rPr>
              <a:t>Display asn1_median using print. What is the median grade on Assignment 1?</a:t>
            </a:r>
          </a:p>
          <a:p>
            <a:pPr marL="914400" lvl="1" indent="-457200">
              <a:buFont typeface="+mj-lt"/>
              <a:buAutoNum type="arabicPeriod"/>
            </a:pPr>
            <a:endParaRPr lang="en-US" sz="1800" dirty="0">
              <a:latin typeface="Arial Narrow" panose="020B0606020202030204" pitchFamily="34" charset="0"/>
            </a:endParaRPr>
          </a:p>
        </p:txBody>
      </p:sp>
      <p:sp>
        <p:nvSpPr>
          <p:cNvPr id="5" name="Rectangle 4">
            <a:extLst>
              <a:ext uri="{FF2B5EF4-FFF2-40B4-BE49-F238E27FC236}">
                <a16:creationId xmlns:a16="http://schemas.microsoft.com/office/drawing/2014/main" id="{0B703311-3ABC-4B2E-9A92-401760F56365}"/>
              </a:ext>
            </a:extLst>
          </p:cNvPr>
          <p:cNvSpPr/>
          <p:nvPr/>
        </p:nvSpPr>
        <p:spPr>
          <a:xfrm>
            <a:off x="7146142" y="46241"/>
            <a:ext cx="4921168" cy="1631216"/>
          </a:xfrm>
          <a:prstGeom prst="rect">
            <a:avLst/>
          </a:prstGeom>
          <a:ln>
            <a:solidFill>
              <a:schemeClr val="accent1">
                <a:lumMod val="40000"/>
                <a:lumOff val="60000"/>
              </a:schemeClr>
            </a:solidFill>
          </a:ln>
        </p:spPr>
        <p:txBody>
          <a:bodyPr wrap="square">
            <a:spAutoFit/>
          </a:bodyPr>
          <a:lstStyle/>
          <a:p>
            <a:r>
              <a:rPr lang="en-US" sz="2000" dirty="0">
                <a:solidFill>
                  <a:schemeClr val="accent1"/>
                </a:solidFill>
                <a:latin typeface="Arial Narrow" panose="020B0606020202030204" pitchFamily="34" charset="0"/>
              </a:rPr>
              <a:t>import codecademylib3_seaborn</a:t>
            </a:r>
          </a:p>
          <a:p>
            <a:r>
              <a:rPr lang="en-US" sz="2000" dirty="0">
                <a:solidFill>
                  <a:schemeClr val="accent1"/>
                </a:solidFill>
                <a:latin typeface="Arial Narrow" panose="020B0606020202030204" pitchFamily="34" charset="0"/>
              </a:rPr>
              <a:t>import pandas as pd</a:t>
            </a:r>
          </a:p>
          <a:p>
            <a:r>
              <a:rPr lang="en-US" sz="2000" dirty="0">
                <a:solidFill>
                  <a:schemeClr val="accent1"/>
                </a:solidFill>
                <a:latin typeface="Arial Narrow" panose="020B0606020202030204" pitchFamily="34" charset="0"/>
              </a:rPr>
              <a:t>from matplotlib import </a:t>
            </a:r>
            <a:r>
              <a:rPr lang="en-US" sz="2000" dirty="0" err="1">
                <a:solidFill>
                  <a:schemeClr val="accent1"/>
                </a:solidFill>
                <a:latin typeface="Arial Narrow" panose="020B0606020202030204" pitchFamily="34" charset="0"/>
              </a:rPr>
              <a:t>pyplot</a:t>
            </a:r>
            <a:r>
              <a:rPr lang="en-US" sz="2000" dirty="0">
                <a:solidFill>
                  <a:schemeClr val="accent1"/>
                </a:solidFill>
                <a:latin typeface="Arial Narrow" panose="020B0606020202030204" pitchFamily="34" charset="0"/>
              </a:rPr>
              <a:t> as </a:t>
            </a:r>
            <a:r>
              <a:rPr lang="en-US" sz="2000" dirty="0" err="1">
                <a:solidFill>
                  <a:schemeClr val="accent1"/>
                </a:solidFill>
                <a:latin typeface="Arial Narrow" panose="020B0606020202030204" pitchFamily="34" charset="0"/>
              </a:rPr>
              <a:t>plt</a:t>
            </a:r>
            <a:endParaRPr lang="en-US" sz="2000" dirty="0">
              <a:solidFill>
                <a:schemeClr val="accent1"/>
              </a:solidFill>
              <a:latin typeface="Arial Narrow" panose="020B0606020202030204" pitchFamily="34" charset="0"/>
            </a:endParaRPr>
          </a:p>
          <a:p>
            <a:endParaRPr lang="en-US" sz="2000" dirty="0">
              <a:solidFill>
                <a:schemeClr val="accent1"/>
              </a:solidFill>
              <a:latin typeface="Arial Narrow" panose="020B0606020202030204" pitchFamily="34" charset="0"/>
            </a:endParaRPr>
          </a:p>
          <a:p>
            <a:r>
              <a:rPr lang="en-US" sz="2000" dirty="0">
                <a:solidFill>
                  <a:schemeClr val="accent1"/>
                </a:solidFill>
                <a:latin typeface="Arial Narrow" panose="020B0606020202030204" pitchFamily="34" charset="0"/>
              </a:rPr>
              <a:t>gradebook = </a:t>
            </a:r>
            <a:r>
              <a:rPr lang="en-US" sz="2000" dirty="0" err="1">
                <a:solidFill>
                  <a:schemeClr val="accent1"/>
                </a:solidFill>
                <a:latin typeface="Arial Narrow" panose="020B0606020202030204" pitchFamily="34" charset="0"/>
              </a:rPr>
              <a:t>pd.read_csv</a:t>
            </a:r>
            <a:r>
              <a:rPr lang="en-US" sz="2000" dirty="0">
                <a:solidFill>
                  <a:schemeClr val="accent1"/>
                </a:solidFill>
                <a:latin typeface="Arial Narrow" panose="020B0606020202030204" pitchFamily="34" charset="0"/>
              </a:rPr>
              <a:t>("gradebook.csv")</a:t>
            </a:r>
          </a:p>
        </p:txBody>
      </p:sp>
    </p:spTree>
    <p:extLst>
      <p:ext uri="{BB962C8B-B14F-4D97-AF65-F5344CB8AC3E}">
        <p14:creationId xmlns:p14="http://schemas.microsoft.com/office/powerpoint/2010/main" val="4285007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r>
              <a:rPr lang="en-US" sz="3200" dirty="0">
                <a:solidFill>
                  <a:srgbClr val="FF0000"/>
                </a:solidFill>
              </a:rPr>
              <a:t>Plotting Aggregates using Seaborn</a:t>
            </a: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30" y="1364343"/>
            <a:ext cx="7682180" cy="4812620"/>
          </a:xfrm>
        </p:spPr>
        <p:txBody>
          <a:bodyPr>
            <a:normAutofit/>
          </a:bodyPr>
          <a:lstStyle/>
          <a:p>
            <a:pPr>
              <a:lnSpc>
                <a:spcPct val="150000"/>
              </a:lnSpc>
            </a:pPr>
            <a:r>
              <a:rPr lang="en-US" sz="2200" dirty="0">
                <a:latin typeface="Arial Narrow" panose="020B0606020202030204" pitchFamily="34" charset="0"/>
              </a:rPr>
              <a:t>Suppose this data is stored in a Pandas </a:t>
            </a:r>
            <a:r>
              <a:rPr lang="en-US" sz="2200" dirty="0" err="1">
                <a:latin typeface="Arial Narrow" panose="020B0606020202030204" pitchFamily="34" charset="0"/>
              </a:rPr>
              <a:t>DataFrame</a:t>
            </a:r>
            <a:r>
              <a:rPr lang="en-US" sz="2200" dirty="0">
                <a:latin typeface="Arial Narrow" panose="020B0606020202030204" pitchFamily="34" charset="0"/>
              </a:rPr>
              <a:t> called df.</a:t>
            </a:r>
          </a:p>
          <a:p>
            <a:pPr>
              <a:lnSpc>
                <a:spcPct val="150000"/>
              </a:lnSpc>
            </a:pPr>
            <a:r>
              <a:rPr lang="en-US" sz="2200" dirty="0">
                <a:latin typeface="Arial Narrow" panose="020B0606020202030204" pitchFamily="34" charset="0"/>
              </a:rPr>
              <a:t>The Seaborn command (</a:t>
            </a:r>
            <a:r>
              <a:rPr lang="en-US" sz="2200" dirty="0" err="1">
                <a:latin typeface="Arial Narrow" panose="020B0606020202030204" pitchFamily="34" charset="0"/>
              </a:rPr>
              <a:t>sns.barplot</a:t>
            </a:r>
            <a:r>
              <a:rPr lang="en-US" sz="2200" dirty="0">
                <a:latin typeface="Arial Narrow" panose="020B0606020202030204" pitchFamily="34" charset="0"/>
              </a:rPr>
              <a:t>()) will plot this data in a bar plot and automatically aggregate the data:</a:t>
            </a:r>
          </a:p>
          <a:p>
            <a:pPr marL="457200" lvl="1" indent="0">
              <a:lnSpc>
                <a:spcPct val="150000"/>
              </a:lnSpc>
              <a:buNone/>
            </a:pPr>
            <a:r>
              <a:rPr lang="en-US" sz="1800" dirty="0" err="1">
                <a:latin typeface="Arial Narrow" panose="020B0606020202030204" pitchFamily="34" charset="0"/>
              </a:rPr>
              <a:t>sns.barplot</a:t>
            </a:r>
            <a:r>
              <a:rPr lang="en-US" sz="1800" dirty="0">
                <a:latin typeface="Arial Narrow" panose="020B0606020202030204" pitchFamily="34" charset="0"/>
              </a:rPr>
              <a:t>(data=df, x="student", y="grade")</a:t>
            </a:r>
          </a:p>
          <a:p>
            <a:pPr>
              <a:lnSpc>
                <a:spcPct val="150000"/>
              </a:lnSpc>
            </a:pPr>
            <a:r>
              <a:rPr lang="en-US" sz="2200" dirty="0">
                <a:latin typeface="Arial Narrow" panose="020B0606020202030204" pitchFamily="34" charset="0"/>
              </a:rPr>
              <a:t>In the example above, Seaborn will aggregate grades by student, and plot the average grade for each student.</a:t>
            </a:r>
          </a:p>
          <a:p>
            <a:endParaRPr lang="en-US" sz="2200" dirty="0">
              <a:latin typeface="Arial Narrow" panose="020B0606020202030204" pitchFamily="34" charset="0"/>
            </a:endParaRPr>
          </a:p>
        </p:txBody>
      </p:sp>
      <p:graphicFrame>
        <p:nvGraphicFramePr>
          <p:cNvPr id="4" name="Table 3">
            <a:extLst>
              <a:ext uri="{FF2B5EF4-FFF2-40B4-BE49-F238E27FC236}">
                <a16:creationId xmlns:a16="http://schemas.microsoft.com/office/drawing/2014/main" id="{45177DEE-A410-4071-94E5-F0AF74B35ADD}"/>
              </a:ext>
            </a:extLst>
          </p:cNvPr>
          <p:cNvGraphicFramePr>
            <a:graphicFrameLocks noGrp="1"/>
          </p:cNvGraphicFramePr>
          <p:nvPr>
            <p:extLst>
              <p:ext uri="{D42A27DB-BD31-4B8C-83A1-F6EECF244321}">
                <p14:modId xmlns:p14="http://schemas.microsoft.com/office/powerpoint/2010/main" val="3525320638"/>
              </p:ext>
            </p:extLst>
          </p:nvPr>
        </p:nvGraphicFramePr>
        <p:xfrm>
          <a:off x="8112991" y="31076"/>
          <a:ext cx="3871191" cy="3132359"/>
        </p:xfrm>
        <a:graphic>
          <a:graphicData uri="http://schemas.openxmlformats.org/drawingml/2006/table">
            <a:tbl>
              <a:tblPr firstRow="1" firstCol="1" bandRow="1">
                <a:tableStyleId>{5C22544A-7EE6-4342-B048-85BDC9FD1C3A}</a:tableStyleId>
              </a:tblPr>
              <a:tblGrid>
                <a:gridCol w="906319">
                  <a:extLst>
                    <a:ext uri="{9D8B030D-6E8A-4147-A177-3AD203B41FA5}">
                      <a16:colId xmlns:a16="http://schemas.microsoft.com/office/drawing/2014/main" val="3556645451"/>
                    </a:ext>
                  </a:extLst>
                </a:gridCol>
                <a:gridCol w="1674475">
                  <a:extLst>
                    <a:ext uri="{9D8B030D-6E8A-4147-A177-3AD203B41FA5}">
                      <a16:colId xmlns:a16="http://schemas.microsoft.com/office/drawing/2014/main" val="789639274"/>
                    </a:ext>
                  </a:extLst>
                </a:gridCol>
                <a:gridCol w="1290397">
                  <a:extLst>
                    <a:ext uri="{9D8B030D-6E8A-4147-A177-3AD203B41FA5}">
                      <a16:colId xmlns:a16="http://schemas.microsoft.com/office/drawing/2014/main" val="3215045164"/>
                    </a:ext>
                  </a:extLst>
                </a:gridCol>
              </a:tblGrid>
              <a:tr h="409144">
                <a:tc>
                  <a:txBody>
                    <a:bodyPr/>
                    <a:lstStyle/>
                    <a:p>
                      <a:pPr marL="0" marR="0" algn="ctr">
                        <a:lnSpc>
                          <a:spcPct val="107000"/>
                        </a:lnSpc>
                        <a:spcBef>
                          <a:spcPts val="0"/>
                        </a:spcBef>
                        <a:spcAft>
                          <a:spcPts val="0"/>
                        </a:spcAft>
                      </a:pPr>
                      <a:r>
                        <a:rPr lang="en-US" sz="1600" dirty="0">
                          <a:effectLst/>
                        </a:rPr>
                        <a:t>student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a:effectLst/>
                        </a:rPr>
                        <a:t>assignment_name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rPr>
                        <a:t>grade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88589729"/>
                  </a:ext>
                </a:extLst>
              </a:tr>
              <a:tr h="409144">
                <a:tc>
                  <a:txBody>
                    <a:bodyPr/>
                    <a:lstStyle/>
                    <a:p>
                      <a:pPr marL="0" marR="0">
                        <a:lnSpc>
                          <a:spcPct val="107000"/>
                        </a:lnSpc>
                        <a:spcBef>
                          <a:spcPts val="0"/>
                        </a:spcBef>
                        <a:spcAft>
                          <a:spcPts val="0"/>
                        </a:spcAft>
                      </a:pPr>
                      <a:r>
                        <a:rPr lang="en-US" sz="1600">
                          <a:effectLst/>
                        </a:rPr>
                        <a:t>Amy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Assignment 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75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12220166"/>
                  </a:ext>
                </a:extLst>
              </a:tr>
              <a:tr h="409144">
                <a:tc>
                  <a:txBody>
                    <a:bodyPr/>
                    <a:lstStyle/>
                    <a:p>
                      <a:pPr marL="0" marR="0">
                        <a:lnSpc>
                          <a:spcPct val="107000"/>
                        </a:lnSpc>
                        <a:spcBef>
                          <a:spcPts val="0"/>
                        </a:spcBef>
                        <a:spcAft>
                          <a:spcPts val="0"/>
                        </a:spcAft>
                      </a:pPr>
                      <a:r>
                        <a:rPr lang="en-US" sz="1600">
                          <a:effectLst/>
                        </a:rPr>
                        <a:t>Amy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Assignment 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82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07351086"/>
                  </a:ext>
                </a:extLst>
              </a:tr>
              <a:tr h="409144">
                <a:tc>
                  <a:txBody>
                    <a:bodyPr/>
                    <a:lstStyle/>
                    <a:p>
                      <a:pPr marL="0" marR="0">
                        <a:lnSpc>
                          <a:spcPct val="107000"/>
                        </a:lnSpc>
                        <a:spcBef>
                          <a:spcPts val="0"/>
                        </a:spcBef>
                        <a:spcAft>
                          <a:spcPts val="0"/>
                        </a:spcAft>
                      </a:pPr>
                      <a:r>
                        <a:rPr lang="en-US" sz="1600">
                          <a:effectLst/>
                        </a:rPr>
                        <a:t>Bob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Assignment 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99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71752629"/>
                  </a:ext>
                </a:extLst>
              </a:tr>
              <a:tr h="409144">
                <a:tc>
                  <a:txBody>
                    <a:bodyPr/>
                    <a:lstStyle/>
                    <a:p>
                      <a:pPr marL="0" marR="0">
                        <a:lnSpc>
                          <a:spcPct val="107000"/>
                        </a:lnSpc>
                        <a:spcBef>
                          <a:spcPts val="0"/>
                        </a:spcBef>
                        <a:spcAft>
                          <a:spcPts val="0"/>
                        </a:spcAft>
                      </a:pPr>
                      <a:r>
                        <a:rPr lang="en-US" sz="1600">
                          <a:effectLst/>
                        </a:rPr>
                        <a:t>Bob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dirty="0">
                          <a:effectLst/>
                        </a:rPr>
                        <a:t>Assignment 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39031064"/>
                  </a:ext>
                </a:extLst>
              </a:tr>
              <a:tr h="409144">
                <a:tc>
                  <a:txBody>
                    <a:bodyPr/>
                    <a:lstStyle/>
                    <a:p>
                      <a:pPr marL="0" marR="0">
                        <a:lnSpc>
                          <a:spcPct val="107000"/>
                        </a:lnSpc>
                        <a:spcBef>
                          <a:spcPts val="0"/>
                        </a:spcBef>
                        <a:spcAft>
                          <a:spcPts val="0"/>
                        </a:spcAft>
                      </a:pPr>
                      <a:r>
                        <a:rPr lang="en-US" sz="1600">
                          <a:effectLst/>
                        </a:rPr>
                        <a:t>Chris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Assignment 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72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32389114"/>
                  </a:ext>
                </a:extLst>
              </a:tr>
              <a:tr h="409144">
                <a:tc>
                  <a:txBody>
                    <a:bodyPr/>
                    <a:lstStyle/>
                    <a:p>
                      <a:pPr marL="0" marR="0">
                        <a:lnSpc>
                          <a:spcPct val="107000"/>
                        </a:lnSpc>
                        <a:spcBef>
                          <a:spcPts val="0"/>
                        </a:spcBef>
                        <a:spcAft>
                          <a:spcPts val="0"/>
                        </a:spcAft>
                      </a:pPr>
                      <a:r>
                        <a:rPr lang="en-US" sz="1600">
                          <a:effectLst/>
                        </a:rPr>
                        <a:t>Chris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Assignment 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66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80365696"/>
                  </a:ext>
                </a:extLst>
              </a:tr>
              <a:tr h="209874">
                <a:tc>
                  <a:txBody>
                    <a:bodyPr/>
                    <a:lstStyle/>
                    <a:p>
                      <a:pPr marL="0" marR="0">
                        <a:lnSpc>
                          <a:spcPct val="107000"/>
                        </a:lnSpc>
                        <a:spcBef>
                          <a:spcPts val="0"/>
                        </a:spcBef>
                        <a:spcAft>
                          <a:spcPts val="0"/>
                        </a:spcAft>
                      </a:pPr>
                      <a:r>
                        <a:rPr lang="en-US" sz="16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29197279"/>
                  </a:ext>
                </a:extLst>
              </a:tr>
            </a:tbl>
          </a:graphicData>
        </a:graphic>
      </p:graphicFrame>
      <p:sp>
        <p:nvSpPr>
          <p:cNvPr id="5" name="Rectangle 4">
            <a:extLst>
              <a:ext uri="{FF2B5EF4-FFF2-40B4-BE49-F238E27FC236}">
                <a16:creationId xmlns:a16="http://schemas.microsoft.com/office/drawing/2014/main" id="{8B7F9675-A386-470E-A8D7-1B5164C434B6}"/>
              </a:ext>
            </a:extLst>
          </p:cNvPr>
          <p:cNvSpPr/>
          <p:nvPr/>
        </p:nvSpPr>
        <p:spPr>
          <a:xfrm>
            <a:off x="638628" y="4962528"/>
            <a:ext cx="10914741" cy="1511439"/>
          </a:xfrm>
          <a:prstGeom prst="rect">
            <a:avLst/>
          </a:prstGeom>
          <a:ln>
            <a:solidFill>
              <a:schemeClr val="accent1">
                <a:lumMod val="40000"/>
                <a:lumOff val="60000"/>
              </a:schemeClr>
            </a:solidFill>
          </a:ln>
        </p:spPr>
        <p:txBody>
          <a:bodyPr wrap="square">
            <a:spAutoFit/>
          </a:bodyPr>
          <a:lstStyle/>
          <a:p>
            <a:pPr>
              <a:lnSpc>
                <a:spcPct val="150000"/>
              </a:lnSpc>
            </a:pPr>
            <a:r>
              <a:rPr lang="en-US" sz="2400" b="1" dirty="0">
                <a:solidFill>
                  <a:schemeClr val="accent1"/>
                </a:solidFill>
                <a:latin typeface="Arial Narrow" panose="020B0606020202030204" pitchFamily="34" charset="0"/>
              </a:rPr>
              <a:t>Task 3:</a:t>
            </a:r>
            <a:endParaRPr lang="en-US" sz="2000" b="1" dirty="0">
              <a:solidFill>
                <a:schemeClr val="accent1"/>
              </a:solidFill>
              <a:latin typeface="Arial Narrow" panose="020B0606020202030204" pitchFamily="34" charset="0"/>
            </a:endParaRPr>
          </a:p>
          <a:p>
            <a:pPr>
              <a:lnSpc>
                <a:spcPct val="150000"/>
              </a:lnSpc>
            </a:pPr>
            <a:r>
              <a:rPr lang="en-US" sz="2000" dirty="0">
                <a:latin typeface="Arial Narrow" panose="020B0606020202030204" pitchFamily="34" charset="0"/>
              </a:rPr>
              <a:t>1. Use Seaborn to plot the average grade for each assignment. Take a look at gradebook.csv for the column names.</a:t>
            </a:r>
          </a:p>
          <a:p>
            <a:pPr>
              <a:lnSpc>
                <a:spcPct val="150000"/>
              </a:lnSpc>
            </a:pPr>
            <a:r>
              <a:rPr lang="en-US" sz="2000" dirty="0">
                <a:latin typeface="Arial Narrow" panose="020B0606020202030204" pitchFamily="34" charset="0"/>
              </a:rPr>
              <a:t>2. Use </a:t>
            </a:r>
            <a:r>
              <a:rPr lang="en-US" sz="2000" dirty="0" err="1">
                <a:latin typeface="Arial Narrow" panose="020B0606020202030204" pitchFamily="34" charset="0"/>
              </a:rPr>
              <a:t>plt.show</a:t>
            </a:r>
            <a:r>
              <a:rPr lang="en-US" sz="2000" dirty="0">
                <a:latin typeface="Arial Narrow" panose="020B0606020202030204" pitchFamily="34" charset="0"/>
              </a:rPr>
              <a:t>() to display the graph.</a:t>
            </a:r>
          </a:p>
        </p:txBody>
      </p:sp>
    </p:spTree>
    <p:extLst>
      <p:ext uri="{BB962C8B-B14F-4D97-AF65-F5344CB8AC3E}">
        <p14:creationId xmlns:p14="http://schemas.microsoft.com/office/powerpoint/2010/main" val="2886847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99786"/>
            <a:ext cx="10715171" cy="839561"/>
          </a:xfrm>
        </p:spPr>
        <p:txBody>
          <a:bodyPr>
            <a:normAutofit/>
          </a:bodyPr>
          <a:lstStyle/>
          <a:p>
            <a:r>
              <a:rPr lang="en-US" sz="3200" dirty="0">
                <a:solidFill>
                  <a:srgbClr val="FF0000"/>
                </a:solidFill>
              </a:rPr>
              <a:t>Modifying Error Bars</a:t>
            </a: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471055" y="803564"/>
            <a:ext cx="10882745" cy="5689311"/>
          </a:xfrm>
        </p:spPr>
        <p:txBody>
          <a:bodyPr>
            <a:normAutofit/>
          </a:bodyPr>
          <a:lstStyle/>
          <a:p>
            <a:pPr>
              <a:lnSpc>
                <a:spcPct val="150000"/>
              </a:lnSpc>
            </a:pPr>
            <a:r>
              <a:rPr lang="en-US" sz="2200" dirty="0">
                <a:latin typeface="Arial Narrow" panose="020B0606020202030204" pitchFamily="34" charset="0"/>
              </a:rPr>
              <a:t>By default, Seaborn will place error bars on each bar when you use the </a:t>
            </a:r>
            <a:r>
              <a:rPr lang="en-US" sz="2200" dirty="0" err="1">
                <a:latin typeface="Arial Narrow" panose="020B0606020202030204" pitchFamily="34" charset="0"/>
              </a:rPr>
              <a:t>barplot</a:t>
            </a:r>
            <a:r>
              <a:rPr lang="en-US" sz="2200" dirty="0">
                <a:latin typeface="Arial Narrow" panose="020B0606020202030204" pitchFamily="34" charset="0"/>
              </a:rPr>
              <a:t>() function.</a:t>
            </a:r>
          </a:p>
          <a:p>
            <a:pPr>
              <a:lnSpc>
                <a:spcPct val="150000"/>
              </a:lnSpc>
            </a:pPr>
            <a:endParaRPr lang="en-US" sz="1000" dirty="0">
              <a:latin typeface="Arial Narrow" panose="020B0606020202030204" pitchFamily="34" charset="0"/>
            </a:endParaRPr>
          </a:p>
          <a:p>
            <a:pPr>
              <a:lnSpc>
                <a:spcPct val="150000"/>
              </a:lnSpc>
            </a:pPr>
            <a:r>
              <a:rPr lang="en-US" sz="2200" dirty="0">
                <a:latin typeface="Arial Narrow" panose="020B0606020202030204" pitchFamily="34" charset="0"/>
              </a:rPr>
              <a:t>For example, in our assignment average example, an error bar might indicate what grade we expect an average student to receive on this assignment.</a:t>
            </a:r>
          </a:p>
          <a:p>
            <a:pPr>
              <a:lnSpc>
                <a:spcPct val="150000"/>
              </a:lnSpc>
            </a:pPr>
            <a:endParaRPr lang="en-US" sz="1300" dirty="0">
              <a:latin typeface="Arial Narrow" panose="020B0606020202030204" pitchFamily="34" charset="0"/>
            </a:endParaRPr>
          </a:p>
          <a:p>
            <a:pPr>
              <a:lnSpc>
                <a:spcPct val="150000"/>
              </a:lnSpc>
            </a:pPr>
            <a:r>
              <a:rPr lang="en-US" sz="2200" dirty="0">
                <a:latin typeface="Arial Narrow" panose="020B0606020202030204" pitchFamily="34" charset="0"/>
              </a:rPr>
              <a:t>By default, Seaborn uses a </a:t>
            </a:r>
            <a:r>
              <a:rPr lang="en-US" sz="2200" b="1" dirty="0">
                <a:solidFill>
                  <a:schemeClr val="accent1"/>
                </a:solidFill>
                <a:latin typeface="Arial Narrow" panose="020B0606020202030204" pitchFamily="34" charset="0"/>
              </a:rPr>
              <a:t>bootstrapped confidence interval</a:t>
            </a:r>
            <a:r>
              <a:rPr lang="en-US" sz="2200" dirty="0">
                <a:latin typeface="Arial Narrow" panose="020B0606020202030204" pitchFamily="34" charset="0"/>
              </a:rPr>
              <a:t>. </a:t>
            </a:r>
          </a:p>
          <a:p>
            <a:pPr lvl="1">
              <a:lnSpc>
                <a:spcPct val="150000"/>
              </a:lnSpc>
            </a:pPr>
            <a:r>
              <a:rPr lang="en-US" sz="1800" dirty="0">
                <a:latin typeface="Arial Narrow" panose="020B0606020202030204" pitchFamily="34" charset="0"/>
              </a:rPr>
              <a:t>This interval means that “based on this data, 95% of similar situations would have an outcome within this range”. </a:t>
            </a:r>
          </a:p>
          <a:p>
            <a:pPr>
              <a:lnSpc>
                <a:spcPct val="150000"/>
              </a:lnSpc>
            </a:pPr>
            <a:r>
              <a:rPr lang="en-US" sz="2200" dirty="0">
                <a:latin typeface="Arial Narrow" panose="020B0606020202030204" pitchFamily="34" charset="0"/>
              </a:rPr>
              <a:t>In our gradebook example, the confidence interval for the assignments means “if we gave this assignment to many, many students, we’re confident that the mean score on the assignment would be within the range represented by the error bar”.</a:t>
            </a:r>
          </a:p>
        </p:txBody>
      </p:sp>
      <p:pic>
        <p:nvPicPr>
          <p:cNvPr id="4" name="Picture 3">
            <a:extLst>
              <a:ext uri="{FF2B5EF4-FFF2-40B4-BE49-F238E27FC236}">
                <a16:creationId xmlns:a16="http://schemas.microsoft.com/office/drawing/2014/main" id="{10ED8E80-1789-4D08-B3C5-896FD81C81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06561" y="2543319"/>
            <a:ext cx="755073" cy="2209800"/>
          </a:xfrm>
          <a:prstGeom prst="rect">
            <a:avLst/>
          </a:prstGeom>
          <a:noFill/>
          <a:ln>
            <a:noFill/>
          </a:ln>
        </p:spPr>
      </p:pic>
    </p:spTree>
    <p:extLst>
      <p:ext uri="{BB962C8B-B14F-4D97-AF65-F5344CB8AC3E}">
        <p14:creationId xmlns:p14="http://schemas.microsoft.com/office/powerpoint/2010/main" val="2196177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375393" y="-4658"/>
            <a:ext cx="10715171" cy="839561"/>
          </a:xfrm>
        </p:spPr>
        <p:txBody>
          <a:bodyPr>
            <a:normAutofit/>
          </a:bodyPr>
          <a:lstStyle/>
          <a:p>
            <a:r>
              <a:rPr lang="en-US" sz="3200" dirty="0">
                <a:solidFill>
                  <a:srgbClr val="FF0000"/>
                </a:solidFill>
              </a:rPr>
              <a:t>Modifying Error Bars</a:t>
            </a: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180111" y="1011383"/>
            <a:ext cx="6883110" cy="5165580"/>
          </a:xfrm>
        </p:spPr>
        <p:txBody>
          <a:bodyPr>
            <a:normAutofit/>
          </a:bodyPr>
          <a:lstStyle/>
          <a:p>
            <a:r>
              <a:rPr lang="en-US" sz="2200" dirty="0">
                <a:latin typeface="Arial Narrow" panose="020B0606020202030204" pitchFamily="34" charset="0"/>
              </a:rPr>
              <a:t>If you’re calculating a mean and would prefer to use standard deviation for your error bars, you can pass in the keyword argument ci="</a:t>
            </a:r>
            <a:r>
              <a:rPr lang="en-US" sz="2200" dirty="0" err="1">
                <a:latin typeface="Arial Narrow" panose="020B0606020202030204" pitchFamily="34" charset="0"/>
              </a:rPr>
              <a:t>sd</a:t>
            </a:r>
            <a:r>
              <a:rPr lang="en-US" sz="2200" dirty="0">
                <a:latin typeface="Arial Narrow" panose="020B0606020202030204" pitchFamily="34" charset="0"/>
              </a:rPr>
              <a:t>" to </a:t>
            </a:r>
            <a:r>
              <a:rPr lang="en-US" sz="2200" dirty="0" err="1">
                <a:latin typeface="Arial Narrow" panose="020B0606020202030204" pitchFamily="34" charset="0"/>
              </a:rPr>
              <a:t>sns.barplot</a:t>
            </a:r>
            <a:r>
              <a:rPr lang="en-US" sz="2200" dirty="0">
                <a:latin typeface="Arial Narrow" panose="020B0606020202030204" pitchFamily="34" charset="0"/>
              </a:rPr>
              <a:t>() which will represent one standard deviation. </a:t>
            </a:r>
          </a:p>
          <a:p>
            <a:endParaRPr lang="en-US" sz="2200" dirty="0">
              <a:latin typeface="Arial Narrow" panose="020B0606020202030204" pitchFamily="34" charset="0"/>
            </a:endParaRPr>
          </a:p>
          <a:p>
            <a:pPr marL="457200" lvl="1" indent="0">
              <a:buNone/>
            </a:pPr>
            <a:r>
              <a:rPr lang="en-US" sz="2000" dirty="0" err="1">
                <a:latin typeface="Arial Narrow" panose="020B0606020202030204" pitchFamily="34" charset="0"/>
              </a:rPr>
              <a:t>sns.barplot</a:t>
            </a:r>
            <a:r>
              <a:rPr lang="en-US" sz="2000" dirty="0">
                <a:latin typeface="Arial Narrow" panose="020B0606020202030204" pitchFamily="34" charset="0"/>
              </a:rPr>
              <a:t>(data=gradebook, x="name", y="grade", ci="</a:t>
            </a:r>
            <a:r>
              <a:rPr lang="en-US" sz="2000" dirty="0" err="1">
                <a:latin typeface="Arial Narrow" panose="020B0606020202030204" pitchFamily="34" charset="0"/>
              </a:rPr>
              <a:t>sd</a:t>
            </a:r>
            <a:r>
              <a:rPr lang="en-US" sz="2000" dirty="0">
                <a:latin typeface="Arial Narrow" panose="020B0606020202030204" pitchFamily="34" charset="0"/>
              </a:rPr>
              <a:t>")</a:t>
            </a:r>
          </a:p>
          <a:p>
            <a:pPr marL="457200" lvl="1" indent="0">
              <a:buNone/>
            </a:pPr>
            <a:endParaRPr lang="en-US" sz="1200" dirty="0">
              <a:latin typeface="Arial Narrow" panose="020B0606020202030204" pitchFamily="34" charset="0"/>
            </a:endParaRPr>
          </a:p>
          <a:p>
            <a:pPr marL="0" indent="0">
              <a:buNone/>
            </a:pPr>
            <a:r>
              <a:rPr lang="en-US" sz="2400" b="1" dirty="0">
                <a:solidFill>
                  <a:schemeClr val="accent1"/>
                </a:solidFill>
                <a:latin typeface="Arial Narrow" panose="020B0606020202030204" pitchFamily="34" charset="0"/>
              </a:rPr>
              <a:t>Task 4:</a:t>
            </a:r>
            <a:r>
              <a:rPr lang="en-US" sz="2200" b="1" dirty="0">
                <a:solidFill>
                  <a:schemeClr val="accent1"/>
                </a:solidFill>
                <a:latin typeface="Arial Narrow" panose="020B0606020202030204" pitchFamily="34" charset="0"/>
              </a:rPr>
              <a:t> </a:t>
            </a:r>
          </a:p>
          <a:p>
            <a:pPr marL="0" indent="0">
              <a:buNone/>
            </a:pPr>
            <a:r>
              <a:rPr lang="en-US" sz="2200" dirty="0">
                <a:latin typeface="Arial Narrow" panose="020B0606020202030204" pitchFamily="34" charset="0"/>
              </a:rPr>
              <a:t>Modify the bar plot so that the error bars represent one standard deviation, rather than 95% confidence intervals.</a:t>
            </a:r>
          </a:p>
        </p:txBody>
      </p:sp>
      <p:sp>
        <p:nvSpPr>
          <p:cNvPr id="4" name="Rectangle 3">
            <a:extLst>
              <a:ext uri="{FF2B5EF4-FFF2-40B4-BE49-F238E27FC236}">
                <a16:creationId xmlns:a16="http://schemas.microsoft.com/office/drawing/2014/main" id="{6BF95B34-D1BC-404D-892C-019A56AB8DF3}"/>
              </a:ext>
            </a:extLst>
          </p:cNvPr>
          <p:cNvSpPr/>
          <p:nvPr/>
        </p:nvSpPr>
        <p:spPr>
          <a:xfrm>
            <a:off x="638629" y="5185800"/>
            <a:ext cx="6039262" cy="1323439"/>
          </a:xfrm>
          <a:prstGeom prst="rect">
            <a:avLst/>
          </a:prstGeom>
          <a:ln>
            <a:solidFill>
              <a:schemeClr val="accent1">
                <a:lumMod val="40000"/>
                <a:lumOff val="60000"/>
              </a:schemeClr>
            </a:solidFill>
          </a:ln>
        </p:spPr>
        <p:txBody>
          <a:bodyPr wrap="square">
            <a:spAutoFit/>
          </a:bodyPr>
          <a:lstStyle/>
          <a:p>
            <a:r>
              <a:rPr lang="en-US" sz="2000" dirty="0">
                <a:latin typeface="Arial Narrow" panose="020B0606020202030204" pitchFamily="34" charset="0"/>
              </a:rPr>
              <a:t>gradebook = </a:t>
            </a:r>
            <a:r>
              <a:rPr lang="en-US" sz="2000" dirty="0" err="1">
                <a:latin typeface="Arial Narrow" panose="020B0606020202030204" pitchFamily="34" charset="0"/>
              </a:rPr>
              <a:t>pd.read_csv</a:t>
            </a:r>
            <a:r>
              <a:rPr lang="en-US" sz="2000" dirty="0">
                <a:latin typeface="Arial Narrow" panose="020B0606020202030204" pitchFamily="34" charset="0"/>
              </a:rPr>
              <a:t>("gradebook.csv")</a:t>
            </a:r>
          </a:p>
          <a:p>
            <a:endParaRPr lang="en-US" sz="2000" dirty="0">
              <a:latin typeface="Arial Narrow" panose="020B0606020202030204" pitchFamily="34" charset="0"/>
            </a:endParaRPr>
          </a:p>
          <a:p>
            <a:r>
              <a:rPr lang="en-US" sz="2000" dirty="0" err="1">
                <a:latin typeface="Arial Narrow" panose="020B0606020202030204" pitchFamily="34" charset="0"/>
              </a:rPr>
              <a:t>sns.barplot</a:t>
            </a:r>
            <a:r>
              <a:rPr lang="en-US" sz="2000" dirty="0">
                <a:latin typeface="Arial Narrow" panose="020B0606020202030204" pitchFamily="34" charset="0"/>
              </a:rPr>
              <a:t>(data=gradebook, x="name", y="grade", ci="</a:t>
            </a:r>
            <a:r>
              <a:rPr lang="en-US" sz="2000" dirty="0" err="1">
                <a:latin typeface="Arial Narrow" panose="020B0606020202030204" pitchFamily="34" charset="0"/>
              </a:rPr>
              <a:t>sd</a:t>
            </a:r>
            <a:r>
              <a:rPr lang="en-US" sz="2000" dirty="0">
                <a:latin typeface="Arial Narrow" panose="020B0606020202030204" pitchFamily="34" charset="0"/>
              </a:rPr>
              <a:t>")</a:t>
            </a:r>
          </a:p>
          <a:p>
            <a:r>
              <a:rPr lang="en-US" sz="2000" dirty="0" err="1">
                <a:latin typeface="Arial Narrow" panose="020B0606020202030204" pitchFamily="34" charset="0"/>
              </a:rPr>
              <a:t>plt.show</a:t>
            </a:r>
            <a:r>
              <a:rPr lang="en-US" sz="2000" dirty="0">
                <a:latin typeface="Arial Narrow" panose="020B0606020202030204" pitchFamily="34" charset="0"/>
              </a:rPr>
              <a:t>()</a:t>
            </a:r>
          </a:p>
        </p:txBody>
      </p:sp>
      <p:pic>
        <p:nvPicPr>
          <p:cNvPr id="5" name="Picture 4">
            <a:extLst>
              <a:ext uri="{FF2B5EF4-FFF2-40B4-BE49-F238E27FC236}">
                <a16:creationId xmlns:a16="http://schemas.microsoft.com/office/drawing/2014/main" id="{FA570743-D4D6-4F98-A00C-BB0F055A6703}"/>
              </a:ext>
            </a:extLst>
          </p:cNvPr>
          <p:cNvPicPr/>
          <p:nvPr/>
        </p:nvPicPr>
        <p:blipFill>
          <a:blip r:embed="rId2">
            <a:extLst>
              <a:ext uri="{28A0092B-C50C-407E-A947-70E740481C1C}">
                <a14:useLocalDpi xmlns:a14="http://schemas.microsoft.com/office/drawing/2010/main" val="0"/>
              </a:ext>
            </a:extLst>
          </a:blip>
          <a:stretch>
            <a:fillRect/>
          </a:stretch>
        </p:blipFill>
        <p:spPr>
          <a:xfrm>
            <a:off x="7063219" y="1364342"/>
            <a:ext cx="4948671" cy="4482275"/>
          </a:xfrm>
          <a:prstGeom prst="rect">
            <a:avLst/>
          </a:prstGeom>
        </p:spPr>
      </p:pic>
    </p:spTree>
    <p:extLst>
      <p:ext uri="{BB962C8B-B14F-4D97-AF65-F5344CB8AC3E}">
        <p14:creationId xmlns:p14="http://schemas.microsoft.com/office/powerpoint/2010/main" val="3836518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6"/>
            <a:ext cx="10715171" cy="563130"/>
          </a:xfrm>
        </p:spPr>
        <p:txBody>
          <a:bodyPr>
            <a:normAutofit/>
          </a:bodyPr>
          <a:lstStyle/>
          <a:p>
            <a:r>
              <a:rPr lang="en-US" sz="3200" dirty="0">
                <a:solidFill>
                  <a:srgbClr val="FF0000"/>
                </a:solidFill>
              </a:rPr>
              <a:t>Calculating Different Aggregates</a:t>
            </a: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928256"/>
            <a:ext cx="10715171" cy="5248707"/>
          </a:xfrm>
        </p:spPr>
        <p:txBody>
          <a:bodyPr>
            <a:normAutofit/>
          </a:bodyPr>
          <a:lstStyle/>
          <a:p>
            <a:r>
              <a:rPr lang="en-US" sz="2200" dirty="0">
                <a:latin typeface="Arial Narrow" panose="020B0606020202030204" pitchFamily="34" charset="0"/>
              </a:rPr>
              <a:t>In most cases, we’ll want to plot the mean of our data, but sometimes, we’ll want something different:</a:t>
            </a:r>
          </a:p>
          <a:p>
            <a:pPr lvl="1"/>
            <a:r>
              <a:rPr lang="en-US" sz="1800" dirty="0">
                <a:latin typeface="Arial Narrow" panose="020B0606020202030204" pitchFamily="34" charset="0"/>
              </a:rPr>
              <a:t>If our data has many outliers, we may want to plot the median.</a:t>
            </a:r>
          </a:p>
          <a:p>
            <a:pPr lvl="1"/>
            <a:r>
              <a:rPr lang="en-US" sz="1800" dirty="0">
                <a:latin typeface="Arial Narrow" panose="020B0606020202030204" pitchFamily="34" charset="0"/>
              </a:rPr>
              <a:t>If our data is categorical, we might want to count how many times each category appears (such as in the case of survey responses).</a:t>
            </a:r>
          </a:p>
          <a:p>
            <a:r>
              <a:rPr lang="en-US" sz="2200" dirty="0">
                <a:latin typeface="Arial Narrow" panose="020B0606020202030204" pitchFamily="34" charset="0"/>
              </a:rPr>
              <a:t>To do so, you’ll need to use the keyword argument estimator, which accepts any function that works on a list.</a:t>
            </a:r>
          </a:p>
          <a:p>
            <a:endParaRPr lang="en-US" sz="1100" dirty="0">
              <a:latin typeface="Arial Narrow" panose="020B0606020202030204" pitchFamily="34" charset="0"/>
            </a:endParaRPr>
          </a:p>
          <a:p>
            <a:r>
              <a:rPr lang="en-US" sz="2200" dirty="0">
                <a:latin typeface="Arial Narrow" panose="020B0606020202030204" pitchFamily="34" charset="0"/>
              </a:rPr>
              <a:t>For example, to calculate the median, you can pass in </a:t>
            </a:r>
            <a:r>
              <a:rPr lang="en-US" sz="2200" dirty="0" err="1">
                <a:latin typeface="Arial Narrow" panose="020B0606020202030204" pitchFamily="34" charset="0"/>
              </a:rPr>
              <a:t>np.median</a:t>
            </a:r>
            <a:r>
              <a:rPr lang="en-US" sz="2200" dirty="0">
                <a:latin typeface="Arial Narrow" panose="020B0606020202030204" pitchFamily="34" charset="0"/>
              </a:rPr>
              <a:t> to the estimator keyword:</a:t>
            </a:r>
          </a:p>
          <a:p>
            <a:endParaRPr lang="en-US" sz="2200" dirty="0">
              <a:latin typeface="Arial Narrow" panose="020B0606020202030204" pitchFamily="34" charset="0"/>
            </a:endParaRPr>
          </a:p>
          <a:p>
            <a:endParaRPr lang="en-US" sz="2200" dirty="0">
              <a:latin typeface="Arial Narrow" panose="020B0606020202030204" pitchFamily="34" charset="0"/>
            </a:endParaRPr>
          </a:p>
          <a:p>
            <a:endParaRPr lang="en-US" sz="2200" dirty="0">
              <a:latin typeface="Arial Narrow" panose="020B0606020202030204" pitchFamily="34" charset="0"/>
            </a:endParaRPr>
          </a:p>
          <a:p>
            <a:endParaRPr lang="en-US" sz="1600" dirty="0">
              <a:latin typeface="Arial Narrow" panose="020B0606020202030204" pitchFamily="34" charset="0"/>
            </a:endParaRPr>
          </a:p>
          <a:p>
            <a:r>
              <a:rPr lang="en-US" sz="2200" dirty="0">
                <a:latin typeface="Arial Narrow" panose="020B0606020202030204" pitchFamily="34" charset="0"/>
              </a:rPr>
              <a:t>Consider the data in results.csv. To calculate the number of times a particular value appears in the Response column , we pass in </a:t>
            </a:r>
            <a:r>
              <a:rPr lang="en-US" sz="2200" dirty="0" err="1">
                <a:latin typeface="Arial Narrow" panose="020B0606020202030204" pitchFamily="34" charset="0"/>
              </a:rPr>
              <a:t>len</a:t>
            </a:r>
            <a:r>
              <a:rPr lang="en-US" sz="2200" dirty="0">
                <a:latin typeface="Arial Narrow" panose="020B0606020202030204" pitchFamily="34" charset="0"/>
              </a:rPr>
              <a:t>:</a:t>
            </a:r>
          </a:p>
        </p:txBody>
      </p:sp>
      <p:sp>
        <p:nvSpPr>
          <p:cNvPr id="5" name="Rectangle 4">
            <a:extLst>
              <a:ext uri="{FF2B5EF4-FFF2-40B4-BE49-F238E27FC236}">
                <a16:creationId xmlns:a16="http://schemas.microsoft.com/office/drawing/2014/main" id="{7FCAAD01-3EC5-4979-B4D6-A95ABCC88BE2}"/>
              </a:ext>
            </a:extLst>
          </p:cNvPr>
          <p:cNvSpPr/>
          <p:nvPr/>
        </p:nvSpPr>
        <p:spPr>
          <a:xfrm>
            <a:off x="8582891" y="3732718"/>
            <a:ext cx="2770909" cy="1323439"/>
          </a:xfrm>
          <a:prstGeom prst="rect">
            <a:avLst/>
          </a:prstGeom>
          <a:ln>
            <a:solidFill>
              <a:schemeClr val="accent1">
                <a:lumMod val="40000"/>
                <a:lumOff val="60000"/>
              </a:schemeClr>
            </a:solidFill>
          </a:ln>
        </p:spPr>
        <p:txBody>
          <a:bodyPr wrap="square">
            <a:spAutoFit/>
          </a:bodyPr>
          <a:lstStyle/>
          <a:p>
            <a:r>
              <a:rPr lang="es-ES" sz="2000" dirty="0" err="1">
                <a:solidFill>
                  <a:schemeClr val="accent1"/>
                </a:solidFill>
                <a:latin typeface="Arial Narrow" panose="020B0606020202030204" pitchFamily="34" charset="0"/>
              </a:rPr>
              <a:t>sns.barplot</a:t>
            </a:r>
            <a:r>
              <a:rPr lang="es-ES" sz="2000" dirty="0">
                <a:solidFill>
                  <a:schemeClr val="accent1"/>
                </a:solidFill>
                <a:latin typeface="Arial Narrow" panose="020B0606020202030204" pitchFamily="34" charset="0"/>
              </a:rPr>
              <a:t>(data=</a:t>
            </a:r>
            <a:r>
              <a:rPr lang="es-ES" sz="2000" dirty="0" err="1">
                <a:solidFill>
                  <a:schemeClr val="accent1"/>
                </a:solidFill>
                <a:latin typeface="Arial Narrow" panose="020B0606020202030204" pitchFamily="34" charset="0"/>
              </a:rPr>
              <a:t>df</a:t>
            </a:r>
            <a:r>
              <a:rPr lang="es-ES" sz="2000" dirty="0">
                <a:solidFill>
                  <a:schemeClr val="accent1"/>
                </a:solidFill>
                <a:latin typeface="Arial Narrow" panose="020B0606020202030204" pitchFamily="34" charset="0"/>
              </a:rPr>
              <a:t>,</a:t>
            </a:r>
          </a:p>
          <a:p>
            <a:r>
              <a:rPr lang="es-ES" sz="2000" dirty="0">
                <a:solidFill>
                  <a:schemeClr val="accent1"/>
                </a:solidFill>
                <a:latin typeface="Arial Narrow" panose="020B0606020202030204" pitchFamily="34" charset="0"/>
              </a:rPr>
              <a:t>  x="x-</a:t>
            </a:r>
            <a:r>
              <a:rPr lang="es-ES" sz="2000" dirty="0" err="1">
                <a:solidFill>
                  <a:schemeClr val="accent1"/>
                </a:solidFill>
                <a:latin typeface="Arial Narrow" panose="020B0606020202030204" pitchFamily="34" charset="0"/>
              </a:rPr>
              <a:t>values</a:t>
            </a:r>
            <a:r>
              <a:rPr lang="es-ES" sz="2000" dirty="0">
                <a:solidFill>
                  <a:schemeClr val="accent1"/>
                </a:solidFill>
                <a:latin typeface="Arial Narrow" panose="020B0606020202030204" pitchFamily="34" charset="0"/>
              </a:rPr>
              <a:t>",</a:t>
            </a:r>
          </a:p>
          <a:p>
            <a:r>
              <a:rPr lang="es-ES" sz="2000" dirty="0">
                <a:solidFill>
                  <a:schemeClr val="accent1"/>
                </a:solidFill>
                <a:latin typeface="Arial Narrow" panose="020B0606020202030204" pitchFamily="34" charset="0"/>
              </a:rPr>
              <a:t>  y="y-</a:t>
            </a:r>
            <a:r>
              <a:rPr lang="es-ES" sz="2000" dirty="0" err="1">
                <a:solidFill>
                  <a:schemeClr val="accent1"/>
                </a:solidFill>
                <a:latin typeface="Arial Narrow" panose="020B0606020202030204" pitchFamily="34" charset="0"/>
              </a:rPr>
              <a:t>values</a:t>
            </a:r>
            <a:r>
              <a:rPr lang="es-ES" sz="2000" dirty="0">
                <a:solidFill>
                  <a:schemeClr val="accent1"/>
                </a:solidFill>
                <a:latin typeface="Arial Narrow" panose="020B0606020202030204" pitchFamily="34" charset="0"/>
              </a:rPr>
              <a:t>",</a:t>
            </a:r>
          </a:p>
          <a:p>
            <a:r>
              <a:rPr lang="es-ES" sz="2000" dirty="0">
                <a:solidFill>
                  <a:schemeClr val="accent1"/>
                </a:solidFill>
                <a:latin typeface="Arial Narrow" panose="020B0606020202030204" pitchFamily="34" charset="0"/>
              </a:rPr>
              <a:t>  </a:t>
            </a:r>
            <a:r>
              <a:rPr lang="es-ES" sz="2000" dirty="0" err="1">
                <a:solidFill>
                  <a:schemeClr val="accent1"/>
                </a:solidFill>
                <a:latin typeface="Arial Narrow" panose="020B0606020202030204" pitchFamily="34" charset="0"/>
              </a:rPr>
              <a:t>estimator</a:t>
            </a:r>
            <a:r>
              <a:rPr lang="es-ES" sz="2000" dirty="0">
                <a:solidFill>
                  <a:schemeClr val="accent1"/>
                </a:solidFill>
                <a:latin typeface="Arial Narrow" panose="020B0606020202030204" pitchFamily="34" charset="0"/>
              </a:rPr>
              <a:t>=</a:t>
            </a:r>
            <a:r>
              <a:rPr lang="es-ES" sz="2000" dirty="0" err="1">
                <a:solidFill>
                  <a:schemeClr val="accent1"/>
                </a:solidFill>
                <a:latin typeface="Arial Narrow" panose="020B0606020202030204" pitchFamily="34" charset="0"/>
              </a:rPr>
              <a:t>np.median</a:t>
            </a:r>
            <a:r>
              <a:rPr lang="es-ES" sz="2000" dirty="0">
                <a:solidFill>
                  <a:schemeClr val="accent1"/>
                </a:solidFill>
                <a:latin typeface="Arial Narrow" panose="020B0606020202030204" pitchFamily="34" charset="0"/>
              </a:rPr>
              <a:t>)</a:t>
            </a:r>
          </a:p>
        </p:txBody>
      </p:sp>
      <p:sp>
        <p:nvSpPr>
          <p:cNvPr id="6" name="Rectangle 5">
            <a:extLst>
              <a:ext uri="{FF2B5EF4-FFF2-40B4-BE49-F238E27FC236}">
                <a16:creationId xmlns:a16="http://schemas.microsoft.com/office/drawing/2014/main" id="{F3D8E00F-D758-42E3-92E3-71098B693786}"/>
              </a:ext>
            </a:extLst>
          </p:cNvPr>
          <p:cNvSpPr/>
          <p:nvPr/>
        </p:nvSpPr>
        <p:spPr>
          <a:xfrm>
            <a:off x="8582891" y="5629961"/>
            <a:ext cx="2770909" cy="1200329"/>
          </a:xfrm>
          <a:prstGeom prst="rect">
            <a:avLst/>
          </a:prstGeom>
          <a:ln>
            <a:solidFill>
              <a:schemeClr val="accent1">
                <a:lumMod val="40000"/>
                <a:lumOff val="60000"/>
              </a:schemeClr>
            </a:solidFill>
          </a:ln>
        </p:spPr>
        <p:txBody>
          <a:bodyPr wrap="square">
            <a:spAutoFit/>
          </a:bodyPr>
          <a:lstStyle/>
          <a:p>
            <a:r>
              <a:rPr lang="en-US" dirty="0" err="1">
                <a:solidFill>
                  <a:schemeClr val="accent1"/>
                </a:solidFill>
                <a:latin typeface="Arial Narrow" panose="020B0606020202030204" pitchFamily="34" charset="0"/>
              </a:rPr>
              <a:t>sns.barplot</a:t>
            </a:r>
            <a:r>
              <a:rPr lang="en-US" dirty="0">
                <a:solidFill>
                  <a:schemeClr val="accent1"/>
                </a:solidFill>
                <a:latin typeface="Arial Narrow" panose="020B0606020202030204" pitchFamily="34" charset="0"/>
              </a:rPr>
              <a:t>(data=df,</a:t>
            </a:r>
          </a:p>
          <a:p>
            <a:r>
              <a:rPr lang="en-US" dirty="0">
                <a:solidFill>
                  <a:schemeClr val="accent1"/>
                </a:solidFill>
                <a:latin typeface="Arial Narrow" panose="020B0606020202030204" pitchFamily="34" charset="0"/>
              </a:rPr>
              <a:t>  x="Patient ID",</a:t>
            </a:r>
          </a:p>
          <a:p>
            <a:r>
              <a:rPr lang="en-US" dirty="0">
                <a:solidFill>
                  <a:schemeClr val="accent1"/>
                </a:solidFill>
                <a:latin typeface="Arial Narrow" panose="020B0606020202030204" pitchFamily="34" charset="0"/>
              </a:rPr>
              <a:t>  y="Response",</a:t>
            </a:r>
          </a:p>
          <a:p>
            <a:r>
              <a:rPr lang="en-US" dirty="0">
                <a:solidFill>
                  <a:schemeClr val="accent1"/>
                </a:solidFill>
                <a:latin typeface="Arial Narrow" panose="020B0606020202030204" pitchFamily="34" charset="0"/>
              </a:rPr>
              <a:t>  estimator=</a:t>
            </a:r>
            <a:r>
              <a:rPr lang="en-US" dirty="0" err="1">
                <a:solidFill>
                  <a:schemeClr val="accent1"/>
                </a:solidFill>
                <a:latin typeface="Arial Narrow" panose="020B0606020202030204" pitchFamily="34" charset="0"/>
              </a:rPr>
              <a:t>len</a:t>
            </a:r>
            <a:r>
              <a:rPr lang="en-US" dirty="0">
                <a:solidFill>
                  <a:schemeClr val="accent1"/>
                </a:solidFill>
                <a:latin typeface="Arial Narrow" panose="020B0606020202030204" pitchFamily="34" charset="0"/>
              </a:rPr>
              <a:t>)</a:t>
            </a:r>
          </a:p>
        </p:txBody>
      </p:sp>
    </p:spTree>
    <p:extLst>
      <p:ext uri="{BB962C8B-B14F-4D97-AF65-F5344CB8AC3E}">
        <p14:creationId xmlns:p14="http://schemas.microsoft.com/office/powerpoint/2010/main" val="2430613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2FF402-2F57-48E3-B819-237FA702818A}"/>
              </a:ext>
            </a:extLst>
          </p:cNvPr>
          <p:cNvSpPr>
            <a:spLocks noGrp="1"/>
          </p:cNvSpPr>
          <p:nvPr>
            <p:ph idx="1"/>
          </p:nvPr>
        </p:nvSpPr>
        <p:spPr>
          <a:xfrm>
            <a:off x="394854" y="124691"/>
            <a:ext cx="7543801" cy="6567054"/>
          </a:xfrm>
        </p:spPr>
        <p:txBody>
          <a:bodyPr>
            <a:normAutofit/>
          </a:bodyPr>
          <a:lstStyle/>
          <a:p>
            <a:pPr marL="0" indent="0">
              <a:lnSpc>
                <a:spcPct val="150000"/>
              </a:lnSpc>
              <a:buNone/>
            </a:pPr>
            <a:r>
              <a:rPr lang="en-US" b="1" dirty="0">
                <a:solidFill>
                  <a:schemeClr val="accent1"/>
                </a:solidFill>
                <a:latin typeface="Arial Narrow" panose="020B0606020202030204" pitchFamily="34" charset="0"/>
              </a:rPr>
              <a:t>Task 5:</a:t>
            </a:r>
          </a:p>
          <a:p>
            <a:pPr marL="0" indent="0">
              <a:lnSpc>
                <a:spcPct val="150000"/>
              </a:lnSpc>
              <a:buNone/>
            </a:pPr>
            <a:r>
              <a:rPr lang="en-US" sz="2400" dirty="0">
                <a:latin typeface="Arial Narrow" panose="020B0606020202030204" pitchFamily="34" charset="0"/>
              </a:rPr>
              <a:t>1. Consider our hospital satisfaction survey data, which is loaded into the Pandas </a:t>
            </a:r>
            <a:r>
              <a:rPr lang="en-US" sz="2400" dirty="0" err="1">
                <a:latin typeface="Arial Narrow" panose="020B0606020202030204" pitchFamily="34" charset="0"/>
              </a:rPr>
              <a:t>DataFrame</a:t>
            </a:r>
            <a:r>
              <a:rPr lang="en-US" sz="2400" dirty="0">
                <a:latin typeface="Arial Narrow" panose="020B0606020202030204" pitchFamily="34" charset="0"/>
              </a:rPr>
              <a:t> df. Use print to examine the data.</a:t>
            </a:r>
          </a:p>
          <a:p>
            <a:pPr marL="0" indent="0">
              <a:lnSpc>
                <a:spcPct val="150000"/>
              </a:lnSpc>
              <a:buNone/>
            </a:pPr>
            <a:r>
              <a:rPr lang="en-US" sz="2400" dirty="0">
                <a:latin typeface="Arial Narrow" panose="020B0606020202030204" pitchFamily="34" charset="0"/>
              </a:rPr>
              <a:t>2. We’d like to know how many men and women answered the survey. Use </a:t>
            </a:r>
            <a:r>
              <a:rPr lang="en-US" sz="2400" b="1" dirty="0" err="1">
                <a:solidFill>
                  <a:schemeClr val="accent1"/>
                </a:solidFill>
                <a:latin typeface="Arial Narrow" panose="020B0606020202030204" pitchFamily="34" charset="0"/>
              </a:rPr>
              <a:t>sns.barplot</a:t>
            </a:r>
            <a:r>
              <a:rPr lang="en-US" sz="2400" b="1" dirty="0">
                <a:solidFill>
                  <a:schemeClr val="accent1"/>
                </a:solidFill>
                <a:latin typeface="Arial Narrow" panose="020B0606020202030204" pitchFamily="34" charset="0"/>
              </a:rPr>
              <a:t>() </a:t>
            </a:r>
            <a:r>
              <a:rPr lang="en-US" sz="2400" dirty="0">
                <a:latin typeface="Arial Narrow" panose="020B0606020202030204" pitchFamily="34" charset="0"/>
              </a:rPr>
              <a:t>with:</a:t>
            </a:r>
          </a:p>
          <a:p>
            <a:pPr lvl="1">
              <a:lnSpc>
                <a:spcPct val="150000"/>
              </a:lnSpc>
            </a:pPr>
            <a:r>
              <a:rPr lang="en-US" sz="2000" dirty="0">
                <a:latin typeface="Arial Narrow" panose="020B0606020202030204" pitchFamily="34" charset="0"/>
              </a:rPr>
              <a:t>data equal to df</a:t>
            </a:r>
          </a:p>
          <a:p>
            <a:pPr lvl="1">
              <a:lnSpc>
                <a:spcPct val="150000"/>
              </a:lnSpc>
            </a:pPr>
            <a:r>
              <a:rPr lang="en-US" sz="2000" dirty="0">
                <a:latin typeface="Arial Narrow" panose="020B0606020202030204" pitchFamily="34" charset="0"/>
              </a:rPr>
              <a:t>x equal to Gender</a:t>
            </a:r>
          </a:p>
          <a:p>
            <a:pPr lvl="1">
              <a:lnSpc>
                <a:spcPct val="150000"/>
              </a:lnSpc>
            </a:pPr>
            <a:r>
              <a:rPr lang="en-US" sz="2000" dirty="0">
                <a:latin typeface="Arial Narrow" panose="020B0606020202030204" pitchFamily="34" charset="0"/>
              </a:rPr>
              <a:t>y equal to Response</a:t>
            </a:r>
          </a:p>
          <a:p>
            <a:pPr lvl="1">
              <a:lnSpc>
                <a:spcPct val="150000"/>
              </a:lnSpc>
            </a:pPr>
            <a:r>
              <a:rPr lang="en-US" sz="2000" dirty="0">
                <a:latin typeface="Arial Narrow" panose="020B0606020202030204" pitchFamily="34" charset="0"/>
              </a:rPr>
              <a:t>estimator equal to </a:t>
            </a:r>
            <a:r>
              <a:rPr lang="en-US" sz="2000" dirty="0" err="1">
                <a:latin typeface="Arial Narrow" panose="020B0606020202030204" pitchFamily="34" charset="0"/>
              </a:rPr>
              <a:t>len</a:t>
            </a:r>
            <a:endParaRPr lang="en-US" sz="2000" dirty="0">
              <a:latin typeface="Arial Narrow" panose="020B0606020202030204" pitchFamily="34" charset="0"/>
            </a:endParaRPr>
          </a:p>
          <a:p>
            <a:pPr marL="0" indent="0">
              <a:lnSpc>
                <a:spcPct val="150000"/>
              </a:lnSpc>
              <a:buNone/>
            </a:pPr>
            <a:r>
              <a:rPr lang="en-US" sz="2400" dirty="0">
                <a:latin typeface="Arial Narrow" panose="020B0606020202030204" pitchFamily="34" charset="0"/>
              </a:rPr>
              <a:t>3. Change </a:t>
            </a:r>
            <a:r>
              <a:rPr lang="en-US" sz="2400" dirty="0" err="1">
                <a:latin typeface="Arial Narrow" panose="020B0606020202030204" pitchFamily="34" charset="0"/>
              </a:rPr>
              <a:t>sns.barplot</a:t>
            </a:r>
            <a:r>
              <a:rPr lang="en-US" sz="2400" dirty="0">
                <a:latin typeface="Arial Narrow" panose="020B0606020202030204" pitchFamily="34" charset="0"/>
              </a:rPr>
              <a:t>() to graph the median Response aggregated by Gender using estimator=</a:t>
            </a:r>
            <a:r>
              <a:rPr lang="en-US" sz="2400" dirty="0" err="1">
                <a:latin typeface="Arial Narrow" panose="020B0606020202030204" pitchFamily="34" charset="0"/>
              </a:rPr>
              <a:t>np.median</a:t>
            </a:r>
            <a:r>
              <a:rPr lang="en-US" sz="2400" dirty="0">
                <a:latin typeface="Arial Narrow" panose="020B0606020202030204" pitchFamily="34" charset="0"/>
              </a:rPr>
              <a:t>.</a:t>
            </a:r>
          </a:p>
          <a:p>
            <a:pPr marL="0" indent="0">
              <a:buNone/>
            </a:pPr>
            <a:endParaRPr lang="en-US" dirty="0"/>
          </a:p>
        </p:txBody>
      </p:sp>
      <p:sp>
        <p:nvSpPr>
          <p:cNvPr id="4" name="Rectangle 3">
            <a:extLst>
              <a:ext uri="{FF2B5EF4-FFF2-40B4-BE49-F238E27FC236}">
                <a16:creationId xmlns:a16="http://schemas.microsoft.com/office/drawing/2014/main" id="{BAE30683-58EA-4619-A3A5-9CF5253E24BE}"/>
              </a:ext>
            </a:extLst>
          </p:cNvPr>
          <p:cNvSpPr/>
          <p:nvPr/>
        </p:nvSpPr>
        <p:spPr>
          <a:xfrm>
            <a:off x="7765475" y="2288692"/>
            <a:ext cx="3920836" cy="4090928"/>
          </a:xfrm>
          <a:prstGeom prst="rect">
            <a:avLst/>
          </a:prstGeom>
          <a:ln>
            <a:solidFill>
              <a:schemeClr val="accent1">
                <a:lumMod val="40000"/>
                <a:lumOff val="60000"/>
              </a:schemeClr>
            </a:solidFill>
          </a:ln>
        </p:spPr>
        <p:txBody>
          <a:bodyPr wrap="square">
            <a:spAutoFit/>
          </a:bodyPr>
          <a:lstStyle/>
          <a:p>
            <a:pPr>
              <a:lnSpc>
                <a:spcPct val="150000"/>
              </a:lnSpc>
            </a:pPr>
            <a:r>
              <a:rPr lang="en-US" sz="2200" dirty="0">
                <a:solidFill>
                  <a:schemeClr val="accent1"/>
                </a:solidFill>
                <a:latin typeface="Arial Narrow" panose="020B0606020202030204" pitchFamily="34" charset="0"/>
              </a:rPr>
              <a:t>import warnings</a:t>
            </a:r>
          </a:p>
          <a:p>
            <a:pPr>
              <a:lnSpc>
                <a:spcPct val="150000"/>
              </a:lnSpc>
            </a:pPr>
            <a:r>
              <a:rPr lang="en-US" sz="2200" dirty="0" err="1">
                <a:solidFill>
                  <a:schemeClr val="accent1"/>
                </a:solidFill>
                <a:latin typeface="Arial Narrow" panose="020B0606020202030204" pitchFamily="34" charset="0"/>
              </a:rPr>
              <a:t>warnings.filterwarnings</a:t>
            </a:r>
            <a:r>
              <a:rPr lang="en-US" sz="2200" dirty="0">
                <a:solidFill>
                  <a:schemeClr val="accent1"/>
                </a:solidFill>
                <a:latin typeface="Arial Narrow" panose="020B0606020202030204" pitchFamily="34" charset="0"/>
              </a:rPr>
              <a:t>('ignore')</a:t>
            </a:r>
          </a:p>
          <a:p>
            <a:pPr>
              <a:lnSpc>
                <a:spcPct val="150000"/>
              </a:lnSpc>
            </a:pPr>
            <a:r>
              <a:rPr lang="en-US" sz="2200" dirty="0">
                <a:solidFill>
                  <a:schemeClr val="accent1"/>
                </a:solidFill>
                <a:latin typeface="Arial Narrow" panose="020B0606020202030204" pitchFamily="34" charset="0"/>
              </a:rPr>
              <a:t>import </a:t>
            </a:r>
            <a:r>
              <a:rPr lang="en-US" sz="2200" dirty="0" err="1">
                <a:solidFill>
                  <a:schemeClr val="accent1"/>
                </a:solidFill>
                <a:latin typeface="Arial Narrow" panose="020B0606020202030204" pitchFamily="34" charset="0"/>
              </a:rPr>
              <a:t>numpy</a:t>
            </a:r>
            <a:r>
              <a:rPr lang="en-US" sz="2200" dirty="0">
                <a:solidFill>
                  <a:schemeClr val="accent1"/>
                </a:solidFill>
                <a:latin typeface="Arial Narrow" panose="020B0606020202030204" pitchFamily="34" charset="0"/>
              </a:rPr>
              <a:t> as np</a:t>
            </a:r>
          </a:p>
          <a:p>
            <a:pPr>
              <a:lnSpc>
                <a:spcPct val="150000"/>
              </a:lnSpc>
            </a:pPr>
            <a:r>
              <a:rPr lang="en-US" sz="2200" dirty="0">
                <a:solidFill>
                  <a:schemeClr val="accent1"/>
                </a:solidFill>
                <a:latin typeface="Arial Narrow" panose="020B0606020202030204" pitchFamily="34" charset="0"/>
              </a:rPr>
              <a:t>import pandas as pd</a:t>
            </a:r>
          </a:p>
          <a:p>
            <a:pPr>
              <a:lnSpc>
                <a:spcPct val="150000"/>
              </a:lnSpc>
            </a:pPr>
            <a:r>
              <a:rPr lang="en-US" sz="2200" dirty="0">
                <a:solidFill>
                  <a:schemeClr val="accent1"/>
                </a:solidFill>
                <a:latin typeface="Arial Narrow" panose="020B0606020202030204" pitchFamily="34" charset="0"/>
              </a:rPr>
              <a:t>from matplotlib import </a:t>
            </a:r>
            <a:r>
              <a:rPr lang="en-US" sz="2200" dirty="0" err="1">
                <a:solidFill>
                  <a:schemeClr val="accent1"/>
                </a:solidFill>
                <a:latin typeface="Arial Narrow" panose="020B0606020202030204" pitchFamily="34" charset="0"/>
              </a:rPr>
              <a:t>pyplot</a:t>
            </a:r>
            <a:r>
              <a:rPr lang="en-US" sz="2200" dirty="0">
                <a:solidFill>
                  <a:schemeClr val="accent1"/>
                </a:solidFill>
                <a:latin typeface="Arial Narrow" panose="020B0606020202030204" pitchFamily="34" charset="0"/>
              </a:rPr>
              <a:t> as </a:t>
            </a:r>
            <a:r>
              <a:rPr lang="en-US" sz="2200" dirty="0" err="1">
                <a:solidFill>
                  <a:schemeClr val="accent1"/>
                </a:solidFill>
                <a:latin typeface="Arial Narrow" panose="020B0606020202030204" pitchFamily="34" charset="0"/>
              </a:rPr>
              <a:t>plt</a:t>
            </a:r>
            <a:endParaRPr lang="en-US" sz="2200" dirty="0">
              <a:solidFill>
                <a:schemeClr val="accent1"/>
              </a:solidFill>
              <a:latin typeface="Arial Narrow" panose="020B0606020202030204" pitchFamily="34" charset="0"/>
            </a:endParaRPr>
          </a:p>
          <a:p>
            <a:pPr>
              <a:lnSpc>
                <a:spcPct val="150000"/>
              </a:lnSpc>
            </a:pPr>
            <a:r>
              <a:rPr lang="en-US" sz="2200" dirty="0">
                <a:solidFill>
                  <a:schemeClr val="accent1"/>
                </a:solidFill>
                <a:latin typeface="Arial Narrow" panose="020B0606020202030204" pitchFamily="34" charset="0"/>
              </a:rPr>
              <a:t>import seaborn as </a:t>
            </a:r>
            <a:r>
              <a:rPr lang="en-US" sz="2200" dirty="0" err="1">
                <a:solidFill>
                  <a:schemeClr val="accent1"/>
                </a:solidFill>
                <a:latin typeface="Arial Narrow" panose="020B0606020202030204" pitchFamily="34" charset="0"/>
              </a:rPr>
              <a:t>sns</a:t>
            </a:r>
            <a:endParaRPr lang="en-US" sz="2200" dirty="0">
              <a:solidFill>
                <a:schemeClr val="accent1"/>
              </a:solidFill>
              <a:latin typeface="Arial Narrow" panose="020B0606020202030204" pitchFamily="34" charset="0"/>
            </a:endParaRPr>
          </a:p>
          <a:p>
            <a:pPr>
              <a:lnSpc>
                <a:spcPct val="150000"/>
              </a:lnSpc>
            </a:pPr>
            <a:endParaRPr lang="en-US" sz="2200" dirty="0">
              <a:solidFill>
                <a:schemeClr val="accent1"/>
              </a:solidFill>
              <a:latin typeface="Arial Narrow" panose="020B0606020202030204" pitchFamily="34" charset="0"/>
            </a:endParaRPr>
          </a:p>
          <a:p>
            <a:pPr>
              <a:lnSpc>
                <a:spcPct val="150000"/>
              </a:lnSpc>
            </a:pPr>
            <a:r>
              <a:rPr lang="en-US" sz="2200" dirty="0">
                <a:solidFill>
                  <a:schemeClr val="accent1"/>
                </a:solidFill>
                <a:latin typeface="Arial Narrow" panose="020B0606020202030204" pitchFamily="34" charset="0"/>
              </a:rPr>
              <a:t>df = </a:t>
            </a:r>
            <a:r>
              <a:rPr lang="en-US" sz="2200" dirty="0" err="1">
                <a:solidFill>
                  <a:schemeClr val="accent1"/>
                </a:solidFill>
                <a:latin typeface="Arial Narrow" panose="020B0606020202030204" pitchFamily="34" charset="0"/>
              </a:rPr>
              <a:t>pd.read_csv</a:t>
            </a:r>
            <a:r>
              <a:rPr lang="en-US" sz="2200" dirty="0">
                <a:solidFill>
                  <a:schemeClr val="accent1"/>
                </a:solidFill>
                <a:latin typeface="Arial Narrow" panose="020B0606020202030204" pitchFamily="34" charset="0"/>
              </a:rPr>
              <a:t>("survey.csv")</a:t>
            </a:r>
          </a:p>
        </p:txBody>
      </p:sp>
    </p:spTree>
    <p:extLst>
      <p:ext uri="{BB962C8B-B14F-4D97-AF65-F5344CB8AC3E}">
        <p14:creationId xmlns:p14="http://schemas.microsoft.com/office/powerpoint/2010/main" val="1467403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C39EA9-B89E-4611-832C-4EA610A9B0DD}"/>
              </a:ext>
            </a:extLst>
          </p:cNvPr>
          <p:cNvPicPr/>
          <p:nvPr/>
        </p:nvPicPr>
        <p:blipFill>
          <a:blip r:embed="rId2">
            <a:extLst>
              <a:ext uri="{28A0092B-C50C-407E-A947-70E740481C1C}">
                <a14:useLocalDpi xmlns:a14="http://schemas.microsoft.com/office/drawing/2010/main" val="0"/>
              </a:ext>
            </a:extLst>
          </a:blip>
          <a:stretch>
            <a:fillRect/>
          </a:stretch>
        </p:blipFill>
        <p:spPr>
          <a:xfrm>
            <a:off x="7453745" y="2569482"/>
            <a:ext cx="4738255" cy="3767138"/>
          </a:xfrm>
          <a:prstGeom prst="rect">
            <a:avLst/>
          </a:prstGeom>
        </p:spPr>
      </p:pic>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r>
              <a:rPr lang="en-US" sz="3200" dirty="0">
                <a:solidFill>
                  <a:srgbClr val="FF0000"/>
                </a:solidFill>
              </a:rPr>
              <a:t>Aggregating by Multiple Columns</a:t>
            </a: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r>
              <a:rPr lang="en-US" sz="2200" dirty="0">
                <a:latin typeface="Arial Narrow" panose="020B0606020202030204" pitchFamily="34" charset="0"/>
              </a:rPr>
              <a:t>For example, consider our hospital survey data. The mean satisfaction seems to depend on Gender, but it might also depend on another column: Age Range.</a:t>
            </a:r>
          </a:p>
          <a:p>
            <a:r>
              <a:rPr lang="en-US" sz="2200" dirty="0">
                <a:latin typeface="Arial Narrow" panose="020B0606020202030204" pitchFamily="34" charset="0"/>
              </a:rPr>
              <a:t>We can compare both the Gender and Age Range factors at once by using the keyword hue. </a:t>
            </a:r>
          </a:p>
          <a:p>
            <a:endParaRPr lang="en-US" sz="2200" dirty="0">
              <a:latin typeface="Arial Narrow" panose="020B0606020202030204" pitchFamily="34" charset="0"/>
            </a:endParaRPr>
          </a:p>
          <a:p>
            <a:pPr marL="457200" lvl="1" indent="0">
              <a:buNone/>
            </a:pPr>
            <a:r>
              <a:rPr lang="en-US" sz="1800" dirty="0" err="1">
                <a:latin typeface="Arial Narrow" panose="020B0606020202030204" pitchFamily="34" charset="0"/>
              </a:rPr>
              <a:t>sns.barplot</a:t>
            </a:r>
            <a:r>
              <a:rPr lang="en-US" sz="1800" dirty="0">
                <a:latin typeface="Arial Narrow" panose="020B0606020202030204" pitchFamily="34" charset="0"/>
              </a:rPr>
              <a:t>(data=df,</a:t>
            </a:r>
          </a:p>
          <a:p>
            <a:pPr marL="457200" lvl="1" indent="0">
              <a:buNone/>
            </a:pPr>
            <a:r>
              <a:rPr lang="en-US" sz="1800" dirty="0">
                <a:latin typeface="Arial Narrow" panose="020B0606020202030204" pitchFamily="34" charset="0"/>
              </a:rPr>
              <a:t>            x="Gender",</a:t>
            </a:r>
          </a:p>
          <a:p>
            <a:pPr marL="457200" lvl="1" indent="0">
              <a:buNone/>
            </a:pPr>
            <a:r>
              <a:rPr lang="en-US" sz="1800" dirty="0">
                <a:latin typeface="Arial Narrow" panose="020B0606020202030204" pitchFamily="34" charset="0"/>
              </a:rPr>
              <a:t>            y="Response",</a:t>
            </a:r>
          </a:p>
          <a:p>
            <a:pPr marL="457200" lvl="1" indent="0">
              <a:buNone/>
            </a:pPr>
            <a:r>
              <a:rPr lang="en-US" sz="1800" dirty="0">
                <a:latin typeface="Arial Narrow" panose="020B0606020202030204" pitchFamily="34" charset="0"/>
              </a:rPr>
              <a:t>            hue="Age Range")</a:t>
            </a:r>
          </a:p>
          <a:p>
            <a:endParaRPr lang="en-US" sz="2200" dirty="0">
              <a:latin typeface="Arial Narrow" panose="020B0606020202030204" pitchFamily="34" charset="0"/>
            </a:endParaRPr>
          </a:p>
          <a:p>
            <a:r>
              <a:rPr lang="en-US" sz="2200" dirty="0">
                <a:latin typeface="Arial Narrow" panose="020B0606020202030204" pitchFamily="34" charset="0"/>
              </a:rPr>
              <a:t>The hue parameter adds a nested categorical variable to the plot.</a:t>
            </a:r>
          </a:p>
          <a:p>
            <a:endParaRPr lang="en-US" sz="2200" dirty="0">
              <a:latin typeface="Arial Narrow" panose="020B0606020202030204" pitchFamily="34" charset="0"/>
            </a:endParaRPr>
          </a:p>
        </p:txBody>
      </p:sp>
      <p:sp>
        <p:nvSpPr>
          <p:cNvPr id="5" name="Rectangle 4">
            <a:extLst>
              <a:ext uri="{FF2B5EF4-FFF2-40B4-BE49-F238E27FC236}">
                <a16:creationId xmlns:a16="http://schemas.microsoft.com/office/drawing/2014/main" id="{9D9C1A4A-D1AD-4F1E-BC1B-E4D870802458}"/>
              </a:ext>
            </a:extLst>
          </p:cNvPr>
          <p:cNvSpPr/>
          <p:nvPr/>
        </p:nvSpPr>
        <p:spPr>
          <a:xfrm>
            <a:off x="7063737" y="6336620"/>
            <a:ext cx="5128263" cy="369332"/>
          </a:xfrm>
          <a:prstGeom prst="rect">
            <a:avLst/>
          </a:prstGeom>
        </p:spPr>
        <p:txBody>
          <a:bodyPr wrap="none">
            <a:spAutoFit/>
          </a:bodyPr>
          <a:lstStyle/>
          <a:p>
            <a:r>
              <a:rPr lang="en-US" dirty="0">
                <a:latin typeface="Arial Narrow" panose="020B0606020202030204" pitchFamily="34" charset="0"/>
              </a:rPr>
              <a:t>Visualizing survey results by gender with age range nested</a:t>
            </a:r>
          </a:p>
        </p:txBody>
      </p:sp>
    </p:spTree>
    <p:extLst>
      <p:ext uri="{BB962C8B-B14F-4D97-AF65-F5344CB8AC3E}">
        <p14:creationId xmlns:p14="http://schemas.microsoft.com/office/powerpoint/2010/main" val="3725274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03B2-E6A1-44BA-BCB7-CF3FCB4A64BF}"/>
              </a:ext>
            </a:extLst>
          </p:cNvPr>
          <p:cNvSpPr>
            <a:spLocks noGrp="1"/>
          </p:cNvSpPr>
          <p:nvPr>
            <p:ph type="title"/>
          </p:nvPr>
        </p:nvSpPr>
        <p:spPr>
          <a:xfrm>
            <a:off x="173182" y="143452"/>
            <a:ext cx="10515600" cy="507711"/>
          </a:xfrm>
        </p:spPr>
        <p:txBody>
          <a:bodyPr>
            <a:noAutofit/>
          </a:bodyPr>
          <a:lstStyle/>
          <a:p>
            <a:pPr algn="ctr"/>
            <a:r>
              <a:rPr lang="en-US" sz="2800" dirty="0">
                <a:solidFill>
                  <a:srgbClr val="FF0000"/>
                </a:solidFill>
                <a:latin typeface="Arial Narrow" panose="020B0606020202030204" pitchFamily="34" charset="0"/>
              </a:rPr>
              <a:t>Visualizing survey results by gender with age range nested</a:t>
            </a:r>
          </a:p>
        </p:txBody>
      </p:sp>
      <p:sp>
        <p:nvSpPr>
          <p:cNvPr id="4" name="Rectangle 3">
            <a:extLst>
              <a:ext uri="{FF2B5EF4-FFF2-40B4-BE49-F238E27FC236}">
                <a16:creationId xmlns:a16="http://schemas.microsoft.com/office/drawing/2014/main" id="{C0F03086-DC38-4733-83A4-C357182E0957}"/>
              </a:ext>
            </a:extLst>
          </p:cNvPr>
          <p:cNvSpPr/>
          <p:nvPr/>
        </p:nvSpPr>
        <p:spPr>
          <a:xfrm>
            <a:off x="561109" y="889567"/>
            <a:ext cx="3650673" cy="3785652"/>
          </a:xfrm>
          <a:prstGeom prst="rect">
            <a:avLst/>
          </a:prstGeom>
          <a:ln>
            <a:solidFill>
              <a:schemeClr val="accent1">
                <a:lumMod val="40000"/>
                <a:lumOff val="60000"/>
              </a:schemeClr>
            </a:solidFill>
          </a:ln>
        </p:spPr>
        <p:txBody>
          <a:bodyPr wrap="square">
            <a:spAutoFit/>
          </a:bodyPr>
          <a:lstStyle/>
          <a:p>
            <a:r>
              <a:rPr lang="en-US" sz="2000" dirty="0">
                <a:solidFill>
                  <a:schemeClr val="accent1"/>
                </a:solidFill>
                <a:latin typeface="Arial Narrow" panose="020B0606020202030204" pitchFamily="34" charset="0"/>
              </a:rPr>
              <a:t>import pandas as pd</a:t>
            </a:r>
          </a:p>
          <a:p>
            <a:r>
              <a:rPr lang="en-US" sz="2000" dirty="0">
                <a:solidFill>
                  <a:schemeClr val="accent1"/>
                </a:solidFill>
                <a:latin typeface="Arial Narrow" panose="020B0606020202030204" pitchFamily="34" charset="0"/>
              </a:rPr>
              <a:t>from matplotlib import </a:t>
            </a:r>
            <a:r>
              <a:rPr lang="en-US" sz="2000" dirty="0" err="1">
                <a:solidFill>
                  <a:schemeClr val="accent1"/>
                </a:solidFill>
                <a:latin typeface="Arial Narrow" panose="020B0606020202030204" pitchFamily="34" charset="0"/>
              </a:rPr>
              <a:t>pyplot</a:t>
            </a:r>
            <a:r>
              <a:rPr lang="en-US" sz="2000" dirty="0">
                <a:solidFill>
                  <a:schemeClr val="accent1"/>
                </a:solidFill>
                <a:latin typeface="Arial Narrow" panose="020B0606020202030204" pitchFamily="34" charset="0"/>
              </a:rPr>
              <a:t> as </a:t>
            </a:r>
            <a:r>
              <a:rPr lang="en-US" sz="2000" dirty="0" err="1">
                <a:solidFill>
                  <a:schemeClr val="accent1"/>
                </a:solidFill>
                <a:latin typeface="Arial Narrow" panose="020B0606020202030204" pitchFamily="34" charset="0"/>
              </a:rPr>
              <a:t>plt</a:t>
            </a:r>
            <a:endParaRPr lang="en-US" sz="2000" dirty="0">
              <a:solidFill>
                <a:schemeClr val="accent1"/>
              </a:solidFill>
              <a:latin typeface="Arial Narrow" panose="020B0606020202030204" pitchFamily="34" charset="0"/>
            </a:endParaRPr>
          </a:p>
          <a:p>
            <a:r>
              <a:rPr lang="en-US" sz="2000" dirty="0">
                <a:solidFill>
                  <a:schemeClr val="accent1"/>
                </a:solidFill>
                <a:latin typeface="Arial Narrow" panose="020B0606020202030204" pitchFamily="34" charset="0"/>
              </a:rPr>
              <a:t>import seaborn as </a:t>
            </a:r>
            <a:r>
              <a:rPr lang="en-US" sz="2000" dirty="0" err="1">
                <a:solidFill>
                  <a:schemeClr val="accent1"/>
                </a:solidFill>
                <a:latin typeface="Arial Narrow" panose="020B0606020202030204" pitchFamily="34" charset="0"/>
              </a:rPr>
              <a:t>sns</a:t>
            </a:r>
            <a:endParaRPr lang="en-US" sz="2000" dirty="0">
              <a:solidFill>
                <a:schemeClr val="accent1"/>
              </a:solidFill>
              <a:latin typeface="Arial Narrow" panose="020B0606020202030204" pitchFamily="34" charset="0"/>
            </a:endParaRPr>
          </a:p>
          <a:p>
            <a:endParaRPr lang="en-US" sz="2000" dirty="0">
              <a:solidFill>
                <a:schemeClr val="accent1"/>
              </a:solidFill>
              <a:latin typeface="Arial Narrow" panose="020B0606020202030204" pitchFamily="34" charset="0"/>
            </a:endParaRPr>
          </a:p>
          <a:p>
            <a:r>
              <a:rPr lang="en-US" sz="2000" dirty="0">
                <a:solidFill>
                  <a:schemeClr val="accent1"/>
                </a:solidFill>
                <a:latin typeface="Arial Narrow" panose="020B0606020202030204" pitchFamily="34" charset="0"/>
              </a:rPr>
              <a:t>df = </a:t>
            </a:r>
            <a:r>
              <a:rPr lang="en-US" sz="2000" dirty="0" err="1">
                <a:solidFill>
                  <a:schemeClr val="accent1"/>
                </a:solidFill>
                <a:latin typeface="Arial Narrow" panose="020B0606020202030204" pitchFamily="34" charset="0"/>
              </a:rPr>
              <a:t>pd.read_csv</a:t>
            </a:r>
            <a:r>
              <a:rPr lang="en-US" sz="2000" dirty="0">
                <a:solidFill>
                  <a:schemeClr val="accent1"/>
                </a:solidFill>
                <a:latin typeface="Arial Narrow" panose="020B0606020202030204" pitchFamily="34" charset="0"/>
              </a:rPr>
              <a:t>("survey.csv")</a:t>
            </a:r>
          </a:p>
          <a:p>
            <a:endParaRPr lang="en-US" sz="2000" dirty="0">
              <a:solidFill>
                <a:schemeClr val="accent1"/>
              </a:solidFill>
              <a:latin typeface="Arial Narrow" panose="020B0606020202030204" pitchFamily="34" charset="0"/>
            </a:endParaRPr>
          </a:p>
          <a:p>
            <a:r>
              <a:rPr lang="en-US" sz="2000" dirty="0" err="1">
                <a:solidFill>
                  <a:schemeClr val="accent1"/>
                </a:solidFill>
                <a:latin typeface="Arial Narrow" panose="020B0606020202030204" pitchFamily="34" charset="0"/>
              </a:rPr>
              <a:t>sns.barplot</a:t>
            </a:r>
            <a:r>
              <a:rPr lang="en-US" sz="2000" dirty="0">
                <a:solidFill>
                  <a:schemeClr val="accent1"/>
                </a:solidFill>
                <a:latin typeface="Arial Narrow" panose="020B0606020202030204" pitchFamily="34" charset="0"/>
              </a:rPr>
              <a:t>(data=df,</a:t>
            </a:r>
          </a:p>
          <a:p>
            <a:r>
              <a:rPr lang="en-US" sz="2000" dirty="0">
                <a:solidFill>
                  <a:schemeClr val="accent1"/>
                </a:solidFill>
                <a:latin typeface="Arial Narrow" panose="020B0606020202030204" pitchFamily="34" charset="0"/>
              </a:rPr>
              <a:t>            x="Age Range",</a:t>
            </a:r>
          </a:p>
          <a:p>
            <a:r>
              <a:rPr lang="en-US" sz="2000" dirty="0">
                <a:solidFill>
                  <a:schemeClr val="accent1"/>
                </a:solidFill>
                <a:latin typeface="Arial Narrow" panose="020B0606020202030204" pitchFamily="34" charset="0"/>
              </a:rPr>
              <a:t>            y="Response",</a:t>
            </a:r>
          </a:p>
          <a:p>
            <a:r>
              <a:rPr lang="en-US" sz="2000" dirty="0">
                <a:solidFill>
                  <a:schemeClr val="accent1"/>
                </a:solidFill>
                <a:latin typeface="Arial Narrow" panose="020B0606020202030204" pitchFamily="34" charset="0"/>
              </a:rPr>
              <a:t>            hue="Gender")</a:t>
            </a:r>
          </a:p>
          <a:p>
            <a:endParaRPr lang="en-US" sz="2000" dirty="0">
              <a:solidFill>
                <a:schemeClr val="accent1"/>
              </a:solidFill>
              <a:latin typeface="Arial Narrow" panose="020B0606020202030204" pitchFamily="34" charset="0"/>
            </a:endParaRPr>
          </a:p>
          <a:p>
            <a:r>
              <a:rPr lang="en-US" sz="2000" dirty="0" err="1">
                <a:solidFill>
                  <a:schemeClr val="accent1"/>
                </a:solidFill>
                <a:latin typeface="Arial Narrow" panose="020B0606020202030204" pitchFamily="34" charset="0"/>
              </a:rPr>
              <a:t>plt.show</a:t>
            </a:r>
            <a:r>
              <a:rPr lang="en-US" sz="2000" dirty="0">
                <a:solidFill>
                  <a:schemeClr val="accent1"/>
                </a:solidFill>
                <a:latin typeface="Arial Narrow" panose="020B0606020202030204" pitchFamily="34" charset="0"/>
              </a:rPr>
              <a:t>()</a:t>
            </a:r>
          </a:p>
        </p:txBody>
      </p:sp>
      <p:pic>
        <p:nvPicPr>
          <p:cNvPr id="6" name="Picture 5">
            <a:extLst>
              <a:ext uri="{FF2B5EF4-FFF2-40B4-BE49-F238E27FC236}">
                <a16:creationId xmlns:a16="http://schemas.microsoft.com/office/drawing/2014/main" id="{E870CB9B-69C1-4DB7-ABFC-3807F3FE6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480" y="651163"/>
            <a:ext cx="3485731" cy="2539433"/>
          </a:xfrm>
          <a:prstGeom prst="rect">
            <a:avLst/>
          </a:prstGeom>
        </p:spPr>
      </p:pic>
      <p:pic>
        <p:nvPicPr>
          <p:cNvPr id="8" name="Picture 7">
            <a:extLst>
              <a:ext uri="{FF2B5EF4-FFF2-40B4-BE49-F238E27FC236}">
                <a16:creationId xmlns:a16="http://schemas.microsoft.com/office/drawing/2014/main" id="{D9003145-B40F-41AE-A06F-F77D2BB7E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110" y="3190596"/>
            <a:ext cx="5518544" cy="3618026"/>
          </a:xfrm>
          <a:prstGeom prst="rect">
            <a:avLst/>
          </a:prstGeom>
        </p:spPr>
      </p:pic>
    </p:spTree>
    <p:extLst>
      <p:ext uri="{BB962C8B-B14F-4D97-AF65-F5344CB8AC3E}">
        <p14:creationId xmlns:p14="http://schemas.microsoft.com/office/powerpoint/2010/main" val="160939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r>
              <a:rPr lang="en-US" sz="3200" dirty="0" err="1">
                <a:solidFill>
                  <a:srgbClr val="FF0000"/>
                </a:solidFill>
                <a:latin typeface="Arial Narrow" panose="020B0606020202030204" pitchFamily="34" charset="0"/>
              </a:rPr>
              <a:t>Load_dataset</a:t>
            </a:r>
            <a:r>
              <a:rPr lang="en-US" sz="3200" dirty="0">
                <a:solidFill>
                  <a:srgbClr val="FF0000"/>
                </a:solidFill>
                <a:latin typeface="Arial Narrow" panose="020B0606020202030204" pitchFamily="34" charset="0"/>
              </a:rPr>
              <a:t> with Seaborn</a:t>
            </a: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lnSpcReduction="10000"/>
          </a:bodyPr>
          <a:lstStyle/>
          <a:p>
            <a:r>
              <a:rPr lang="en-US" sz="2200" dirty="0">
                <a:latin typeface="Arial Narrow" panose="020B0606020202030204" pitchFamily="34" charset="0"/>
              </a:rPr>
              <a:t>Import the required libraries as follows:</a:t>
            </a:r>
          </a:p>
          <a:p>
            <a:pPr marL="457200" lvl="1" indent="0">
              <a:buNone/>
            </a:pPr>
            <a:r>
              <a:rPr lang="en-US" sz="1800" dirty="0">
                <a:solidFill>
                  <a:schemeClr val="accent1"/>
                </a:solidFill>
                <a:latin typeface="Arial Narrow" panose="020B0606020202030204" pitchFamily="34" charset="0"/>
              </a:rPr>
              <a:t>import </a:t>
            </a:r>
            <a:r>
              <a:rPr lang="en-US" sz="1800" dirty="0" err="1">
                <a:solidFill>
                  <a:schemeClr val="accent1"/>
                </a:solidFill>
                <a:latin typeface="Arial Narrow" panose="020B0606020202030204" pitchFamily="34" charset="0"/>
              </a:rPr>
              <a:t>numpy</a:t>
            </a:r>
            <a:r>
              <a:rPr lang="en-US" sz="1800" dirty="0">
                <a:solidFill>
                  <a:schemeClr val="accent1"/>
                </a:solidFill>
                <a:latin typeface="Arial Narrow" panose="020B0606020202030204" pitchFamily="34" charset="0"/>
              </a:rPr>
              <a:t> as np</a:t>
            </a:r>
          </a:p>
          <a:p>
            <a:pPr marL="457200" lvl="1" indent="0">
              <a:buNone/>
            </a:pPr>
            <a:r>
              <a:rPr lang="en-US" sz="1800" dirty="0">
                <a:solidFill>
                  <a:schemeClr val="accent1"/>
                </a:solidFill>
                <a:latin typeface="Arial Narrow" panose="020B0606020202030204" pitchFamily="34" charset="0"/>
              </a:rPr>
              <a:t>import pandas as pd</a:t>
            </a:r>
          </a:p>
          <a:p>
            <a:pPr marL="457200" lvl="1" indent="0">
              <a:buNone/>
            </a:pPr>
            <a:r>
              <a:rPr lang="en-US" sz="1800" dirty="0">
                <a:solidFill>
                  <a:schemeClr val="accent1"/>
                </a:solidFill>
                <a:latin typeface="Arial Narrow" panose="020B0606020202030204" pitchFamily="34" charset="0"/>
              </a:rPr>
              <a:t>import </a:t>
            </a:r>
            <a:r>
              <a:rPr lang="en-US" sz="1800" dirty="0" err="1">
                <a:solidFill>
                  <a:schemeClr val="accent1"/>
                </a:solidFill>
                <a:latin typeface="Arial Narrow" panose="020B0606020202030204" pitchFamily="34" charset="0"/>
              </a:rPr>
              <a:t>matplotlib.pyplot</a:t>
            </a:r>
            <a:r>
              <a:rPr lang="en-US" sz="1800" dirty="0">
                <a:solidFill>
                  <a:schemeClr val="accent1"/>
                </a:solidFill>
                <a:latin typeface="Arial Narrow" panose="020B0606020202030204" pitchFamily="34" charset="0"/>
              </a:rPr>
              <a:t> as </a:t>
            </a:r>
            <a:r>
              <a:rPr lang="en-US" sz="1800" dirty="0" err="1">
                <a:solidFill>
                  <a:schemeClr val="accent1"/>
                </a:solidFill>
                <a:latin typeface="Arial Narrow" panose="020B0606020202030204" pitchFamily="34" charset="0"/>
              </a:rPr>
              <a:t>plt</a:t>
            </a:r>
            <a:endParaRPr lang="en-US" sz="1800" dirty="0">
              <a:solidFill>
                <a:schemeClr val="accent1"/>
              </a:solidFill>
              <a:latin typeface="Arial Narrow" panose="020B0606020202030204" pitchFamily="34" charset="0"/>
            </a:endParaRPr>
          </a:p>
          <a:p>
            <a:pPr marL="457200" lvl="1" indent="0">
              <a:buNone/>
            </a:pPr>
            <a:r>
              <a:rPr lang="en-US" sz="1800" dirty="0">
                <a:solidFill>
                  <a:schemeClr val="accent1"/>
                </a:solidFill>
                <a:latin typeface="Arial Narrow" panose="020B0606020202030204" pitchFamily="34" charset="0"/>
              </a:rPr>
              <a:t>import seaborn as </a:t>
            </a:r>
            <a:r>
              <a:rPr lang="en-US" sz="1800" dirty="0" err="1">
                <a:solidFill>
                  <a:schemeClr val="accent1"/>
                </a:solidFill>
                <a:latin typeface="Arial Narrow" panose="020B0606020202030204" pitchFamily="34" charset="0"/>
              </a:rPr>
              <a:t>sns</a:t>
            </a:r>
            <a:endParaRPr lang="en-US" sz="1800" dirty="0">
              <a:solidFill>
                <a:schemeClr val="accent1"/>
              </a:solidFill>
              <a:latin typeface="Arial Narrow" panose="020B0606020202030204" pitchFamily="34" charset="0"/>
            </a:endParaRPr>
          </a:p>
          <a:p>
            <a:pPr marL="457200" lvl="1" indent="0">
              <a:buNone/>
            </a:pPr>
            <a:r>
              <a:rPr lang="en-US" sz="1800" dirty="0" err="1">
                <a:solidFill>
                  <a:schemeClr val="accent1"/>
                </a:solidFill>
                <a:latin typeface="Arial Narrow" panose="020B0606020202030204" pitchFamily="34" charset="0"/>
              </a:rPr>
              <a:t>sns.set</a:t>
            </a:r>
            <a:r>
              <a:rPr lang="en-US" sz="1800" dirty="0">
                <a:solidFill>
                  <a:schemeClr val="accent1"/>
                </a:solidFill>
                <a:latin typeface="Arial Narrow" panose="020B0606020202030204" pitchFamily="34" charset="0"/>
              </a:rPr>
              <a:t>(style="</a:t>
            </a:r>
            <a:r>
              <a:rPr lang="en-US" sz="1800" dirty="0" err="1">
                <a:solidFill>
                  <a:schemeClr val="accent1"/>
                </a:solidFill>
                <a:latin typeface="Arial Narrow" panose="020B0606020202030204" pitchFamily="34" charset="0"/>
              </a:rPr>
              <a:t>darkgrid</a:t>
            </a:r>
            <a:r>
              <a:rPr lang="en-US" sz="1800" dirty="0">
                <a:solidFill>
                  <a:schemeClr val="accent1"/>
                </a:solidFill>
                <a:latin typeface="Arial Narrow" panose="020B0606020202030204" pitchFamily="34" charset="0"/>
              </a:rPr>
              <a:t>")</a:t>
            </a:r>
          </a:p>
          <a:p>
            <a:pPr marL="457200" lvl="1" indent="0">
              <a:buNone/>
            </a:pPr>
            <a:endParaRPr lang="en-US" sz="1800" dirty="0">
              <a:latin typeface="Arial Narrow" panose="020B0606020202030204" pitchFamily="34" charset="0"/>
            </a:endParaRPr>
          </a:p>
          <a:p>
            <a:r>
              <a:rPr lang="en-US" sz="2200" dirty="0">
                <a:solidFill>
                  <a:schemeClr val="accent1"/>
                </a:solidFill>
                <a:latin typeface="Arial Narrow" panose="020B0606020202030204" pitchFamily="34" charset="0"/>
              </a:rPr>
              <a:t>Style</a:t>
            </a:r>
            <a:r>
              <a:rPr lang="en-US" sz="2200" dirty="0">
                <a:latin typeface="Arial Narrow" panose="020B0606020202030204" pitchFamily="34" charset="0"/>
              </a:rPr>
              <a:t> attribute is also customizable and can take any value such as </a:t>
            </a:r>
            <a:r>
              <a:rPr lang="en-US" sz="2200" dirty="0" err="1">
                <a:solidFill>
                  <a:schemeClr val="accent1"/>
                </a:solidFill>
                <a:latin typeface="Arial Narrow" panose="020B0606020202030204" pitchFamily="34" charset="0"/>
              </a:rPr>
              <a:t>darkgrid</a:t>
            </a:r>
            <a:r>
              <a:rPr lang="en-US" sz="2200" dirty="0">
                <a:solidFill>
                  <a:schemeClr val="accent1"/>
                </a:solidFill>
                <a:latin typeface="Arial Narrow" panose="020B0606020202030204" pitchFamily="34" charset="0"/>
              </a:rPr>
              <a:t>, ticks</a:t>
            </a:r>
            <a:r>
              <a:rPr lang="en-US" sz="2200" dirty="0">
                <a:latin typeface="Arial Narrow" panose="020B0606020202030204" pitchFamily="34" charset="0"/>
              </a:rPr>
              <a:t>, etc.</a:t>
            </a:r>
          </a:p>
          <a:p>
            <a:endParaRPr lang="en-US" sz="2200" dirty="0">
              <a:latin typeface="Arial Narrow" panose="020B0606020202030204" pitchFamily="34" charset="0"/>
            </a:endParaRPr>
          </a:p>
          <a:p>
            <a:r>
              <a:rPr lang="en-US" sz="2200" dirty="0">
                <a:latin typeface="Arial Narrow" panose="020B0606020202030204" pitchFamily="34" charset="0"/>
              </a:rPr>
              <a:t>Seaborn allows you to </a:t>
            </a:r>
            <a:r>
              <a:rPr lang="en-US" sz="2200" dirty="0">
                <a:solidFill>
                  <a:schemeClr val="accent1"/>
                </a:solidFill>
                <a:latin typeface="Arial Narrow" panose="020B0606020202030204" pitchFamily="34" charset="0"/>
              </a:rPr>
              <a:t>load any dataset from GIT </a:t>
            </a:r>
            <a:r>
              <a:rPr lang="en-US" sz="2200" dirty="0">
                <a:latin typeface="Arial Narrow" panose="020B0606020202030204" pitchFamily="34" charset="0"/>
              </a:rPr>
              <a:t>using the </a:t>
            </a:r>
            <a:r>
              <a:rPr lang="en-US" sz="2200" dirty="0" err="1">
                <a:solidFill>
                  <a:schemeClr val="accent1"/>
                </a:solidFill>
                <a:latin typeface="Arial Narrow" panose="020B0606020202030204" pitchFamily="34" charset="0"/>
              </a:rPr>
              <a:t>load_dataset</a:t>
            </a:r>
            <a:r>
              <a:rPr lang="en-US" sz="2200" dirty="0">
                <a:solidFill>
                  <a:schemeClr val="accent1"/>
                </a:solidFill>
                <a:latin typeface="Arial Narrow" panose="020B0606020202030204" pitchFamily="34" charset="0"/>
              </a:rPr>
              <a:t>() </a:t>
            </a:r>
            <a:r>
              <a:rPr lang="en-US" sz="2200" dirty="0">
                <a:latin typeface="Arial Narrow" panose="020B0606020202030204" pitchFamily="34" charset="0"/>
              </a:rPr>
              <a:t>function. </a:t>
            </a:r>
          </a:p>
          <a:p>
            <a:pPr marL="457200" lvl="1" indent="0">
              <a:buNone/>
            </a:pPr>
            <a:r>
              <a:rPr lang="en-US" sz="2000" dirty="0">
                <a:latin typeface="Arial Narrow" panose="020B0606020202030204" pitchFamily="34" charset="0"/>
              </a:rPr>
              <a:t>f = </a:t>
            </a:r>
            <a:r>
              <a:rPr lang="en-US" sz="2000" dirty="0" err="1">
                <a:latin typeface="Arial Narrow" panose="020B0606020202030204" pitchFamily="34" charset="0"/>
              </a:rPr>
              <a:t>sns.load_dataset</a:t>
            </a:r>
            <a:r>
              <a:rPr lang="en-US" sz="2000" dirty="0">
                <a:latin typeface="Arial Narrow" panose="020B0606020202030204" pitchFamily="34" charset="0"/>
              </a:rPr>
              <a:t>("flights")</a:t>
            </a:r>
          </a:p>
          <a:p>
            <a:r>
              <a:rPr lang="en-US" sz="2200" dirty="0">
                <a:latin typeface="Arial Narrow" panose="020B0606020202030204" pitchFamily="34" charset="0"/>
              </a:rPr>
              <a:t>You can also view all the available datasets using </a:t>
            </a:r>
            <a:r>
              <a:rPr lang="en-US" sz="2200" dirty="0" err="1">
                <a:solidFill>
                  <a:schemeClr val="accent1"/>
                </a:solidFill>
                <a:latin typeface="Arial Narrow" panose="020B0606020202030204" pitchFamily="34" charset="0"/>
              </a:rPr>
              <a:t>get_dataset_names</a:t>
            </a:r>
            <a:r>
              <a:rPr lang="en-US" sz="2200" dirty="0">
                <a:solidFill>
                  <a:schemeClr val="accent1"/>
                </a:solidFill>
                <a:latin typeface="Arial Narrow" panose="020B0606020202030204" pitchFamily="34" charset="0"/>
              </a:rPr>
              <a:t>() </a:t>
            </a:r>
            <a:r>
              <a:rPr lang="en-US" sz="2200" dirty="0">
                <a:latin typeface="Arial Narrow" panose="020B0606020202030204" pitchFamily="34" charset="0"/>
              </a:rPr>
              <a:t>function as follows:</a:t>
            </a:r>
          </a:p>
          <a:p>
            <a:endParaRPr lang="en-US" sz="2200" dirty="0">
              <a:latin typeface="Arial Narrow" panose="020B0606020202030204" pitchFamily="34" charset="0"/>
            </a:endParaRPr>
          </a:p>
          <a:p>
            <a:pPr marL="457200" lvl="1" indent="0">
              <a:buNone/>
            </a:pPr>
            <a:r>
              <a:rPr lang="en-US" sz="2000" dirty="0" err="1">
                <a:latin typeface="Arial Narrow" panose="020B0606020202030204" pitchFamily="34" charset="0"/>
              </a:rPr>
              <a:t>sns.get_dataset_names</a:t>
            </a:r>
            <a:r>
              <a:rPr lang="en-US" sz="2000" dirty="0">
                <a:latin typeface="Arial Narrow" panose="020B0606020202030204" pitchFamily="34" charset="0"/>
              </a:rPr>
              <a:t>()</a:t>
            </a:r>
          </a:p>
          <a:p>
            <a:endParaRPr lang="en-US" sz="2200" dirty="0">
              <a:latin typeface="Arial Narrow" panose="020B0606020202030204" pitchFamily="34" charset="0"/>
            </a:endParaRPr>
          </a:p>
        </p:txBody>
      </p:sp>
    </p:spTree>
    <p:extLst>
      <p:ext uri="{BB962C8B-B14F-4D97-AF65-F5344CB8AC3E}">
        <p14:creationId xmlns:p14="http://schemas.microsoft.com/office/powerpoint/2010/main" val="3956354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endParaRPr lang="en-US" sz="3200" dirty="0">
              <a:solidFill>
                <a:srgbClr val="FF0000"/>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pPr marL="0" indent="0">
              <a:buNone/>
            </a:pPr>
            <a:r>
              <a:rPr lang="en-US" sz="2200" dirty="0" err="1">
                <a:latin typeface="Arial Narrow" panose="020B0606020202030204" pitchFamily="34" charset="0"/>
              </a:rPr>
              <a:t>relplot</a:t>
            </a:r>
            <a:r>
              <a:rPr lang="en-US" sz="2200" dirty="0">
                <a:latin typeface="Arial Narrow" panose="020B0606020202030204" pitchFamily="34" charset="0"/>
              </a:rPr>
              <a:t>():</a:t>
            </a:r>
          </a:p>
          <a:p>
            <a:endParaRPr lang="en-US" sz="2200" dirty="0">
              <a:latin typeface="Arial Narrow" panose="020B0606020202030204" pitchFamily="34" charset="0"/>
            </a:endParaRPr>
          </a:p>
          <a:p>
            <a:r>
              <a:rPr lang="en-US" sz="2200" dirty="0">
                <a:latin typeface="Arial Narrow" panose="020B0606020202030204" pitchFamily="34" charset="0"/>
              </a:rPr>
              <a:t>This is a figure-level-function that makes use of two other axes functions for Visualizing Statistical Relationships which are:</a:t>
            </a:r>
          </a:p>
          <a:p>
            <a:endParaRPr lang="en-US" sz="2200" dirty="0">
              <a:latin typeface="Arial Narrow" panose="020B0606020202030204" pitchFamily="34" charset="0"/>
            </a:endParaRPr>
          </a:p>
          <a:p>
            <a:pPr lvl="1"/>
            <a:r>
              <a:rPr lang="en-US" sz="1800" dirty="0">
                <a:latin typeface="Arial Narrow" panose="020B0606020202030204" pitchFamily="34" charset="0"/>
              </a:rPr>
              <a:t>    scatterplot()</a:t>
            </a:r>
          </a:p>
          <a:p>
            <a:pPr lvl="1"/>
            <a:r>
              <a:rPr lang="en-US" sz="1800" dirty="0">
                <a:latin typeface="Arial Narrow" panose="020B0606020202030204" pitchFamily="34" charset="0"/>
              </a:rPr>
              <a:t>    </a:t>
            </a:r>
            <a:r>
              <a:rPr lang="en-US" sz="1800" dirty="0" err="1">
                <a:latin typeface="Arial Narrow" panose="020B0606020202030204" pitchFamily="34" charset="0"/>
              </a:rPr>
              <a:t>lineplot</a:t>
            </a:r>
            <a:r>
              <a:rPr lang="en-US" sz="1800" dirty="0">
                <a:latin typeface="Arial Narrow" panose="020B0606020202030204" pitchFamily="34" charset="0"/>
              </a:rPr>
              <a:t>()</a:t>
            </a:r>
          </a:p>
          <a:p>
            <a:endParaRPr lang="en-US" sz="2200" dirty="0">
              <a:latin typeface="Arial Narrow" panose="020B0606020202030204" pitchFamily="34" charset="0"/>
            </a:endParaRPr>
          </a:p>
          <a:p>
            <a:r>
              <a:rPr lang="en-US" sz="2200" dirty="0">
                <a:latin typeface="Arial Narrow" panose="020B0606020202030204" pitchFamily="34" charset="0"/>
              </a:rPr>
              <a:t>These functions can be specified using the ‘kind’ parameter of </a:t>
            </a:r>
            <a:r>
              <a:rPr lang="en-US" sz="2200" dirty="0" err="1">
                <a:latin typeface="Arial Narrow" panose="020B0606020202030204" pitchFamily="34" charset="0"/>
              </a:rPr>
              <a:t>relplot</a:t>
            </a:r>
            <a:r>
              <a:rPr lang="en-US" sz="2200" dirty="0">
                <a:latin typeface="Arial Narrow" panose="020B0606020202030204" pitchFamily="34" charset="0"/>
              </a:rPr>
              <a:t>(). </a:t>
            </a:r>
          </a:p>
          <a:p>
            <a:r>
              <a:rPr lang="en-US" sz="2200" dirty="0">
                <a:latin typeface="Arial Narrow" panose="020B0606020202030204" pitchFamily="34" charset="0"/>
              </a:rPr>
              <a:t>It takes the default one which is scatterplot().</a:t>
            </a:r>
          </a:p>
        </p:txBody>
      </p:sp>
    </p:spTree>
    <p:extLst>
      <p:ext uri="{BB962C8B-B14F-4D97-AF65-F5344CB8AC3E}">
        <p14:creationId xmlns:p14="http://schemas.microsoft.com/office/powerpoint/2010/main" val="2525544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430479" y="163840"/>
            <a:ext cx="10715171" cy="1010722"/>
          </a:xfrm>
        </p:spPr>
        <p:txBody>
          <a:bodyPr>
            <a:noAutofit/>
          </a:bodyPr>
          <a:lstStyle/>
          <a:p>
            <a:pPr algn="ctr">
              <a:lnSpc>
                <a:spcPct val="150000"/>
              </a:lnSpc>
            </a:pPr>
            <a:r>
              <a:rPr lang="en-US" sz="2800" b="1" dirty="0">
                <a:solidFill>
                  <a:srgbClr val="FF0000"/>
                </a:solidFill>
                <a:latin typeface="Arial Narrow" panose="020B0606020202030204" pitchFamily="34" charset="0"/>
              </a:rPr>
              <a:t>Seaborn</a:t>
            </a:r>
          </a:p>
        </p:txBody>
      </p:sp>
      <p:sp>
        <p:nvSpPr>
          <p:cNvPr id="5" name="Rectangle 4">
            <a:extLst>
              <a:ext uri="{FF2B5EF4-FFF2-40B4-BE49-F238E27FC236}">
                <a16:creationId xmlns:a16="http://schemas.microsoft.com/office/drawing/2014/main" id="{4C33BAFE-D8B8-4FC3-A000-3917119B862D}"/>
              </a:ext>
            </a:extLst>
          </p:cNvPr>
          <p:cNvSpPr/>
          <p:nvPr/>
        </p:nvSpPr>
        <p:spPr>
          <a:xfrm>
            <a:off x="714166" y="1385265"/>
            <a:ext cx="10147795" cy="474309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FF0000"/>
                </a:solidFill>
                <a:latin typeface="Arial Narrow" panose="020B0606020202030204" pitchFamily="34" charset="0"/>
              </a:rPr>
              <a:t>“If Matplotlib “tries to make easy things easy and hard things possible”, seaborn tries to make a well-defined set of hard things easy too” – Michael Waskom (Creator of </a:t>
            </a:r>
            <a:r>
              <a:rPr lang="en-US" sz="2400" b="1" dirty="0">
                <a:solidFill>
                  <a:schemeClr val="accent1"/>
                </a:solidFill>
                <a:latin typeface="Arial Narrow" panose="020B0606020202030204" pitchFamily="34" charset="0"/>
              </a:rPr>
              <a:t>Seaborn</a:t>
            </a:r>
            <a:r>
              <a:rPr lang="en-US" sz="2000" dirty="0">
                <a:solidFill>
                  <a:srgbClr val="FF0000"/>
                </a:solidFill>
                <a:latin typeface="Arial Narrow" panose="020B0606020202030204" pitchFamily="34" charset="0"/>
              </a:rPr>
              <a:t>).</a:t>
            </a:r>
          </a:p>
          <a:p>
            <a:pPr marL="342900" indent="-342900">
              <a:lnSpc>
                <a:spcPct val="150000"/>
              </a:lnSpc>
              <a:buFont typeface="Arial" panose="020B0604020202020204" pitchFamily="34" charset="0"/>
              <a:buChar char="•"/>
            </a:pPr>
            <a:endParaRPr lang="en-US" sz="2000" dirty="0">
              <a:solidFill>
                <a:srgbClr val="FF0000"/>
              </a:solidFill>
              <a:latin typeface="Arial Narrow" panose="020B0606020202030204" pitchFamily="34" charset="0"/>
            </a:endParaRPr>
          </a:p>
          <a:p>
            <a:pPr marL="342900" indent="-342900">
              <a:lnSpc>
                <a:spcPct val="150000"/>
              </a:lnSpc>
              <a:buFont typeface="Arial" panose="020B0604020202020204" pitchFamily="34" charset="0"/>
              <a:buChar char="•"/>
            </a:pPr>
            <a:endParaRPr lang="en-US" sz="2000" dirty="0">
              <a:solidFill>
                <a:srgbClr val="FF0000"/>
              </a:solidFill>
              <a:latin typeface="Arial Narrow" panose="020B0606020202030204" pitchFamily="34" charset="0"/>
            </a:endParaRPr>
          </a:p>
          <a:p>
            <a:pPr marL="342900" indent="-342900">
              <a:lnSpc>
                <a:spcPct val="150000"/>
              </a:lnSpc>
              <a:buFont typeface="Arial" panose="020B0604020202020204" pitchFamily="34" charset="0"/>
              <a:buChar char="•"/>
            </a:pPr>
            <a:r>
              <a:rPr lang="en-US" sz="2000" dirty="0">
                <a:latin typeface="Arial Narrow" panose="020B0606020202030204" pitchFamily="34" charset="0"/>
              </a:rPr>
              <a:t>When working with Pandas, </a:t>
            </a:r>
            <a:r>
              <a:rPr lang="en-US" sz="2000" dirty="0">
                <a:solidFill>
                  <a:schemeClr val="accent1"/>
                </a:solidFill>
                <a:latin typeface="Arial Narrow" panose="020B0606020202030204" pitchFamily="34" charset="0"/>
              </a:rPr>
              <a:t>Matplotlib doesn’t serve well with </a:t>
            </a:r>
            <a:r>
              <a:rPr lang="en-US" sz="2000" dirty="0" err="1">
                <a:solidFill>
                  <a:schemeClr val="accent1"/>
                </a:solidFill>
                <a:latin typeface="Arial Narrow" panose="020B0606020202030204" pitchFamily="34" charset="0"/>
              </a:rPr>
              <a:t>DataFrames</a:t>
            </a:r>
            <a:r>
              <a:rPr lang="en-US" sz="2000" dirty="0">
                <a:latin typeface="Arial Narrow" panose="020B0606020202030204" pitchFamily="34" charset="0"/>
              </a:rPr>
              <a:t>, while Seaborn functions actually work on </a:t>
            </a:r>
            <a:r>
              <a:rPr lang="en-US" sz="2000" dirty="0" err="1">
                <a:latin typeface="Arial Narrow" panose="020B0606020202030204" pitchFamily="34" charset="0"/>
              </a:rPr>
              <a:t>DataFrames</a:t>
            </a:r>
            <a:r>
              <a:rPr lang="en-US" sz="2000" dirty="0">
                <a:latin typeface="Arial Narrow" panose="020B0606020202030204" pitchFamily="34" charset="0"/>
              </a:rPr>
              <a:t>.</a:t>
            </a:r>
          </a:p>
          <a:p>
            <a:pPr marL="342900" indent="-342900">
              <a:lnSpc>
                <a:spcPct val="150000"/>
              </a:lnSpc>
              <a:buFont typeface="Arial" panose="020B0604020202020204" pitchFamily="34" charset="0"/>
              <a:buChar char="•"/>
            </a:pPr>
            <a:endParaRPr lang="en-US" sz="2000" dirty="0">
              <a:latin typeface="Arial Narrow" panose="020B0606020202030204" pitchFamily="34" charset="0"/>
            </a:endParaRPr>
          </a:p>
          <a:p>
            <a:pPr marL="342900" indent="-342900">
              <a:lnSpc>
                <a:spcPct val="150000"/>
              </a:lnSpc>
              <a:buFont typeface="Arial" panose="020B0604020202020204" pitchFamily="34" charset="0"/>
              <a:buChar char="•"/>
            </a:pPr>
            <a:r>
              <a:rPr lang="en-US" sz="2000" dirty="0">
                <a:latin typeface="Arial Narrow" panose="020B0606020202030204" pitchFamily="34" charset="0"/>
              </a:rPr>
              <a:t>Python Seaborn library is used to ease the challenging task of data visualization </a:t>
            </a:r>
          </a:p>
          <a:p>
            <a:pPr marL="800100" lvl="1" indent="-342900">
              <a:lnSpc>
                <a:spcPct val="150000"/>
              </a:lnSpc>
              <a:buFont typeface="Arial" panose="020B0604020202020204" pitchFamily="34" charset="0"/>
              <a:buChar char="•"/>
            </a:pPr>
            <a:r>
              <a:rPr lang="en-US" sz="2000" dirty="0">
                <a:latin typeface="Arial Narrow" panose="020B0606020202030204" pitchFamily="34" charset="0"/>
              </a:rPr>
              <a:t>	It is based on Matplotlib. </a:t>
            </a:r>
          </a:p>
          <a:p>
            <a:pPr>
              <a:lnSpc>
                <a:spcPct val="150000"/>
              </a:lnSpc>
            </a:pPr>
            <a:endParaRPr lang="en-US" sz="2000" dirty="0">
              <a:latin typeface="Arial Narrow" panose="020B0606020202030204" pitchFamily="34" charset="0"/>
            </a:endParaRPr>
          </a:p>
        </p:txBody>
      </p:sp>
    </p:spTree>
    <p:extLst>
      <p:ext uri="{BB962C8B-B14F-4D97-AF65-F5344CB8AC3E}">
        <p14:creationId xmlns:p14="http://schemas.microsoft.com/office/powerpoint/2010/main" val="4097095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970C-CD0E-44A5-9555-C56577402DBA}"/>
              </a:ext>
            </a:extLst>
          </p:cNvPr>
          <p:cNvSpPr>
            <a:spLocks noGrp="1"/>
          </p:cNvSpPr>
          <p:nvPr>
            <p:ph type="title"/>
          </p:nvPr>
        </p:nvSpPr>
        <p:spPr/>
        <p:txBody>
          <a:bodyPr/>
          <a:lstStyle/>
          <a:p>
            <a:r>
              <a:rPr lang="en-US" sz="3200" dirty="0" err="1">
                <a:solidFill>
                  <a:schemeClr val="accent1"/>
                </a:solidFill>
                <a:latin typeface="Arial Narrow" panose="020B0606020202030204" pitchFamily="34" charset="0"/>
              </a:rPr>
              <a:t>relplot</a:t>
            </a:r>
            <a:r>
              <a:rPr lang="en-US" sz="3200" dirty="0">
                <a:solidFill>
                  <a:schemeClr val="accent1"/>
                </a:solidFill>
                <a:latin typeface="Arial Narrow" panose="020B0606020202030204" pitchFamily="34" charset="0"/>
              </a:rPr>
              <a:t>():</a:t>
            </a:r>
            <a:endParaRPr lang="en-US" dirty="0">
              <a:solidFill>
                <a:schemeClr val="accent1"/>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id="{1A460080-AACD-4212-AC29-86E5F1E1D6BB}"/>
              </a:ext>
            </a:extLst>
          </p:cNvPr>
          <p:cNvSpPr>
            <a:spLocks noGrp="1"/>
          </p:cNvSpPr>
          <p:nvPr>
            <p:ph idx="1"/>
          </p:nvPr>
        </p:nvSpPr>
        <p:spPr/>
        <p:txBody>
          <a:bodyPr>
            <a:normAutofit/>
          </a:bodyPr>
          <a:lstStyle/>
          <a:p>
            <a:pPr marL="0" indent="0">
              <a:buNone/>
            </a:pPr>
            <a:r>
              <a:rPr lang="en-US" sz="2200" dirty="0">
                <a:latin typeface="Arial Narrow" panose="020B0606020202030204" pitchFamily="34" charset="0"/>
              </a:rPr>
              <a:t>f = </a:t>
            </a:r>
            <a:r>
              <a:rPr lang="en-US" sz="2200" dirty="0" err="1">
                <a:latin typeface="Arial Narrow" panose="020B0606020202030204" pitchFamily="34" charset="0"/>
              </a:rPr>
              <a:t>sns.load_dataset</a:t>
            </a:r>
            <a:r>
              <a:rPr lang="en-US" sz="2200" dirty="0">
                <a:latin typeface="Arial Narrow" panose="020B0606020202030204" pitchFamily="34" charset="0"/>
              </a:rPr>
              <a:t>("flights")</a:t>
            </a:r>
          </a:p>
          <a:p>
            <a:pPr marL="0" indent="0">
              <a:buNone/>
            </a:pPr>
            <a:r>
              <a:rPr lang="en-US" sz="2200" dirty="0" err="1">
                <a:latin typeface="Arial Narrow" panose="020B0606020202030204" pitchFamily="34" charset="0"/>
              </a:rPr>
              <a:t>sns.relplot</a:t>
            </a:r>
            <a:r>
              <a:rPr lang="en-US" sz="2200" dirty="0">
                <a:latin typeface="Arial Narrow" panose="020B0606020202030204" pitchFamily="34" charset="0"/>
              </a:rPr>
              <a:t>(x="passengers", y="month", data=f);</a:t>
            </a:r>
          </a:p>
          <a:p>
            <a:pPr marL="0" indent="0">
              <a:buNone/>
            </a:pPr>
            <a:endParaRPr lang="en-US" sz="2200" dirty="0">
              <a:latin typeface="Arial Narrow" panose="020B0606020202030204" pitchFamily="34" charset="0"/>
            </a:endParaRPr>
          </a:p>
          <a:p>
            <a:pPr marL="0" indent="0">
              <a:buNone/>
            </a:pPr>
            <a:endParaRPr lang="en-US" sz="2200" dirty="0">
              <a:latin typeface="Arial Narrow" panose="020B0606020202030204" pitchFamily="34" charset="0"/>
            </a:endParaRPr>
          </a:p>
          <a:p>
            <a:pPr marL="0" indent="0">
              <a:buNone/>
            </a:pPr>
            <a:endParaRPr lang="en-US" sz="2200" dirty="0">
              <a:latin typeface="Arial Narrow" panose="020B0606020202030204" pitchFamily="34" charset="0"/>
            </a:endParaRPr>
          </a:p>
          <a:p>
            <a:pPr marL="0" indent="0">
              <a:buNone/>
            </a:pPr>
            <a:endParaRPr lang="en-US" sz="2200" dirty="0">
              <a:latin typeface="Arial Narrow" panose="020B0606020202030204" pitchFamily="34" charset="0"/>
            </a:endParaRPr>
          </a:p>
          <a:p>
            <a:pPr marL="0" indent="0">
              <a:buNone/>
            </a:pPr>
            <a:r>
              <a:rPr lang="en-US" sz="2200" dirty="0">
                <a:latin typeface="Arial Narrow" panose="020B0606020202030204" pitchFamily="34" charset="0"/>
              </a:rPr>
              <a:t>f = </a:t>
            </a:r>
            <a:r>
              <a:rPr lang="en-US" sz="2200" dirty="0" err="1">
                <a:latin typeface="Arial Narrow" panose="020B0606020202030204" pitchFamily="34" charset="0"/>
              </a:rPr>
              <a:t>sns.load_dataset</a:t>
            </a:r>
            <a:r>
              <a:rPr lang="en-US" sz="2200" dirty="0">
                <a:latin typeface="Arial Narrow" panose="020B0606020202030204" pitchFamily="34" charset="0"/>
              </a:rPr>
              <a:t>("flights")</a:t>
            </a:r>
          </a:p>
          <a:p>
            <a:pPr marL="0" indent="0">
              <a:buNone/>
            </a:pPr>
            <a:r>
              <a:rPr lang="en-US" sz="2200" dirty="0" err="1">
                <a:latin typeface="Arial Narrow" panose="020B0606020202030204" pitchFamily="34" charset="0"/>
              </a:rPr>
              <a:t>sns.relplot</a:t>
            </a:r>
            <a:r>
              <a:rPr lang="en-US" sz="2200" dirty="0">
                <a:latin typeface="Arial Narrow" panose="020B0606020202030204" pitchFamily="34" charset="0"/>
              </a:rPr>
              <a:t>(x="passengers", y="month", hue="year", data=f);</a:t>
            </a:r>
          </a:p>
        </p:txBody>
      </p:sp>
      <p:pic>
        <p:nvPicPr>
          <p:cNvPr id="6" name="Picture 5">
            <a:extLst>
              <a:ext uri="{FF2B5EF4-FFF2-40B4-BE49-F238E27FC236}">
                <a16:creationId xmlns:a16="http://schemas.microsoft.com/office/drawing/2014/main" id="{9ACA8168-8B34-4A5A-8874-3FBD3ECB7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182" y="0"/>
            <a:ext cx="3477490" cy="3517577"/>
          </a:xfrm>
          <a:prstGeom prst="rect">
            <a:avLst/>
          </a:prstGeom>
        </p:spPr>
      </p:pic>
      <p:pic>
        <p:nvPicPr>
          <p:cNvPr id="8" name="Picture 7">
            <a:extLst>
              <a:ext uri="{FF2B5EF4-FFF2-40B4-BE49-F238E27FC236}">
                <a16:creationId xmlns:a16="http://schemas.microsoft.com/office/drawing/2014/main" id="{52045EDA-B41B-4561-9C64-D42E246189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3837" y="3429000"/>
            <a:ext cx="3858163" cy="3343742"/>
          </a:xfrm>
          <a:prstGeom prst="rect">
            <a:avLst/>
          </a:prstGeom>
        </p:spPr>
      </p:pic>
      <p:sp>
        <p:nvSpPr>
          <p:cNvPr id="9" name="Rectangle 8">
            <a:extLst>
              <a:ext uri="{FF2B5EF4-FFF2-40B4-BE49-F238E27FC236}">
                <a16:creationId xmlns:a16="http://schemas.microsoft.com/office/drawing/2014/main" id="{62CEFE64-1195-41DB-9E2F-FA7D8FF093B6}"/>
              </a:ext>
            </a:extLst>
          </p:cNvPr>
          <p:cNvSpPr/>
          <p:nvPr/>
        </p:nvSpPr>
        <p:spPr>
          <a:xfrm>
            <a:off x="838200" y="3517577"/>
            <a:ext cx="4560416" cy="400110"/>
          </a:xfrm>
          <a:prstGeom prst="rect">
            <a:avLst/>
          </a:prstGeom>
        </p:spPr>
        <p:txBody>
          <a:bodyPr wrap="none">
            <a:spAutoFit/>
          </a:bodyPr>
          <a:lstStyle/>
          <a:p>
            <a:r>
              <a:rPr lang="en-US" sz="2000" dirty="0">
                <a:latin typeface="Arial Narrow" panose="020B0606020202030204" pitchFamily="34" charset="0"/>
              </a:rPr>
              <a:t>We can add another dimension using the ‘hue’.</a:t>
            </a:r>
          </a:p>
        </p:txBody>
      </p:sp>
    </p:spTree>
    <p:extLst>
      <p:ext uri="{BB962C8B-B14F-4D97-AF65-F5344CB8AC3E}">
        <p14:creationId xmlns:p14="http://schemas.microsoft.com/office/powerpoint/2010/main" val="1811108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r>
              <a:rPr lang="en-US" sz="3200" dirty="0">
                <a:solidFill>
                  <a:srgbClr val="FF0000"/>
                </a:solidFill>
                <a:latin typeface="Arial Narrow" panose="020B0606020202030204" pitchFamily="34" charset="0"/>
              </a:rPr>
              <a:t>More customizations</a:t>
            </a: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pPr marL="0" indent="0">
              <a:buNone/>
            </a:pPr>
            <a:r>
              <a:rPr lang="en-US" sz="2200" dirty="0" err="1">
                <a:latin typeface="Arial Narrow" panose="020B0606020202030204" pitchFamily="34" charset="0"/>
              </a:rPr>
              <a:t>sns.set</a:t>
            </a:r>
            <a:r>
              <a:rPr lang="en-US" sz="2200" dirty="0">
                <a:latin typeface="Arial Narrow" panose="020B0606020202030204" pitchFamily="34" charset="0"/>
              </a:rPr>
              <a:t>(style="</a:t>
            </a:r>
            <a:r>
              <a:rPr lang="en-US" sz="2200" dirty="0" err="1">
                <a:latin typeface="Arial Narrow" panose="020B0606020202030204" pitchFamily="34" charset="0"/>
              </a:rPr>
              <a:t>darkgrid</a:t>
            </a:r>
            <a:r>
              <a:rPr lang="en-US" sz="2200" dirty="0">
                <a:latin typeface="Arial Narrow" panose="020B0606020202030204" pitchFamily="34" charset="0"/>
              </a:rPr>
              <a:t>")</a:t>
            </a:r>
          </a:p>
          <a:p>
            <a:pPr marL="0" indent="0">
              <a:buNone/>
            </a:pPr>
            <a:r>
              <a:rPr lang="en-US" sz="2200" dirty="0">
                <a:latin typeface="Arial Narrow" panose="020B0606020202030204" pitchFamily="34" charset="0"/>
              </a:rPr>
              <a:t>f = </a:t>
            </a:r>
            <a:r>
              <a:rPr lang="en-US" sz="2200" dirty="0" err="1">
                <a:latin typeface="Arial Narrow" panose="020B0606020202030204" pitchFamily="34" charset="0"/>
              </a:rPr>
              <a:t>sns.load_dataset</a:t>
            </a:r>
            <a:r>
              <a:rPr lang="en-US" sz="2200" dirty="0">
                <a:latin typeface="Arial Narrow" panose="020B0606020202030204" pitchFamily="34" charset="0"/>
              </a:rPr>
              <a:t>("flights")</a:t>
            </a:r>
          </a:p>
          <a:p>
            <a:pPr marL="0" indent="0">
              <a:buNone/>
            </a:pPr>
            <a:r>
              <a:rPr lang="en-US" sz="2200" dirty="0" err="1">
                <a:latin typeface="Arial Narrow" panose="020B0606020202030204" pitchFamily="34" charset="0"/>
              </a:rPr>
              <a:t>sns.relplot</a:t>
            </a:r>
            <a:r>
              <a:rPr lang="en-US" sz="2200" dirty="0">
                <a:latin typeface="Arial Narrow" panose="020B0606020202030204" pitchFamily="34" charset="0"/>
              </a:rPr>
              <a:t>(x="passengers", y="month", hue="year", palette="</a:t>
            </a:r>
            <a:r>
              <a:rPr lang="en-US" sz="2200" dirty="0" err="1">
                <a:latin typeface="Arial Narrow" panose="020B0606020202030204" pitchFamily="34" charset="0"/>
              </a:rPr>
              <a:t>ch:r</a:t>
            </a:r>
            <a:r>
              <a:rPr lang="en-US" sz="2200" dirty="0">
                <a:latin typeface="Arial Narrow" panose="020B0606020202030204" pitchFamily="34" charset="0"/>
              </a:rPr>
              <a:t>=-.5,l=.75", data=f);</a:t>
            </a:r>
          </a:p>
          <a:p>
            <a:pPr marL="0" indent="0">
              <a:buNone/>
            </a:pPr>
            <a:endParaRPr lang="en-US" sz="2200" dirty="0">
              <a:latin typeface="Arial Narrow" panose="020B0606020202030204" pitchFamily="34" charset="0"/>
            </a:endParaRPr>
          </a:p>
          <a:p>
            <a:pPr marL="0" indent="0">
              <a:buNone/>
            </a:pPr>
            <a:endParaRPr lang="en-US" sz="2200" dirty="0">
              <a:latin typeface="Arial Narrow" panose="020B0606020202030204" pitchFamily="34" charset="0"/>
            </a:endParaRPr>
          </a:p>
        </p:txBody>
      </p:sp>
      <p:pic>
        <p:nvPicPr>
          <p:cNvPr id="6" name="Picture 5">
            <a:extLst>
              <a:ext uri="{FF2B5EF4-FFF2-40B4-BE49-F238E27FC236}">
                <a16:creationId xmlns:a16="http://schemas.microsoft.com/office/drawing/2014/main" id="{099C8096-8BBF-4B87-8634-C7D2AAC35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373" y="2634729"/>
            <a:ext cx="5028172" cy="4323981"/>
          </a:xfrm>
          <a:prstGeom prst="rect">
            <a:avLst/>
          </a:prstGeom>
        </p:spPr>
      </p:pic>
    </p:spTree>
    <p:extLst>
      <p:ext uri="{BB962C8B-B14F-4D97-AF65-F5344CB8AC3E}">
        <p14:creationId xmlns:p14="http://schemas.microsoft.com/office/powerpoint/2010/main" val="1921304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r>
              <a:rPr lang="en-US" sz="3200" dirty="0">
                <a:solidFill>
                  <a:srgbClr val="FF0000"/>
                </a:solidFill>
                <a:latin typeface="Arial Narrow" panose="020B0606020202030204" pitchFamily="34" charset="0"/>
              </a:rPr>
              <a:t>Plotting Distributions with Seaborn</a:t>
            </a: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r>
              <a:rPr lang="en-US" sz="2200" dirty="0">
                <a:latin typeface="Arial Narrow" panose="020B0606020202030204" pitchFamily="34" charset="0"/>
              </a:rPr>
              <a:t>Seaborn is optimized to work with large datasets — from its ability to natively interact with Pandas </a:t>
            </a:r>
            <a:r>
              <a:rPr lang="en-US" sz="2200" dirty="0" err="1">
                <a:latin typeface="Arial Narrow" panose="020B0606020202030204" pitchFamily="34" charset="0"/>
              </a:rPr>
              <a:t>DataFrames</a:t>
            </a:r>
            <a:r>
              <a:rPr lang="en-US" sz="2200" dirty="0">
                <a:latin typeface="Arial Narrow" panose="020B0606020202030204" pitchFamily="34" charset="0"/>
              </a:rPr>
              <a:t>, to automatically calculating and plotting aggregates. </a:t>
            </a:r>
          </a:p>
          <a:p>
            <a:endParaRPr lang="en-US" sz="2200" dirty="0">
              <a:latin typeface="Arial Narrow" panose="020B0606020202030204" pitchFamily="34" charset="0"/>
            </a:endParaRPr>
          </a:p>
          <a:p>
            <a:r>
              <a:rPr lang="en-US" sz="2200" dirty="0">
                <a:latin typeface="Arial Narrow" panose="020B0606020202030204" pitchFamily="34" charset="0"/>
              </a:rPr>
              <a:t>One of the most powerful aspects of Seaborn is </a:t>
            </a:r>
            <a:r>
              <a:rPr lang="en-US" sz="2200" dirty="0">
                <a:solidFill>
                  <a:schemeClr val="accent1"/>
                </a:solidFill>
                <a:latin typeface="Arial Narrow" panose="020B0606020202030204" pitchFamily="34" charset="0"/>
              </a:rPr>
              <a:t>its ability to visualize and compare distributions</a:t>
            </a:r>
            <a:r>
              <a:rPr lang="en-US" sz="2200" dirty="0">
                <a:latin typeface="Arial Narrow" panose="020B0606020202030204" pitchFamily="34" charset="0"/>
              </a:rPr>
              <a:t>.</a:t>
            </a:r>
          </a:p>
          <a:p>
            <a:endParaRPr lang="en-US" sz="2200" dirty="0">
              <a:latin typeface="Arial Narrow" panose="020B0606020202030204" pitchFamily="34" charset="0"/>
            </a:endParaRPr>
          </a:p>
          <a:p>
            <a:pPr lvl="1"/>
            <a:r>
              <a:rPr lang="en-US" sz="1800" dirty="0">
                <a:latin typeface="Arial Narrow" panose="020B0606020202030204" pitchFamily="34" charset="0"/>
              </a:rPr>
              <a:t> </a:t>
            </a:r>
            <a:r>
              <a:rPr lang="en-US" sz="1800" dirty="0">
                <a:solidFill>
                  <a:schemeClr val="accent1"/>
                </a:solidFill>
                <a:latin typeface="Arial Narrow" panose="020B0606020202030204" pitchFamily="34" charset="0"/>
              </a:rPr>
              <a:t>Distributions provide us with more information about our data — how spread out it is, its range</a:t>
            </a:r>
            <a:r>
              <a:rPr lang="en-US" sz="1800" dirty="0">
                <a:latin typeface="Arial Narrow" panose="020B0606020202030204" pitchFamily="34" charset="0"/>
              </a:rPr>
              <a:t>, etc. </a:t>
            </a:r>
          </a:p>
          <a:p>
            <a:endParaRPr lang="en-US" sz="2200" dirty="0">
              <a:latin typeface="Arial Narrow" panose="020B0606020202030204" pitchFamily="34" charset="0"/>
            </a:endParaRPr>
          </a:p>
          <a:p>
            <a:r>
              <a:rPr lang="en-US" sz="2200" dirty="0">
                <a:latin typeface="Arial Narrow" panose="020B0606020202030204" pitchFamily="34" charset="0"/>
              </a:rPr>
              <a:t>Seaborn includes several plots that allow you to graph univariate distribution, including KDE plots, box plots, and violin plots. </a:t>
            </a:r>
          </a:p>
        </p:txBody>
      </p:sp>
    </p:spTree>
    <p:extLst>
      <p:ext uri="{BB962C8B-B14F-4D97-AF65-F5344CB8AC3E}">
        <p14:creationId xmlns:p14="http://schemas.microsoft.com/office/powerpoint/2010/main" val="1041405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583211" y="789710"/>
            <a:ext cx="10715171" cy="5899872"/>
          </a:xfrm>
        </p:spPr>
        <p:txBody>
          <a:bodyPr>
            <a:normAutofit fontScale="92500" lnSpcReduction="10000"/>
          </a:bodyPr>
          <a:lstStyle/>
          <a:p>
            <a:pPr marL="0" indent="0">
              <a:buNone/>
            </a:pPr>
            <a:r>
              <a:rPr lang="en-US" sz="2200" dirty="0">
                <a:latin typeface="Arial Narrow" panose="020B0606020202030204" pitchFamily="34" charset="0"/>
              </a:rPr>
              <a:t>import </a:t>
            </a:r>
            <a:r>
              <a:rPr lang="en-US" sz="2200" dirty="0" err="1">
                <a:latin typeface="Arial Narrow" panose="020B0606020202030204" pitchFamily="34" charset="0"/>
              </a:rPr>
              <a:t>numpy</a:t>
            </a:r>
            <a:r>
              <a:rPr lang="en-US" sz="2200" dirty="0">
                <a:latin typeface="Arial Narrow" panose="020B0606020202030204" pitchFamily="34" charset="0"/>
              </a:rPr>
              <a:t> as np</a:t>
            </a:r>
          </a:p>
          <a:p>
            <a:pPr marL="0" indent="0">
              <a:buNone/>
            </a:pPr>
            <a:r>
              <a:rPr lang="en-US" sz="2200" dirty="0">
                <a:latin typeface="Arial Narrow" panose="020B0606020202030204" pitchFamily="34" charset="0"/>
              </a:rPr>
              <a:t>import pandas as pd</a:t>
            </a:r>
          </a:p>
          <a:p>
            <a:pPr marL="0" indent="0">
              <a:buNone/>
            </a:pPr>
            <a:r>
              <a:rPr lang="en-US" sz="2200" dirty="0">
                <a:latin typeface="Arial Narrow" panose="020B0606020202030204" pitchFamily="34" charset="0"/>
              </a:rPr>
              <a:t>import </a:t>
            </a:r>
            <a:r>
              <a:rPr lang="en-US" sz="2200" dirty="0" err="1">
                <a:latin typeface="Arial Narrow" panose="020B0606020202030204" pitchFamily="34" charset="0"/>
              </a:rPr>
              <a:t>matplotlib.pyplot</a:t>
            </a:r>
            <a:r>
              <a:rPr lang="en-US" sz="2200" dirty="0">
                <a:latin typeface="Arial Narrow" panose="020B0606020202030204" pitchFamily="34" charset="0"/>
              </a:rPr>
              <a:t> as </a:t>
            </a:r>
            <a:r>
              <a:rPr lang="en-US" sz="2200" dirty="0" err="1">
                <a:latin typeface="Arial Narrow" panose="020B0606020202030204" pitchFamily="34" charset="0"/>
              </a:rPr>
              <a:t>plt</a:t>
            </a:r>
            <a:endParaRPr lang="en-US" sz="2200" dirty="0">
              <a:latin typeface="Arial Narrow" panose="020B0606020202030204" pitchFamily="34" charset="0"/>
            </a:endParaRPr>
          </a:p>
          <a:p>
            <a:pPr marL="0" indent="0">
              <a:buNone/>
            </a:pPr>
            <a:r>
              <a:rPr lang="en-US" sz="2200" dirty="0">
                <a:latin typeface="Arial Narrow" panose="020B0606020202030204" pitchFamily="34" charset="0"/>
              </a:rPr>
              <a:t>import seaborn as </a:t>
            </a:r>
            <a:r>
              <a:rPr lang="en-US" sz="2200" dirty="0" err="1">
                <a:latin typeface="Arial Narrow" panose="020B0606020202030204" pitchFamily="34" charset="0"/>
              </a:rPr>
              <a:t>sns</a:t>
            </a:r>
            <a:endParaRPr lang="en-US" sz="2200" dirty="0">
              <a:latin typeface="Arial Narrow" panose="020B0606020202030204" pitchFamily="34" charset="0"/>
            </a:endParaRPr>
          </a:p>
          <a:p>
            <a:pPr marL="0" indent="0">
              <a:buNone/>
            </a:pPr>
            <a:r>
              <a:rPr lang="en-US" sz="2200" dirty="0">
                <a:latin typeface="Arial Narrow" panose="020B0606020202030204" pitchFamily="34" charset="0"/>
              </a:rPr>
              <a:t>n = 500</a:t>
            </a:r>
          </a:p>
          <a:p>
            <a:pPr marL="0" indent="0">
              <a:buNone/>
            </a:pPr>
            <a:r>
              <a:rPr lang="en-US" sz="2200" dirty="0">
                <a:latin typeface="Arial Narrow" panose="020B0606020202030204" pitchFamily="34" charset="0"/>
              </a:rPr>
              <a:t>dataset1 = </a:t>
            </a:r>
            <a:r>
              <a:rPr lang="en-US" sz="2200" dirty="0" err="1">
                <a:latin typeface="Arial Narrow" panose="020B0606020202030204" pitchFamily="34" charset="0"/>
              </a:rPr>
              <a:t>np.genfromtxt</a:t>
            </a:r>
            <a:r>
              <a:rPr lang="en-US" sz="2200" dirty="0">
                <a:latin typeface="Arial Narrow" panose="020B0606020202030204" pitchFamily="34" charset="0"/>
              </a:rPr>
              <a:t>("dataset1.csv", delimiter=",")</a:t>
            </a:r>
          </a:p>
          <a:p>
            <a:pPr marL="0" indent="0">
              <a:buNone/>
            </a:pPr>
            <a:r>
              <a:rPr lang="en-US" sz="2200" dirty="0">
                <a:latin typeface="Arial Narrow" panose="020B0606020202030204" pitchFamily="34" charset="0"/>
              </a:rPr>
              <a:t>dataset2 = </a:t>
            </a:r>
            <a:r>
              <a:rPr lang="en-US" sz="2200" dirty="0" err="1">
                <a:latin typeface="Arial Narrow" panose="020B0606020202030204" pitchFamily="34" charset="0"/>
              </a:rPr>
              <a:t>np.genfromtxt</a:t>
            </a:r>
            <a:r>
              <a:rPr lang="en-US" sz="2200" dirty="0">
                <a:latin typeface="Arial Narrow" panose="020B0606020202030204" pitchFamily="34" charset="0"/>
              </a:rPr>
              <a:t>("dataset2.csv", delimiter=",")</a:t>
            </a:r>
          </a:p>
          <a:p>
            <a:pPr marL="0" indent="0">
              <a:buNone/>
            </a:pPr>
            <a:r>
              <a:rPr lang="en-US" sz="2200" dirty="0">
                <a:latin typeface="Arial Narrow" panose="020B0606020202030204" pitchFamily="34" charset="0"/>
              </a:rPr>
              <a:t>dataset3 = </a:t>
            </a:r>
            <a:r>
              <a:rPr lang="en-US" sz="2200" dirty="0" err="1">
                <a:latin typeface="Arial Narrow" panose="020B0606020202030204" pitchFamily="34" charset="0"/>
              </a:rPr>
              <a:t>np.genfromtxt</a:t>
            </a:r>
            <a:r>
              <a:rPr lang="en-US" sz="2200" dirty="0">
                <a:latin typeface="Arial Narrow" panose="020B0606020202030204" pitchFamily="34" charset="0"/>
              </a:rPr>
              <a:t>("dataset3.csv", delimiter=",")</a:t>
            </a:r>
          </a:p>
          <a:p>
            <a:pPr marL="0" indent="0">
              <a:buNone/>
            </a:pPr>
            <a:r>
              <a:rPr lang="en-US" sz="2200" dirty="0">
                <a:latin typeface="Arial Narrow" panose="020B0606020202030204" pitchFamily="34" charset="0"/>
              </a:rPr>
              <a:t>df = </a:t>
            </a:r>
            <a:r>
              <a:rPr lang="en-US" sz="2200" dirty="0" err="1">
                <a:latin typeface="Arial Narrow" panose="020B0606020202030204" pitchFamily="34" charset="0"/>
              </a:rPr>
              <a:t>pd.DataFrame</a:t>
            </a:r>
            <a:r>
              <a:rPr lang="en-US" sz="2200" dirty="0">
                <a:latin typeface="Arial Narrow" panose="020B0606020202030204" pitchFamily="34" charset="0"/>
              </a:rPr>
              <a:t>({</a:t>
            </a:r>
          </a:p>
          <a:p>
            <a:pPr marL="0" indent="0">
              <a:buNone/>
            </a:pPr>
            <a:r>
              <a:rPr lang="en-US" sz="2200" dirty="0">
                <a:latin typeface="Arial Narrow" panose="020B0606020202030204" pitchFamily="34" charset="0"/>
              </a:rPr>
              <a:t>    "label": ["</a:t>
            </a:r>
            <a:r>
              <a:rPr lang="en-US" sz="2200" dirty="0" err="1">
                <a:latin typeface="Arial Narrow" panose="020B0606020202030204" pitchFamily="34" charset="0"/>
              </a:rPr>
              <a:t>set_one</a:t>
            </a:r>
            <a:r>
              <a:rPr lang="en-US" sz="2200" dirty="0">
                <a:latin typeface="Arial Narrow" panose="020B0606020202030204" pitchFamily="34" charset="0"/>
              </a:rPr>
              <a:t>"] * n + ["</a:t>
            </a:r>
            <a:r>
              <a:rPr lang="en-US" sz="2200" dirty="0" err="1">
                <a:latin typeface="Arial Narrow" panose="020B0606020202030204" pitchFamily="34" charset="0"/>
              </a:rPr>
              <a:t>set_two</a:t>
            </a:r>
            <a:r>
              <a:rPr lang="en-US" sz="2200" dirty="0">
                <a:latin typeface="Arial Narrow" panose="020B0606020202030204" pitchFamily="34" charset="0"/>
              </a:rPr>
              <a:t>"] * n + ["</a:t>
            </a:r>
            <a:r>
              <a:rPr lang="en-US" sz="2200" dirty="0" err="1">
                <a:latin typeface="Arial Narrow" panose="020B0606020202030204" pitchFamily="34" charset="0"/>
              </a:rPr>
              <a:t>set_three</a:t>
            </a:r>
            <a:r>
              <a:rPr lang="en-US" sz="2200" dirty="0">
                <a:latin typeface="Arial Narrow" panose="020B0606020202030204" pitchFamily="34" charset="0"/>
              </a:rPr>
              <a:t>"] * n,</a:t>
            </a:r>
          </a:p>
          <a:p>
            <a:pPr marL="0" indent="0">
              <a:buNone/>
            </a:pPr>
            <a:r>
              <a:rPr lang="en-US" sz="2200" dirty="0">
                <a:latin typeface="Arial Narrow" panose="020B0606020202030204" pitchFamily="34" charset="0"/>
              </a:rPr>
              <a:t>    "value": </a:t>
            </a:r>
            <a:r>
              <a:rPr lang="en-US" sz="2200" dirty="0" err="1">
                <a:latin typeface="Arial Narrow" panose="020B0606020202030204" pitchFamily="34" charset="0"/>
              </a:rPr>
              <a:t>np.concatenate</a:t>
            </a:r>
            <a:r>
              <a:rPr lang="en-US" sz="2200" dirty="0">
                <a:latin typeface="Arial Narrow" panose="020B0606020202030204" pitchFamily="34" charset="0"/>
              </a:rPr>
              <a:t>([dataset1, dataset2, dataset3])</a:t>
            </a:r>
          </a:p>
          <a:p>
            <a:pPr marL="0" indent="0">
              <a:buNone/>
            </a:pPr>
            <a:r>
              <a:rPr lang="en-US" sz="2200" dirty="0">
                <a:latin typeface="Arial Narrow" panose="020B0606020202030204" pitchFamily="34" charset="0"/>
              </a:rPr>
              <a:t>})</a:t>
            </a:r>
          </a:p>
          <a:p>
            <a:pPr marL="0" indent="0">
              <a:buNone/>
            </a:pPr>
            <a:endParaRPr lang="en-US" sz="2200" dirty="0">
              <a:latin typeface="Arial Narrow" panose="020B0606020202030204" pitchFamily="34" charset="0"/>
            </a:endParaRPr>
          </a:p>
          <a:p>
            <a:pPr marL="0" indent="0">
              <a:buNone/>
            </a:pPr>
            <a:r>
              <a:rPr lang="en-US" sz="2200" dirty="0" err="1">
                <a:latin typeface="Arial Narrow" panose="020B0606020202030204" pitchFamily="34" charset="0"/>
              </a:rPr>
              <a:t>sns.set</a:t>
            </a:r>
            <a:r>
              <a:rPr lang="en-US" sz="2200" dirty="0">
                <a:latin typeface="Arial Narrow" panose="020B0606020202030204" pitchFamily="34" charset="0"/>
              </a:rPr>
              <a:t>()</a:t>
            </a:r>
          </a:p>
          <a:p>
            <a:pPr marL="0" indent="0">
              <a:buNone/>
            </a:pPr>
            <a:r>
              <a:rPr lang="en-US" sz="2200" dirty="0" err="1">
                <a:latin typeface="Arial Narrow" panose="020B0606020202030204" pitchFamily="34" charset="0"/>
              </a:rPr>
              <a:t>sns.barplot</a:t>
            </a:r>
            <a:r>
              <a:rPr lang="en-US" sz="2200" dirty="0">
                <a:latin typeface="Arial Narrow" panose="020B0606020202030204" pitchFamily="34" charset="0"/>
              </a:rPr>
              <a:t>(data=df, x='label', y='value')</a:t>
            </a:r>
          </a:p>
          <a:p>
            <a:pPr marL="0" indent="0">
              <a:buNone/>
            </a:pPr>
            <a:r>
              <a:rPr lang="en-US" sz="2200" dirty="0" err="1">
                <a:latin typeface="Arial Narrow" panose="020B0606020202030204" pitchFamily="34" charset="0"/>
              </a:rPr>
              <a:t>plt.show</a:t>
            </a:r>
            <a:r>
              <a:rPr lang="en-US" sz="2200" dirty="0">
                <a:latin typeface="Arial Narrow" panose="020B0606020202030204" pitchFamily="34" charset="0"/>
              </a:rPr>
              <a:t>()</a:t>
            </a:r>
          </a:p>
          <a:p>
            <a:pPr marL="0" indent="0">
              <a:buNone/>
            </a:pPr>
            <a:endParaRPr lang="en-US" sz="2200" dirty="0">
              <a:latin typeface="Arial Narrow" panose="020B0606020202030204" pitchFamily="34" charset="0"/>
            </a:endParaRPr>
          </a:p>
          <a:p>
            <a:endParaRPr lang="en-US" sz="2200" dirty="0">
              <a:latin typeface="Arial Narrow" panose="020B0606020202030204" pitchFamily="34" charset="0"/>
            </a:endParaRPr>
          </a:p>
        </p:txBody>
      </p:sp>
      <p:pic>
        <p:nvPicPr>
          <p:cNvPr id="4" name="Picture 3" descr="C:\Users\Faculty\AppData\Local\Microsoft\Windows\INetCache\Content.MSO\63E3A58D.tmp">
            <a:extLst>
              <a:ext uri="{FF2B5EF4-FFF2-40B4-BE49-F238E27FC236}">
                <a16:creationId xmlns:a16="http://schemas.microsoft.com/office/drawing/2014/main" id="{A09C848C-3B45-4E77-B29C-F9232E9A6F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15100" y="386195"/>
            <a:ext cx="5566064" cy="3950278"/>
          </a:xfrm>
          <a:prstGeom prst="rect">
            <a:avLst/>
          </a:prstGeom>
          <a:noFill/>
          <a:ln>
            <a:noFill/>
          </a:ln>
        </p:spPr>
      </p:pic>
      <p:sp>
        <p:nvSpPr>
          <p:cNvPr id="5" name="Title 1">
            <a:extLst>
              <a:ext uri="{FF2B5EF4-FFF2-40B4-BE49-F238E27FC236}">
                <a16:creationId xmlns:a16="http://schemas.microsoft.com/office/drawing/2014/main" id="{88204B5F-43CD-4201-9F23-6497B3C14DF0}"/>
              </a:ext>
            </a:extLst>
          </p:cNvPr>
          <p:cNvSpPr>
            <a:spLocks noGrp="1"/>
          </p:cNvSpPr>
          <p:nvPr>
            <p:ph type="title"/>
          </p:nvPr>
        </p:nvSpPr>
        <p:spPr>
          <a:xfrm>
            <a:off x="444666" y="1"/>
            <a:ext cx="10715171" cy="789710"/>
          </a:xfrm>
        </p:spPr>
        <p:txBody>
          <a:bodyPr>
            <a:normAutofit/>
          </a:bodyPr>
          <a:lstStyle/>
          <a:p>
            <a:r>
              <a:rPr lang="en-US" sz="3200" dirty="0">
                <a:solidFill>
                  <a:srgbClr val="FF0000"/>
                </a:solidFill>
                <a:latin typeface="Arial Narrow" panose="020B0606020202030204" pitchFamily="34" charset="0"/>
              </a:rPr>
              <a:t>Plotting Distributions with Seaborn</a:t>
            </a:r>
          </a:p>
        </p:txBody>
      </p:sp>
    </p:spTree>
    <p:extLst>
      <p:ext uri="{BB962C8B-B14F-4D97-AF65-F5344CB8AC3E}">
        <p14:creationId xmlns:p14="http://schemas.microsoft.com/office/powerpoint/2010/main" val="1261354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47D54-CA9E-49A9-A729-109034069728}"/>
              </a:ext>
            </a:extLst>
          </p:cNvPr>
          <p:cNvSpPr>
            <a:spLocks noGrp="1"/>
          </p:cNvSpPr>
          <p:nvPr>
            <p:ph type="title"/>
          </p:nvPr>
        </p:nvSpPr>
        <p:spPr>
          <a:xfrm>
            <a:off x="422563" y="100833"/>
            <a:ext cx="10515600" cy="785858"/>
          </a:xfrm>
        </p:spPr>
        <p:txBody>
          <a:bodyPr>
            <a:normAutofit/>
          </a:bodyPr>
          <a:lstStyle/>
          <a:p>
            <a:r>
              <a:rPr lang="en-US" sz="4000" dirty="0">
                <a:solidFill>
                  <a:srgbClr val="FF0000"/>
                </a:solidFill>
                <a:latin typeface="Arial Narrow" panose="020B0606020202030204" pitchFamily="34" charset="0"/>
              </a:rPr>
              <a:t>KDE Plots</a:t>
            </a:r>
          </a:p>
        </p:txBody>
      </p:sp>
      <p:sp>
        <p:nvSpPr>
          <p:cNvPr id="3" name="Content Placeholder 2">
            <a:extLst>
              <a:ext uri="{FF2B5EF4-FFF2-40B4-BE49-F238E27FC236}">
                <a16:creationId xmlns:a16="http://schemas.microsoft.com/office/drawing/2014/main" id="{2BBA8FCF-E83A-42C2-B618-9706FF375AF1}"/>
              </a:ext>
            </a:extLst>
          </p:cNvPr>
          <p:cNvSpPr>
            <a:spLocks noGrp="1"/>
          </p:cNvSpPr>
          <p:nvPr>
            <p:ph idx="1"/>
          </p:nvPr>
        </p:nvSpPr>
        <p:spPr>
          <a:xfrm>
            <a:off x="138546" y="1094508"/>
            <a:ext cx="7128164" cy="5763491"/>
          </a:xfrm>
        </p:spPr>
        <p:txBody>
          <a:bodyPr>
            <a:normAutofit/>
          </a:bodyPr>
          <a:lstStyle/>
          <a:p>
            <a:r>
              <a:rPr lang="en-US" sz="2200" dirty="0">
                <a:latin typeface="Arial Narrow" panose="020B0606020202030204" pitchFamily="34" charset="0"/>
              </a:rPr>
              <a:t>KDE stands for Kernel Density Estimator. A KDE plot gives us the sense of a univariate as a curve. </a:t>
            </a:r>
          </a:p>
          <a:p>
            <a:endParaRPr lang="en-US" sz="2200" dirty="0">
              <a:latin typeface="Arial Narrow" panose="020B0606020202030204" pitchFamily="34" charset="0"/>
            </a:endParaRPr>
          </a:p>
          <a:p>
            <a:r>
              <a:rPr lang="en-US" sz="2200" dirty="0">
                <a:latin typeface="Arial Narrow" panose="020B0606020202030204" pitchFamily="34" charset="0"/>
              </a:rPr>
              <a:t>A univariate dataset only has one variable</a:t>
            </a:r>
          </a:p>
          <a:p>
            <a:endParaRPr lang="en-US" sz="2200" dirty="0">
              <a:latin typeface="Arial Narrow" panose="020B0606020202030204" pitchFamily="34" charset="0"/>
            </a:endParaRPr>
          </a:p>
          <a:p>
            <a:r>
              <a:rPr lang="en-US" sz="2200" dirty="0">
                <a:latin typeface="Arial Narrow" panose="020B0606020202030204" pitchFamily="34" charset="0"/>
              </a:rPr>
              <a:t>KDE plots are preferable to histograms because depending on how you group the data into bins and the width of the bins, you can draw wildly different conclusions about the shape of the data. </a:t>
            </a:r>
          </a:p>
          <a:p>
            <a:endParaRPr lang="en-US" sz="2200" dirty="0">
              <a:latin typeface="Arial Narrow" panose="020B0606020202030204" pitchFamily="34" charset="0"/>
            </a:endParaRPr>
          </a:p>
          <a:p>
            <a:r>
              <a:rPr lang="en-US" sz="2200" dirty="0">
                <a:latin typeface="Arial Narrow" panose="020B0606020202030204" pitchFamily="34" charset="0"/>
              </a:rPr>
              <a:t>Using a KDE plot can mitigate these issues, because they smooth the datasets, allow us to generalize over the shape of our data</a:t>
            </a:r>
          </a:p>
        </p:txBody>
      </p:sp>
      <p:pic>
        <p:nvPicPr>
          <p:cNvPr id="4" name="Picture 3">
            <a:extLst>
              <a:ext uri="{FF2B5EF4-FFF2-40B4-BE49-F238E27FC236}">
                <a16:creationId xmlns:a16="http://schemas.microsoft.com/office/drawing/2014/main" id="{DB7306C8-2615-4AD1-96E4-6984E89D2D13}"/>
              </a:ext>
            </a:extLst>
          </p:cNvPr>
          <p:cNvPicPr/>
          <p:nvPr/>
        </p:nvPicPr>
        <p:blipFill>
          <a:blip r:embed="rId2">
            <a:extLst>
              <a:ext uri="{28A0092B-C50C-407E-A947-70E740481C1C}">
                <a14:useLocalDpi xmlns:a14="http://schemas.microsoft.com/office/drawing/2010/main" val="0"/>
              </a:ext>
            </a:extLst>
          </a:blip>
          <a:stretch>
            <a:fillRect/>
          </a:stretch>
        </p:blipFill>
        <p:spPr>
          <a:xfrm>
            <a:off x="7266710" y="1567671"/>
            <a:ext cx="4925291" cy="3101311"/>
          </a:xfrm>
          <a:prstGeom prst="rect">
            <a:avLst/>
          </a:prstGeom>
        </p:spPr>
      </p:pic>
    </p:spTree>
    <p:extLst>
      <p:ext uri="{BB962C8B-B14F-4D97-AF65-F5344CB8AC3E}">
        <p14:creationId xmlns:p14="http://schemas.microsoft.com/office/powerpoint/2010/main" val="1308743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766E4-1BB6-4C5C-AE56-8FD8385065BD}"/>
              </a:ext>
            </a:extLst>
          </p:cNvPr>
          <p:cNvSpPr>
            <a:spLocks noGrp="1"/>
          </p:cNvSpPr>
          <p:nvPr>
            <p:ph idx="1"/>
          </p:nvPr>
        </p:nvSpPr>
        <p:spPr>
          <a:xfrm>
            <a:off x="838200" y="1551709"/>
            <a:ext cx="10515600" cy="4625254"/>
          </a:xfrm>
        </p:spPr>
        <p:txBody>
          <a:bodyPr>
            <a:normAutofit/>
          </a:bodyPr>
          <a:lstStyle/>
          <a:p>
            <a:r>
              <a:rPr lang="en-US" sz="2400" dirty="0">
                <a:latin typeface="Arial Narrow" panose="020B0606020202030204" pitchFamily="34" charset="0"/>
              </a:rPr>
              <a:t>To plot a KDE in Seaborn, we use the method </a:t>
            </a:r>
            <a:r>
              <a:rPr lang="en-US" sz="2400" dirty="0" err="1">
                <a:latin typeface="Arial Narrow" panose="020B0606020202030204" pitchFamily="34" charset="0"/>
              </a:rPr>
              <a:t>sns.kdeplot</a:t>
            </a:r>
            <a:r>
              <a:rPr lang="en-US" sz="2400" dirty="0">
                <a:latin typeface="Arial Narrow" panose="020B0606020202030204" pitchFamily="34" charset="0"/>
              </a:rPr>
              <a:t>(). </a:t>
            </a:r>
          </a:p>
          <a:p>
            <a:endParaRPr lang="en-US" sz="2400" dirty="0">
              <a:latin typeface="Arial Narrow" panose="020B0606020202030204" pitchFamily="34" charset="0"/>
            </a:endParaRPr>
          </a:p>
          <a:p>
            <a:r>
              <a:rPr lang="en-US" sz="2400" dirty="0">
                <a:latin typeface="Arial Narrow" panose="020B0606020202030204" pitchFamily="34" charset="0"/>
              </a:rPr>
              <a:t>A KDE plot takes the following arguments:</a:t>
            </a:r>
          </a:p>
          <a:p>
            <a:pPr lvl="1"/>
            <a:r>
              <a:rPr lang="en-US" sz="2000" dirty="0">
                <a:latin typeface="Arial Narrow" panose="020B0606020202030204" pitchFamily="34" charset="0"/>
              </a:rPr>
              <a:t>data - the univariate dataset being visualized, like a Pandas </a:t>
            </a:r>
            <a:r>
              <a:rPr lang="en-US" sz="2000" dirty="0" err="1">
                <a:latin typeface="Arial Narrow" panose="020B0606020202030204" pitchFamily="34" charset="0"/>
              </a:rPr>
              <a:t>DataFrame</a:t>
            </a:r>
            <a:r>
              <a:rPr lang="en-US" sz="2000" dirty="0">
                <a:latin typeface="Arial Narrow" panose="020B0606020202030204" pitchFamily="34" charset="0"/>
              </a:rPr>
              <a:t>, Python list, or NumPy array</a:t>
            </a:r>
          </a:p>
          <a:p>
            <a:pPr lvl="1"/>
            <a:r>
              <a:rPr lang="en-US" sz="2000" dirty="0">
                <a:latin typeface="Arial Narrow" panose="020B0606020202030204" pitchFamily="34" charset="0"/>
              </a:rPr>
              <a:t>shade - a </a:t>
            </a:r>
            <a:r>
              <a:rPr lang="en-US" sz="2000" dirty="0" err="1">
                <a:latin typeface="Arial Narrow" panose="020B0606020202030204" pitchFamily="34" charset="0"/>
              </a:rPr>
              <a:t>boolean</a:t>
            </a:r>
            <a:r>
              <a:rPr lang="en-US" sz="2000" dirty="0">
                <a:latin typeface="Arial Narrow" panose="020B0606020202030204" pitchFamily="34" charset="0"/>
              </a:rPr>
              <a:t> that determines whether or not the space underneath the curve is shaded</a:t>
            </a:r>
          </a:p>
          <a:p>
            <a:r>
              <a:rPr lang="en-US" sz="2400" dirty="0">
                <a:latin typeface="Arial Narrow" panose="020B0606020202030204" pitchFamily="34" charset="0"/>
              </a:rPr>
              <a:t>Let’s examine the KDE plots of our three datasets:</a:t>
            </a:r>
          </a:p>
          <a:p>
            <a:pPr marL="457200" lvl="1" indent="0">
              <a:buNone/>
            </a:pPr>
            <a:r>
              <a:rPr lang="en-US" sz="2000" dirty="0" err="1">
                <a:solidFill>
                  <a:schemeClr val="accent1"/>
                </a:solidFill>
                <a:latin typeface="Arial Narrow" panose="020B0606020202030204" pitchFamily="34" charset="0"/>
              </a:rPr>
              <a:t>sns.kdeplot</a:t>
            </a:r>
            <a:r>
              <a:rPr lang="en-US" sz="2000" dirty="0">
                <a:solidFill>
                  <a:schemeClr val="accent1"/>
                </a:solidFill>
                <a:latin typeface="Arial Narrow" panose="020B0606020202030204" pitchFamily="34" charset="0"/>
              </a:rPr>
              <a:t>(dataset1, shade=True)</a:t>
            </a:r>
          </a:p>
          <a:p>
            <a:pPr marL="457200" lvl="1" indent="0">
              <a:buNone/>
            </a:pPr>
            <a:r>
              <a:rPr lang="en-US" sz="2000" dirty="0" err="1">
                <a:solidFill>
                  <a:schemeClr val="accent1"/>
                </a:solidFill>
                <a:latin typeface="Arial Narrow" panose="020B0606020202030204" pitchFamily="34" charset="0"/>
              </a:rPr>
              <a:t>sns.kdeplot</a:t>
            </a:r>
            <a:r>
              <a:rPr lang="en-US" sz="2000" dirty="0">
                <a:solidFill>
                  <a:schemeClr val="accent1"/>
                </a:solidFill>
                <a:latin typeface="Arial Narrow" panose="020B0606020202030204" pitchFamily="34" charset="0"/>
              </a:rPr>
              <a:t>(dataset2, shade=True)</a:t>
            </a:r>
          </a:p>
          <a:p>
            <a:pPr marL="457200" lvl="1" indent="0">
              <a:buNone/>
            </a:pPr>
            <a:r>
              <a:rPr lang="en-US" sz="2000" dirty="0" err="1">
                <a:solidFill>
                  <a:schemeClr val="accent1"/>
                </a:solidFill>
                <a:latin typeface="Arial Narrow" panose="020B0606020202030204" pitchFamily="34" charset="0"/>
              </a:rPr>
              <a:t>sns.kdeplot</a:t>
            </a:r>
            <a:r>
              <a:rPr lang="en-US" sz="2000" dirty="0">
                <a:solidFill>
                  <a:schemeClr val="accent1"/>
                </a:solidFill>
                <a:latin typeface="Arial Narrow" panose="020B0606020202030204" pitchFamily="34" charset="0"/>
              </a:rPr>
              <a:t>(dataset3, shade=True)</a:t>
            </a:r>
          </a:p>
          <a:p>
            <a:pPr marL="457200" lvl="1" indent="0">
              <a:buNone/>
            </a:pPr>
            <a:r>
              <a:rPr lang="en-US" sz="2000" dirty="0" err="1">
                <a:solidFill>
                  <a:schemeClr val="accent1"/>
                </a:solidFill>
                <a:latin typeface="Arial Narrow" panose="020B0606020202030204" pitchFamily="34" charset="0"/>
              </a:rPr>
              <a:t>plt.legend</a:t>
            </a:r>
            <a:r>
              <a:rPr lang="en-US" sz="2000" dirty="0">
                <a:solidFill>
                  <a:schemeClr val="accent1"/>
                </a:solidFill>
                <a:latin typeface="Arial Narrow" panose="020B0606020202030204" pitchFamily="34" charset="0"/>
              </a:rPr>
              <a:t>()</a:t>
            </a:r>
          </a:p>
          <a:p>
            <a:pPr marL="457200" lvl="1" indent="0">
              <a:buNone/>
            </a:pPr>
            <a:r>
              <a:rPr lang="en-US" sz="2000" dirty="0" err="1">
                <a:solidFill>
                  <a:schemeClr val="accent1"/>
                </a:solidFill>
                <a:latin typeface="Arial Narrow" panose="020B0606020202030204" pitchFamily="34" charset="0"/>
              </a:rPr>
              <a:t>plt.show</a:t>
            </a:r>
            <a:r>
              <a:rPr lang="en-US" sz="2000" dirty="0">
                <a:solidFill>
                  <a:schemeClr val="accent1"/>
                </a:solidFill>
                <a:latin typeface="Arial Narrow" panose="020B0606020202030204" pitchFamily="34" charset="0"/>
              </a:rPr>
              <a:t>()</a:t>
            </a:r>
          </a:p>
          <a:p>
            <a:endParaRPr lang="en-US" dirty="0"/>
          </a:p>
        </p:txBody>
      </p:sp>
      <p:pic>
        <p:nvPicPr>
          <p:cNvPr id="4" name="Picture 3" descr="alt">
            <a:extLst>
              <a:ext uri="{FF2B5EF4-FFF2-40B4-BE49-F238E27FC236}">
                <a16:creationId xmlns:a16="http://schemas.microsoft.com/office/drawing/2014/main" id="{DF2C286F-C948-4C82-A04D-4E3D63E2375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32506" y="3692236"/>
            <a:ext cx="4710112" cy="3068782"/>
          </a:xfrm>
          <a:prstGeom prst="rect">
            <a:avLst/>
          </a:prstGeom>
          <a:noFill/>
          <a:ln>
            <a:noFill/>
          </a:ln>
        </p:spPr>
      </p:pic>
      <p:sp>
        <p:nvSpPr>
          <p:cNvPr id="5" name="Rectangle 4">
            <a:extLst>
              <a:ext uri="{FF2B5EF4-FFF2-40B4-BE49-F238E27FC236}">
                <a16:creationId xmlns:a16="http://schemas.microsoft.com/office/drawing/2014/main" id="{DC19817C-06F8-4C5F-A267-671E84C0F843}"/>
              </a:ext>
            </a:extLst>
          </p:cNvPr>
          <p:cNvSpPr/>
          <p:nvPr/>
        </p:nvSpPr>
        <p:spPr>
          <a:xfrm>
            <a:off x="2407227" y="5715298"/>
            <a:ext cx="4395355" cy="923330"/>
          </a:xfrm>
          <a:prstGeom prst="rect">
            <a:avLst/>
          </a:prstGeom>
          <a:ln>
            <a:solidFill>
              <a:schemeClr val="accent1">
                <a:lumMod val="40000"/>
                <a:lumOff val="60000"/>
              </a:schemeClr>
            </a:solidFill>
          </a:ln>
        </p:spPr>
        <p:txBody>
          <a:bodyPr wrap="square">
            <a:spAutoFit/>
          </a:bodyPr>
          <a:lstStyle/>
          <a:p>
            <a:pPr marL="285750" indent="-285750">
              <a:buFont typeface="Arial" panose="020B0604020202020204" pitchFamily="34" charset="0"/>
              <a:buChar char="•"/>
            </a:pPr>
            <a:r>
              <a:rPr lang="en-US" dirty="0">
                <a:solidFill>
                  <a:schemeClr val="accent1"/>
                </a:solidFill>
                <a:latin typeface="Arial Narrow" panose="020B0606020202030204" pitchFamily="34" charset="0"/>
              </a:rPr>
              <a:t>Dataset 1 is skewed left</a:t>
            </a:r>
          </a:p>
          <a:p>
            <a:pPr marL="285750" indent="-285750">
              <a:buFont typeface="Arial" panose="020B0604020202020204" pitchFamily="34" charset="0"/>
              <a:buChar char="•"/>
            </a:pPr>
            <a:r>
              <a:rPr lang="en-US" dirty="0">
                <a:solidFill>
                  <a:schemeClr val="accent1"/>
                </a:solidFill>
                <a:latin typeface="Arial Narrow" panose="020B0606020202030204" pitchFamily="34" charset="0"/>
              </a:rPr>
              <a:t>Dataset 2 is normally distributed</a:t>
            </a:r>
          </a:p>
          <a:p>
            <a:pPr marL="285750" indent="-285750">
              <a:buFont typeface="Arial" panose="020B0604020202020204" pitchFamily="34" charset="0"/>
              <a:buChar char="•"/>
            </a:pPr>
            <a:r>
              <a:rPr lang="en-US" dirty="0">
                <a:solidFill>
                  <a:schemeClr val="accent1"/>
                </a:solidFill>
                <a:latin typeface="Arial Narrow" panose="020B0606020202030204" pitchFamily="34" charset="0"/>
              </a:rPr>
              <a:t>Dataset 3 is bimodal (it has two peaks)</a:t>
            </a:r>
          </a:p>
        </p:txBody>
      </p:sp>
      <p:sp>
        <p:nvSpPr>
          <p:cNvPr id="6" name="Title 1">
            <a:extLst>
              <a:ext uri="{FF2B5EF4-FFF2-40B4-BE49-F238E27FC236}">
                <a16:creationId xmlns:a16="http://schemas.microsoft.com/office/drawing/2014/main" id="{BDB8C80F-0C86-466F-85F1-B4F369AC6AE3}"/>
              </a:ext>
            </a:extLst>
          </p:cNvPr>
          <p:cNvSpPr txBox="1">
            <a:spLocks/>
          </p:cNvSpPr>
          <p:nvPr/>
        </p:nvSpPr>
        <p:spPr>
          <a:xfrm>
            <a:off x="422563" y="100833"/>
            <a:ext cx="10515600" cy="7858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solidFill>
                  <a:srgbClr val="FF0000"/>
                </a:solidFill>
                <a:latin typeface="Arial Narrow" panose="020B0606020202030204" pitchFamily="34" charset="0"/>
              </a:rPr>
              <a:t>KDE Plots</a:t>
            </a:r>
            <a:endParaRPr lang="en-US" sz="4000"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1069217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r>
              <a:rPr lang="en-US" sz="2200" dirty="0">
                <a:latin typeface="Arial Narrow" panose="020B0606020202030204" pitchFamily="34" charset="0"/>
              </a:rPr>
              <a:t>We can use </a:t>
            </a:r>
            <a:r>
              <a:rPr lang="en-US" sz="2200" dirty="0" err="1">
                <a:latin typeface="Arial Narrow" panose="020B0606020202030204" pitchFamily="34" charset="0"/>
              </a:rPr>
              <a:t>barplots</a:t>
            </a:r>
            <a:r>
              <a:rPr lang="en-US" sz="2200" dirty="0">
                <a:latin typeface="Arial Narrow" panose="020B0606020202030204" pitchFamily="34" charset="0"/>
              </a:rPr>
              <a:t> to find out information about the mean - but it doesn't give us a sense of how spread out the data is in each set. </a:t>
            </a:r>
          </a:p>
          <a:p>
            <a:r>
              <a:rPr lang="en-US" sz="2200" dirty="0">
                <a:latin typeface="Arial Narrow" panose="020B0606020202030204" pitchFamily="34" charset="0"/>
              </a:rPr>
              <a:t>To find out more about the distribution, we can use a KDE plot.</a:t>
            </a:r>
          </a:p>
          <a:p>
            <a:endParaRPr lang="en-US" sz="2200" dirty="0">
              <a:latin typeface="Arial Narrow" panose="020B0606020202030204" pitchFamily="34" charset="0"/>
            </a:endParaRPr>
          </a:p>
          <a:p>
            <a:pPr marL="457200" lvl="1" indent="0">
              <a:buNone/>
            </a:pPr>
            <a:r>
              <a:rPr lang="en-US" sz="1800" dirty="0" err="1">
                <a:latin typeface="Arial Narrow" panose="020B0606020202030204" pitchFamily="34" charset="0"/>
              </a:rPr>
              <a:t>sns.kdeplot</a:t>
            </a:r>
            <a:r>
              <a:rPr lang="en-US" sz="1800" dirty="0">
                <a:latin typeface="Arial Narrow" panose="020B0606020202030204" pitchFamily="34" charset="0"/>
              </a:rPr>
              <a:t>(dataset1, shade=True, label="dataset1")</a:t>
            </a:r>
          </a:p>
          <a:p>
            <a:pPr marL="457200" lvl="1" indent="0">
              <a:buNone/>
            </a:pPr>
            <a:r>
              <a:rPr lang="en-US" sz="1800" dirty="0" err="1">
                <a:latin typeface="Arial Narrow" panose="020B0606020202030204" pitchFamily="34" charset="0"/>
              </a:rPr>
              <a:t>sns.kdeplot</a:t>
            </a:r>
            <a:r>
              <a:rPr lang="en-US" sz="1800" dirty="0">
                <a:latin typeface="Arial Narrow" panose="020B0606020202030204" pitchFamily="34" charset="0"/>
              </a:rPr>
              <a:t>(dataset2, shade=True, label="dataset2")</a:t>
            </a:r>
          </a:p>
          <a:p>
            <a:pPr marL="457200" lvl="1" indent="0">
              <a:buNone/>
            </a:pPr>
            <a:r>
              <a:rPr lang="en-US" sz="1800" dirty="0" err="1">
                <a:latin typeface="Arial Narrow" panose="020B0606020202030204" pitchFamily="34" charset="0"/>
              </a:rPr>
              <a:t>sns.kdeplot</a:t>
            </a:r>
            <a:r>
              <a:rPr lang="en-US" sz="1800" dirty="0">
                <a:latin typeface="Arial Narrow" panose="020B0606020202030204" pitchFamily="34" charset="0"/>
              </a:rPr>
              <a:t>(dataset3, shade=True, label="dataset3")</a:t>
            </a:r>
          </a:p>
          <a:p>
            <a:pPr marL="457200" lvl="1" indent="0">
              <a:buNone/>
            </a:pPr>
            <a:endParaRPr lang="en-US" sz="1800" dirty="0">
              <a:latin typeface="Arial Narrow" panose="020B0606020202030204" pitchFamily="34" charset="0"/>
            </a:endParaRPr>
          </a:p>
          <a:p>
            <a:pPr marL="457200" lvl="1" indent="0">
              <a:buNone/>
            </a:pPr>
            <a:r>
              <a:rPr lang="en-US" sz="1800" dirty="0" err="1">
                <a:latin typeface="Arial Narrow" panose="020B0606020202030204" pitchFamily="34" charset="0"/>
              </a:rPr>
              <a:t>plt.legend</a:t>
            </a:r>
            <a:r>
              <a:rPr lang="en-US" sz="1800" dirty="0">
                <a:latin typeface="Arial Narrow" panose="020B0606020202030204" pitchFamily="34" charset="0"/>
              </a:rPr>
              <a:t>()</a:t>
            </a:r>
          </a:p>
          <a:p>
            <a:pPr marL="457200" lvl="1" indent="0">
              <a:buNone/>
            </a:pPr>
            <a:r>
              <a:rPr lang="en-US" sz="1800" dirty="0" err="1">
                <a:latin typeface="Arial Narrow" panose="020B0606020202030204" pitchFamily="34" charset="0"/>
              </a:rPr>
              <a:t>plt.show</a:t>
            </a:r>
            <a:r>
              <a:rPr lang="en-US" sz="1800" dirty="0">
                <a:latin typeface="Arial Narrow" panose="020B0606020202030204" pitchFamily="34" charset="0"/>
              </a:rPr>
              <a:t>()</a:t>
            </a:r>
          </a:p>
          <a:p>
            <a:endParaRPr lang="en-US" sz="2200" dirty="0">
              <a:latin typeface="Arial Narrow" panose="020B0606020202030204" pitchFamily="34" charset="0"/>
            </a:endParaRPr>
          </a:p>
        </p:txBody>
      </p:sp>
      <p:pic>
        <p:nvPicPr>
          <p:cNvPr id="4" name="Picture 3" descr="C:\Users\Faculty\AppData\Local\Microsoft\Windows\INetCache\Content.MSO\A2B85C23.tmp">
            <a:extLst>
              <a:ext uri="{FF2B5EF4-FFF2-40B4-BE49-F238E27FC236}">
                <a16:creationId xmlns:a16="http://schemas.microsoft.com/office/drawing/2014/main" id="{8ACD5C35-4A20-4A0C-960C-6C49E0D8374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54831" y="2567854"/>
            <a:ext cx="6146223" cy="4096183"/>
          </a:xfrm>
          <a:prstGeom prst="rect">
            <a:avLst/>
          </a:prstGeom>
          <a:noFill/>
          <a:ln>
            <a:noFill/>
          </a:ln>
        </p:spPr>
      </p:pic>
      <p:sp>
        <p:nvSpPr>
          <p:cNvPr id="5" name="Title 1">
            <a:extLst>
              <a:ext uri="{FF2B5EF4-FFF2-40B4-BE49-F238E27FC236}">
                <a16:creationId xmlns:a16="http://schemas.microsoft.com/office/drawing/2014/main" id="{05701924-3078-463A-BA86-283C14E6620B}"/>
              </a:ext>
            </a:extLst>
          </p:cNvPr>
          <p:cNvSpPr>
            <a:spLocks noGrp="1"/>
          </p:cNvSpPr>
          <p:nvPr>
            <p:ph type="title"/>
          </p:nvPr>
        </p:nvSpPr>
        <p:spPr>
          <a:xfrm>
            <a:off x="638175" y="365125"/>
            <a:ext cx="10715625" cy="839788"/>
          </a:xfrm>
        </p:spPr>
        <p:txBody>
          <a:bodyPr>
            <a:normAutofit/>
          </a:bodyPr>
          <a:lstStyle/>
          <a:p>
            <a:r>
              <a:rPr lang="en-US" sz="4000" dirty="0">
                <a:solidFill>
                  <a:srgbClr val="FF0000"/>
                </a:solidFill>
                <a:latin typeface="Arial Narrow" panose="020B0606020202030204" pitchFamily="34" charset="0"/>
              </a:rPr>
              <a:t>KDE Plots</a:t>
            </a:r>
          </a:p>
        </p:txBody>
      </p:sp>
    </p:spTree>
    <p:extLst>
      <p:ext uri="{BB962C8B-B14F-4D97-AF65-F5344CB8AC3E}">
        <p14:creationId xmlns:p14="http://schemas.microsoft.com/office/powerpoint/2010/main" val="3403476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5576F-8EB6-435B-BFB8-D35A3C6180A8}"/>
              </a:ext>
            </a:extLst>
          </p:cNvPr>
          <p:cNvSpPr>
            <a:spLocks noGrp="1"/>
          </p:cNvSpPr>
          <p:nvPr>
            <p:ph type="title"/>
          </p:nvPr>
        </p:nvSpPr>
        <p:spPr>
          <a:xfrm>
            <a:off x="838200" y="365126"/>
            <a:ext cx="10515600" cy="840220"/>
          </a:xfrm>
        </p:spPr>
        <p:txBody>
          <a:bodyPr>
            <a:normAutofit/>
          </a:bodyPr>
          <a:lstStyle/>
          <a:p>
            <a:r>
              <a:rPr lang="en-US" sz="3600" b="1" dirty="0">
                <a:solidFill>
                  <a:srgbClr val="FF0000"/>
                </a:solidFill>
                <a:latin typeface="Arial Narrow" panose="020B0606020202030204" pitchFamily="34" charset="0"/>
              </a:rPr>
              <a:t>Box Plots</a:t>
            </a:r>
            <a:endParaRPr lang="en-US" sz="3600" dirty="0">
              <a:solidFill>
                <a:srgbClr val="FF0000"/>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id="{5E50467E-D111-4B56-93BC-B246598CCEE1}"/>
              </a:ext>
            </a:extLst>
          </p:cNvPr>
          <p:cNvSpPr>
            <a:spLocks noGrp="1"/>
          </p:cNvSpPr>
          <p:nvPr>
            <p:ph idx="1"/>
          </p:nvPr>
        </p:nvSpPr>
        <p:spPr>
          <a:xfrm>
            <a:off x="838200" y="1253331"/>
            <a:ext cx="10515600" cy="4351338"/>
          </a:xfrm>
        </p:spPr>
        <p:txBody>
          <a:bodyPr>
            <a:normAutofit/>
          </a:bodyPr>
          <a:lstStyle/>
          <a:p>
            <a:r>
              <a:rPr lang="en-US" sz="2400" dirty="0">
                <a:latin typeface="Arial Narrow" panose="020B0606020202030204" pitchFamily="34" charset="0"/>
              </a:rPr>
              <a:t>The box plot (also known as a box-and-whisker plot) can tell us about how our dataset is distributed.</a:t>
            </a:r>
          </a:p>
          <a:p>
            <a:r>
              <a:rPr lang="en-US" sz="2400" dirty="0">
                <a:latin typeface="Arial Narrow" panose="020B0606020202030204" pitchFamily="34" charset="0"/>
              </a:rPr>
              <a:t>It gives us an idea about where a significant portion of our data lies, and whether or not any outliers are present. </a:t>
            </a:r>
          </a:p>
          <a:p>
            <a:pPr lvl="1"/>
            <a:r>
              <a:rPr lang="en-US" sz="2000" dirty="0">
                <a:latin typeface="Arial Narrow" panose="020B0606020202030204" pitchFamily="34" charset="0"/>
              </a:rPr>
              <a:t>The </a:t>
            </a:r>
            <a:r>
              <a:rPr lang="en-US" sz="2000" b="1" dirty="0">
                <a:latin typeface="Arial Narrow" panose="020B0606020202030204" pitchFamily="34" charset="0"/>
              </a:rPr>
              <a:t>box</a:t>
            </a:r>
            <a:r>
              <a:rPr lang="en-US" sz="2000" dirty="0">
                <a:latin typeface="Arial Narrow" panose="020B0606020202030204" pitchFamily="34" charset="0"/>
              </a:rPr>
              <a:t> represents the interquartile range</a:t>
            </a:r>
          </a:p>
          <a:p>
            <a:pPr lvl="1"/>
            <a:r>
              <a:rPr lang="en-US" sz="2000" dirty="0">
                <a:latin typeface="Arial Narrow" panose="020B0606020202030204" pitchFamily="34" charset="0"/>
              </a:rPr>
              <a:t>The </a:t>
            </a:r>
            <a:r>
              <a:rPr lang="en-US" sz="2000" b="1" dirty="0">
                <a:latin typeface="Arial Narrow" panose="020B0606020202030204" pitchFamily="34" charset="0"/>
              </a:rPr>
              <a:t>line in the middle</a:t>
            </a:r>
            <a:r>
              <a:rPr lang="en-US" sz="2000" dirty="0">
                <a:latin typeface="Arial Narrow" panose="020B0606020202030204" pitchFamily="34" charset="0"/>
              </a:rPr>
              <a:t> of the box is the median</a:t>
            </a:r>
          </a:p>
          <a:p>
            <a:pPr lvl="1"/>
            <a:r>
              <a:rPr lang="en-US" sz="2000" dirty="0">
                <a:latin typeface="Arial Narrow" panose="020B0606020202030204" pitchFamily="34" charset="0"/>
              </a:rPr>
              <a:t>The </a:t>
            </a:r>
            <a:r>
              <a:rPr lang="en-US" sz="2000" b="1" dirty="0">
                <a:latin typeface="Arial Narrow" panose="020B0606020202030204" pitchFamily="34" charset="0"/>
              </a:rPr>
              <a:t>end lines</a:t>
            </a:r>
            <a:r>
              <a:rPr lang="en-US" sz="2000" dirty="0">
                <a:latin typeface="Arial Narrow" panose="020B0606020202030204" pitchFamily="34" charset="0"/>
              </a:rPr>
              <a:t> are the first and third quartiles</a:t>
            </a:r>
          </a:p>
          <a:p>
            <a:pPr lvl="1"/>
            <a:r>
              <a:rPr lang="en-US" sz="2000" dirty="0">
                <a:latin typeface="Arial Narrow" panose="020B0606020202030204" pitchFamily="34" charset="0"/>
              </a:rPr>
              <a:t>The </a:t>
            </a:r>
            <a:r>
              <a:rPr lang="en-US" sz="2000" b="1" dirty="0">
                <a:latin typeface="Arial Narrow" panose="020B0606020202030204" pitchFamily="34" charset="0"/>
              </a:rPr>
              <a:t>diamonds</a:t>
            </a:r>
            <a:r>
              <a:rPr lang="en-US" sz="2000" dirty="0">
                <a:latin typeface="Arial Narrow" panose="020B0606020202030204" pitchFamily="34" charset="0"/>
              </a:rPr>
              <a:t> show outliers</a:t>
            </a:r>
          </a:p>
          <a:p>
            <a:endParaRPr lang="en-US" sz="2400" dirty="0">
              <a:latin typeface="Arial Narrow" panose="020B0606020202030204" pitchFamily="34" charset="0"/>
            </a:endParaRPr>
          </a:p>
          <a:p>
            <a:r>
              <a:rPr lang="en-US" sz="2400" dirty="0">
                <a:latin typeface="Arial Narrow" panose="020B0606020202030204" pitchFamily="34" charset="0"/>
              </a:rPr>
              <a:t>However, we lose the ability to determine</a:t>
            </a:r>
          </a:p>
          <a:p>
            <a:pPr marL="0" indent="0">
              <a:buNone/>
            </a:pPr>
            <a:r>
              <a:rPr lang="en-US" sz="2400" dirty="0">
                <a:latin typeface="Arial Narrow" panose="020B0606020202030204" pitchFamily="34" charset="0"/>
              </a:rPr>
              <a:t>   the shape of the data</a:t>
            </a:r>
          </a:p>
        </p:txBody>
      </p:sp>
      <p:pic>
        <p:nvPicPr>
          <p:cNvPr id="4" name="Picture 3">
            <a:extLst>
              <a:ext uri="{FF2B5EF4-FFF2-40B4-BE49-F238E27FC236}">
                <a16:creationId xmlns:a16="http://schemas.microsoft.com/office/drawing/2014/main" id="{1D2EE618-4E08-4B99-B36F-6B7FF441FFD6}"/>
              </a:ext>
            </a:extLst>
          </p:cNvPr>
          <p:cNvPicPr/>
          <p:nvPr/>
        </p:nvPicPr>
        <p:blipFill>
          <a:blip r:embed="rId2">
            <a:extLst>
              <a:ext uri="{28A0092B-C50C-407E-A947-70E740481C1C}">
                <a14:useLocalDpi xmlns:a14="http://schemas.microsoft.com/office/drawing/2010/main" val="0"/>
              </a:ext>
            </a:extLst>
          </a:blip>
          <a:stretch>
            <a:fillRect/>
          </a:stretch>
        </p:blipFill>
        <p:spPr>
          <a:xfrm>
            <a:off x="6754091" y="2627139"/>
            <a:ext cx="5437909" cy="3865735"/>
          </a:xfrm>
          <a:prstGeom prst="rect">
            <a:avLst/>
          </a:prstGeom>
        </p:spPr>
      </p:pic>
    </p:spTree>
    <p:extLst>
      <p:ext uri="{BB962C8B-B14F-4D97-AF65-F5344CB8AC3E}">
        <p14:creationId xmlns:p14="http://schemas.microsoft.com/office/powerpoint/2010/main" val="4154381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r>
              <a:rPr lang="en-US" sz="3200" b="1" dirty="0">
                <a:solidFill>
                  <a:srgbClr val="FF0000"/>
                </a:solidFill>
                <a:latin typeface="Arial Narrow" panose="020B0606020202030204" pitchFamily="34" charset="0"/>
              </a:rPr>
              <a:t>Box Plots</a:t>
            </a:r>
            <a:endParaRPr lang="en-US" sz="3200" dirty="0">
              <a:solidFill>
                <a:srgbClr val="FF0000"/>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r>
              <a:rPr lang="en-US" sz="2200" dirty="0">
                <a:latin typeface="Arial Narrow" panose="020B0606020202030204" pitchFamily="34" charset="0"/>
              </a:rPr>
              <a:t>A box plot takes the following arguments:</a:t>
            </a:r>
          </a:p>
          <a:p>
            <a:pPr lvl="1"/>
            <a:r>
              <a:rPr lang="en-US" sz="1800" dirty="0">
                <a:latin typeface="Arial Narrow" panose="020B0606020202030204" pitchFamily="34" charset="0"/>
              </a:rPr>
              <a:t>data - the dataset we’re plotting, like a </a:t>
            </a:r>
            <a:r>
              <a:rPr lang="en-US" sz="1800" dirty="0" err="1">
                <a:latin typeface="Arial Narrow" panose="020B0606020202030204" pitchFamily="34" charset="0"/>
              </a:rPr>
              <a:t>DataFrame</a:t>
            </a:r>
            <a:r>
              <a:rPr lang="en-US" sz="1800" dirty="0">
                <a:latin typeface="Arial Narrow" panose="020B0606020202030204" pitchFamily="34" charset="0"/>
              </a:rPr>
              <a:t>, list, or an array</a:t>
            </a:r>
          </a:p>
          <a:p>
            <a:pPr lvl="1"/>
            <a:r>
              <a:rPr lang="en-US" sz="1800" dirty="0">
                <a:latin typeface="Arial Narrow" panose="020B0606020202030204" pitchFamily="34" charset="0"/>
              </a:rPr>
              <a:t>x - a one-dimensional set of values, like a Series, list, or array</a:t>
            </a:r>
          </a:p>
          <a:p>
            <a:pPr lvl="1"/>
            <a:r>
              <a:rPr lang="en-US" sz="1800" dirty="0">
                <a:latin typeface="Arial Narrow" panose="020B0606020202030204" pitchFamily="34" charset="0"/>
              </a:rPr>
              <a:t>y - a second set of one-dimensional data</a:t>
            </a:r>
          </a:p>
          <a:p>
            <a:endParaRPr lang="en-US" sz="2200" dirty="0">
              <a:latin typeface="Arial Narrow" panose="020B0606020202030204" pitchFamily="34" charset="0"/>
            </a:endParaRPr>
          </a:p>
          <a:p>
            <a:pPr marL="0" indent="0">
              <a:buNone/>
            </a:pPr>
            <a:endParaRPr lang="en-US" sz="2200" dirty="0">
              <a:latin typeface="Arial Narrow" panose="020B0606020202030204" pitchFamily="34" charset="0"/>
            </a:endParaRPr>
          </a:p>
        </p:txBody>
      </p:sp>
      <p:sp>
        <p:nvSpPr>
          <p:cNvPr id="4" name="Rectangle 3">
            <a:extLst>
              <a:ext uri="{FF2B5EF4-FFF2-40B4-BE49-F238E27FC236}">
                <a16:creationId xmlns:a16="http://schemas.microsoft.com/office/drawing/2014/main" id="{BA31E13F-1DEE-410D-B11B-7F2C79DAF9F8}"/>
              </a:ext>
            </a:extLst>
          </p:cNvPr>
          <p:cNvSpPr/>
          <p:nvPr/>
        </p:nvSpPr>
        <p:spPr>
          <a:xfrm>
            <a:off x="638629" y="3429000"/>
            <a:ext cx="4334700" cy="707886"/>
          </a:xfrm>
          <a:prstGeom prst="rect">
            <a:avLst/>
          </a:prstGeom>
          <a:ln>
            <a:solidFill>
              <a:schemeClr val="accent1">
                <a:lumMod val="40000"/>
                <a:lumOff val="60000"/>
              </a:schemeClr>
            </a:solidFill>
          </a:ln>
        </p:spPr>
        <p:txBody>
          <a:bodyPr wrap="square">
            <a:spAutoFit/>
          </a:bodyPr>
          <a:lstStyle/>
          <a:p>
            <a:r>
              <a:rPr lang="en-US" sz="2000" dirty="0" err="1">
                <a:solidFill>
                  <a:schemeClr val="accent1"/>
                </a:solidFill>
                <a:latin typeface="Arial Narrow" panose="020B0606020202030204" pitchFamily="34" charset="0"/>
              </a:rPr>
              <a:t>sns.boxplot</a:t>
            </a:r>
            <a:r>
              <a:rPr lang="en-US" sz="2000" dirty="0">
                <a:solidFill>
                  <a:schemeClr val="accent1"/>
                </a:solidFill>
                <a:latin typeface="Arial Narrow" panose="020B0606020202030204" pitchFamily="34" charset="0"/>
              </a:rPr>
              <a:t>(data=df, x='label', y='value')</a:t>
            </a:r>
          </a:p>
          <a:p>
            <a:r>
              <a:rPr lang="en-US" sz="2000" dirty="0" err="1">
                <a:solidFill>
                  <a:schemeClr val="accent1"/>
                </a:solidFill>
                <a:latin typeface="Arial Narrow" panose="020B0606020202030204" pitchFamily="34" charset="0"/>
              </a:rPr>
              <a:t>plt.show</a:t>
            </a:r>
            <a:r>
              <a:rPr lang="en-US" sz="2000" dirty="0">
                <a:solidFill>
                  <a:schemeClr val="accent1"/>
                </a:solidFill>
                <a:latin typeface="Arial Narrow" panose="020B0606020202030204" pitchFamily="34" charset="0"/>
              </a:rPr>
              <a:t>()</a:t>
            </a:r>
          </a:p>
        </p:txBody>
      </p:sp>
      <p:pic>
        <p:nvPicPr>
          <p:cNvPr id="5" name="Picture 4" descr="C:\Users\Faculty\AppData\Local\Microsoft\Windows\INetCache\Content.MSO\F992CD29.tmp">
            <a:extLst>
              <a:ext uri="{FF2B5EF4-FFF2-40B4-BE49-F238E27FC236}">
                <a16:creationId xmlns:a16="http://schemas.microsoft.com/office/drawing/2014/main" id="{29CF5DF9-4903-4A2C-BB5E-5BFD71C22F4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10877" y="2862262"/>
            <a:ext cx="6093196" cy="3995737"/>
          </a:xfrm>
          <a:prstGeom prst="rect">
            <a:avLst/>
          </a:prstGeom>
          <a:noFill/>
          <a:ln>
            <a:noFill/>
          </a:ln>
        </p:spPr>
      </p:pic>
      <p:sp>
        <p:nvSpPr>
          <p:cNvPr id="6" name="Rectangle 5">
            <a:extLst>
              <a:ext uri="{FF2B5EF4-FFF2-40B4-BE49-F238E27FC236}">
                <a16:creationId xmlns:a16="http://schemas.microsoft.com/office/drawing/2014/main" id="{DADE0CAB-80F5-4459-B3D8-F7FE6ED71E4F}"/>
              </a:ext>
            </a:extLst>
          </p:cNvPr>
          <p:cNvSpPr/>
          <p:nvPr/>
        </p:nvSpPr>
        <p:spPr>
          <a:xfrm>
            <a:off x="513938" y="5320957"/>
            <a:ext cx="5072248" cy="1015663"/>
          </a:xfrm>
          <a:prstGeom prst="rect">
            <a:avLst/>
          </a:prstGeom>
        </p:spPr>
        <p:txBody>
          <a:bodyPr wrap="square">
            <a:spAutoFit/>
          </a:bodyPr>
          <a:lstStyle/>
          <a:p>
            <a:pPr marL="342900" indent="-342900">
              <a:buFont typeface="Arial" panose="020B0604020202020204" pitchFamily="34" charset="0"/>
              <a:buChar char="•"/>
            </a:pPr>
            <a:r>
              <a:rPr lang="en-US" sz="2000" dirty="0">
                <a:latin typeface="Arial Narrow" panose="020B0606020202030204" pitchFamily="34" charset="0"/>
              </a:rPr>
              <a:t>if you use the value Series as your y value data, Seaborn will automatically apply that name as the y-axis label. </a:t>
            </a:r>
          </a:p>
        </p:txBody>
      </p:sp>
    </p:spTree>
    <p:extLst>
      <p:ext uri="{BB962C8B-B14F-4D97-AF65-F5344CB8AC3E}">
        <p14:creationId xmlns:p14="http://schemas.microsoft.com/office/powerpoint/2010/main" val="2480318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00E2-0AF8-43C1-BDBF-0F88115128EA}"/>
              </a:ext>
            </a:extLst>
          </p:cNvPr>
          <p:cNvSpPr>
            <a:spLocks noGrp="1"/>
          </p:cNvSpPr>
          <p:nvPr>
            <p:ph type="title"/>
          </p:nvPr>
        </p:nvSpPr>
        <p:spPr>
          <a:xfrm>
            <a:off x="838200" y="365125"/>
            <a:ext cx="10515600" cy="604693"/>
          </a:xfrm>
        </p:spPr>
        <p:txBody>
          <a:bodyPr>
            <a:normAutofit fontScale="90000"/>
          </a:bodyPr>
          <a:lstStyle/>
          <a:p>
            <a:r>
              <a:rPr lang="en-US" dirty="0">
                <a:solidFill>
                  <a:srgbClr val="FF0000"/>
                </a:solidFill>
                <a:latin typeface="Arial Narrow" panose="020B0606020202030204" pitchFamily="34" charset="0"/>
              </a:rPr>
              <a:t>Violin plots</a:t>
            </a:r>
            <a:endParaRPr lang="en-US" dirty="0">
              <a:solidFill>
                <a:srgbClr val="FF0000"/>
              </a:solidFill>
            </a:endParaRPr>
          </a:p>
        </p:txBody>
      </p:sp>
      <p:sp>
        <p:nvSpPr>
          <p:cNvPr id="3" name="Content Placeholder 2">
            <a:extLst>
              <a:ext uri="{FF2B5EF4-FFF2-40B4-BE49-F238E27FC236}">
                <a16:creationId xmlns:a16="http://schemas.microsoft.com/office/drawing/2014/main" id="{E0AEC3C3-3187-408A-9D06-58C9059AEBD0}"/>
              </a:ext>
            </a:extLst>
          </p:cNvPr>
          <p:cNvSpPr>
            <a:spLocks noGrp="1"/>
          </p:cNvSpPr>
          <p:nvPr>
            <p:ph idx="1"/>
          </p:nvPr>
        </p:nvSpPr>
        <p:spPr>
          <a:xfrm>
            <a:off x="374073" y="1690688"/>
            <a:ext cx="7079672" cy="5042621"/>
          </a:xfrm>
        </p:spPr>
        <p:txBody>
          <a:bodyPr>
            <a:normAutofit lnSpcReduction="10000"/>
          </a:bodyPr>
          <a:lstStyle/>
          <a:p>
            <a:pPr>
              <a:lnSpc>
                <a:spcPct val="150000"/>
              </a:lnSpc>
            </a:pPr>
            <a:r>
              <a:rPr lang="en-US" sz="2400" dirty="0">
                <a:latin typeface="Arial Narrow" panose="020B0606020202030204" pitchFamily="34" charset="0"/>
              </a:rPr>
              <a:t>Violin plots provide more information than box plots because instead of mapping each individual data point, we get an estimation of the dataset using the KDE.</a:t>
            </a:r>
          </a:p>
          <a:p>
            <a:pPr lvl="1">
              <a:lnSpc>
                <a:spcPct val="150000"/>
              </a:lnSpc>
            </a:pPr>
            <a:r>
              <a:rPr lang="en-US" sz="2000" dirty="0">
                <a:latin typeface="Arial Narrow" panose="020B0606020202030204" pitchFamily="34" charset="0"/>
              </a:rPr>
              <a:t>There are two KDE plots that are symmetrical along the center line.</a:t>
            </a:r>
          </a:p>
          <a:p>
            <a:pPr lvl="1">
              <a:lnSpc>
                <a:spcPct val="150000"/>
              </a:lnSpc>
            </a:pPr>
            <a:r>
              <a:rPr lang="en-US" sz="2000" dirty="0">
                <a:latin typeface="Arial Narrow" panose="020B0606020202030204" pitchFamily="34" charset="0"/>
              </a:rPr>
              <a:t>A white dot represents the median.</a:t>
            </a:r>
          </a:p>
          <a:p>
            <a:pPr lvl="1">
              <a:lnSpc>
                <a:spcPct val="150000"/>
              </a:lnSpc>
            </a:pPr>
            <a:r>
              <a:rPr lang="en-US" sz="2000" dirty="0">
                <a:latin typeface="Arial Narrow" panose="020B0606020202030204" pitchFamily="34" charset="0"/>
              </a:rPr>
              <a:t>The thick black line in the center of each violin represents the interquartile range.</a:t>
            </a:r>
          </a:p>
          <a:p>
            <a:pPr lvl="1">
              <a:lnSpc>
                <a:spcPct val="150000"/>
              </a:lnSpc>
            </a:pPr>
            <a:r>
              <a:rPr lang="en-US" sz="2000" dirty="0">
                <a:latin typeface="Arial Narrow" panose="020B0606020202030204" pitchFamily="34" charset="0"/>
              </a:rPr>
              <a:t>The lines that extend from the center are the confidence intervals - just as we saw on the bar plots, a violin plot also displays the 95% confidence interval.</a:t>
            </a:r>
          </a:p>
          <a:p>
            <a:pPr>
              <a:lnSpc>
                <a:spcPct val="150000"/>
              </a:lnSpc>
            </a:pPr>
            <a:endParaRPr lang="en-US" sz="2400" dirty="0">
              <a:latin typeface="Arial Narrow" panose="020B0606020202030204" pitchFamily="34" charset="0"/>
            </a:endParaRPr>
          </a:p>
        </p:txBody>
      </p:sp>
      <p:pic>
        <p:nvPicPr>
          <p:cNvPr id="5" name="Picture 4">
            <a:extLst>
              <a:ext uri="{FF2B5EF4-FFF2-40B4-BE49-F238E27FC236}">
                <a16:creationId xmlns:a16="http://schemas.microsoft.com/office/drawing/2014/main" id="{7A53A8E8-A978-465E-BC18-E854E14266FA}"/>
              </a:ext>
            </a:extLst>
          </p:cNvPr>
          <p:cNvPicPr/>
          <p:nvPr/>
        </p:nvPicPr>
        <p:blipFill>
          <a:blip r:embed="rId2">
            <a:extLst>
              <a:ext uri="{28A0092B-C50C-407E-A947-70E740481C1C}">
                <a14:useLocalDpi xmlns:a14="http://schemas.microsoft.com/office/drawing/2010/main" val="0"/>
              </a:ext>
            </a:extLst>
          </a:blip>
          <a:stretch>
            <a:fillRect/>
          </a:stretch>
        </p:blipFill>
        <p:spPr>
          <a:xfrm>
            <a:off x="7301344" y="0"/>
            <a:ext cx="4890655" cy="3429000"/>
          </a:xfrm>
          <a:prstGeom prst="rect">
            <a:avLst/>
          </a:prstGeom>
        </p:spPr>
      </p:pic>
    </p:spTree>
    <p:extLst>
      <p:ext uri="{BB962C8B-B14F-4D97-AF65-F5344CB8AC3E}">
        <p14:creationId xmlns:p14="http://schemas.microsoft.com/office/powerpoint/2010/main" val="99310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03131CA-8611-401B-9309-64EFDBF9F704}"/>
              </a:ext>
            </a:extLst>
          </p:cNvPr>
          <p:cNvSpPr>
            <a:spLocks noGrp="1"/>
          </p:cNvSpPr>
          <p:nvPr>
            <p:ph idx="1"/>
          </p:nvPr>
        </p:nvSpPr>
        <p:spPr>
          <a:xfrm>
            <a:off x="444664" y="2098568"/>
            <a:ext cx="11054609" cy="4394307"/>
          </a:xfrm>
        </p:spPr>
        <p:txBody>
          <a:bodyPr>
            <a:normAutofit/>
          </a:bodyPr>
          <a:lstStyle/>
          <a:p>
            <a:r>
              <a:rPr lang="en-US" sz="2200" dirty="0">
                <a:latin typeface="Arial Narrow" panose="020B0606020202030204" pitchFamily="34" charset="0"/>
              </a:rPr>
              <a:t>Seaborn </a:t>
            </a:r>
            <a:r>
              <a:rPr lang="en-US" sz="2200" dirty="0">
                <a:solidFill>
                  <a:srgbClr val="FF0000"/>
                </a:solidFill>
                <a:latin typeface="Arial Narrow" panose="020B0606020202030204" pitchFamily="34" charset="0"/>
              </a:rPr>
              <a:t>allows the creation of statistical graphics </a:t>
            </a:r>
            <a:r>
              <a:rPr lang="en-US" sz="2200" dirty="0">
                <a:latin typeface="Arial Narrow" panose="020B0606020202030204" pitchFamily="34" charset="0"/>
              </a:rPr>
              <a:t>through the following functionalities:</a:t>
            </a:r>
          </a:p>
          <a:p>
            <a:endParaRPr lang="en-US" sz="2200" dirty="0">
              <a:latin typeface="Arial Narrow" panose="020B0606020202030204" pitchFamily="34" charset="0"/>
            </a:endParaRPr>
          </a:p>
          <a:p>
            <a:pPr lvl="1"/>
            <a:r>
              <a:rPr lang="en-US" sz="1800" dirty="0">
                <a:latin typeface="Arial Narrow" panose="020B0606020202030204" pitchFamily="34" charset="0"/>
              </a:rPr>
              <a:t>    An API that is based on datasets allowing comparison between multiple variables</a:t>
            </a:r>
          </a:p>
          <a:p>
            <a:pPr lvl="1"/>
            <a:endParaRPr lang="en-US" sz="1800" dirty="0">
              <a:latin typeface="Arial Narrow" panose="020B0606020202030204" pitchFamily="34" charset="0"/>
            </a:endParaRPr>
          </a:p>
          <a:p>
            <a:pPr lvl="1"/>
            <a:r>
              <a:rPr lang="en-US" sz="1800" dirty="0">
                <a:latin typeface="Arial Narrow" panose="020B0606020202030204" pitchFamily="34" charset="0"/>
              </a:rPr>
              <a:t>    Supports multi-plot grids that in turn ease building complex visualizations</a:t>
            </a:r>
          </a:p>
          <a:p>
            <a:pPr lvl="1"/>
            <a:endParaRPr lang="en-US" sz="1800" dirty="0">
              <a:latin typeface="Arial Narrow" panose="020B0606020202030204" pitchFamily="34" charset="0"/>
            </a:endParaRPr>
          </a:p>
          <a:p>
            <a:pPr lvl="1"/>
            <a:r>
              <a:rPr lang="en-US" sz="1800" dirty="0">
                <a:latin typeface="Arial Narrow" panose="020B0606020202030204" pitchFamily="34" charset="0"/>
              </a:rPr>
              <a:t>    Univariate and bivariate visualizations available to compare between subsets of data</a:t>
            </a:r>
          </a:p>
          <a:p>
            <a:pPr lvl="1"/>
            <a:endParaRPr lang="en-US" sz="1800" dirty="0">
              <a:latin typeface="Arial Narrow" panose="020B0606020202030204" pitchFamily="34" charset="0"/>
            </a:endParaRPr>
          </a:p>
          <a:p>
            <a:pPr lvl="1"/>
            <a:r>
              <a:rPr lang="en-US" sz="1800" dirty="0">
                <a:latin typeface="Arial Narrow" panose="020B0606020202030204" pitchFamily="34" charset="0"/>
              </a:rPr>
              <a:t>    Availability of different color palettes to reveal various kinds of patterns</a:t>
            </a:r>
          </a:p>
          <a:p>
            <a:pPr lvl="1"/>
            <a:endParaRPr lang="en-US" sz="1800" dirty="0">
              <a:latin typeface="Arial Narrow" panose="020B0606020202030204" pitchFamily="34" charset="0"/>
            </a:endParaRPr>
          </a:p>
          <a:p>
            <a:pPr lvl="1"/>
            <a:r>
              <a:rPr lang="en-US" sz="1800" dirty="0">
                <a:latin typeface="Arial Narrow" panose="020B0606020202030204" pitchFamily="34" charset="0"/>
              </a:rPr>
              <a:t>    Estimates and plots linear regression automatically</a:t>
            </a:r>
          </a:p>
        </p:txBody>
      </p:sp>
      <p:sp>
        <p:nvSpPr>
          <p:cNvPr id="5" name="Title 1">
            <a:extLst>
              <a:ext uri="{FF2B5EF4-FFF2-40B4-BE49-F238E27FC236}">
                <a16:creationId xmlns:a16="http://schemas.microsoft.com/office/drawing/2014/main" id="{AEE985BA-1174-4A6D-B269-08922F793D00}"/>
              </a:ext>
            </a:extLst>
          </p:cNvPr>
          <p:cNvSpPr>
            <a:spLocks noGrp="1"/>
          </p:cNvSpPr>
          <p:nvPr>
            <p:ph type="title"/>
          </p:nvPr>
        </p:nvSpPr>
        <p:spPr>
          <a:xfrm>
            <a:off x="714168" y="365125"/>
            <a:ext cx="9219541" cy="1325563"/>
          </a:xfrm>
        </p:spPr>
        <p:txBody>
          <a:bodyPr>
            <a:noAutofit/>
          </a:bodyPr>
          <a:lstStyle/>
          <a:p>
            <a:pPr algn="ctr">
              <a:lnSpc>
                <a:spcPct val="150000"/>
              </a:lnSpc>
            </a:pPr>
            <a:r>
              <a:rPr lang="en-US" sz="2800" b="1" dirty="0">
                <a:solidFill>
                  <a:srgbClr val="FF0000"/>
                </a:solidFill>
                <a:latin typeface="Arial Narrow" panose="020B0606020202030204" pitchFamily="34" charset="0"/>
              </a:rPr>
              <a:t>Seaborn</a:t>
            </a:r>
          </a:p>
        </p:txBody>
      </p:sp>
    </p:spTree>
    <p:extLst>
      <p:ext uri="{BB962C8B-B14F-4D97-AF65-F5344CB8AC3E}">
        <p14:creationId xmlns:p14="http://schemas.microsoft.com/office/powerpoint/2010/main" val="995656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r>
              <a:rPr lang="en-US" sz="2200" dirty="0">
                <a:latin typeface="Arial Narrow" panose="020B0606020202030204" pitchFamily="34" charset="0"/>
              </a:rPr>
              <a:t>A violin plot brings together shape of the KDE plot with additional information that a box plot provides. </a:t>
            </a:r>
          </a:p>
          <a:p>
            <a:endParaRPr lang="en-US" sz="2200" dirty="0">
              <a:latin typeface="Arial Narrow" panose="020B0606020202030204" pitchFamily="34" charset="0"/>
            </a:endParaRPr>
          </a:p>
          <a:p>
            <a:pPr marL="457200" lvl="1" indent="0">
              <a:lnSpc>
                <a:spcPct val="150000"/>
              </a:lnSpc>
              <a:buNone/>
            </a:pPr>
            <a:r>
              <a:rPr lang="en-US" sz="2000" dirty="0" err="1">
                <a:solidFill>
                  <a:schemeClr val="accent1"/>
                </a:solidFill>
                <a:latin typeface="Arial Narrow" panose="020B0606020202030204" pitchFamily="34" charset="0"/>
              </a:rPr>
              <a:t>sns.violinplot</a:t>
            </a:r>
            <a:r>
              <a:rPr lang="en-US" sz="2000" dirty="0">
                <a:solidFill>
                  <a:schemeClr val="accent1"/>
                </a:solidFill>
                <a:latin typeface="Arial Narrow" panose="020B0606020202030204" pitchFamily="34" charset="0"/>
              </a:rPr>
              <a:t>(data=df, x="label", y="value")</a:t>
            </a:r>
          </a:p>
          <a:p>
            <a:pPr marL="457200" lvl="1" indent="0">
              <a:lnSpc>
                <a:spcPct val="150000"/>
              </a:lnSpc>
              <a:buNone/>
            </a:pPr>
            <a:r>
              <a:rPr lang="en-US" sz="2000" dirty="0" err="1">
                <a:solidFill>
                  <a:schemeClr val="accent1"/>
                </a:solidFill>
                <a:latin typeface="Arial Narrow" panose="020B0606020202030204" pitchFamily="34" charset="0"/>
              </a:rPr>
              <a:t>plt.show</a:t>
            </a:r>
            <a:r>
              <a:rPr lang="en-US" sz="2000" dirty="0">
                <a:solidFill>
                  <a:schemeClr val="accent1"/>
                </a:solidFill>
                <a:latin typeface="Arial Narrow" panose="020B0606020202030204" pitchFamily="34" charset="0"/>
              </a:rPr>
              <a:t>()</a:t>
            </a:r>
          </a:p>
          <a:p>
            <a:endParaRPr lang="en-US" sz="2200" dirty="0">
              <a:latin typeface="Arial Narrow" panose="020B0606020202030204" pitchFamily="34" charset="0"/>
            </a:endParaRPr>
          </a:p>
        </p:txBody>
      </p:sp>
      <p:pic>
        <p:nvPicPr>
          <p:cNvPr id="5" name="Picture 4" descr="C:\Users\Faculty\AppData\Local\Microsoft\Windows\INetCache\Content.MSO\13B5921F.tmp">
            <a:extLst>
              <a:ext uri="{FF2B5EF4-FFF2-40B4-BE49-F238E27FC236}">
                <a16:creationId xmlns:a16="http://schemas.microsoft.com/office/drawing/2014/main" id="{4E2AFC85-2EF1-420B-8CA3-97DDD6D08CE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83094" y="2772538"/>
            <a:ext cx="5860906" cy="3995737"/>
          </a:xfrm>
          <a:prstGeom prst="rect">
            <a:avLst/>
          </a:prstGeom>
          <a:noFill/>
          <a:ln>
            <a:noFill/>
          </a:ln>
        </p:spPr>
      </p:pic>
      <p:sp>
        <p:nvSpPr>
          <p:cNvPr id="6" name="Title 1">
            <a:extLst>
              <a:ext uri="{FF2B5EF4-FFF2-40B4-BE49-F238E27FC236}">
                <a16:creationId xmlns:a16="http://schemas.microsoft.com/office/drawing/2014/main" id="{1FDFCF75-535C-4F34-86C0-C046F07364B0}"/>
              </a:ext>
            </a:extLst>
          </p:cNvPr>
          <p:cNvSpPr>
            <a:spLocks noGrp="1"/>
          </p:cNvSpPr>
          <p:nvPr>
            <p:ph type="title"/>
          </p:nvPr>
        </p:nvSpPr>
        <p:spPr>
          <a:xfrm>
            <a:off x="638175" y="365125"/>
            <a:ext cx="10715625" cy="839788"/>
          </a:xfrm>
        </p:spPr>
        <p:txBody>
          <a:bodyPr>
            <a:normAutofit/>
          </a:bodyPr>
          <a:lstStyle/>
          <a:p>
            <a:r>
              <a:rPr lang="en-US" sz="4000" dirty="0">
                <a:solidFill>
                  <a:srgbClr val="FF0000"/>
                </a:solidFill>
                <a:latin typeface="Arial Narrow" panose="020B0606020202030204" pitchFamily="34" charset="0"/>
              </a:rPr>
              <a:t>Violin plots</a:t>
            </a:r>
            <a:endParaRPr lang="en-US" sz="4000" dirty="0">
              <a:solidFill>
                <a:srgbClr val="FF0000"/>
              </a:solidFill>
            </a:endParaRPr>
          </a:p>
        </p:txBody>
      </p:sp>
    </p:spTree>
    <p:extLst>
      <p:ext uri="{BB962C8B-B14F-4D97-AF65-F5344CB8AC3E}">
        <p14:creationId xmlns:p14="http://schemas.microsoft.com/office/powerpoint/2010/main" val="3723431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r>
              <a:rPr lang="en-US" sz="3200" dirty="0">
                <a:solidFill>
                  <a:srgbClr val="FF0000"/>
                </a:solidFill>
                <a:latin typeface="Arial Narrow" panose="020B0606020202030204" pitchFamily="34" charset="0"/>
              </a:rPr>
              <a:t>Seaborn Styling, Part 1: Figure Style and Scale</a:t>
            </a: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r>
              <a:rPr lang="en-US" sz="2200" dirty="0">
                <a:latin typeface="Arial Narrow" panose="020B0606020202030204" pitchFamily="34" charset="0"/>
              </a:rPr>
              <a:t>Styling is the process of customizing the overall look of your visualization, or figure. </a:t>
            </a:r>
          </a:p>
          <a:p>
            <a:endParaRPr lang="en-US" sz="2200" dirty="0">
              <a:latin typeface="Arial Narrow" panose="020B0606020202030204" pitchFamily="34" charset="0"/>
            </a:endParaRPr>
          </a:p>
          <a:p>
            <a:r>
              <a:rPr lang="en-US" sz="2200" dirty="0">
                <a:latin typeface="Arial Narrow" panose="020B0606020202030204" pitchFamily="34" charset="0"/>
              </a:rPr>
              <a:t>Making intentional decisions about the details of the visualization will increase their impact</a:t>
            </a:r>
          </a:p>
          <a:p>
            <a:endParaRPr lang="en-US" sz="2200" dirty="0">
              <a:latin typeface="Arial Narrow" panose="020B0606020202030204" pitchFamily="34" charset="0"/>
            </a:endParaRPr>
          </a:p>
          <a:p>
            <a:r>
              <a:rPr lang="en-US" sz="2200" dirty="0">
                <a:latin typeface="Arial Narrow" panose="020B0606020202030204" pitchFamily="34" charset="0"/>
              </a:rPr>
              <a:t>Seaborn enables you to change the presentation of your figures by changing the style of elements like the background color, grids, and spines. </a:t>
            </a:r>
          </a:p>
          <a:p>
            <a:endParaRPr lang="en-US" sz="2200" dirty="0">
              <a:latin typeface="Arial Narrow" panose="020B0606020202030204" pitchFamily="34" charset="0"/>
            </a:endParaRPr>
          </a:p>
          <a:p>
            <a:pPr marL="0" indent="0">
              <a:buNone/>
            </a:pPr>
            <a:r>
              <a:rPr lang="en-US" sz="2200" b="1" dirty="0">
                <a:solidFill>
                  <a:srgbClr val="FF0000"/>
                </a:solidFill>
                <a:latin typeface="Arial Narrow" panose="020B0606020202030204" pitchFamily="34" charset="0"/>
              </a:rPr>
              <a:t>1. Built-in Themes:</a:t>
            </a:r>
          </a:p>
          <a:p>
            <a:pPr marL="0" indent="0">
              <a:buNone/>
            </a:pPr>
            <a:r>
              <a:rPr lang="en-US" sz="2200" dirty="0">
                <a:latin typeface="Arial Narrow" panose="020B0606020202030204" pitchFamily="34" charset="0"/>
              </a:rPr>
              <a:t>Seaborn has five built-in themes to style its plots: </a:t>
            </a:r>
            <a:r>
              <a:rPr lang="en-US" sz="2200" dirty="0" err="1">
                <a:latin typeface="Arial Narrow" panose="020B0606020202030204" pitchFamily="34" charset="0"/>
              </a:rPr>
              <a:t>darkgrid</a:t>
            </a:r>
            <a:r>
              <a:rPr lang="en-US" sz="2200" dirty="0">
                <a:latin typeface="Arial Narrow" panose="020B0606020202030204" pitchFamily="34" charset="0"/>
              </a:rPr>
              <a:t>, </a:t>
            </a:r>
            <a:r>
              <a:rPr lang="en-US" sz="2200" dirty="0" err="1">
                <a:latin typeface="Arial Narrow" panose="020B0606020202030204" pitchFamily="34" charset="0"/>
              </a:rPr>
              <a:t>whitegrid</a:t>
            </a:r>
            <a:r>
              <a:rPr lang="en-US" sz="2200" dirty="0">
                <a:latin typeface="Arial Narrow" panose="020B0606020202030204" pitchFamily="34" charset="0"/>
              </a:rPr>
              <a:t>, dark, white, and ticks. </a:t>
            </a:r>
          </a:p>
          <a:p>
            <a:pPr marL="0" indent="0">
              <a:buNone/>
            </a:pPr>
            <a:r>
              <a:rPr lang="en-US" sz="2200" dirty="0">
                <a:latin typeface="Arial Narrow" panose="020B0606020202030204" pitchFamily="34" charset="0"/>
              </a:rPr>
              <a:t>Seaborn defaults to using the </a:t>
            </a:r>
            <a:r>
              <a:rPr lang="en-US" sz="2200" dirty="0" err="1">
                <a:latin typeface="Arial Narrow" panose="020B0606020202030204" pitchFamily="34" charset="0"/>
              </a:rPr>
              <a:t>darkgrid</a:t>
            </a:r>
            <a:r>
              <a:rPr lang="en-US" sz="2200" dirty="0">
                <a:latin typeface="Arial Narrow" panose="020B0606020202030204" pitchFamily="34" charset="0"/>
              </a:rPr>
              <a:t> theme for its plots</a:t>
            </a:r>
          </a:p>
        </p:txBody>
      </p:sp>
    </p:spTree>
    <p:extLst>
      <p:ext uri="{BB962C8B-B14F-4D97-AF65-F5344CB8AC3E}">
        <p14:creationId xmlns:p14="http://schemas.microsoft.com/office/powerpoint/2010/main" val="3835272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5969989" cy="4812620"/>
          </a:xfrm>
        </p:spPr>
        <p:txBody>
          <a:bodyPr>
            <a:normAutofit/>
          </a:bodyPr>
          <a:lstStyle/>
          <a:p>
            <a:r>
              <a:rPr lang="en-US" sz="2200" dirty="0">
                <a:latin typeface="Arial Narrow" panose="020B0606020202030204" pitchFamily="34" charset="0"/>
              </a:rPr>
              <a:t>To use any of the preset themes pass the name of it to </a:t>
            </a:r>
            <a:r>
              <a:rPr lang="en-US" sz="2200" dirty="0" err="1">
                <a:latin typeface="Arial Narrow" panose="020B0606020202030204" pitchFamily="34" charset="0"/>
              </a:rPr>
              <a:t>sns.set_style</a:t>
            </a:r>
            <a:r>
              <a:rPr lang="en-US" sz="2200" dirty="0">
                <a:latin typeface="Arial Narrow" panose="020B0606020202030204" pitchFamily="34" charset="0"/>
              </a:rPr>
              <a:t>(). </a:t>
            </a:r>
          </a:p>
          <a:p>
            <a:endParaRPr lang="en-US" sz="2200" dirty="0">
              <a:latin typeface="Arial Narrow" panose="020B0606020202030204" pitchFamily="34" charset="0"/>
            </a:endParaRPr>
          </a:p>
          <a:p>
            <a:pPr marL="457200" lvl="1" indent="0">
              <a:lnSpc>
                <a:spcPct val="150000"/>
              </a:lnSpc>
              <a:buNone/>
            </a:pPr>
            <a:r>
              <a:rPr lang="en-US" sz="2000" dirty="0" err="1">
                <a:latin typeface="Arial Narrow" panose="020B0606020202030204" pitchFamily="34" charset="0"/>
              </a:rPr>
              <a:t>sns.set_style</a:t>
            </a:r>
            <a:r>
              <a:rPr lang="en-US" sz="2000" dirty="0">
                <a:latin typeface="Arial Narrow" panose="020B0606020202030204" pitchFamily="34" charset="0"/>
              </a:rPr>
              <a:t>("</a:t>
            </a:r>
            <a:r>
              <a:rPr lang="en-US" sz="2000" dirty="0" err="1">
                <a:latin typeface="Arial Narrow" panose="020B0606020202030204" pitchFamily="34" charset="0"/>
              </a:rPr>
              <a:t>darkgrid</a:t>
            </a:r>
            <a:r>
              <a:rPr lang="en-US" sz="2000" dirty="0">
                <a:latin typeface="Arial Narrow" panose="020B0606020202030204" pitchFamily="34" charset="0"/>
              </a:rPr>
              <a:t>")</a:t>
            </a:r>
          </a:p>
          <a:p>
            <a:pPr marL="457200" lvl="1" indent="0">
              <a:lnSpc>
                <a:spcPct val="150000"/>
              </a:lnSpc>
              <a:buNone/>
            </a:pPr>
            <a:r>
              <a:rPr lang="en-US" sz="2000" dirty="0" err="1">
                <a:latin typeface="Arial Narrow" panose="020B0606020202030204" pitchFamily="34" charset="0"/>
              </a:rPr>
              <a:t>sns.stripplot</a:t>
            </a:r>
            <a:r>
              <a:rPr lang="en-US" sz="2000" dirty="0">
                <a:latin typeface="Arial Narrow" panose="020B0606020202030204" pitchFamily="34" charset="0"/>
              </a:rPr>
              <a:t>(x="day", y="</a:t>
            </a:r>
            <a:r>
              <a:rPr lang="en-US" sz="2000" dirty="0" err="1">
                <a:latin typeface="Arial Narrow" panose="020B0606020202030204" pitchFamily="34" charset="0"/>
              </a:rPr>
              <a:t>total_bill</a:t>
            </a:r>
            <a:r>
              <a:rPr lang="en-US" sz="2000" dirty="0">
                <a:latin typeface="Arial Narrow" panose="020B0606020202030204" pitchFamily="34" charset="0"/>
              </a:rPr>
              <a:t>", data=tips)</a:t>
            </a:r>
          </a:p>
          <a:p>
            <a:endParaRPr lang="en-US" sz="2200" dirty="0">
              <a:latin typeface="Arial Narrow" panose="020B0606020202030204" pitchFamily="34" charset="0"/>
            </a:endParaRPr>
          </a:p>
          <a:p>
            <a:r>
              <a:rPr lang="en-US" sz="2200" dirty="0">
                <a:latin typeface="Arial Narrow" panose="020B0606020202030204" pitchFamily="34" charset="0"/>
              </a:rPr>
              <a:t>The white and tick themes will allow the colors of your dataset to show more visibly and provides higher contrast so your plots are more legible:</a:t>
            </a:r>
          </a:p>
          <a:p>
            <a:pPr marL="457200" lvl="1" indent="0">
              <a:lnSpc>
                <a:spcPct val="150000"/>
              </a:lnSpc>
              <a:buNone/>
            </a:pPr>
            <a:r>
              <a:rPr lang="en-US" sz="2000" dirty="0" err="1">
                <a:latin typeface="Arial Narrow" panose="020B0606020202030204" pitchFamily="34" charset="0"/>
              </a:rPr>
              <a:t>sns.set_style</a:t>
            </a:r>
            <a:r>
              <a:rPr lang="en-US" sz="2000" dirty="0">
                <a:latin typeface="Arial Narrow" panose="020B0606020202030204" pitchFamily="34" charset="0"/>
              </a:rPr>
              <a:t>("ticks")</a:t>
            </a:r>
          </a:p>
          <a:p>
            <a:pPr marL="457200" lvl="1" indent="0">
              <a:lnSpc>
                <a:spcPct val="150000"/>
              </a:lnSpc>
              <a:buNone/>
            </a:pPr>
            <a:r>
              <a:rPr lang="en-US" sz="2000" dirty="0" err="1">
                <a:latin typeface="Arial Narrow" panose="020B0606020202030204" pitchFamily="34" charset="0"/>
              </a:rPr>
              <a:t>sns.stripplot</a:t>
            </a:r>
            <a:r>
              <a:rPr lang="en-US" sz="2000" dirty="0">
                <a:latin typeface="Arial Narrow" panose="020B0606020202030204" pitchFamily="34" charset="0"/>
              </a:rPr>
              <a:t>(x="day", y="</a:t>
            </a:r>
            <a:r>
              <a:rPr lang="en-US" sz="2000" dirty="0" err="1">
                <a:latin typeface="Arial Narrow" panose="020B0606020202030204" pitchFamily="34" charset="0"/>
              </a:rPr>
              <a:t>total_bill</a:t>
            </a:r>
            <a:r>
              <a:rPr lang="en-US" sz="2000" dirty="0">
                <a:latin typeface="Arial Narrow" panose="020B0606020202030204" pitchFamily="34" charset="0"/>
              </a:rPr>
              <a:t>", data=tips)</a:t>
            </a:r>
          </a:p>
          <a:p>
            <a:pPr marL="0" indent="0">
              <a:buNone/>
            </a:pPr>
            <a:endParaRPr lang="en-US" sz="2200" dirty="0">
              <a:latin typeface="Arial Narrow" panose="020B0606020202030204" pitchFamily="34" charset="0"/>
            </a:endParaRPr>
          </a:p>
        </p:txBody>
      </p:sp>
      <p:pic>
        <p:nvPicPr>
          <p:cNvPr id="4" name="Picture 3" descr="image1">
            <a:extLst>
              <a:ext uri="{FF2B5EF4-FFF2-40B4-BE49-F238E27FC236}">
                <a16:creationId xmlns:a16="http://schemas.microsoft.com/office/drawing/2014/main" id="{58719B40-1893-4794-BC39-44412C1CC2E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36810" y="1"/>
            <a:ext cx="5155189" cy="3281361"/>
          </a:xfrm>
          <a:prstGeom prst="rect">
            <a:avLst/>
          </a:prstGeom>
          <a:noFill/>
          <a:ln>
            <a:noFill/>
          </a:ln>
        </p:spPr>
      </p:pic>
      <p:pic>
        <p:nvPicPr>
          <p:cNvPr id="5" name="Picture 4" descr="image3">
            <a:extLst>
              <a:ext uri="{FF2B5EF4-FFF2-40B4-BE49-F238E27FC236}">
                <a16:creationId xmlns:a16="http://schemas.microsoft.com/office/drawing/2014/main" id="{1C1E151E-E359-4B81-85D8-172ED0A531F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036810" y="3576638"/>
            <a:ext cx="4850390" cy="3281362"/>
          </a:xfrm>
          <a:prstGeom prst="rect">
            <a:avLst/>
          </a:prstGeom>
          <a:noFill/>
          <a:ln>
            <a:noFill/>
          </a:ln>
        </p:spPr>
      </p:pic>
      <p:sp>
        <p:nvSpPr>
          <p:cNvPr id="6" name="Title 1">
            <a:extLst>
              <a:ext uri="{FF2B5EF4-FFF2-40B4-BE49-F238E27FC236}">
                <a16:creationId xmlns:a16="http://schemas.microsoft.com/office/drawing/2014/main" id="{E32F697B-E809-4DEE-8835-D70DCDB3F69B}"/>
              </a:ext>
            </a:extLst>
          </p:cNvPr>
          <p:cNvSpPr txBox="1">
            <a:spLocks/>
          </p:cNvSpPr>
          <p:nvPr/>
        </p:nvSpPr>
        <p:spPr>
          <a:xfrm>
            <a:off x="250702" y="101889"/>
            <a:ext cx="10715171" cy="8395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FF0000"/>
                </a:solidFill>
                <a:latin typeface="Arial Narrow" panose="020B0606020202030204" pitchFamily="34" charset="0"/>
              </a:rPr>
              <a:t>Seaborn Styling, Part 1: Figure Style and Scale</a:t>
            </a:r>
          </a:p>
        </p:txBody>
      </p:sp>
    </p:spTree>
    <p:extLst>
      <p:ext uri="{BB962C8B-B14F-4D97-AF65-F5344CB8AC3E}">
        <p14:creationId xmlns:p14="http://schemas.microsoft.com/office/powerpoint/2010/main" val="2584072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r>
              <a:rPr lang="en-US" sz="3200" dirty="0">
                <a:solidFill>
                  <a:srgbClr val="FF0000"/>
                </a:solidFill>
                <a:latin typeface="Arial Narrow" panose="020B0606020202030204" pitchFamily="34" charset="0"/>
              </a:rPr>
              <a:t>Styling:</a:t>
            </a: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696852"/>
            <a:ext cx="10715171" cy="4480111"/>
          </a:xfrm>
        </p:spPr>
        <p:txBody>
          <a:bodyPr>
            <a:normAutofit/>
          </a:bodyPr>
          <a:lstStyle/>
          <a:p>
            <a:pPr marL="0" indent="0">
              <a:buNone/>
            </a:pPr>
            <a:r>
              <a:rPr lang="en-US" sz="2200" dirty="0">
                <a:latin typeface="Arial Narrow" panose="020B0606020202030204" pitchFamily="34" charset="0"/>
              </a:rPr>
              <a:t>import seaborn as </a:t>
            </a:r>
            <a:r>
              <a:rPr lang="en-US" sz="2200" dirty="0" err="1">
                <a:latin typeface="Arial Narrow" panose="020B0606020202030204" pitchFamily="34" charset="0"/>
              </a:rPr>
              <a:t>sns</a:t>
            </a:r>
            <a:endParaRPr lang="en-US" sz="2200" dirty="0">
              <a:latin typeface="Arial Narrow" panose="020B0606020202030204" pitchFamily="34" charset="0"/>
            </a:endParaRPr>
          </a:p>
          <a:p>
            <a:pPr marL="0" indent="0">
              <a:buNone/>
            </a:pPr>
            <a:r>
              <a:rPr lang="en-US" sz="2200" dirty="0">
                <a:latin typeface="Arial Narrow" panose="020B0606020202030204" pitchFamily="34" charset="0"/>
              </a:rPr>
              <a:t>import </a:t>
            </a:r>
            <a:r>
              <a:rPr lang="en-US" sz="2200" dirty="0" err="1">
                <a:latin typeface="Arial Narrow" panose="020B0606020202030204" pitchFamily="34" charset="0"/>
              </a:rPr>
              <a:t>matplotlib.pyplot</a:t>
            </a:r>
            <a:r>
              <a:rPr lang="en-US" sz="2200" dirty="0">
                <a:latin typeface="Arial Narrow" panose="020B0606020202030204" pitchFamily="34" charset="0"/>
              </a:rPr>
              <a:t> as </a:t>
            </a:r>
            <a:r>
              <a:rPr lang="en-US" sz="2200" dirty="0" err="1">
                <a:latin typeface="Arial Narrow" panose="020B0606020202030204" pitchFamily="34" charset="0"/>
              </a:rPr>
              <a:t>plt</a:t>
            </a:r>
            <a:endParaRPr lang="en-US" sz="2200" dirty="0">
              <a:latin typeface="Arial Narrow" panose="020B0606020202030204" pitchFamily="34" charset="0"/>
            </a:endParaRPr>
          </a:p>
          <a:p>
            <a:pPr marL="0" indent="0">
              <a:buNone/>
            </a:pPr>
            <a:r>
              <a:rPr lang="en-US" sz="2200" dirty="0" err="1">
                <a:latin typeface="Arial Narrow" panose="020B0606020202030204" pitchFamily="34" charset="0"/>
              </a:rPr>
              <a:t>sns.set</a:t>
            </a:r>
            <a:r>
              <a:rPr lang="en-US" sz="2200" dirty="0">
                <a:latin typeface="Arial Narrow" panose="020B0606020202030204" pitchFamily="34" charset="0"/>
              </a:rPr>
              <a:t>(style="white", </a:t>
            </a:r>
            <a:r>
              <a:rPr lang="en-US" sz="2200" dirty="0" err="1">
                <a:latin typeface="Arial Narrow" panose="020B0606020202030204" pitchFamily="34" charset="0"/>
              </a:rPr>
              <a:t>color_codes</a:t>
            </a:r>
            <a:r>
              <a:rPr lang="en-US" sz="2200" dirty="0">
                <a:latin typeface="Arial Narrow" panose="020B0606020202030204" pitchFamily="34" charset="0"/>
              </a:rPr>
              <a:t>=True)</a:t>
            </a:r>
          </a:p>
          <a:p>
            <a:pPr marL="0" indent="0">
              <a:buNone/>
            </a:pPr>
            <a:r>
              <a:rPr lang="en-US" sz="2200" dirty="0">
                <a:latin typeface="Arial Narrow" panose="020B0606020202030204" pitchFamily="34" charset="0"/>
              </a:rPr>
              <a:t>a = </a:t>
            </a:r>
            <a:r>
              <a:rPr lang="en-US" sz="2200" dirty="0" err="1">
                <a:latin typeface="Arial Narrow" panose="020B0606020202030204" pitchFamily="34" charset="0"/>
              </a:rPr>
              <a:t>sns.load_dataset</a:t>
            </a:r>
            <a:r>
              <a:rPr lang="en-US" sz="2200" dirty="0">
                <a:latin typeface="Arial Narrow" panose="020B0606020202030204" pitchFamily="34" charset="0"/>
              </a:rPr>
              <a:t>("tips")</a:t>
            </a:r>
          </a:p>
          <a:p>
            <a:pPr marL="0" indent="0">
              <a:buNone/>
            </a:pPr>
            <a:r>
              <a:rPr lang="en-US" sz="2200" dirty="0" err="1">
                <a:latin typeface="Arial Narrow" panose="020B0606020202030204" pitchFamily="34" charset="0"/>
              </a:rPr>
              <a:t>sns.boxplot</a:t>
            </a:r>
            <a:r>
              <a:rPr lang="en-US" sz="2200" dirty="0">
                <a:latin typeface="Arial Narrow" panose="020B0606020202030204" pitchFamily="34" charset="0"/>
              </a:rPr>
              <a:t>(x="day", y="</a:t>
            </a:r>
            <a:r>
              <a:rPr lang="en-US" sz="2200" dirty="0" err="1">
                <a:latin typeface="Arial Narrow" panose="020B0606020202030204" pitchFamily="34" charset="0"/>
              </a:rPr>
              <a:t>total_bill</a:t>
            </a:r>
            <a:r>
              <a:rPr lang="en-US" sz="2200" dirty="0">
                <a:latin typeface="Arial Narrow" panose="020B0606020202030204" pitchFamily="34" charset="0"/>
              </a:rPr>
              <a:t>", data=a);</a:t>
            </a:r>
          </a:p>
        </p:txBody>
      </p:sp>
      <p:pic>
        <p:nvPicPr>
          <p:cNvPr id="5" name="Picture 4">
            <a:extLst>
              <a:ext uri="{FF2B5EF4-FFF2-40B4-BE49-F238E27FC236}">
                <a16:creationId xmlns:a16="http://schemas.microsoft.com/office/drawing/2014/main" id="{E4271533-07B8-4861-BC37-39036EA39AFA}"/>
              </a:ext>
            </a:extLst>
          </p:cNvPr>
          <p:cNvPicPr>
            <a:picLocks noChangeAspect="1"/>
          </p:cNvPicPr>
          <p:nvPr/>
        </p:nvPicPr>
        <p:blipFill rotWithShape="1">
          <a:blip r:embed="rId2">
            <a:extLst>
              <a:ext uri="{28A0092B-C50C-407E-A947-70E740481C1C}">
                <a14:useLocalDpi xmlns:a14="http://schemas.microsoft.com/office/drawing/2010/main" val="0"/>
              </a:ext>
            </a:extLst>
          </a:blip>
          <a:srcRect l="6913" r="21667"/>
          <a:stretch/>
        </p:blipFill>
        <p:spPr>
          <a:xfrm>
            <a:off x="5874327" y="1696852"/>
            <a:ext cx="5375564" cy="3796805"/>
          </a:xfrm>
          <a:prstGeom prst="rect">
            <a:avLst/>
          </a:prstGeom>
        </p:spPr>
      </p:pic>
      <p:sp>
        <p:nvSpPr>
          <p:cNvPr id="6" name="Rectangle 5">
            <a:extLst>
              <a:ext uri="{FF2B5EF4-FFF2-40B4-BE49-F238E27FC236}">
                <a16:creationId xmlns:a16="http://schemas.microsoft.com/office/drawing/2014/main" id="{80A9A13A-FBF4-40D3-926A-7FD54766AC73}"/>
              </a:ext>
            </a:extLst>
          </p:cNvPr>
          <p:cNvSpPr/>
          <p:nvPr/>
        </p:nvSpPr>
        <p:spPr>
          <a:xfrm>
            <a:off x="7556881" y="5659419"/>
            <a:ext cx="2694969" cy="400110"/>
          </a:xfrm>
          <a:prstGeom prst="rect">
            <a:avLst/>
          </a:prstGeom>
        </p:spPr>
        <p:txBody>
          <a:bodyPr wrap="none">
            <a:spAutoFit/>
          </a:bodyPr>
          <a:lstStyle/>
          <a:p>
            <a:r>
              <a:rPr lang="en-US" sz="2000" dirty="0">
                <a:latin typeface="Arial Narrow" panose="020B0606020202030204" pitchFamily="34" charset="0"/>
              </a:rPr>
              <a:t>Theme is changed to white</a:t>
            </a:r>
          </a:p>
        </p:txBody>
      </p:sp>
    </p:spTree>
    <p:extLst>
      <p:ext uri="{BB962C8B-B14F-4D97-AF65-F5344CB8AC3E}">
        <p14:creationId xmlns:p14="http://schemas.microsoft.com/office/powerpoint/2010/main" val="1042720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235960" y="383886"/>
            <a:ext cx="10715171" cy="839561"/>
          </a:xfrm>
        </p:spPr>
        <p:txBody>
          <a:bodyPr>
            <a:normAutofit fontScale="90000"/>
          </a:bodyPr>
          <a:lstStyle/>
          <a:p>
            <a:r>
              <a:rPr lang="en-US" sz="3200" dirty="0">
                <a:solidFill>
                  <a:srgbClr val="FF0000"/>
                </a:solidFill>
                <a:latin typeface="Arial Narrow" panose="020B0606020202030204" pitchFamily="34" charset="0"/>
              </a:rPr>
              <a:t>Seaborn Styling, Part 1: Figure Style and Scale</a:t>
            </a:r>
            <a:br>
              <a:rPr lang="en-US" sz="3200" dirty="0">
                <a:latin typeface="Arial Narrow" panose="020B0606020202030204" pitchFamily="34" charset="0"/>
              </a:rPr>
            </a:br>
            <a:r>
              <a:rPr lang="en-US" sz="3200" dirty="0">
                <a:solidFill>
                  <a:schemeClr val="accent1"/>
                </a:solidFill>
                <a:latin typeface="Arial Narrow" panose="020B0606020202030204" pitchFamily="34" charset="0"/>
              </a:rPr>
              <a:t>2. Grids:</a:t>
            </a:r>
            <a:br>
              <a:rPr lang="en-US" sz="3200" dirty="0">
                <a:latin typeface="Arial Narrow" panose="020B0606020202030204" pitchFamily="34" charset="0"/>
              </a:rPr>
            </a:br>
            <a:endParaRPr lang="en-US" sz="3200" dirty="0">
              <a:solidFill>
                <a:srgbClr val="FF0000"/>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6759697" cy="4812620"/>
          </a:xfrm>
        </p:spPr>
        <p:txBody>
          <a:bodyPr>
            <a:normAutofit/>
          </a:bodyPr>
          <a:lstStyle/>
          <a:p>
            <a:r>
              <a:rPr lang="en-US" sz="2200" dirty="0">
                <a:latin typeface="Arial Narrow" panose="020B0606020202030204" pitchFamily="34" charset="0"/>
              </a:rPr>
              <a:t>To define the background color of your figure, you can also choose whether or not to include a grid. </a:t>
            </a:r>
          </a:p>
          <a:p>
            <a:endParaRPr lang="en-US" sz="2200" dirty="0">
              <a:latin typeface="Arial Narrow" panose="020B0606020202030204" pitchFamily="34" charset="0"/>
            </a:endParaRPr>
          </a:p>
          <a:p>
            <a:r>
              <a:rPr lang="en-US" sz="2200" dirty="0">
                <a:latin typeface="Arial Narrow" panose="020B0606020202030204" pitchFamily="34" charset="0"/>
              </a:rPr>
              <a:t>A grid allows the audience to read your chart and get specific information about certain values. Research papers and reports are a good example of when you would want to include a grid.</a:t>
            </a:r>
          </a:p>
          <a:p>
            <a:endParaRPr lang="en-US" sz="2200" dirty="0">
              <a:latin typeface="Arial Narrow" panose="020B0606020202030204" pitchFamily="34" charset="0"/>
            </a:endParaRPr>
          </a:p>
          <a:p>
            <a:pPr marL="457200" lvl="1" indent="0">
              <a:lnSpc>
                <a:spcPct val="150000"/>
              </a:lnSpc>
              <a:buNone/>
            </a:pPr>
            <a:r>
              <a:rPr lang="en-US" sz="2000" dirty="0" err="1">
                <a:latin typeface="Arial Narrow" panose="020B0606020202030204" pitchFamily="34" charset="0"/>
              </a:rPr>
              <a:t>sns.set_style</a:t>
            </a:r>
            <a:r>
              <a:rPr lang="en-US" sz="2000" dirty="0">
                <a:latin typeface="Arial Narrow" panose="020B0606020202030204" pitchFamily="34" charset="0"/>
              </a:rPr>
              <a:t>("</a:t>
            </a:r>
            <a:r>
              <a:rPr lang="en-US" sz="2000" dirty="0" err="1">
                <a:latin typeface="Arial Narrow" panose="020B0606020202030204" pitchFamily="34" charset="0"/>
              </a:rPr>
              <a:t>whitegrid</a:t>
            </a:r>
            <a:r>
              <a:rPr lang="en-US" sz="2000" dirty="0">
                <a:latin typeface="Arial Narrow" panose="020B0606020202030204" pitchFamily="34" charset="0"/>
              </a:rPr>
              <a:t>")</a:t>
            </a:r>
          </a:p>
          <a:p>
            <a:pPr marL="457200" lvl="1" indent="0">
              <a:lnSpc>
                <a:spcPct val="150000"/>
              </a:lnSpc>
              <a:buNone/>
            </a:pPr>
            <a:r>
              <a:rPr lang="en-US" sz="2000" dirty="0" err="1">
                <a:latin typeface="Arial Narrow" panose="020B0606020202030204" pitchFamily="34" charset="0"/>
              </a:rPr>
              <a:t>sns.stripplot</a:t>
            </a:r>
            <a:r>
              <a:rPr lang="en-US" sz="2000" dirty="0">
                <a:latin typeface="Arial Narrow" panose="020B0606020202030204" pitchFamily="34" charset="0"/>
              </a:rPr>
              <a:t>(x="day", y="</a:t>
            </a:r>
            <a:r>
              <a:rPr lang="en-US" sz="2000" dirty="0" err="1">
                <a:latin typeface="Arial Narrow" panose="020B0606020202030204" pitchFamily="34" charset="0"/>
              </a:rPr>
              <a:t>total_bill</a:t>
            </a:r>
            <a:r>
              <a:rPr lang="en-US" sz="2000" dirty="0">
                <a:latin typeface="Arial Narrow" panose="020B0606020202030204" pitchFamily="34" charset="0"/>
              </a:rPr>
              <a:t>", data=tips)</a:t>
            </a:r>
          </a:p>
          <a:p>
            <a:r>
              <a:rPr lang="en-US" sz="2200" dirty="0">
                <a:latin typeface="Arial Narrow" panose="020B0606020202030204" pitchFamily="34" charset="0"/>
              </a:rPr>
              <a:t>There are also instances where it would make more sense to not use a grid. </a:t>
            </a:r>
          </a:p>
          <a:p>
            <a:endParaRPr lang="en-US" sz="2200" dirty="0">
              <a:latin typeface="Arial Narrow" panose="020B0606020202030204" pitchFamily="34" charset="0"/>
            </a:endParaRPr>
          </a:p>
        </p:txBody>
      </p:sp>
      <p:pic>
        <p:nvPicPr>
          <p:cNvPr id="4" name="Picture 3" descr="image4">
            <a:extLst>
              <a:ext uri="{FF2B5EF4-FFF2-40B4-BE49-F238E27FC236}">
                <a16:creationId xmlns:a16="http://schemas.microsoft.com/office/drawing/2014/main" id="{9A128BB2-5257-41C4-871E-45910CCC17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98326" y="365125"/>
            <a:ext cx="4557714" cy="3633736"/>
          </a:xfrm>
          <a:prstGeom prst="rect">
            <a:avLst/>
          </a:prstGeom>
          <a:noFill/>
          <a:ln>
            <a:noFill/>
          </a:ln>
        </p:spPr>
      </p:pic>
      <p:sp>
        <p:nvSpPr>
          <p:cNvPr id="5" name="Rectangle 4">
            <a:extLst>
              <a:ext uri="{FF2B5EF4-FFF2-40B4-BE49-F238E27FC236}">
                <a16:creationId xmlns:a16="http://schemas.microsoft.com/office/drawing/2014/main" id="{FDE2397E-FF6F-49FE-A00D-A19E53B0F975}"/>
              </a:ext>
            </a:extLst>
          </p:cNvPr>
          <p:cNvSpPr/>
          <p:nvPr/>
        </p:nvSpPr>
        <p:spPr>
          <a:xfrm>
            <a:off x="970477" y="5698242"/>
            <a:ext cx="6096000" cy="957442"/>
          </a:xfrm>
          <a:prstGeom prst="rect">
            <a:avLst/>
          </a:prstGeom>
        </p:spPr>
        <p:txBody>
          <a:bodyPr>
            <a:spAutoFit/>
          </a:bodyPr>
          <a:lstStyle/>
          <a:p>
            <a:pPr>
              <a:lnSpc>
                <a:spcPct val="150000"/>
              </a:lnSpc>
            </a:pPr>
            <a:r>
              <a:rPr lang="en-US" sz="2000" dirty="0" err="1">
                <a:latin typeface="Arial Narrow" panose="020B0606020202030204" pitchFamily="34" charset="0"/>
              </a:rPr>
              <a:t>sns.set_style</a:t>
            </a:r>
            <a:r>
              <a:rPr lang="en-US" sz="2000" dirty="0">
                <a:latin typeface="Arial Narrow" panose="020B0606020202030204" pitchFamily="34" charset="0"/>
              </a:rPr>
              <a:t>("white")</a:t>
            </a:r>
          </a:p>
          <a:p>
            <a:pPr>
              <a:lnSpc>
                <a:spcPct val="150000"/>
              </a:lnSpc>
            </a:pPr>
            <a:r>
              <a:rPr lang="en-US" sz="2000" dirty="0" err="1">
                <a:latin typeface="Arial Narrow" panose="020B0606020202030204" pitchFamily="34" charset="0"/>
              </a:rPr>
              <a:t>sns.stripplot</a:t>
            </a:r>
            <a:r>
              <a:rPr lang="en-US" sz="2000" dirty="0">
                <a:latin typeface="Arial Narrow" panose="020B0606020202030204" pitchFamily="34" charset="0"/>
              </a:rPr>
              <a:t>(x="day", y="</a:t>
            </a:r>
            <a:r>
              <a:rPr lang="en-US" sz="2000" dirty="0" err="1">
                <a:latin typeface="Arial Narrow" panose="020B0606020202030204" pitchFamily="34" charset="0"/>
              </a:rPr>
              <a:t>total_bill</a:t>
            </a:r>
            <a:r>
              <a:rPr lang="en-US" sz="2000" dirty="0">
                <a:latin typeface="Arial Narrow" panose="020B0606020202030204" pitchFamily="34" charset="0"/>
              </a:rPr>
              <a:t>", data=tips)</a:t>
            </a:r>
          </a:p>
        </p:txBody>
      </p:sp>
      <p:pic>
        <p:nvPicPr>
          <p:cNvPr id="6" name="Picture 5" descr="image5">
            <a:extLst>
              <a:ext uri="{FF2B5EF4-FFF2-40B4-BE49-F238E27FC236}">
                <a16:creationId xmlns:a16="http://schemas.microsoft.com/office/drawing/2014/main" id="{9D67C0BB-2A96-40B0-AD91-E8A7A86A201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98325" y="3856407"/>
            <a:ext cx="4557714" cy="3001593"/>
          </a:xfrm>
          <a:prstGeom prst="rect">
            <a:avLst/>
          </a:prstGeom>
          <a:noFill/>
          <a:ln>
            <a:noFill/>
          </a:ln>
        </p:spPr>
      </p:pic>
    </p:spTree>
    <p:extLst>
      <p:ext uri="{BB962C8B-B14F-4D97-AF65-F5344CB8AC3E}">
        <p14:creationId xmlns:p14="http://schemas.microsoft.com/office/powerpoint/2010/main" val="1522377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429491" y="293950"/>
            <a:ext cx="10715171" cy="839561"/>
          </a:xfrm>
        </p:spPr>
        <p:txBody>
          <a:bodyPr>
            <a:normAutofit fontScale="90000"/>
          </a:bodyPr>
          <a:lstStyle/>
          <a:p>
            <a:r>
              <a:rPr lang="en-US" sz="3200" dirty="0">
                <a:solidFill>
                  <a:srgbClr val="FF0000"/>
                </a:solidFill>
                <a:latin typeface="Arial Narrow" panose="020B0606020202030204" pitchFamily="34" charset="0"/>
              </a:rPr>
              <a:t>Seaborn Styling, Part 1: Figure Style and Scale </a:t>
            </a:r>
            <a:br>
              <a:rPr lang="en-US" sz="3200" dirty="0">
                <a:solidFill>
                  <a:srgbClr val="FF0000"/>
                </a:solidFill>
                <a:latin typeface="Arial Narrow" panose="020B0606020202030204" pitchFamily="34" charset="0"/>
              </a:rPr>
            </a:br>
            <a:r>
              <a:rPr lang="en-US" sz="3200" dirty="0">
                <a:solidFill>
                  <a:schemeClr val="accent1"/>
                </a:solidFill>
                <a:latin typeface="Arial Narrow" panose="020B0606020202030204" pitchFamily="34" charset="0"/>
              </a:rPr>
              <a:t>3. </a:t>
            </a:r>
            <a:r>
              <a:rPr lang="en-US" sz="3200" dirty="0" err="1">
                <a:solidFill>
                  <a:schemeClr val="accent1"/>
                </a:solidFill>
                <a:latin typeface="Arial Narrow" panose="020B0606020202030204" pitchFamily="34" charset="0"/>
              </a:rPr>
              <a:t>Despine</a:t>
            </a:r>
            <a:endParaRPr lang="en-US" sz="3200" dirty="0">
              <a:solidFill>
                <a:schemeClr val="accent1"/>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429491" y="1133511"/>
            <a:ext cx="7384473" cy="4812620"/>
          </a:xfrm>
        </p:spPr>
        <p:txBody>
          <a:bodyPr>
            <a:normAutofit/>
          </a:bodyPr>
          <a:lstStyle/>
          <a:p>
            <a:r>
              <a:rPr lang="en-US" sz="2200" dirty="0">
                <a:latin typeface="Arial Narrow" panose="020B0606020202030204" pitchFamily="34" charset="0"/>
              </a:rPr>
              <a:t>Spines are the borders of the figure that contain the visualization. </a:t>
            </a:r>
          </a:p>
          <a:p>
            <a:pPr lvl="1"/>
            <a:r>
              <a:rPr lang="en-US" sz="1800" dirty="0">
                <a:latin typeface="Arial Narrow" panose="020B0606020202030204" pitchFamily="34" charset="0"/>
              </a:rPr>
              <a:t>By default, an image has four spines.</a:t>
            </a:r>
          </a:p>
          <a:p>
            <a:endParaRPr lang="en-US" sz="2200" dirty="0">
              <a:latin typeface="Arial Narrow" panose="020B0606020202030204" pitchFamily="34" charset="0"/>
            </a:endParaRPr>
          </a:p>
          <a:p>
            <a:r>
              <a:rPr lang="en-US" sz="2200" dirty="0">
                <a:latin typeface="Arial Narrow" panose="020B0606020202030204" pitchFamily="34" charset="0"/>
              </a:rPr>
              <a:t>You can automatically take away the top and right spines using the </a:t>
            </a:r>
            <a:r>
              <a:rPr lang="en-US" sz="2200" dirty="0" err="1">
                <a:latin typeface="Arial Narrow" panose="020B0606020202030204" pitchFamily="34" charset="0"/>
              </a:rPr>
              <a:t>sns.despine</a:t>
            </a:r>
            <a:r>
              <a:rPr lang="en-US" sz="2200" dirty="0">
                <a:latin typeface="Arial Narrow" panose="020B0606020202030204" pitchFamily="34" charset="0"/>
              </a:rPr>
              <a:t>()function.</a:t>
            </a:r>
          </a:p>
          <a:p>
            <a:pPr marL="457200" lvl="1" indent="0">
              <a:lnSpc>
                <a:spcPct val="150000"/>
              </a:lnSpc>
              <a:buNone/>
            </a:pPr>
            <a:r>
              <a:rPr lang="en-US" sz="2000" dirty="0" err="1">
                <a:latin typeface="Arial Narrow" panose="020B0606020202030204" pitchFamily="34" charset="0"/>
              </a:rPr>
              <a:t>sns.set_style</a:t>
            </a:r>
            <a:r>
              <a:rPr lang="en-US" sz="2000" dirty="0">
                <a:latin typeface="Arial Narrow" panose="020B0606020202030204" pitchFamily="34" charset="0"/>
              </a:rPr>
              <a:t>("white")</a:t>
            </a:r>
          </a:p>
          <a:p>
            <a:pPr marL="457200" lvl="1" indent="0">
              <a:lnSpc>
                <a:spcPct val="150000"/>
              </a:lnSpc>
              <a:buNone/>
            </a:pPr>
            <a:r>
              <a:rPr lang="en-US" sz="2000" dirty="0" err="1">
                <a:latin typeface="Arial Narrow" panose="020B0606020202030204" pitchFamily="34" charset="0"/>
              </a:rPr>
              <a:t>sns.stripplot</a:t>
            </a:r>
            <a:r>
              <a:rPr lang="en-US" sz="2000" dirty="0">
                <a:latin typeface="Arial Narrow" panose="020B0606020202030204" pitchFamily="34" charset="0"/>
              </a:rPr>
              <a:t>(x="day", y="</a:t>
            </a:r>
            <a:r>
              <a:rPr lang="en-US" sz="2000" dirty="0" err="1">
                <a:latin typeface="Arial Narrow" panose="020B0606020202030204" pitchFamily="34" charset="0"/>
              </a:rPr>
              <a:t>total_bill</a:t>
            </a:r>
            <a:r>
              <a:rPr lang="en-US" sz="2000" dirty="0">
                <a:latin typeface="Arial Narrow" panose="020B0606020202030204" pitchFamily="34" charset="0"/>
              </a:rPr>
              <a:t>", data=tips)</a:t>
            </a:r>
          </a:p>
          <a:p>
            <a:pPr marL="457200" lvl="1" indent="0">
              <a:lnSpc>
                <a:spcPct val="150000"/>
              </a:lnSpc>
              <a:buNone/>
            </a:pPr>
            <a:r>
              <a:rPr lang="en-US" sz="2000" dirty="0" err="1">
                <a:latin typeface="Arial Narrow" panose="020B0606020202030204" pitchFamily="34" charset="0"/>
              </a:rPr>
              <a:t>sns.despine</a:t>
            </a:r>
            <a:r>
              <a:rPr lang="en-US" sz="2000" dirty="0">
                <a:latin typeface="Arial Narrow" panose="020B0606020202030204" pitchFamily="34" charset="0"/>
              </a:rPr>
              <a:t>()</a:t>
            </a:r>
          </a:p>
          <a:p>
            <a:r>
              <a:rPr lang="en-US" sz="2200" dirty="0">
                <a:latin typeface="Arial Narrow" panose="020B0606020202030204" pitchFamily="34" charset="0"/>
              </a:rPr>
              <a:t>You can also specify how many spines you want to include by calling </a:t>
            </a:r>
            <a:r>
              <a:rPr lang="en-US" sz="2200" dirty="0" err="1">
                <a:latin typeface="Arial Narrow" panose="020B0606020202030204" pitchFamily="34" charset="0"/>
              </a:rPr>
              <a:t>despine</a:t>
            </a:r>
            <a:r>
              <a:rPr lang="en-US" sz="2200" dirty="0">
                <a:latin typeface="Arial Narrow" panose="020B0606020202030204" pitchFamily="34" charset="0"/>
              </a:rPr>
              <a:t>() and passing in the spines you want to get rid of, such as: left, bottom, top, right. </a:t>
            </a:r>
          </a:p>
        </p:txBody>
      </p:sp>
      <p:pic>
        <p:nvPicPr>
          <p:cNvPr id="4" name="Picture 3" descr="image6">
            <a:extLst>
              <a:ext uri="{FF2B5EF4-FFF2-40B4-BE49-F238E27FC236}">
                <a16:creationId xmlns:a16="http://schemas.microsoft.com/office/drawing/2014/main" id="{2C4F951D-8362-44FB-AE2A-08CDAA44CB4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33855" y="0"/>
            <a:ext cx="4558145" cy="3289371"/>
          </a:xfrm>
          <a:prstGeom prst="rect">
            <a:avLst/>
          </a:prstGeom>
          <a:noFill/>
          <a:ln>
            <a:noFill/>
          </a:ln>
        </p:spPr>
      </p:pic>
      <p:sp>
        <p:nvSpPr>
          <p:cNvPr id="5" name="Rectangle 4">
            <a:extLst>
              <a:ext uri="{FF2B5EF4-FFF2-40B4-BE49-F238E27FC236}">
                <a16:creationId xmlns:a16="http://schemas.microsoft.com/office/drawing/2014/main" id="{B7A2FCD9-5B7C-439B-A4E3-E8C1AC280C26}"/>
              </a:ext>
            </a:extLst>
          </p:cNvPr>
          <p:cNvSpPr/>
          <p:nvPr/>
        </p:nvSpPr>
        <p:spPr>
          <a:xfrm>
            <a:off x="858982" y="5438894"/>
            <a:ext cx="6096000" cy="1419106"/>
          </a:xfrm>
          <a:prstGeom prst="rect">
            <a:avLst/>
          </a:prstGeom>
        </p:spPr>
        <p:txBody>
          <a:bodyPr>
            <a:spAutoFit/>
          </a:bodyPr>
          <a:lstStyle/>
          <a:p>
            <a:pPr>
              <a:lnSpc>
                <a:spcPct val="150000"/>
              </a:lnSpc>
            </a:pPr>
            <a:r>
              <a:rPr lang="en-US" sz="2000" dirty="0" err="1">
                <a:latin typeface="Arial Narrow" panose="020B0606020202030204" pitchFamily="34" charset="0"/>
              </a:rPr>
              <a:t>sns.set_style</a:t>
            </a:r>
            <a:r>
              <a:rPr lang="en-US" sz="2000" dirty="0">
                <a:latin typeface="Arial Narrow" panose="020B0606020202030204" pitchFamily="34" charset="0"/>
              </a:rPr>
              <a:t>("</a:t>
            </a:r>
            <a:r>
              <a:rPr lang="en-US" sz="2000" dirty="0" err="1">
                <a:latin typeface="Arial Narrow" panose="020B0606020202030204" pitchFamily="34" charset="0"/>
              </a:rPr>
              <a:t>whitegrid</a:t>
            </a:r>
            <a:r>
              <a:rPr lang="en-US" sz="2000" dirty="0">
                <a:latin typeface="Arial Narrow" panose="020B0606020202030204" pitchFamily="34" charset="0"/>
              </a:rPr>
              <a:t>")</a:t>
            </a:r>
          </a:p>
          <a:p>
            <a:pPr>
              <a:lnSpc>
                <a:spcPct val="150000"/>
              </a:lnSpc>
            </a:pPr>
            <a:r>
              <a:rPr lang="en-US" sz="2000" dirty="0" err="1">
                <a:latin typeface="Arial Narrow" panose="020B0606020202030204" pitchFamily="34" charset="0"/>
              </a:rPr>
              <a:t>sns.stripplot</a:t>
            </a:r>
            <a:r>
              <a:rPr lang="en-US" sz="2000" dirty="0">
                <a:latin typeface="Arial Narrow" panose="020B0606020202030204" pitchFamily="34" charset="0"/>
              </a:rPr>
              <a:t>(x="day", y="</a:t>
            </a:r>
            <a:r>
              <a:rPr lang="en-US" sz="2000" dirty="0" err="1">
                <a:latin typeface="Arial Narrow" panose="020B0606020202030204" pitchFamily="34" charset="0"/>
              </a:rPr>
              <a:t>total_bill</a:t>
            </a:r>
            <a:r>
              <a:rPr lang="en-US" sz="2000" dirty="0">
                <a:latin typeface="Arial Narrow" panose="020B0606020202030204" pitchFamily="34" charset="0"/>
              </a:rPr>
              <a:t>", data=tips)</a:t>
            </a:r>
          </a:p>
          <a:p>
            <a:pPr>
              <a:lnSpc>
                <a:spcPct val="150000"/>
              </a:lnSpc>
            </a:pPr>
            <a:r>
              <a:rPr lang="en-US" sz="2000" dirty="0" err="1">
                <a:latin typeface="Arial Narrow" panose="020B0606020202030204" pitchFamily="34" charset="0"/>
              </a:rPr>
              <a:t>sns.despine</a:t>
            </a:r>
            <a:r>
              <a:rPr lang="en-US" sz="2000" dirty="0">
                <a:latin typeface="Arial Narrow" panose="020B0606020202030204" pitchFamily="34" charset="0"/>
              </a:rPr>
              <a:t>(left=True, bottom=True)</a:t>
            </a:r>
          </a:p>
        </p:txBody>
      </p:sp>
      <p:pic>
        <p:nvPicPr>
          <p:cNvPr id="6" name="Picture 5" descr="image7">
            <a:extLst>
              <a:ext uri="{FF2B5EF4-FFF2-40B4-BE49-F238E27FC236}">
                <a16:creationId xmlns:a16="http://schemas.microsoft.com/office/drawing/2014/main" id="{324585CB-39FA-476A-A32F-C286364E734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69370" y="3539821"/>
            <a:ext cx="4422630" cy="3126647"/>
          </a:xfrm>
          <a:prstGeom prst="rect">
            <a:avLst/>
          </a:prstGeom>
          <a:noFill/>
          <a:ln>
            <a:noFill/>
          </a:ln>
        </p:spPr>
      </p:pic>
    </p:spTree>
    <p:extLst>
      <p:ext uri="{BB962C8B-B14F-4D97-AF65-F5344CB8AC3E}">
        <p14:creationId xmlns:p14="http://schemas.microsoft.com/office/powerpoint/2010/main" val="3672049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30" y="628650"/>
            <a:ext cx="8020462" cy="839561"/>
          </a:xfrm>
        </p:spPr>
        <p:txBody>
          <a:bodyPr>
            <a:normAutofit/>
          </a:bodyPr>
          <a:lstStyle/>
          <a:p>
            <a:r>
              <a:rPr lang="en-US" sz="2800" dirty="0">
                <a:solidFill>
                  <a:schemeClr val="accent1"/>
                </a:solidFill>
                <a:latin typeface="Arial Narrow" panose="020B0606020202030204" pitchFamily="34" charset="0"/>
              </a:rPr>
              <a:t>4. Working with Palettes</a:t>
            </a: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r>
              <a:rPr lang="en-US" sz="2200" dirty="0">
                <a:latin typeface="Arial Narrow" panose="020B0606020202030204" pitchFamily="34" charset="0"/>
              </a:rPr>
              <a:t>You can build color palettes using the function </a:t>
            </a:r>
            <a:r>
              <a:rPr lang="en-US" sz="2200" dirty="0" err="1">
                <a:latin typeface="Arial Narrow" panose="020B0606020202030204" pitchFamily="34" charset="0"/>
              </a:rPr>
              <a:t>sns.color_palette</a:t>
            </a:r>
            <a:r>
              <a:rPr lang="en-US" sz="2200" dirty="0">
                <a:latin typeface="Arial Narrow" panose="020B0606020202030204" pitchFamily="34" charset="0"/>
              </a:rPr>
              <a:t>(). </a:t>
            </a:r>
          </a:p>
          <a:p>
            <a:r>
              <a:rPr lang="en-US" sz="2200" dirty="0">
                <a:latin typeface="Arial Narrow" panose="020B0606020202030204" pitchFamily="34" charset="0"/>
              </a:rPr>
              <a:t>This function can take any of the Seaborn built-in palettes (see below). You can also build your own palettes </a:t>
            </a:r>
          </a:p>
          <a:p>
            <a:endParaRPr lang="en-US" sz="2200" dirty="0">
              <a:latin typeface="Arial Narrow" panose="020B0606020202030204" pitchFamily="34" charset="0"/>
            </a:endParaRPr>
          </a:p>
          <a:p>
            <a:r>
              <a:rPr lang="en-US" sz="2200" dirty="0">
                <a:latin typeface="Arial Narrow" panose="020B0606020202030204" pitchFamily="34" charset="0"/>
              </a:rPr>
              <a:t>use the function </a:t>
            </a:r>
            <a:r>
              <a:rPr lang="en-US" sz="2200" dirty="0" err="1">
                <a:latin typeface="Arial Narrow" panose="020B0606020202030204" pitchFamily="34" charset="0"/>
              </a:rPr>
              <a:t>sns.palplot</a:t>
            </a:r>
            <a:r>
              <a:rPr lang="en-US" sz="2200" dirty="0">
                <a:latin typeface="Arial Narrow" panose="020B0606020202030204" pitchFamily="34" charset="0"/>
              </a:rPr>
              <a:t>() to plot a palette as an array of colors</a:t>
            </a:r>
          </a:p>
          <a:p>
            <a:endParaRPr lang="en-US" sz="2200" dirty="0">
              <a:latin typeface="Arial Narrow" panose="020B0606020202030204" pitchFamily="34" charset="0"/>
            </a:endParaRPr>
          </a:p>
          <a:p>
            <a:pPr marL="457200" lvl="1" indent="0">
              <a:buNone/>
            </a:pPr>
            <a:r>
              <a:rPr lang="en-US" sz="2000" dirty="0">
                <a:latin typeface="Arial Narrow" panose="020B0606020202030204" pitchFamily="34" charset="0"/>
              </a:rPr>
              <a:t># Save a palette to a variable:</a:t>
            </a:r>
          </a:p>
          <a:p>
            <a:pPr marL="457200" lvl="1" indent="0">
              <a:buNone/>
            </a:pPr>
            <a:r>
              <a:rPr lang="en-US" sz="2000" dirty="0">
                <a:latin typeface="Arial Narrow" panose="020B0606020202030204" pitchFamily="34" charset="0"/>
              </a:rPr>
              <a:t>palette = </a:t>
            </a:r>
            <a:r>
              <a:rPr lang="en-US" sz="2000" dirty="0" err="1">
                <a:latin typeface="Arial Narrow" panose="020B0606020202030204" pitchFamily="34" charset="0"/>
              </a:rPr>
              <a:t>sns.color_palette</a:t>
            </a:r>
            <a:r>
              <a:rPr lang="en-US" sz="2000" dirty="0">
                <a:latin typeface="Arial Narrow" panose="020B0606020202030204" pitchFamily="34" charset="0"/>
              </a:rPr>
              <a:t>("bright")</a:t>
            </a:r>
          </a:p>
          <a:p>
            <a:pPr marL="457200" lvl="1" indent="0">
              <a:buNone/>
            </a:pPr>
            <a:endParaRPr lang="en-US" sz="2000" dirty="0">
              <a:latin typeface="Arial Narrow" panose="020B0606020202030204" pitchFamily="34" charset="0"/>
            </a:endParaRPr>
          </a:p>
          <a:p>
            <a:pPr marL="457200" lvl="1" indent="0">
              <a:buNone/>
            </a:pPr>
            <a:r>
              <a:rPr lang="en-US" sz="2000" dirty="0">
                <a:latin typeface="Arial Narrow" panose="020B0606020202030204" pitchFamily="34" charset="0"/>
              </a:rPr>
              <a:t># Use </a:t>
            </a:r>
            <a:r>
              <a:rPr lang="en-US" sz="2000" dirty="0" err="1">
                <a:latin typeface="Arial Narrow" panose="020B0606020202030204" pitchFamily="34" charset="0"/>
              </a:rPr>
              <a:t>palplot</a:t>
            </a:r>
            <a:r>
              <a:rPr lang="en-US" sz="2000" dirty="0">
                <a:latin typeface="Arial Narrow" panose="020B0606020202030204" pitchFamily="34" charset="0"/>
              </a:rPr>
              <a:t> and pass in the variable:</a:t>
            </a:r>
          </a:p>
          <a:p>
            <a:pPr marL="457200" lvl="1" indent="0">
              <a:buNone/>
            </a:pPr>
            <a:r>
              <a:rPr lang="en-US" sz="2000" dirty="0" err="1">
                <a:latin typeface="Arial Narrow" panose="020B0606020202030204" pitchFamily="34" charset="0"/>
              </a:rPr>
              <a:t>sns.palplot</a:t>
            </a:r>
            <a:r>
              <a:rPr lang="en-US" sz="2000" dirty="0">
                <a:latin typeface="Arial Narrow" panose="020B0606020202030204" pitchFamily="34" charset="0"/>
              </a:rPr>
              <a:t>(palette)</a:t>
            </a:r>
          </a:p>
          <a:p>
            <a:endParaRPr lang="en-US" sz="2200" dirty="0">
              <a:latin typeface="Arial Narrow" panose="020B0606020202030204" pitchFamily="34" charset="0"/>
            </a:endParaRPr>
          </a:p>
        </p:txBody>
      </p:sp>
      <p:pic>
        <p:nvPicPr>
          <p:cNvPr id="4" name="Picture 3" descr="image6">
            <a:extLst>
              <a:ext uri="{FF2B5EF4-FFF2-40B4-BE49-F238E27FC236}">
                <a16:creationId xmlns:a16="http://schemas.microsoft.com/office/drawing/2014/main" id="{B40DFBF2-163E-4D93-9F3D-49EE8AEBAE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05750" y="2301153"/>
            <a:ext cx="4286250" cy="2505075"/>
          </a:xfrm>
          <a:prstGeom prst="rect">
            <a:avLst/>
          </a:prstGeom>
          <a:noFill/>
          <a:ln>
            <a:noFill/>
          </a:ln>
        </p:spPr>
      </p:pic>
      <p:pic>
        <p:nvPicPr>
          <p:cNvPr id="5" name="Picture 4" descr="image1">
            <a:extLst>
              <a:ext uri="{FF2B5EF4-FFF2-40B4-BE49-F238E27FC236}">
                <a16:creationId xmlns:a16="http://schemas.microsoft.com/office/drawing/2014/main" id="{92C55019-EF49-45FD-B4CD-BB16D7F2581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39523" y="5845175"/>
            <a:ext cx="3324225" cy="647700"/>
          </a:xfrm>
          <a:prstGeom prst="rect">
            <a:avLst/>
          </a:prstGeom>
          <a:noFill/>
          <a:ln>
            <a:noFill/>
          </a:ln>
        </p:spPr>
      </p:pic>
      <p:sp>
        <p:nvSpPr>
          <p:cNvPr id="6" name="Rectangle 5">
            <a:extLst>
              <a:ext uri="{FF2B5EF4-FFF2-40B4-BE49-F238E27FC236}">
                <a16:creationId xmlns:a16="http://schemas.microsoft.com/office/drawing/2014/main" id="{B57F3D45-B4E6-44F8-9705-7F23B02BB455}"/>
              </a:ext>
            </a:extLst>
          </p:cNvPr>
          <p:cNvSpPr/>
          <p:nvPr/>
        </p:nvSpPr>
        <p:spPr>
          <a:xfrm>
            <a:off x="625585" y="259318"/>
            <a:ext cx="6338595" cy="523220"/>
          </a:xfrm>
          <a:prstGeom prst="rect">
            <a:avLst/>
          </a:prstGeom>
        </p:spPr>
        <p:txBody>
          <a:bodyPr wrap="none">
            <a:spAutoFit/>
          </a:bodyPr>
          <a:lstStyle/>
          <a:p>
            <a:r>
              <a:rPr lang="en-US" sz="2800" dirty="0">
                <a:solidFill>
                  <a:srgbClr val="FF0000"/>
                </a:solidFill>
                <a:latin typeface="Arial Narrow" panose="020B0606020202030204" pitchFamily="34" charset="0"/>
              </a:rPr>
              <a:t>Seaborn Styling, Part 1: Figure Style and Scale</a:t>
            </a:r>
            <a:endParaRPr lang="en-US" sz="2800" dirty="0"/>
          </a:p>
        </p:txBody>
      </p:sp>
    </p:spTree>
    <p:extLst>
      <p:ext uri="{BB962C8B-B14F-4D97-AF65-F5344CB8AC3E}">
        <p14:creationId xmlns:p14="http://schemas.microsoft.com/office/powerpoint/2010/main" val="35994657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endParaRPr lang="en-US" sz="3200" dirty="0">
              <a:solidFill>
                <a:srgbClr val="FF0000"/>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pPr marL="0" indent="0">
              <a:buNone/>
            </a:pPr>
            <a:r>
              <a:rPr lang="en-US" sz="2200" dirty="0">
                <a:latin typeface="Arial Narrow" panose="020B0606020202030204" pitchFamily="34" charset="0"/>
              </a:rPr>
              <a:t>import seaborn as </a:t>
            </a:r>
            <a:r>
              <a:rPr lang="en-US" sz="2200" dirty="0" err="1">
                <a:latin typeface="Arial Narrow" panose="020B0606020202030204" pitchFamily="34" charset="0"/>
              </a:rPr>
              <a:t>sns</a:t>
            </a:r>
            <a:endParaRPr lang="en-US" sz="2200" dirty="0">
              <a:latin typeface="Arial Narrow" panose="020B0606020202030204" pitchFamily="34" charset="0"/>
            </a:endParaRPr>
          </a:p>
          <a:p>
            <a:pPr marL="0" indent="0">
              <a:buNone/>
            </a:pPr>
            <a:r>
              <a:rPr lang="en-US" sz="2200" dirty="0">
                <a:latin typeface="Arial Narrow" panose="020B0606020202030204" pitchFamily="34" charset="0"/>
              </a:rPr>
              <a:t>import </a:t>
            </a:r>
            <a:r>
              <a:rPr lang="en-US" sz="2200" dirty="0" err="1">
                <a:latin typeface="Arial Narrow" panose="020B0606020202030204" pitchFamily="34" charset="0"/>
              </a:rPr>
              <a:t>matplotlib.pyplot</a:t>
            </a:r>
            <a:r>
              <a:rPr lang="en-US" sz="2200" dirty="0">
                <a:latin typeface="Arial Narrow" panose="020B0606020202030204" pitchFamily="34" charset="0"/>
              </a:rPr>
              <a:t> as </a:t>
            </a:r>
            <a:r>
              <a:rPr lang="en-US" sz="2200" dirty="0" err="1">
                <a:latin typeface="Arial Narrow" panose="020B0606020202030204" pitchFamily="34" charset="0"/>
              </a:rPr>
              <a:t>plt</a:t>
            </a:r>
            <a:endParaRPr lang="en-US" sz="2200" dirty="0">
              <a:latin typeface="Arial Narrow" panose="020B0606020202030204" pitchFamily="34" charset="0"/>
            </a:endParaRPr>
          </a:p>
          <a:p>
            <a:pPr marL="0" indent="0">
              <a:buNone/>
            </a:pPr>
            <a:r>
              <a:rPr lang="en-US" sz="2200" dirty="0" err="1">
                <a:latin typeface="Arial Narrow" panose="020B0606020202030204" pitchFamily="34" charset="0"/>
              </a:rPr>
              <a:t>sns.set</a:t>
            </a:r>
            <a:r>
              <a:rPr lang="en-US" sz="2200" dirty="0">
                <a:latin typeface="Arial Narrow" panose="020B0606020202030204" pitchFamily="34" charset="0"/>
              </a:rPr>
              <a:t>(style="white", </a:t>
            </a:r>
            <a:r>
              <a:rPr lang="en-US" sz="2200" dirty="0" err="1">
                <a:latin typeface="Arial Narrow" panose="020B0606020202030204" pitchFamily="34" charset="0"/>
              </a:rPr>
              <a:t>color_codes</a:t>
            </a:r>
            <a:r>
              <a:rPr lang="en-US" sz="2200" dirty="0">
                <a:latin typeface="Arial Narrow" panose="020B0606020202030204" pitchFamily="34" charset="0"/>
              </a:rPr>
              <a:t>=True)</a:t>
            </a:r>
          </a:p>
          <a:p>
            <a:pPr marL="0" indent="0">
              <a:buNone/>
            </a:pPr>
            <a:r>
              <a:rPr lang="en-US" sz="2200" dirty="0">
                <a:latin typeface="Arial Narrow" panose="020B0606020202030204" pitchFamily="34" charset="0"/>
              </a:rPr>
              <a:t>a = </a:t>
            </a:r>
            <a:r>
              <a:rPr lang="en-US" sz="2200" dirty="0" err="1">
                <a:latin typeface="Arial Narrow" panose="020B0606020202030204" pitchFamily="34" charset="0"/>
              </a:rPr>
              <a:t>sns.load_dataset</a:t>
            </a:r>
            <a:r>
              <a:rPr lang="en-US" sz="2200" dirty="0">
                <a:latin typeface="Arial Narrow" panose="020B0606020202030204" pitchFamily="34" charset="0"/>
              </a:rPr>
              <a:t>("tips")</a:t>
            </a:r>
          </a:p>
          <a:p>
            <a:pPr marL="0" indent="0">
              <a:buNone/>
            </a:pPr>
            <a:r>
              <a:rPr lang="en-US" sz="2200" dirty="0" err="1">
                <a:latin typeface="Arial Narrow" panose="020B0606020202030204" pitchFamily="34" charset="0"/>
              </a:rPr>
              <a:t>sns.boxplot</a:t>
            </a:r>
            <a:r>
              <a:rPr lang="en-US" sz="2200" dirty="0">
                <a:latin typeface="Arial Narrow" panose="020B0606020202030204" pitchFamily="34" charset="0"/>
              </a:rPr>
              <a:t>(x="day", y="</a:t>
            </a:r>
            <a:r>
              <a:rPr lang="en-US" sz="2200" dirty="0" err="1">
                <a:latin typeface="Arial Narrow" panose="020B0606020202030204" pitchFamily="34" charset="0"/>
              </a:rPr>
              <a:t>total_bill</a:t>
            </a:r>
            <a:r>
              <a:rPr lang="en-US" sz="2200" dirty="0">
                <a:latin typeface="Arial Narrow" panose="020B0606020202030204" pitchFamily="34" charset="0"/>
              </a:rPr>
              <a:t>", data=a);</a:t>
            </a:r>
          </a:p>
          <a:p>
            <a:pPr marL="0" indent="0">
              <a:buNone/>
            </a:pPr>
            <a:r>
              <a:rPr lang="en-US" sz="2200" dirty="0" err="1">
                <a:latin typeface="Arial Narrow" panose="020B0606020202030204" pitchFamily="34" charset="0"/>
              </a:rPr>
              <a:t>sns.despine</a:t>
            </a:r>
            <a:r>
              <a:rPr lang="en-US" sz="2200" dirty="0">
                <a:latin typeface="Arial Narrow" panose="020B0606020202030204" pitchFamily="34" charset="0"/>
              </a:rPr>
              <a:t>(offset=10, trim=True);</a:t>
            </a:r>
          </a:p>
        </p:txBody>
      </p:sp>
      <p:pic>
        <p:nvPicPr>
          <p:cNvPr id="5" name="Picture 4">
            <a:extLst>
              <a:ext uri="{FF2B5EF4-FFF2-40B4-BE49-F238E27FC236}">
                <a16:creationId xmlns:a16="http://schemas.microsoft.com/office/drawing/2014/main" id="{ED5352DB-B0D3-420D-8FBA-16401CDFA647}"/>
              </a:ext>
            </a:extLst>
          </p:cNvPr>
          <p:cNvPicPr>
            <a:picLocks noChangeAspect="1"/>
          </p:cNvPicPr>
          <p:nvPr/>
        </p:nvPicPr>
        <p:blipFill rotWithShape="1">
          <a:blip r:embed="rId2">
            <a:extLst>
              <a:ext uri="{28A0092B-C50C-407E-A947-70E740481C1C}">
                <a14:useLocalDpi xmlns:a14="http://schemas.microsoft.com/office/drawing/2010/main" val="0"/>
              </a:ext>
            </a:extLst>
          </a:blip>
          <a:srcRect l="7901" r="21677"/>
          <a:stretch/>
        </p:blipFill>
        <p:spPr>
          <a:xfrm>
            <a:off x="5514110" y="1204686"/>
            <a:ext cx="6517061" cy="4659701"/>
          </a:xfrm>
          <a:prstGeom prst="rect">
            <a:avLst/>
          </a:prstGeom>
        </p:spPr>
      </p:pic>
    </p:spTree>
    <p:extLst>
      <p:ext uri="{BB962C8B-B14F-4D97-AF65-F5344CB8AC3E}">
        <p14:creationId xmlns:p14="http://schemas.microsoft.com/office/powerpoint/2010/main" val="1354902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r>
              <a:rPr lang="en-US" sz="2200" dirty="0">
                <a:latin typeface="Arial Narrow" panose="020B0606020202030204" pitchFamily="34" charset="0"/>
              </a:rPr>
              <a:t>To select and set a palette in Seaborn, use the command </a:t>
            </a:r>
            <a:r>
              <a:rPr lang="en-US" sz="2200" dirty="0" err="1">
                <a:latin typeface="Arial Narrow" panose="020B0606020202030204" pitchFamily="34" charset="0"/>
              </a:rPr>
              <a:t>sns.set_palette</a:t>
            </a:r>
            <a:r>
              <a:rPr lang="en-US" sz="2200" dirty="0">
                <a:latin typeface="Arial Narrow" panose="020B0606020202030204" pitchFamily="34" charset="0"/>
              </a:rPr>
              <a:t>() and pass in the name of the palette that you would like to use:</a:t>
            </a:r>
          </a:p>
          <a:p>
            <a:endParaRPr lang="en-US" sz="2200" dirty="0">
              <a:latin typeface="Arial Narrow" panose="020B0606020202030204" pitchFamily="34" charset="0"/>
            </a:endParaRPr>
          </a:p>
          <a:p>
            <a:pPr marL="457200" lvl="1" indent="0">
              <a:buNone/>
            </a:pPr>
            <a:r>
              <a:rPr lang="en-US" sz="2000" dirty="0">
                <a:latin typeface="Arial Narrow" panose="020B0606020202030204" pitchFamily="34" charset="0"/>
              </a:rPr>
              <a:t># Set the palette using the name of a palette:</a:t>
            </a:r>
          </a:p>
          <a:p>
            <a:pPr marL="457200" lvl="1" indent="0">
              <a:buNone/>
            </a:pPr>
            <a:r>
              <a:rPr lang="en-US" sz="2000" dirty="0" err="1">
                <a:latin typeface="Arial Narrow" panose="020B0606020202030204" pitchFamily="34" charset="0"/>
              </a:rPr>
              <a:t>sns.set_palette</a:t>
            </a:r>
            <a:r>
              <a:rPr lang="en-US" sz="2000" dirty="0">
                <a:latin typeface="Arial Narrow" panose="020B0606020202030204" pitchFamily="34" charset="0"/>
              </a:rPr>
              <a:t>("Paired")</a:t>
            </a:r>
          </a:p>
          <a:p>
            <a:pPr marL="457200" lvl="1" indent="0">
              <a:buNone/>
            </a:pPr>
            <a:endParaRPr lang="en-US" sz="2000" dirty="0">
              <a:latin typeface="Arial Narrow" panose="020B0606020202030204" pitchFamily="34" charset="0"/>
            </a:endParaRPr>
          </a:p>
          <a:p>
            <a:pPr marL="457200" lvl="1" indent="0">
              <a:buNone/>
            </a:pPr>
            <a:r>
              <a:rPr lang="en-US" sz="2000" dirty="0">
                <a:latin typeface="Arial Narrow" panose="020B0606020202030204" pitchFamily="34" charset="0"/>
              </a:rPr>
              <a:t># Plot a chart:</a:t>
            </a:r>
          </a:p>
          <a:p>
            <a:pPr marL="457200" lvl="1" indent="0">
              <a:buNone/>
            </a:pPr>
            <a:r>
              <a:rPr lang="en-US" sz="2000" dirty="0" err="1">
                <a:latin typeface="Arial Narrow" panose="020B0606020202030204" pitchFamily="34" charset="0"/>
              </a:rPr>
              <a:t>sns.stripplot</a:t>
            </a:r>
            <a:r>
              <a:rPr lang="en-US" sz="2000" dirty="0">
                <a:latin typeface="Arial Narrow" panose="020B0606020202030204" pitchFamily="34" charset="0"/>
              </a:rPr>
              <a:t>(x="day", y="</a:t>
            </a:r>
            <a:r>
              <a:rPr lang="en-US" sz="2000" dirty="0" err="1">
                <a:latin typeface="Arial Narrow" panose="020B0606020202030204" pitchFamily="34" charset="0"/>
              </a:rPr>
              <a:t>total_bill</a:t>
            </a:r>
            <a:r>
              <a:rPr lang="en-US" sz="2000" dirty="0">
                <a:latin typeface="Arial Narrow" panose="020B0606020202030204" pitchFamily="34" charset="0"/>
              </a:rPr>
              <a:t>", data=tips)</a:t>
            </a:r>
          </a:p>
          <a:p>
            <a:endParaRPr lang="en-US" sz="2200" dirty="0">
              <a:latin typeface="Arial Narrow" panose="020B0606020202030204" pitchFamily="34" charset="0"/>
            </a:endParaRPr>
          </a:p>
        </p:txBody>
      </p:sp>
      <p:pic>
        <p:nvPicPr>
          <p:cNvPr id="4" name="Picture 3" descr="image2">
            <a:extLst>
              <a:ext uri="{FF2B5EF4-FFF2-40B4-BE49-F238E27FC236}">
                <a16:creationId xmlns:a16="http://schemas.microsoft.com/office/drawing/2014/main" id="{A4FEFB67-EE9F-416E-9662-6C33E1CC17F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96214" y="1881187"/>
            <a:ext cx="5472112" cy="4611688"/>
          </a:xfrm>
          <a:prstGeom prst="rect">
            <a:avLst/>
          </a:prstGeom>
          <a:noFill/>
          <a:ln>
            <a:noFill/>
          </a:ln>
        </p:spPr>
      </p:pic>
      <p:sp>
        <p:nvSpPr>
          <p:cNvPr id="5" name="Title 1">
            <a:extLst>
              <a:ext uri="{FF2B5EF4-FFF2-40B4-BE49-F238E27FC236}">
                <a16:creationId xmlns:a16="http://schemas.microsoft.com/office/drawing/2014/main" id="{E85CFF39-A5E4-4829-B64D-0E6DF52F7B99}"/>
              </a:ext>
            </a:extLst>
          </p:cNvPr>
          <p:cNvSpPr>
            <a:spLocks noGrp="1"/>
          </p:cNvSpPr>
          <p:nvPr>
            <p:ph type="title"/>
          </p:nvPr>
        </p:nvSpPr>
        <p:spPr>
          <a:xfrm>
            <a:off x="638630" y="628650"/>
            <a:ext cx="8020462" cy="839561"/>
          </a:xfrm>
        </p:spPr>
        <p:txBody>
          <a:bodyPr>
            <a:normAutofit/>
          </a:bodyPr>
          <a:lstStyle/>
          <a:p>
            <a:r>
              <a:rPr lang="en-US" sz="2800" dirty="0">
                <a:solidFill>
                  <a:schemeClr val="accent1"/>
                </a:solidFill>
                <a:latin typeface="Arial Narrow" panose="020B0606020202030204" pitchFamily="34" charset="0"/>
              </a:rPr>
              <a:t>4. Working with Palettes</a:t>
            </a:r>
          </a:p>
        </p:txBody>
      </p:sp>
    </p:spTree>
    <p:extLst>
      <p:ext uri="{BB962C8B-B14F-4D97-AF65-F5344CB8AC3E}">
        <p14:creationId xmlns:p14="http://schemas.microsoft.com/office/powerpoint/2010/main" val="32375973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r>
              <a:rPr lang="en-US" sz="2200" dirty="0">
                <a:latin typeface="Arial Narrow" panose="020B0606020202030204" pitchFamily="34" charset="0"/>
              </a:rPr>
              <a:t>To use one of these palettes, pass the name into </a:t>
            </a:r>
            <a:r>
              <a:rPr lang="en-US" sz="2200" dirty="0" err="1">
                <a:latin typeface="Arial Narrow" panose="020B0606020202030204" pitchFamily="34" charset="0"/>
              </a:rPr>
              <a:t>sns.set_palette</a:t>
            </a:r>
            <a:r>
              <a:rPr lang="en-US" sz="2200" dirty="0">
                <a:latin typeface="Arial Narrow" panose="020B0606020202030204" pitchFamily="34" charset="0"/>
              </a:rPr>
              <a:t>():</a:t>
            </a:r>
          </a:p>
          <a:p>
            <a:pPr marL="457200" lvl="1" indent="0">
              <a:buNone/>
            </a:pPr>
            <a:r>
              <a:rPr lang="en-US" sz="2000" dirty="0">
                <a:latin typeface="Arial Narrow" panose="020B0606020202030204" pitchFamily="34" charset="0"/>
              </a:rPr>
              <a:t># Set the palette to the "pastel" default palette:</a:t>
            </a:r>
          </a:p>
          <a:p>
            <a:pPr marL="457200" lvl="1" indent="0">
              <a:buNone/>
            </a:pPr>
            <a:r>
              <a:rPr lang="en-US" sz="2000" dirty="0" err="1">
                <a:latin typeface="Arial Narrow" panose="020B0606020202030204" pitchFamily="34" charset="0"/>
              </a:rPr>
              <a:t>sns.set_palette</a:t>
            </a:r>
            <a:r>
              <a:rPr lang="en-US" sz="2000" dirty="0">
                <a:latin typeface="Arial Narrow" panose="020B0606020202030204" pitchFamily="34" charset="0"/>
              </a:rPr>
              <a:t>("pastel")</a:t>
            </a:r>
          </a:p>
          <a:p>
            <a:pPr marL="457200" lvl="1" indent="0">
              <a:buNone/>
            </a:pPr>
            <a:endParaRPr lang="en-US" sz="2000" dirty="0">
              <a:latin typeface="Arial Narrow" panose="020B0606020202030204" pitchFamily="34" charset="0"/>
            </a:endParaRPr>
          </a:p>
          <a:p>
            <a:pPr marL="457200" lvl="1" indent="0">
              <a:buNone/>
            </a:pPr>
            <a:r>
              <a:rPr lang="en-US" sz="2000" dirty="0">
                <a:latin typeface="Arial Narrow" panose="020B0606020202030204" pitchFamily="34" charset="0"/>
              </a:rPr>
              <a:t># plot using the "pastel" palette</a:t>
            </a:r>
          </a:p>
          <a:p>
            <a:pPr marL="457200" lvl="1" indent="0">
              <a:buNone/>
            </a:pPr>
            <a:r>
              <a:rPr lang="en-US" sz="2000" dirty="0" err="1">
                <a:latin typeface="Arial Narrow" panose="020B0606020202030204" pitchFamily="34" charset="0"/>
              </a:rPr>
              <a:t>sns.stripplot</a:t>
            </a:r>
            <a:r>
              <a:rPr lang="en-US" sz="2000" dirty="0">
                <a:latin typeface="Arial Narrow" panose="020B0606020202030204" pitchFamily="34" charset="0"/>
              </a:rPr>
              <a:t>(x="day", y="</a:t>
            </a:r>
            <a:r>
              <a:rPr lang="en-US" sz="2000" dirty="0" err="1">
                <a:latin typeface="Arial Narrow" panose="020B0606020202030204" pitchFamily="34" charset="0"/>
              </a:rPr>
              <a:t>total_bill</a:t>
            </a:r>
            <a:r>
              <a:rPr lang="en-US" sz="2000" dirty="0">
                <a:latin typeface="Arial Narrow" panose="020B0606020202030204" pitchFamily="34" charset="0"/>
              </a:rPr>
              <a:t>", data=tips)</a:t>
            </a:r>
          </a:p>
          <a:p>
            <a:endParaRPr lang="en-US" sz="2200" dirty="0">
              <a:latin typeface="Arial Narrow" panose="020B0606020202030204" pitchFamily="34" charset="0"/>
            </a:endParaRPr>
          </a:p>
        </p:txBody>
      </p:sp>
      <p:pic>
        <p:nvPicPr>
          <p:cNvPr id="4" name="Picture 3" descr="image7">
            <a:extLst>
              <a:ext uri="{FF2B5EF4-FFF2-40B4-BE49-F238E27FC236}">
                <a16:creationId xmlns:a16="http://schemas.microsoft.com/office/drawing/2014/main" id="{67E5E28E-15A2-40E9-9C61-5818D44CE35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11524" y="1908897"/>
            <a:ext cx="5742276" cy="4076267"/>
          </a:xfrm>
          <a:prstGeom prst="rect">
            <a:avLst/>
          </a:prstGeom>
          <a:noFill/>
          <a:ln>
            <a:noFill/>
          </a:ln>
        </p:spPr>
      </p:pic>
      <p:sp>
        <p:nvSpPr>
          <p:cNvPr id="5" name="Title 1">
            <a:extLst>
              <a:ext uri="{FF2B5EF4-FFF2-40B4-BE49-F238E27FC236}">
                <a16:creationId xmlns:a16="http://schemas.microsoft.com/office/drawing/2014/main" id="{6E756933-7FF6-4733-92CA-54AFEFEC5860}"/>
              </a:ext>
            </a:extLst>
          </p:cNvPr>
          <p:cNvSpPr>
            <a:spLocks noGrp="1"/>
          </p:cNvSpPr>
          <p:nvPr>
            <p:ph type="title"/>
          </p:nvPr>
        </p:nvSpPr>
        <p:spPr>
          <a:xfrm>
            <a:off x="638175" y="365125"/>
            <a:ext cx="10715625" cy="839788"/>
          </a:xfrm>
        </p:spPr>
        <p:txBody>
          <a:bodyPr>
            <a:normAutofit/>
          </a:bodyPr>
          <a:lstStyle/>
          <a:p>
            <a:r>
              <a:rPr lang="en-US" sz="2800" dirty="0">
                <a:solidFill>
                  <a:schemeClr val="accent1"/>
                </a:solidFill>
                <a:latin typeface="Arial Narrow" panose="020B0606020202030204" pitchFamily="34" charset="0"/>
              </a:rPr>
              <a:t>4. Working with Palettes</a:t>
            </a:r>
          </a:p>
        </p:txBody>
      </p:sp>
    </p:spTree>
    <p:extLst>
      <p:ext uri="{BB962C8B-B14F-4D97-AF65-F5344CB8AC3E}">
        <p14:creationId xmlns:p14="http://schemas.microsoft.com/office/powerpoint/2010/main" val="70099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r>
              <a:rPr lang="en-US" sz="3200" dirty="0">
                <a:solidFill>
                  <a:srgbClr val="FF0000"/>
                </a:solidFill>
              </a:rPr>
              <a:t>Seaborn to visualize a Pandas </a:t>
            </a:r>
            <a:r>
              <a:rPr lang="en-US" sz="3200" dirty="0" err="1">
                <a:solidFill>
                  <a:srgbClr val="FF0000"/>
                </a:solidFill>
              </a:rPr>
              <a:t>DataFrame</a:t>
            </a:r>
            <a:endParaRPr lang="en-US" sz="3200" dirty="0">
              <a:solidFill>
                <a:srgbClr val="FF0000"/>
              </a:solidFill>
            </a:endParaRP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pPr>
              <a:lnSpc>
                <a:spcPct val="200000"/>
              </a:lnSpc>
            </a:pPr>
            <a:r>
              <a:rPr lang="en-US" sz="2200" dirty="0" err="1">
                <a:solidFill>
                  <a:schemeClr val="accent1"/>
                </a:solidFill>
                <a:latin typeface="Arial Narrow" panose="020B0606020202030204" pitchFamily="34" charset="0"/>
              </a:rPr>
              <a:t>DataFrames</a:t>
            </a:r>
            <a:r>
              <a:rPr lang="en-US" sz="2200" dirty="0">
                <a:latin typeface="Arial Narrow" panose="020B0606020202030204" pitchFamily="34" charset="0"/>
              </a:rPr>
              <a:t> contain data structured into rows and columns. </a:t>
            </a:r>
          </a:p>
          <a:p>
            <a:pPr>
              <a:lnSpc>
                <a:spcPct val="200000"/>
              </a:lnSpc>
            </a:pPr>
            <a:r>
              <a:rPr lang="en-US" sz="2200" dirty="0">
                <a:latin typeface="Arial Narrow" panose="020B0606020202030204" pitchFamily="34" charset="0"/>
              </a:rPr>
              <a:t>You can create a </a:t>
            </a:r>
            <a:r>
              <a:rPr lang="en-US" sz="2200" dirty="0" err="1">
                <a:solidFill>
                  <a:schemeClr val="accent1"/>
                </a:solidFill>
                <a:latin typeface="Arial Narrow" panose="020B0606020202030204" pitchFamily="34" charset="0"/>
              </a:rPr>
              <a:t>DataFrame</a:t>
            </a:r>
            <a:r>
              <a:rPr lang="en-US" sz="2200" dirty="0">
                <a:latin typeface="Arial Narrow" panose="020B0606020202030204" pitchFamily="34" charset="0"/>
              </a:rPr>
              <a:t> from a local CSV file (CSV files store data in a tabular format).</a:t>
            </a:r>
          </a:p>
          <a:p>
            <a:pPr>
              <a:lnSpc>
                <a:spcPct val="200000"/>
              </a:lnSpc>
            </a:pPr>
            <a:r>
              <a:rPr lang="en-US" sz="2200" dirty="0">
                <a:latin typeface="Arial Narrow" panose="020B0606020202030204" pitchFamily="34" charset="0"/>
              </a:rPr>
              <a:t>To create a </a:t>
            </a:r>
            <a:r>
              <a:rPr lang="en-US" sz="2200" dirty="0" err="1">
                <a:solidFill>
                  <a:schemeClr val="accent1"/>
                </a:solidFill>
                <a:latin typeface="Arial Narrow" panose="020B0606020202030204" pitchFamily="34" charset="0"/>
              </a:rPr>
              <a:t>DataFrame</a:t>
            </a:r>
            <a:r>
              <a:rPr lang="en-US" sz="2200" dirty="0">
                <a:latin typeface="Arial Narrow" panose="020B0606020202030204" pitchFamily="34" charset="0"/>
              </a:rPr>
              <a:t> from a local CSV file you would use the syntax:</a:t>
            </a:r>
          </a:p>
          <a:p>
            <a:pPr marL="0" indent="0" algn="ctr">
              <a:lnSpc>
                <a:spcPct val="200000"/>
              </a:lnSpc>
              <a:buNone/>
            </a:pPr>
            <a:r>
              <a:rPr lang="en-US" sz="2200" dirty="0">
                <a:solidFill>
                  <a:schemeClr val="accent1"/>
                </a:solidFill>
                <a:latin typeface="Arial Narrow" panose="020B0606020202030204" pitchFamily="34" charset="0"/>
              </a:rPr>
              <a:t>df = </a:t>
            </a:r>
            <a:r>
              <a:rPr lang="en-US" sz="2200" dirty="0" err="1">
                <a:solidFill>
                  <a:schemeClr val="accent1"/>
                </a:solidFill>
                <a:latin typeface="Arial Narrow" panose="020B0606020202030204" pitchFamily="34" charset="0"/>
              </a:rPr>
              <a:t>pd.read_csv</a:t>
            </a:r>
            <a:r>
              <a:rPr lang="en-US" sz="2200" dirty="0">
                <a:solidFill>
                  <a:schemeClr val="accent1"/>
                </a:solidFill>
                <a:latin typeface="Arial Narrow" panose="020B0606020202030204" pitchFamily="34" charset="0"/>
              </a:rPr>
              <a:t>('file_name.csv')</a:t>
            </a:r>
          </a:p>
          <a:p>
            <a:pPr>
              <a:lnSpc>
                <a:spcPct val="200000"/>
              </a:lnSpc>
            </a:pPr>
            <a:r>
              <a:rPr lang="en-US" sz="2200" dirty="0">
                <a:latin typeface="Arial Narrow" panose="020B0606020202030204" pitchFamily="34" charset="0"/>
              </a:rPr>
              <a:t>The code creates a </a:t>
            </a:r>
            <a:r>
              <a:rPr lang="en-US" sz="2200" dirty="0" err="1">
                <a:solidFill>
                  <a:schemeClr val="accent1"/>
                </a:solidFill>
                <a:latin typeface="Arial Narrow" panose="020B0606020202030204" pitchFamily="34" charset="0"/>
              </a:rPr>
              <a:t>DataFrame</a:t>
            </a:r>
            <a:r>
              <a:rPr lang="en-US" sz="2200" dirty="0">
                <a:latin typeface="Arial Narrow" panose="020B0606020202030204" pitchFamily="34" charset="0"/>
              </a:rPr>
              <a:t> saved to a variable named df. </a:t>
            </a:r>
          </a:p>
          <a:p>
            <a:pPr>
              <a:lnSpc>
                <a:spcPct val="200000"/>
              </a:lnSpc>
            </a:pPr>
            <a:r>
              <a:rPr lang="en-US" sz="2200" dirty="0">
                <a:latin typeface="Arial Narrow" panose="020B0606020202030204" pitchFamily="34" charset="0"/>
              </a:rPr>
              <a:t>The </a:t>
            </a:r>
            <a:r>
              <a:rPr lang="en-US" sz="2200" dirty="0">
                <a:solidFill>
                  <a:schemeClr val="accent1"/>
                </a:solidFill>
                <a:latin typeface="Arial Narrow" panose="020B0606020202030204" pitchFamily="34" charset="0"/>
              </a:rPr>
              <a:t>data</a:t>
            </a:r>
            <a:r>
              <a:rPr lang="en-US" sz="2200" dirty="0">
                <a:latin typeface="Arial Narrow" panose="020B0606020202030204" pitchFamily="34" charset="0"/>
              </a:rPr>
              <a:t> inside of the df </a:t>
            </a:r>
            <a:r>
              <a:rPr lang="en-US" sz="2200" dirty="0" err="1">
                <a:latin typeface="Arial Narrow" panose="020B0606020202030204" pitchFamily="34" charset="0"/>
              </a:rPr>
              <a:t>DataFrame</a:t>
            </a:r>
            <a:r>
              <a:rPr lang="en-US" sz="2200" dirty="0">
                <a:latin typeface="Arial Narrow" panose="020B0606020202030204" pitchFamily="34" charset="0"/>
              </a:rPr>
              <a:t> </a:t>
            </a:r>
            <a:r>
              <a:rPr lang="en-US" sz="2200" dirty="0">
                <a:solidFill>
                  <a:schemeClr val="accent1"/>
                </a:solidFill>
                <a:latin typeface="Arial Narrow" panose="020B0606020202030204" pitchFamily="34" charset="0"/>
              </a:rPr>
              <a:t>comes from the data in the local CSV file </a:t>
            </a:r>
            <a:r>
              <a:rPr lang="en-US" sz="2200" dirty="0">
                <a:latin typeface="Arial Narrow" panose="020B0606020202030204" pitchFamily="34" charset="0"/>
              </a:rPr>
              <a:t>named file_name.csv.</a:t>
            </a:r>
          </a:p>
          <a:p>
            <a:endParaRPr lang="en-US" sz="2200" dirty="0">
              <a:latin typeface="Arial Narrow" panose="020B0606020202030204" pitchFamily="34" charset="0"/>
            </a:endParaRPr>
          </a:p>
        </p:txBody>
      </p:sp>
    </p:spTree>
    <p:extLst>
      <p:ext uri="{BB962C8B-B14F-4D97-AF65-F5344CB8AC3E}">
        <p14:creationId xmlns:p14="http://schemas.microsoft.com/office/powerpoint/2010/main" val="3871299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r>
              <a:rPr lang="en-US" sz="3200" dirty="0" err="1">
                <a:solidFill>
                  <a:srgbClr val="FF0000"/>
                </a:solidFill>
                <a:latin typeface="Arial Narrow" panose="020B0606020202030204" pitchFamily="34" charset="0"/>
              </a:rPr>
              <a:t>lineplot</a:t>
            </a:r>
            <a:r>
              <a:rPr lang="en-US" sz="3200" dirty="0">
                <a:solidFill>
                  <a:srgbClr val="FF0000"/>
                </a:solidFill>
                <a:latin typeface="Arial Narrow" panose="020B0606020202030204" pitchFamily="34" charset="0"/>
              </a:rPr>
              <a:t>():</a:t>
            </a: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6209175" cy="4812620"/>
          </a:xfrm>
        </p:spPr>
        <p:txBody>
          <a:bodyPr>
            <a:normAutofit/>
          </a:bodyPr>
          <a:lstStyle/>
          <a:p>
            <a:pPr marL="0" indent="0">
              <a:buNone/>
            </a:pPr>
            <a:r>
              <a:rPr lang="en-US" sz="2200" dirty="0">
                <a:latin typeface="Arial Narrow" panose="020B0606020202030204" pitchFamily="34" charset="0"/>
              </a:rPr>
              <a:t>This function will allow you to draw a continuous line for your data. You can use this function by changing the ‘kind’ parameter as follows:</a:t>
            </a:r>
          </a:p>
          <a:p>
            <a:pPr marL="0" indent="0">
              <a:buNone/>
            </a:pPr>
            <a:endParaRPr lang="en-US" sz="2200" dirty="0">
              <a:solidFill>
                <a:schemeClr val="accent1"/>
              </a:solidFill>
              <a:latin typeface="Arial Narrow" panose="020B0606020202030204" pitchFamily="34" charset="0"/>
            </a:endParaRPr>
          </a:p>
          <a:p>
            <a:pPr marL="0" indent="0">
              <a:buNone/>
            </a:pPr>
            <a:r>
              <a:rPr lang="en-US" sz="2200" dirty="0">
                <a:solidFill>
                  <a:schemeClr val="accent1"/>
                </a:solidFill>
                <a:latin typeface="Arial Narrow" panose="020B0606020202030204" pitchFamily="34" charset="0"/>
              </a:rPr>
              <a:t>a=</a:t>
            </a:r>
            <a:r>
              <a:rPr lang="en-US" sz="2200" dirty="0" err="1">
                <a:solidFill>
                  <a:schemeClr val="accent1"/>
                </a:solidFill>
                <a:latin typeface="Arial Narrow" panose="020B0606020202030204" pitchFamily="34" charset="0"/>
              </a:rPr>
              <a:t>pd.DataFrame</a:t>
            </a:r>
            <a:r>
              <a:rPr lang="en-US" sz="2200" dirty="0">
                <a:solidFill>
                  <a:schemeClr val="accent1"/>
                </a:solidFill>
                <a:latin typeface="Arial Narrow" panose="020B0606020202030204" pitchFamily="34" charset="0"/>
              </a:rPr>
              <a:t>({'Day':[1,2,3,4,5,6,7],'Grocery':[30,80,45,23,51,46,76],'Clothes':[13,40,34,23,54,67,98],'Utensils':[12,32,27,56,87,54,34]},index=[1,2,3,4,5,6,7])</a:t>
            </a:r>
          </a:p>
          <a:p>
            <a:pPr marL="0" indent="0">
              <a:buNone/>
            </a:pPr>
            <a:r>
              <a:rPr lang="en-US" sz="2200" dirty="0" err="1">
                <a:solidFill>
                  <a:schemeClr val="accent1"/>
                </a:solidFill>
                <a:latin typeface="Arial Narrow" panose="020B0606020202030204" pitchFamily="34" charset="0"/>
              </a:rPr>
              <a:t>sns.relplot</a:t>
            </a:r>
            <a:r>
              <a:rPr lang="en-US" sz="2200" dirty="0">
                <a:solidFill>
                  <a:schemeClr val="accent1"/>
                </a:solidFill>
                <a:latin typeface="Arial Narrow" panose="020B0606020202030204" pitchFamily="34" charset="0"/>
              </a:rPr>
              <a:t>(x="Day", y="Clothes", kind="line", data=a)</a:t>
            </a:r>
          </a:p>
        </p:txBody>
      </p:sp>
      <p:pic>
        <p:nvPicPr>
          <p:cNvPr id="5" name="Picture 4">
            <a:extLst>
              <a:ext uri="{FF2B5EF4-FFF2-40B4-BE49-F238E27FC236}">
                <a16:creationId xmlns:a16="http://schemas.microsoft.com/office/drawing/2014/main" id="{D422630A-F40B-48BA-9621-13B23897D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804" y="1733313"/>
            <a:ext cx="4616239" cy="4603307"/>
          </a:xfrm>
          <a:prstGeom prst="rect">
            <a:avLst/>
          </a:prstGeom>
        </p:spPr>
      </p:pic>
    </p:spTree>
    <p:extLst>
      <p:ext uri="{BB962C8B-B14F-4D97-AF65-F5344CB8AC3E}">
        <p14:creationId xmlns:p14="http://schemas.microsoft.com/office/powerpoint/2010/main" val="1554028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r>
              <a:rPr lang="en-US" sz="3200" dirty="0">
                <a:solidFill>
                  <a:srgbClr val="FF0000"/>
                </a:solidFill>
                <a:latin typeface="Arial Narrow" panose="020B0606020202030204" pitchFamily="34" charset="0"/>
              </a:rPr>
              <a:t>Plotting with Categorical Data:</a:t>
            </a: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r>
              <a:rPr lang="en-US" sz="2200" dirty="0">
                <a:latin typeface="Arial Narrow" panose="020B0606020202030204" pitchFamily="34" charset="0"/>
              </a:rPr>
              <a:t>This approach is used when our main variable is further divided into discrete groups (categorical).</a:t>
            </a:r>
          </a:p>
          <a:p>
            <a:r>
              <a:rPr lang="en-US" sz="2200" dirty="0">
                <a:latin typeface="Arial Narrow" panose="020B0606020202030204" pitchFamily="34" charset="0"/>
              </a:rPr>
              <a:t> This can be achieved using the </a:t>
            </a:r>
            <a:r>
              <a:rPr lang="en-US" sz="2200" dirty="0" err="1">
                <a:latin typeface="Arial Narrow" panose="020B0606020202030204" pitchFamily="34" charset="0"/>
              </a:rPr>
              <a:t>catplot</a:t>
            </a:r>
            <a:r>
              <a:rPr lang="en-US" sz="2200" dirty="0">
                <a:latin typeface="Arial Narrow" panose="020B0606020202030204" pitchFamily="34" charset="0"/>
              </a:rPr>
              <a:t>() function.</a:t>
            </a:r>
          </a:p>
          <a:p>
            <a:pPr marL="0" indent="0">
              <a:buNone/>
            </a:pPr>
            <a:r>
              <a:rPr lang="en-US" sz="2200" b="1" dirty="0" err="1">
                <a:solidFill>
                  <a:schemeClr val="accent1"/>
                </a:solidFill>
                <a:latin typeface="Arial Narrow" panose="020B0606020202030204" pitchFamily="34" charset="0"/>
              </a:rPr>
              <a:t>catplot</a:t>
            </a:r>
            <a:r>
              <a:rPr lang="en-US" sz="2200" b="1" dirty="0">
                <a:solidFill>
                  <a:schemeClr val="accent1"/>
                </a:solidFill>
                <a:latin typeface="Arial Narrow" panose="020B0606020202030204" pitchFamily="34" charset="0"/>
              </a:rPr>
              <a:t>():</a:t>
            </a:r>
          </a:p>
          <a:p>
            <a:endParaRPr lang="en-US" sz="2200" dirty="0">
              <a:latin typeface="Arial Narrow" panose="020B0606020202030204" pitchFamily="34" charset="0"/>
            </a:endParaRPr>
          </a:p>
          <a:p>
            <a:pPr marL="0" indent="0">
              <a:buNone/>
            </a:pPr>
            <a:r>
              <a:rPr lang="en-US" sz="2200" dirty="0">
                <a:latin typeface="Arial Narrow" panose="020B0606020202030204" pitchFamily="34" charset="0"/>
              </a:rPr>
              <a:t>It can be characterized by three families of axes level functions namely:</a:t>
            </a:r>
          </a:p>
          <a:p>
            <a:endParaRPr lang="en-US" sz="2200" dirty="0">
              <a:latin typeface="Arial Narrow" panose="020B0606020202030204" pitchFamily="34" charset="0"/>
            </a:endParaRPr>
          </a:p>
          <a:p>
            <a:pPr lvl="1"/>
            <a:r>
              <a:rPr lang="en-US" sz="1800" dirty="0">
                <a:latin typeface="Arial Narrow" panose="020B0606020202030204" pitchFamily="34" charset="0"/>
              </a:rPr>
              <a:t>    Scatterplots – These include </a:t>
            </a:r>
            <a:r>
              <a:rPr lang="en-US" sz="1800" dirty="0" err="1">
                <a:latin typeface="Arial Narrow" panose="020B0606020202030204" pitchFamily="34" charset="0"/>
              </a:rPr>
              <a:t>stripplot</a:t>
            </a:r>
            <a:r>
              <a:rPr lang="en-US" sz="1800" dirty="0">
                <a:latin typeface="Arial Narrow" panose="020B0606020202030204" pitchFamily="34" charset="0"/>
              </a:rPr>
              <a:t>(), </a:t>
            </a:r>
            <a:r>
              <a:rPr lang="en-US" sz="1800" dirty="0" err="1">
                <a:latin typeface="Arial Narrow" panose="020B0606020202030204" pitchFamily="34" charset="0"/>
              </a:rPr>
              <a:t>swarmplot</a:t>
            </a:r>
            <a:r>
              <a:rPr lang="en-US" sz="1800" dirty="0">
                <a:latin typeface="Arial Narrow" panose="020B0606020202030204" pitchFamily="34" charset="0"/>
              </a:rPr>
              <a:t>()</a:t>
            </a:r>
          </a:p>
          <a:p>
            <a:pPr lvl="1"/>
            <a:endParaRPr lang="en-US" sz="1800" dirty="0">
              <a:latin typeface="Arial Narrow" panose="020B0606020202030204" pitchFamily="34" charset="0"/>
            </a:endParaRPr>
          </a:p>
          <a:p>
            <a:pPr lvl="1"/>
            <a:r>
              <a:rPr lang="en-US" sz="1800" dirty="0">
                <a:latin typeface="Arial Narrow" panose="020B0606020202030204" pitchFamily="34" charset="0"/>
              </a:rPr>
              <a:t>    Distribution Plots – which are boxplot(), </a:t>
            </a:r>
            <a:r>
              <a:rPr lang="en-US" sz="1800" dirty="0" err="1">
                <a:latin typeface="Arial Narrow" panose="020B0606020202030204" pitchFamily="34" charset="0"/>
              </a:rPr>
              <a:t>violinplot</a:t>
            </a:r>
            <a:r>
              <a:rPr lang="en-US" sz="1800" dirty="0">
                <a:latin typeface="Arial Narrow" panose="020B0606020202030204" pitchFamily="34" charset="0"/>
              </a:rPr>
              <a:t>(), </a:t>
            </a:r>
            <a:r>
              <a:rPr lang="en-US" sz="1800" dirty="0" err="1">
                <a:latin typeface="Arial Narrow" panose="020B0606020202030204" pitchFamily="34" charset="0"/>
              </a:rPr>
              <a:t>boxenplot</a:t>
            </a:r>
            <a:r>
              <a:rPr lang="en-US" sz="1800" dirty="0">
                <a:latin typeface="Arial Narrow" panose="020B0606020202030204" pitchFamily="34" charset="0"/>
              </a:rPr>
              <a:t>()</a:t>
            </a:r>
          </a:p>
          <a:p>
            <a:pPr lvl="1"/>
            <a:endParaRPr lang="en-US" sz="1800" dirty="0">
              <a:latin typeface="Arial Narrow" panose="020B0606020202030204" pitchFamily="34" charset="0"/>
            </a:endParaRPr>
          </a:p>
          <a:p>
            <a:pPr lvl="1"/>
            <a:r>
              <a:rPr lang="en-US" sz="1800" dirty="0">
                <a:latin typeface="Arial Narrow" panose="020B0606020202030204" pitchFamily="34" charset="0"/>
              </a:rPr>
              <a:t>    </a:t>
            </a:r>
            <a:r>
              <a:rPr lang="en-US" sz="1800" dirty="0" err="1">
                <a:latin typeface="Arial Narrow" panose="020B0606020202030204" pitchFamily="34" charset="0"/>
              </a:rPr>
              <a:t>Estimateplots</a:t>
            </a:r>
            <a:r>
              <a:rPr lang="en-US" sz="1800" dirty="0">
                <a:latin typeface="Arial Narrow" panose="020B0606020202030204" pitchFamily="34" charset="0"/>
              </a:rPr>
              <a:t> – namely </a:t>
            </a:r>
            <a:r>
              <a:rPr lang="en-US" sz="1800" dirty="0" err="1">
                <a:latin typeface="Arial Narrow" panose="020B0606020202030204" pitchFamily="34" charset="0"/>
              </a:rPr>
              <a:t>pointplot</a:t>
            </a:r>
            <a:r>
              <a:rPr lang="en-US" sz="1800" dirty="0">
                <a:latin typeface="Arial Narrow" panose="020B0606020202030204" pitchFamily="34" charset="0"/>
              </a:rPr>
              <a:t>(), </a:t>
            </a:r>
            <a:r>
              <a:rPr lang="en-US" sz="1800" dirty="0" err="1">
                <a:latin typeface="Arial Narrow" panose="020B0606020202030204" pitchFamily="34" charset="0"/>
              </a:rPr>
              <a:t>barplot</a:t>
            </a:r>
            <a:r>
              <a:rPr lang="en-US" sz="1800" dirty="0">
                <a:latin typeface="Arial Narrow" panose="020B0606020202030204" pitchFamily="34" charset="0"/>
              </a:rPr>
              <a:t>(), </a:t>
            </a:r>
            <a:r>
              <a:rPr lang="en-US" sz="1800" dirty="0" err="1">
                <a:latin typeface="Arial Narrow" panose="020B0606020202030204" pitchFamily="34" charset="0"/>
              </a:rPr>
              <a:t>countplot</a:t>
            </a:r>
            <a:r>
              <a:rPr lang="en-US" sz="1800" dirty="0">
                <a:latin typeface="Arial Narrow" panose="020B0606020202030204" pitchFamily="34" charset="0"/>
              </a:rPr>
              <a:t>()</a:t>
            </a:r>
          </a:p>
        </p:txBody>
      </p:sp>
    </p:spTree>
    <p:extLst>
      <p:ext uri="{BB962C8B-B14F-4D97-AF65-F5344CB8AC3E}">
        <p14:creationId xmlns:p14="http://schemas.microsoft.com/office/powerpoint/2010/main" val="38261752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lnSpcReduction="10000"/>
          </a:bodyPr>
          <a:lstStyle/>
          <a:p>
            <a:pPr marL="0" indent="0">
              <a:buNone/>
            </a:pPr>
            <a:r>
              <a:rPr lang="en-US" sz="2200" dirty="0">
                <a:latin typeface="Arial Narrow" panose="020B0606020202030204" pitchFamily="34" charset="0"/>
              </a:rPr>
              <a:t>import seaborn as </a:t>
            </a:r>
            <a:r>
              <a:rPr lang="en-US" sz="2200" dirty="0" err="1">
                <a:latin typeface="Arial Narrow" panose="020B0606020202030204" pitchFamily="34" charset="0"/>
              </a:rPr>
              <a:t>sns</a:t>
            </a:r>
            <a:endParaRPr lang="en-US" sz="2200" dirty="0">
              <a:latin typeface="Arial Narrow" panose="020B0606020202030204" pitchFamily="34" charset="0"/>
            </a:endParaRPr>
          </a:p>
          <a:p>
            <a:pPr marL="0" indent="0">
              <a:buNone/>
            </a:pPr>
            <a:r>
              <a:rPr lang="en-US" sz="2200" dirty="0">
                <a:latin typeface="Arial Narrow" panose="020B0606020202030204" pitchFamily="34" charset="0"/>
              </a:rPr>
              <a:t>import </a:t>
            </a:r>
            <a:r>
              <a:rPr lang="en-US" sz="2200" dirty="0" err="1">
                <a:latin typeface="Arial Narrow" panose="020B0606020202030204" pitchFamily="34" charset="0"/>
              </a:rPr>
              <a:t>matplotlib.pyplot</a:t>
            </a:r>
            <a:r>
              <a:rPr lang="en-US" sz="2200" dirty="0">
                <a:latin typeface="Arial Narrow" panose="020B0606020202030204" pitchFamily="34" charset="0"/>
              </a:rPr>
              <a:t> as </a:t>
            </a:r>
            <a:r>
              <a:rPr lang="en-US" sz="2200" dirty="0" err="1">
                <a:latin typeface="Arial Narrow" panose="020B0606020202030204" pitchFamily="34" charset="0"/>
              </a:rPr>
              <a:t>plt</a:t>
            </a:r>
            <a:endParaRPr lang="en-US" sz="2200" dirty="0">
              <a:latin typeface="Arial Narrow" panose="020B0606020202030204" pitchFamily="34" charset="0"/>
            </a:endParaRPr>
          </a:p>
          <a:p>
            <a:pPr marL="0" indent="0">
              <a:buNone/>
            </a:pPr>
            <a:r>
              <a:rPr lang="en-US" sz="2200" dirty="0" err="1">
                <a:latin typeface="Arial Narrow" panose="020B0606020202030204" pitchFamily="34" charset="0"/>
              </a:rPr>
              <a:t>sns.set</a:t>
            </a:r>
            <a:r>
              <a:rPr lang="en-US" sz="2200" dirty="0">
                <a:latin typeface="Arial Narrow" panose="020B0606020202030204" pitchFamily="34" charset="0"/>
              </a:rPr>
              <a:t>(style="ticks", </a:t>
            </a:r>
            <a:r>
              <a:rPr lang="en-US" sz="2200" dirty="0" err="1">
                <a:latin typeface="Arial Narrow" panose="020B0606020202030204" pitchFamily="34" charset="0"/>
              </a:rPr>
              <a:t>color_codes</a:t>
            </a:r>
            <a:r>
              <a:rPr lang="en-US" sz="2200" dirty="0">
                <a:latin typeface="Arial Narrow" panose="020B0606020202030204" pitchFamily="34" charset="0"/>
              </a:rPr>
              <a:t>=True)</a:t>
            </a:r>
          </a:p>
          <a:p>
            <a:pPr marL="0" indent="0">
              <a:buNone/>
            </a:pPr>
            <a:r>
              <a:rPr lang="en-US" sz="2200" dirty="0">
                <a:latin typeface="Arial Narrow" panose="020B0606020202030204" pitchFamily="34" charset="0"/>
              </a:rPr>
              <a:t>a = </a:t>
            </a:r>
            <a:r>
              <a:rPr lang="en-US" sz="2200" dirty="0" err="1">
                <a:latin typeface="Arial Narrow" panose="020B0606020202030204" pitchFamily="34" charset="0"/>
              </a:rPr>
              <a:t>sns.load_dataset</a:t>
            </a:r>
            <a:r>
              <a:rPr lang="en-US" sz="2200" dirty="0">
                <a:latin typeface="Arial Narrow" panose="020B0606020202030204" pitchFamily="34" charset="0"/>
              </a:rPr>
              <a:t>("tips")</a:t>
            </a:r>
          </a:p>
          <a:p>
            <a:pPr marL="0" indent="0">
              <a:buNone/>
            </a:pPr>
            <a:r>
              <a:rPr lang="en-US" sz="2200" dirty="0" err="1">
                <a:latin typeface="Arial Narrow" panose="020B0606020202030204" pitchFamily="34" charset="0"/>
              </a:rPr>
              <a:t>sns.catplot</a:t>
            </a:r>
            <a:r>
              <a:rPr lang="en-US" sz="2200" dirty="0">
                <a:latin typeface="Arial Narrow" panose="020B0606020202030204" pitchFamily="34" charset="0"/>
              </a:rPr>
              <a:t>(x="day", y="</a:t>
            </a:r>
            <a:r>
              <a:rPr lang="en-US" sz="2200" dirty="0" err="1">
                <a:latin typeface="Arial Narrow" panose="020B0606020202030204" pitchFamily="34" charset="0"/>
              </a:rPr>
              <a:t>total_bill</a:t>
            </a:r>
            <a:r>
              <a:rPr lang="en-US" sz="2200" dirty="0">
                <a:latin typeface="Arial Narrow" panose="020B0606020202030204" pitchFamily="34" charset="0"/>
              </a:rPr>
              <a:t>", data=a);</a:t>
            </a:r>
          </a:p>
          <a:p>
            <a:pPr marL="0" indent="0">
              <a:buNone/>
            </a:pPr>
            <a:endParaRPr lang="en-US" sz="2200" dirty="0">
              <a:latin typeface="Arial Narrow" panose="020B0606020202030204" pitchFamily="34" charset="0"/>
            </a:endParaRPr>
          </a:p>
          <a:p>
            <a:pPr marL="0" indent="0">
              <a:buNone/>
            </a:pPr>
            <a:r>
              <a:rPr lang="en-US" sz="2200" dirty="0">
                <a:latin typeface="Arial Narrow" panose="020B0606020202030204" pitchFamily="34" charset="0"/>
              </a:rPr>
              <a:t>_____________________________________________________</a:t>
            </a:r>
          </a:p>
          <a:p>
            <a:pPr marL="0" indent="0">
              <a:buNone/>
            </a:pPr>
            <a:r>
              <a:rPr lang="en-US" sz="2200" dirty="0">
                <a:latin typeface="Arial Narrow" panose="020B0606020202030204" pitchFamily="34" charset="0"/>
              </a:rPr>
              <a:t>import seaborn as </a:t>
            </a:r>
            <a:r>
              <a:rPr lang="en-US" sz="2200" dirty="0" err="1">
                <a:latin typeface="Arial Narrow" panose="020B0606020202030204" pitchFamily="34" charset="0"/>
              </a:rPr>
              <a:t>sns</a:t>
            </a:r>
            <a:endParaRPr lang="en-US" sz="2200" dirty="0">
              <a:latin typeface="Arial Narrow" panose="020B0606020202030204" pitchFamily="34" charset="0"/>
            </a:endParaRPr>
          </a:p>
          <a:p>
            <a:pPr marL="0" indent="0">
              <a:buNone/>
            </a:pPr>
            <a:r>
              <a:rPr lang="en-US" sz="2200" dirty="0">
                <a:latin typeface="Arial Narrow" panose="020B0606020202030204" pitchFamily="34" charset="0"/>
              </a:rPr>
              <a:t>import </a:t>
            </a:r>
            <a:r>
              <a:rPr lang="en-US" sz="2200" dirty="0" err="1">
                <a:latin typeface="Arial Narrow" panose="020B0606020202030204" pitchFamily="34" charset="0"/>
              </a:rPr>
              <a:t>matplotlib.pyplot</a:t>
            </a:r>
            <a:r>
              <a:rPr lang="en-US" sz="2200" dirty="0">
                <a:latin typeface="Arial Narrow" panose="020B0606020202030204" pitchFamily="34" charset="0"/>
              </a:rPr>
              <a:t> as </a:t>
            </a:r>
            <a:r>
              <a:rPr lang="en-US" sz="2200" dirty="0" err="1">
                <a:latin typeface="Arial Narrow" panose="020B0606020202030204" pitchFamily="34" charset="0"/>
              </a:rPr>
              <a:t>plt</a:t>
            </a:r>
            <a:endParaRPr lang="en-US" sz="2200" dirty="0">
              <a:latin typeface="Arial Narrow" panose="020B0606020202030204" pitchFamily="34" charset="0"/>
            </a:endParaRPr>
          </a:p>
          <a:p>
            <a:pPr marL="0" indent="0">
              <a:buNone/>
            </a:pPr>
            <a:r>
              <a:rPr lang="en-US" sz="2200" dirty="0" err="1">
                <a:latin typeface="Arial Narrow" panose="020B0606020202030204" pitchFamily="34" charset="0"/>
              </a:rPr>
              <a:t>sns.set</a:t>
            </a:r>
            <a:r>
              <a:rPr lang="en-US" sz="2200" dirty="0">
                <a:latin typeface="Arial Narrow" panose="020B0606020202030204" pitchFamily="34" charset="0"/>
              </a:rPr>
              <a:t>(style="ticks", </a:t>
            </a:r>
            <a:r>
              <a:rPr lang="en-US" sz="2200" dirty="0" err="1">
                <a:latin typeface="Arial Narrow" panose="020B0606020202030204" pitchFamily="34" charset="0"/>
              </a:rPr>
              <a:t>color_codes</a:t>
            </a:r>
            <a:r>
              <a:rPr lang="en-US" sz="2200" dirty="0">
                <a:latin typeface="Arial Narrow" panose="020B0606020202030204" pitchFamily="34" charset="0"/>
              </a:rPr>
              <a:t>=True)</a:t>
            </a:r>
          </a:p>
          <a:p>
            <a:pPr marL="0" indent="0">
              <a:buNone/>
            </a:pPr>
            <a:r>
              <a:rPr lang="en-US" sz="2200" dirty="0">
                <a:latin typeface="Arial Narrow" panose="020B0606020202030204" pitchFamily="34" charset="0"/>
              </a:rPr>
              <a:t>a = </a:t>
            </a:r>
            <a:r>
              <a:rPr lang="en-US" sz="2200" dirty="0" err="1">
                <a:latin typeface="Arial Narrow" panose="020B0606020202030204" pitchFamily="34" charset="0"/>
              </a:rPr>
              <a:t>sns.load_dataset</a:t>
            </a:r>
            <a:r>
              <a:rPr lang="en-US" sz="2200" dirty="0">
                <a:latin typeface="Arial Narrow" panose="020B0606020202030204" pitchFamily="34" charset="0"/>
              </a:rPr>
              <a:t>("tips")</a:t>
            </a:r>
          </a:p>
          <a:p>
            <a:pPr marL="0" indent="0">
              <a:buNone/>
            </a:pPr>
            <a:r>
              <a:rPr lang="en-US" sz="2200" dirty="0" err="1">
                <a:latin typeface="Arial Narrow" panose="020B0606020202030204" pitchFamily="34" charset="0"/>
              </a:rPr>
              <a:t>sns.catplot</a:t>
            </a:r>
            <a:r>
              <a:rPr lang="en-US" sz="2200" dirty="0">
                <a:latin typeface="Arial Narrow" panose="020B0606020202030204" pitchFamily="34" charset="0"/>
              </a:rPr>
              <a:t>(x="day", y="</a:t>
            </a:r>
            <a:r>
              <a:rPr lang="en-US" sz="2200" dirty="0" err="1">
                <a:latin typeface="Arial Narrow" panose="020B0606020202030204" pitchFamily="34" charset="0"/>
              </a:rPr>
              <a:t>total_bill</a:t>
            </a:r>
            <a:r>
              <a:rPr lang="en-US" sz="2200" dirty="0">
                <a:latin typeface="Arial Narrow" panose="020B0606020202030204" pitchFamily="34" charset="0"/>
              </a:rPr>
              <a:t>", kind="violin", data=a);</a:t>
            </a:r>
          </a:p>
        </p:txBody>
      </p:sp>
      <p:pic>
        <p:nvPicPr>
          <p:cNvPr id="5" name="Picture 4">
            <a:extLst>
              <a:ext uri="{FF2B5EF4-FFF2-40B4-BE49-F238E27FC236}">
                <a16:creationId xmlns:a16="http://schemas.microsoft.com/office/drawing/2014/main" id="{6D609F46-6B3F-4943-90BE-C4FC368F5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5802" y="124031"/>
            <a:ext cx="3686198" cy="3342407"/>
          </a:xfrm>
          <a:prstGeom prst="rect">
            <a:avLst/>
          </a:prstGeom>
        </p:spPr>
      </p:pic>
      <p:pic>
        <p:nvPicPr>
          <p:cNvPr id="8" name="Picture 7">
            <a:extLst>
              <a:ext uri="{FF2B5EF4-FFF2-40B4-BE49-F238E27FC236}">
                <a16:creationId xmlns:a16="http://schemas.microsoft.com/office/drawing/2014/main" id="{995BE046-E1BF-4DB2-8E3D-33308614C46B}"/>
              </a:ext>
            </a:extLst>
          </p:cNvPr>
          <p:cNvPicPr>
            <a:picLocks noChangeAspect="1"/>
          </p:cNvPicPr>
          <p:nvPr/>
        </p:nvPicPr>
        <p:blipFill rotWithShape="1">
          <a:blip r:embed="rId3">
            <a:extLst>
              <a:ext uri="{28A0092B-C50C-407E-A947-70E740481C1C}">
                <a14:useLocalDpi xmlns:a14="http://schemas.microsoft.com/office/drawing/2010/main" val="0"/>
              </a:ext>
            </a:extLst>
          </a:blip>
          <a:srcRect r="18104"/>
          <a:stretch/>
        </p:blipFill>
        <p:spPr>
          <a:xfrm>
            <a:off x="8282639" y="3466438"/>
            <a:ext cx="3791597" cy="3267531"/>
          </a:xfrm>
          <a:prstGeom prst="rect">
            <a:avLst/>
          </a:prstGeom>
        </p:spPr>
      </p:pic>
      <p:sp>
        <p:nvSpPr>
          <p:cNvPr id="6" name="Title 1">
            <a:extLst>
              <a:ext uri="{FF2B5EF4-FFF2-40B4-BE49-F238E27FC236}">
                <a16:creationId xmlns:a16="http://schemas.microsoft.com/office/drawing/2014/main" id="{1B9CCF77-A92A-49FE-ADC0-51E2B205AA19}"/>
              </a:ext>
            </a:extLst>
          </p:cNvPr>
          <p:cNvSpPr txBox="1">
            <a:spLocks/>
          </p:cNvSpPr>
          <p:nvPr/>
        </p:nvSpPr>
        <p:spPr>
          <a:xfrm>
            <a:off x="791029" y="517525"/>
            <a:ext cx="10715171" cy="8395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rgbClr val="FF0000"/>
                </a:solidFill>
                <a:latin typeface="Arial Narrow" panose="020B0606020202030204" pitchFamily="34" charset="0"/>
              </a:rPr>
              <a:t>Plotting with Categorical Data:</a:t>
            </a:r>
            <a:endParaRPr lang="en-US" sz="3200"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772749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r>
              <a:rPr lang="en-US" sz="3200" dirty="0">
                <a:solidFill>
                  <a:srgbClr val="FF0000"/>
                </a:solidFill>
                <a:latin typeface="Arial Narrow" panose="020B0606020202030204" pitchFamily="34" charset="0"/>
              </a:rPr>
              <a:t>Visualizing the distribution of a dataset:</a:t>
            </a: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443346" y="1364343"/>
            <a:ext cx="10715171" cy="4812620"/>
          </a:xfrm>
        </p:spPr>
        <p:txBody>
          <a:bodyPr>
            <a:normAutofit/>
          </a:bodyPr>
          <a:lstStyle/>
          <a:p>
            <a:r>
              <a:rPr lang="en-US" sz="2200" dirty="0">
                <a:latin typeface="Arial Narrow" panose="020B0606020202030204" pitchFamily="34" charset="0"/>
              </a:rPr>
              <a:t>Plotting Univariate distributions: To plot them, you can make use of </a:t>
            </a:r>
            <a:r>
              <a:rPr lang="en-US" sz="2200" dirty="0" err="1">
                <a:latin typeface="Arial Narrow" panose="020B0606020202030204" pitchFamily="34" charset="0"/>
              </a:rPr>
              <a:t>distplot</a:t>
            </a:r>
            <a:r>
              <a:rPr lang="en-US" sz="2200" dirty="0">
                <a:latin typeface="Arial Narrow" panose="020B0606020202030204" pitchFamily="34" charset="0"/>
              </a:rPr>
              <a:t>() function as follows:</a:t>
            </a:r>
          </a:p>
          <a:p>
            <a:pPr marL="457200" lvl="1" indent="0">
              <a:buNone/>
            </a:pPr>
            <a:r>
              <a:rPr lang="en-US" sz="2200" dirty="0">
                <a:latin typeface="Arial Narrow" panose="020B0606020202030204" pitchFamily="34" charset="0"/>
              </a:rPr>
              <a:t>import </a:t>
            </a:r>
            <a:r>
              <a:rPr lang="en-US" sz="2200" dirty="0" err="1">
                <a:latin typeface="Arial Narrow" panose="020B0606020202030204" pitchFamily="34" charset="0"/>
              </a:rPr>
              <a:t>numpy</a:t>
            </a:r>
            <a:r>
              <a:rPr lang="en-US" sz="2200" dirty="0">
                <a:latin typeface="Arial Narrow" panose="020B0606020202030204" pitchFamily="34" charset="0"/>
              </a:rPr>
              <a:t> as np</a:t>
            </a:r>
          </a:p>
          <a:p>
            <a:pPr marL="457200" lvl="1" indent="0">
              <a:buNone/>
            </a:pPr>
            <a:r>
              <a:rPr lang="en-US" sz="2200" dirty="0">
                <a:latin typeface="Arial Narrow" panose="020B0606020202030204" pitchFamily="34" charset="0"/>
              </a:rPr>
              <a:t>import pandas as pd</a:t>
            </a:r>
          </a:p>
          <a:p>
            <a:pPr marL="457200" lvl="1" indent="0">
              <a:buNone/>
            </a:pPr>
            <a:r>
              <a:rPr lang="en-US" sz="2200" dirty="0">
                <a:latin typeface="Arial Narrow" panose="020B0606020202030204" pitchFamily="34" charset="0"/>
              </a:rPr>
              <a:t>import seaborn as </a:t>
            </a:r>
            <a:r>
              <a:rPr lang="en-US" sz="2200" dirty="0" err="1">
                <a:latin typeface="Arial Narrow" panose="020B0606020202030204" pitchFamily="34" charset="0"/>
              </a:rPr>
              <a:t>sns</a:t>
            </a:r>
            <a:endParaRPr lang="en-US" sz="2200" dirty="0">
              <a:latin typeface="Arial Narrow" panose="020B0606020202030204" pitchFamily="34" charset="0"/>
            </a:endParaRPr>
          </a:p>
          <a:p>
            <a:pPr marL="457200" lvl="1" indent="0">
              <a:buNone/>
            </a:pPr>
            <a:r>
              <a:rPr lang="en-US" sz="2200" dirty="0">
                <a:latin typeface="Arial Narrow" panose="020B0606020202030204" pitchFamily="34" charset="0"/>
              </a:rPr>
              <a:t>import </a:t>
            </a:r>
            <a:r>
              <a:rPr lang="en-US" sz="2200" dirty="0" err="1">
                <a:latin typeface="Arial Narrow" panose="020B0606020202030204" pitchFamily="34" charset="0"/>
              </a:rPr>
              <a:t>matplotlib.pyplot</a:t>
            </a:r>
            <a:r>
              <a:rPr lang="en-US" sz="2200" dirty="0">
                <a:latin typeface="Arial Narrow" panose="020B0606020202030204" pitchFamily="34" charset="0"/>
              </a:rPr>
              <a:t> as </a:t>
            </a:r>
            <a:r>
              <a:rPr lang="en-US" sz="2200" dirty="0" err="1">
                <a:latin typeface="Arial Narrow" panose="020B0606020202030204" pitchFamily="34" charset="0"/>
              </a:rPr>
              <a:t>plt</a:t>
            </a:r>
            <a:endParaRPr lang="en-US" sz="2200" dirty="0">
              <a:latin typeface="Arial Narrow" panose="020B0606020202030204" pitchFamily="34" charset="0"/>
            </a:endParaRPr>
          </a:p>
          <a:p>
            <a:pPr marL="457200" lvl="1" indent="0">
              <a:buNone/>
            </a:pPr>
            <a:r>
              <a:rPr lang="en-US" sz="2200" dirty="0">
                <a:latin typeface="Arial Narrow" panose="020B0606020202030204" pitchFamily="34" charset="0"/>
              </a:rPr>
              <a:t>from </a:t>
            </a:r>
            <a:r>
              <a:rPr lang="en-US" sz="2200" dirty="0" err="1">
                <a:latin typeface="Arial Narrow" panose="020B0606020202030204" pitchFamily="34" charset="0"/>
              </a:rPr>
              <a:t>scipy</a:t>
            </a:r>
            <a:r>
              <a:rPr lang="en-US" sz="2200" dirty="0">
                <a:latin typeface="Arial Narrow" panose="020B0606020202030204" pitchFamily="34" charset="0"/>
              </a:rPr>
              <a:t> import stats</a:t>
            </a:r>
          </a:p>
          <a:p>
            <a:pPr marL="457200" lvl="1" indent="0">
              <a:buNone/>
            </a:pPr>
            <a:r>
              <a:rPr lang="en-US" sz="2200" dirty="0" err="1">
                <a:latin typeface="Arial Narrow" panose="020B0606020202030204" pitchFamily="34" charset="0"/>
              </a:rPr>
              <a:t>sns.set</a:t>
            </a:r>
            <a:r>
              <a:rPr lang="en-US" sz="2200" dirty="0">
                <a:latin typeface="Arial Narrow" panose="020B0606020202030204" pitchFamily="34" charset="0"/>
              </a:rPr>
              <a:t>(</a:t>
            </a:r>
            <a:r>
              <a:rPr lang="en-US" sz="2200" dirty="0" err="1">
                <a:latin typeface="Arial Narrow" panose="020B0606020202030204" pitchFamily="34" charset="0"/>
              </a:rPr>
              <a:t>color_codes</a:t>
            </a:r>
            <a:r>
              <a:rPr lang="en-US" sz="2200" dirty="0">
                <a:latin typeface="Arial Narrow" panose="020B0606020202030204" pitchFamily="34" charset="0"/>
              </a:rPr>
              <a:t>=True)</a:t>
            </a:r>
          </a:p>
          <a:p>
            <a:pPr marL="457200" lvl="1" indent="0">
              <a:buNone/>
            </a:pPr>
            <a:endParaRPr lang="en-US" sz="2200" dirty="0">
              <a:latin typeface="Arial Narrow" panose="020B0606020202030204" pitchFamily="34" charset="0"/>
            </a:endParaRPr>
          </a:p>
          <a:p>
            <a:pPr marL="457200" lvl="1" indent="0">
              <a:buNone/>
            </a:pPr>
            <a:r>
              <a:rPr lang="en-US" sz="2200" dirty="0">
                <a:latin typeface="Arial Narrow" panose="020B0606020202030204" pitchFamily="34" charset="0"/>
              </a:rPr>
              <a:t>a = </a:t>
            </a:r>
            <a:r>
              <a:rPr lang="en-US" sz="2200" dirty="0" err="1">
                <a:latin typeface="Arial Narrow" panose="020B0606020202030204" pitchFamily="34" charset="0"/>
              </a:rPr>
              <a:t>np.random.normal</a:t>
            </a:r>
            <a:r>
              <a:rPr lang="en-US" sz="2200" dirty="0">
                <a:latin typeface="Arial Narrow" panose="020B0606020202030204" pitchFamily="34" charset="0"/>
              </a:rPr>
              <a:t>(loc=5,size=100,scale=2)</a:t>
            </a:r>
          </a:p>
          <a:p>
            <a:pPr marL="457200" lvl="1" indent="0">
              <a:buNone/>
            </a:pPr>
            <a:r>
              <a:rPr lang="en-US" sz="2200" dirty="0" err="1">
                <a:latin typeface="Arial Narrow" panose="020B0606020202030204" pitchFamily="34" charset="0"/>
              </a:rPr>
              <a:t>sns.distplot</a:t>
            </a:r>
            <a:r>
              <a:rPr lang="en-US" sz="2200" dirty="0">
                <a:latin typeface="Arial Narrow" panose="020B0606020202030204" pitchFamily="34" charset="0"/>
              </a:rPr>
              <a:t>(a);</a:t>
            </a:r>
          </a:p>
        </p:txBody>
      </p:sp>
      <p:pic>
        <p:nvPicPr>
          <p:cNvPr id="5" name="Picture 4">
            <a:extLst>
              <a:ext uri="{FF2B5EF4-FFF2-40B4-BE49-F238E27FC236}">
                <a16:creationId xmlns:a16="http://schemas.microsoft.com/office/drawing/2014/main" id="{E76EF4F2-4DA7-4096-8BB1-9ACC9A1CE9E3}"/>
              </a:ext>
            </a:extLst>
          </p:cNvPr>
          <p:cNvPicPr>
            <a:picLocks noChangeAspect="1"/>
          </p:cNvPicPr>
          <p:nvPr/>
        </p:nvPicPr>
        <p:blipFill rotWithShape="1">
          <a:blip r:embed="rId2">
            <a:extLst>
              <a:ext uri="{28A0092B-C50C-407E-A947-70E740481C1C}">
                <a14:useLocalDpi xmlns:a14="http://schemas.microsoft.com/office/drawing/2010/main" val="0"/>
              </a:ext>
            </a:extLst>
          </a:blip>
          <a:srcRect r="6333"/>
          <a:stretch/>
        </p:blipFill>
        <p:spPr>
          <a:xfrm>
            <a:off x="5996214" y="2094465"/>
            <a:ext cx="6112311" cy="4082498"/>
          </a:xfrm>
          <a:prstGeom prst="rect">
            <a:avLst/>
          </a:prstGeom>
        </p:spPr>
      </p:pic>
      <p:sp>
        <p:nvSpPr>
          <p:cNvPr id="6" name="Rectangle 5">
            <a:extLst>
              <a:ext uri="{FF2B5EF4-FFF2-40B4-BE49-F238E27FC236}">
                <a16:creationId xmlns:a16="http://schemas.microsoft.com/office/drawing/2014/main" id="{1640CFEB-265C-4395-9F70-D94B7A5900B8}"/>
              </a:ext>
            </a:extLst>
          </p:cNvPr>
          <p:cNvSpPr/>
          <p:nvPr/>
        </p:nvSpPr>
        <p:spPr>
          <a:xfrm>
            <a:off x="443346" y="5698242"/>
            <a:ext cx="6096000" cy="957442"/>
          </a:xfrm>
          <a:prstGeom prst="rect">
            <a:avLst/>
          </a:prstGeom>
        </p:spPr>
        <p:txBody>
          <a:bodyPr>
            <a:spAutoFit/>
          </a:bodyPr>
          <a:lstStyle/>
          <a:p>
            <a:pPr marL="342900" indent="-342900">
              <a:lnSpc>
                <a:spcPct val="150000"/>
              </a:lnSpc>
              <a:buFont typeface="Arial" panose="020B0604020202020204" pitchFamily="34" charset="0"/>
              <a:buChar char="•"/>
            </a:pPr>
            <a:r>
              <a:rPr lang="en-US" sz="2000" dirty="0">
                <a:latin typeface="Arial Narrow" panose="020B0606020202030204" pitchFamily="34" charset="0"/>
              </a:rPr>
              <a:t>We have plotted a graph for the variable a whose values are generated by the normal() function using </a:t>
            </a:r>
            <a:r>
              <a:rPr lang="en-US" sz="2000" dirty="0" err="1">
                <a:latin typeface="Arial Narrow" panose="020B0606020202030204" pitchFamily="34" charset="0"/>
              </a:rPr>
              <a:t>distplot</a:t>
            </a:r>
            <a:endParaRPr lang="en-US" sz="2000" dirty="0">
              <a:latin typeface="Arial Narrow" panose="020B0606020202030204" pitchFamily="34" charset="0"/>
            </a:endParaRPr>
          </a:p>
        </p:txBody>
      </p:sp>
    </p:spTree>
    <p:extLst>
      <p:ext uri="{BB962C8B-B14F-4D97-AF65-F5344CB8AC3E}">
        <p14:creationId xmlns:p14="http://schemas.microsoft.com/office/powerpoint/2010/main" val="5526092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r>
              <a:rPr lang="en-US" sz="3200" dirty="0">
                <a:solidFill>
                  <a:srgbClr val="FF0000"/>
                </a:solidFill>
                <a:latin typeface="Arial Narrow" panose="020B0606020202030204" pitchFamily="34" charset="0"/>
              </a:rPr>
              <a:t>Plotting bivariate distributions:</a:t>
            </a: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r>
              <a:rPr lang="en-US" sz="2200" dirty="0">
                <a:latin typeface="Arial Narrow" panose="020B0606020202030204" pitchFamily="34" charset="0"/>
              </a:rPr>
              <a:t>When you have two random independent variables resulting in some probable event, then you can use a bivariate distribution</a:t>
            </a:r>
          </a:p>
          <a:p>
            <a:endParaRPr lang="en-US" sz="2200" dirty="0">
              <a:latin typeface="Arial Narrow" panose="020B0606020202030204" pitchFamily="34" charset="0"/>
            </a:endParaRPr>
          </a:p>
          <a:p>
            <a:r>
              <a:rPr lang="en-US" sz="2200" dirty="0">
                <a:latin typeface="Arial Narrow" panose="020B0606020202030204" pitchFamily="34" charset="0"/>
              </a:rPr>
              <a:t>The best function to plot these type of graphs is </a:t>
            </a:r>
            <a:r>
              <a:rPr lang="en-US" sz="2200" dirty="0" err="1">
                <a:latin typeface="Arial Narrow" panose="020B0606020202030204" pitchFamily="34" charset="0"/>
              </a:rPr>
              <a:t>jointplot</a:t>
            </a:r>
            <a:r>
              <a:rPr lang="en-US" sz="2200" dirty="0">
                <a:latin typeface="Arial Narrow" panose="020B0606020202030204" pitchFamily="34" charset="0"/>
              </a:rPr>
              <a:t>().</a:t>
            </a:r>
          </a:p>
        </p:txBody>
      </p:sp>
      <p:sp>
        <p:nvSpPr>
          <p:cNvPr id="4" name="Rectangle 3">
            <a:extLst>
              <a:ext uri="{FF2B5EF4-FFF2-40B4-BE49-F238E27FC236}">
                <a16:creationId xmlns:a16="http://schemas.microsoft.com/office/drawing/2014/main" id="{D8A220A8-A5D5-4476-9E78-BD15F6729586}"/>
              </a:ext>
            </a:extLst>
          </p:cNvPr>
          <p:cNvSpPr/>
          <p:nvPr/>
        </p:nvSpPr>
        <p:spPr>
          <a:xfrm>
            <a:off x="270164" y="3217039"/>
            <a:ext cx="7626927" cy="2585323"/>
          </a:xfrm>
          <a:prstGeom prst="rect">
            <a:avLst/>
          </a:prstGeom>
          <a:ln>
            <a:solidFill>
              <a:schemeClr val="accent1">
                <a:lumMod val="40000"/>
                <a:lumOff val="60000"/>
              </a:schemeClr>
            </a:solidFill>
          </a:ln>
        </p:spPr>
        <p:txBody>
          <a:bodyPr wrap="square">
            <a:spAutoFit/>
          </a:bodyPr>
          <a:lstStyle/>
          <a:p>
            <a:r>
              <a:rPr lang="en-US" dirty="0">
                <a:solidFill>
                  <a:schemeClr val="accent1"/>
                </a:solidFill>
              </a:rPr>
              <a:t>x=</a:t>
            </a:r>
            <a:r>
              <a:rPr lang="en-US" dirty="0" err="1">
                <a:solidFill>
                  <a:schemeClr val="accent1"/>
                </a:solidFill>
              </a:rPr>
              <a:t>pd.DataFrame</a:t>
            </a:r>
            <a:r>
              <a:rPr lang="en-US" dirty="0">
                <a:solidFill>
                  <a:schemeClr val="accent1"/>
                </a:solidFill>
              </a:rPr>
              <a:t>({'Day':[1,2,3,4,5,6,7],'Grocery':[30,80,45,23,51,46,76],'Clothes':[13,40,34,23,54,67,98],'Utensils':[12,32,27,56,87,54,34]},index=[1,2,3,4,5,6,7])</a:t>
            </a:r>
          </a:p>
          <a:p>
            <a:r>
              <a:rPr lang="en-US" dirty="0">
                <a:solidFill>
                  <a:schemeClr val="accent1"/>
                </a:solidFill>
              </a:rPr>
              <a:t>y=</a:t>
            </a:r>
            <a:r>
              <a:rPr lang="en-US" dirty="0" err="1">
                <a:solidFill>
                  <a:schemeClr val="accent1"/>
                </a:solidFill>
              </a:rPr>
              <a:t>pd.DataFrame</a:t>
            </a:r>
            <a:r>
              <a:rPr lang="en-US" dirty="0">
                <a:solidFill>
                  <a:schemeClr val="accent1"/>
                </a:solidFill>
              </a:rPr>
              <a:t>({'Day':[8,9,10,11,12,13,14],'Grocery':[30,80,45,23,51,46,76],'Clothes':[13,40,34,23,54,67,98],'Utensils':[12,32,27,56,87,54,34]},index=[8,9,10,11,12,13,14])</a:t>
            </a:r>
          </a:p>
          <a:p>
            <a:r>
              <a:rPr lang="en-US" dirty="0">
                <a:solidFill>
                  <a:schemeClr val="accent1"/>
                </a:solidFill>
              </a:rPr>
              <a:t>mean, </a:t>
            </a:r>
            <a:r>
              <a:rPr lang="en-US" dirty="0" err="1">
                <a:solidFill>
                  <a:schemeClr val="accent1"/>
                </a:solidFill>
              </a:rPr>
              <a:t>cov</a:t>
            </a:r>
            <a:r>
              <a:rPr lang="en-US" dirty="0">
                <a:solidFill>
                  <a:schemeClr val="accent1"/>
                </a:solidFill>
              </a:rPr>
              <a:t> = [0, 1], [(1, .5), (.5, 1)]</a:t>
            </a:r>
          </a:p>
          <a:p>
            <a:r>
              <a:rPr lang="en-US" dirty="0">
                <a:solidFill>
                  <a:schemeClr val="accent1"/>
                </a:solidFill>
              </a:rPr>
              <a:t>data = </a:t>
            </a:r>
            <a:r>
              <a:rPr lang="en-US" dirty="0" err="1">
                <a:solidFill>
                  <a:schemeClr val="accent1"/>
                </a:solidFill>
              </a:rPr>
              <a:t>np.random.multivariate_normal</a:t>
            </a:r>
            <a:r>
              <a:rPr lang="en-US" dirty="0">
                <a:solidFill>
                  <a:schemeClr val="accent1"/>
                </a:solidFill>
              </a:rPr>
              <a:t>(mean, </a:t>
            </a:r>
            <a:r>
              <a:rPr lang="en-US" dirty="0" err="1">
                <a:solidFill>
                  <a:schemeClr val="accent1"/>
                </a:solidFill>
              </a:rPr>
              <a:t>cov</a:t>
            </a:r>
            <a:r>
              <a:rPr lang="en-US" dirty="0">
                <a:solidFill>
                  <a:schemeClr val="accent1"/>
                </a:solidFill>
              </a:rPr>
              <a:t>, 200)</a:t>
            </a:r>
          </a:p>
          <a:p>
            <a:r>
              <a:rPr lang="en-US" dirty="0">
                <a:solidFill>
                  <a:schemeClr val="accent1"/>
                </a:solidFill>
              </a:rPr>
              <a:t>with </a:t>
            </a:r>
            <a:r>
              <a:rPr lang="en-US" dirty="0" err="1">
                <a:solidFill>
                  <a:schemeClr val="accent1"/>
                </a:solidFill>
              </a:rPr>
              <a:t>sns.axes_style</a:t>
            </a:r>
            <a:r>
              <a:rPr lang="en-US" dirty="0">
                <a:solidFill>
                  <a:schemeClr val="accent1"/>
                </a:solidFill>
              </a:rPr>
              <a:t>("white"):</a:t>
            </a:r>
          </a:p>
          <a:p>
            <a:r>
              <a:rPr lang="en-US" dirty="0">
                <a:solidFill>
                  <a:schemeClr val="accent1"/>
                </a:solidFill>
              </a:rPr>
              <a:t>    </a:t>
            </a:r>
            <a:r>
              <a:rPr lang="en-US" dirty="0" err="1">
                <a:solidFill>
                  <a:schemeClr val="accent1"/>
                </a:solidFill>
              </a:rPr>
              <a:t>sns.jointplot</a:t>
            </a:r>
            <a:r>
              <a:rPr lang="en-US" dirty="0">
                <a:solidFill>
                  <a:schemeClr val="accent1"/>
                </a:solidFill>
              </a:rPr>
              <a:t>(x=x, y=y, kind="</a:t>
            </a:r>
            <a:r>
              <a:rPr lang="en-US" dirty="0" err="1">
                <a:solidFill>
                  <a:schemeClr val="accent1"/>
                </a:solidFill>
              </a:rPr>
              <a:t>kde</a:t>
            </a:r>
            <a:r>
              <a:rPr lang="en-US" dirty="0">
                <a:solidFill>
                  <a:schemeClr val="accent1"/>
                </a:solidFill>
              </a:rPr>
              <a:t>", color="b");</a:t>
            </a:r>
          </a:p>
        </p:txBody>
      </p:sp>
      <p:pic>
        <p:nvPicPr>
          <p:cNvPr id="6" name="Picture 5">
            <a:extLst>
              <a:ext uri="{FF2B5EF4-FFF2-40B4-BE49-F238E27FC236}">
                <a16:creationId xmlns:a16="http://schemas.microsoft.com/office/drawing/2014/main" id="{6D657AC6-D8C1-485A-ADDD-D3CA38551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2508" y="2135922"/>
            <a:ext cx="4239491" cy="4129763"/>
          </a:xfrm>
          <a:prstGeom prst="rect">
            <a:avLst/>
          </a:prstGeom>
        </p:spPr>
      </p:pic>
    </p:spTree>
    <p:extLst>
      <p:ext uri="{BB962C8B-B14F-4D97-AF65-F5344CB8AC3E}">
        <p14:creationId xmlns:p14="http://schemas.microsoft.com/office/powerpoint/2010/main" val="42975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r>
              <a:rPr lang="en-US" sz="3200" dirty="0">
                <a:solidFill>
                  <a:srgbClr val="FF0000"/>
                </a:solidFill>
                <a:latin typeface="Arial Narrow" panose="020B0606020202030204" pitchFamily="34" charset="0"/>
              </a:rPr>
              <a:t>Multi-Plot Grids:</a:t>
            </a: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r>
              <a:rPr lang="en-US" sz="2200" dirty="0">
                <a:latin typeface="Arial Narrow" panose="020B0606020202030204" pitchFamily="34" charset="0"/>
              </a:rPr>
              <a:t>Python Seaborn allows you to plot multiple grids side-by-side.</a:t>
            </a:r>
          </a:p>
          <a:p>
            <a:endParaRPr lang="en-US" sz="2200" dirty="0">
              <a:latin typeface="Arial Narrow" panose="020B0606020202030204" pitchFamily="34" charset="0"/>
            </a:endParaRPr>
          </a:p>
          <a:p>
            <a:r>
              <a:rPr lang="en-US" sz="2200" dirty="0">
                <a:latin typeface="Arial Narrow" panose="020B0606020202030204" pitchFamily="34" charset="0"/>
              </a:rPr>
              <a:t>These are basically plots or graphs that are plotted using the same scale and axes to aid comparison between them.</a:t>
            </a:r>
          </a:p>
          <a:p>
            <a:endParaRPr lang="en-US" sz="2200" dirty="0">
              <a:latin typeface="Arial Narrow" panose="020B0606020202030204" pitchFamily="34" charset="0"/>
            </a:endParaRPr>
          </a:p>
          <a:p>
            <a:r>
              <a:rPr lang="en-US" sz="2200" dirty="0">
                <a:latin typeface="Arial Narrow" panose="020B0606020202030204" pitchFamily="34" charset="0"/>
              </a:rPr>
              <a:t>Use </a:t>
            </a:r>
            <a:r>
              <a:rPr lang="en-US" sz="2200" dirty="0" err="1">
                <a:latin typeface="Arial Narrow" panose="020B0606020202030204" pitchFamily="34" charset="0"/>
              </a:rPr>
              <a:t>facetgrid</a:t>
            </a:r>
            <a:r>
              <a:rPr lang="en-US" sz="2200" dirty="0">
                <a:latin typeface="Arial Narrow" panose="020B0606020202030204" pitchFamily="34" charset="0"/>
              </a:rPr>
              <a:t>() function to plot these graphs.</a:t>
            </a:r>
          </a:p>
          <a:p>
            <a:endParaRPr lang="en-US" sz="2200" dirty="0">
              <a:latin typeface="Arial Narrow" panose="020B0606020202030204" pitchFamily="34" charset="0"/>
            </a:endParaRPr>
          </a:p>
        </p:txBody>
      </p:sp>
      <p:sp>
        <p:nvSpPr>
          <p:cNvPr id="4" name="Rectangle 3">
            <a:extLst>
              <a:ext uri="{FF2B5EF4-FFF2-40B4-BE49-F238E27FC236}">
                <a16:creationId xmlns:a16="http://schemas.microsoft.com/office/drawing/2014/main" id="{B698920E-5CF6-4576-A29F-CBA1A9D3C8F2}"/>
              </a:ext>
            </a:extLst>
          </p:cNvPr>
          <p:cNvSpPr/>
          <p:nvPr/>
        </p:nvSpPr>
        <p:spPr>
          <a:xfrm>
            <a:off x="429490" y="4445333"/>
            <a:ext cx="4876800" cy="1891287"/>
          </a:xfrm>
          <a:prstGeom prst="rect">
            <a:avLst/>
          </a:prstGeom>
        </p:spPr>
        <p:txBody>
          <a:bodyPr wrap="square">
            <a:spAutoFit/>
          </a:bodyPr>
          <a:lstStyle/>
          <a:p>
            <a:pPr>
              <a:lnSpc>
                <a:spcPct val="150000"/>
              </a:lnSpc>
            </a:pPr>
            <a:r>
              <a:rPr lang="en-US" sz="2000" dirty="0" err="1">
                <a:latin typeface="Arial Narrow" panose="020B0606020202030204" pitchFamily="34" charset="0"/>
              </a:rPr>
              <a:t>sns.set</a:t>
            </a:r>
            <a:r>
              <a:rPr lang="en-US" sz="2000" dirty="0">
                <a:latin typeface="Arial Narrow" panose="020B0606020202030204" pitchFamily="34" charset="0"/>
              </a:rPr>
              <a:t>(style="</a:t>
            </a:r>
            <a:r>
              <a:rPr lang="en-US" sz="2000" dirty="0" err="1">
                <a:latin typeface="Arial Narrow" panose="020B0606020202030204" pitchFamily="34" charset="0"/>
              </a:rPr>
              <a:t>darkgrid</a:t>
            </a:r>
            <a:r>
              <a:rPr lang="en-US" sz="2000" dirty="0">
                <a:latin typeface="Arial Narrow" panose="020B0606020202030204" pitchFamily="34" charset="0"/>
              </a:rPr>
              <a:t>")</a:t>
            </a:r>
          </a:p>
          <a:p>
            <a:pPr>
              <a:lnSpc>
                <a:spcPct val="150000"/>
              </a:lnSpc>
            </a:pPr>
            <a:r>
              <a:rPr lang="en-US" sz="2000" dirty="0">
                <a:latin typeface="Arial Narrow" panose="020B0606020202030204" pitchFamily="34" charset="0"/>
              </a:rPr>
              <a:t>a = </a:t>
            </a:r>
            <a:r>
              <a:rPr lang="en-US" sz="2000" dirty="0" err="1">
                <a:latin typeface="Arial Narrow" panose="020B0606020202030204" pitchFamily="34" charset="0"/>
              </a:rPr>
              <a:t>sns.load_dataset</a:t>
            </a:r>
            <a:r>
              <a:rPr lang="en-US" sz="2000" dirty="0">
                <a:latin typeface="Arial Narrow" panose="020B0606020202030204" pitchFamily="34" charset="0"/>
              </a:rPr>
              <a:t>("iris")</a:t>
            </a:r>
          </a:p>
          <a:p>
            <a:pPr>
              <a:lnSpc>
                <a:spcPct val="150000"/>
              </a:lnSpc>
            </a:pPr>
            <a:r>
              <a:rPr lang="en-US" sz="2000" dirty="0">
                <a:latin typeface="Arial Narrow" panose="020B0606020202030204" pitchFamily="34" charset="0"/>
              </a:rPr>
              <a:t>b = </a:t>
            </a:r>
            <a:r>
              <a:rPr lang="en-US" sz="2000" dirty="0" err="1">
                <a:latin typeface="Arial Narrow" panose="020B0606020202030204" pitchFamily="34" charset="0"/>
              </a:rPr>
              <a:t>sns.FacetGrid</a:t>
            </a:r>
            <a:r>
              <a:rPr lang="en-US" sz="2000" dirty="0">
                <a:latin typeface="Arial Narrow" panose="020B0606020202030204" pitchFamily="34" charset="0"/>
              </a:rPr>
              <a:t>(a, col="species")</a:t>
            </a:r>
          </a:p>
          <a:p>
            <a:pPr>
              <a:lnSpc>
                <a:spcPct val="150000"/>
              </a:lnSpc>
            </a:pPr>
            <a:r>
              <a:rPr lang="en-US" sz="2000" dirty="0" err="1">
                <a:latin typeface="Arial Narrow" panose="020B0606020202030204" pitchFamily="34" charset="0"/>
              </a:rPr>
              <a:t>b.map</a:t>
            </a:r>
            <a:r>
              <a:rPr lang="en-US" sz="2000" dirty="0">
                <a:latin typeface="Arial Narrow" panose="020B0606020202030204" pitchFamily="34" charset="0"/>
              </a:rPr>
              <a:t>(</a:t>
            </a:r>
            <a:r>
              <a:rPr lang="en-US" sz="2000" dirty="0" err="1">
                <a:latin typeface="Arial Narrow" panose="020B0606020202030204" pitchFamily="34" charset="0"/>
              </a:rPr>
              <a:t>plt.hist</a:t>
            </a:r>
            <a:r>
              <a:rPr lang="en-US" sz="2000" dirty="0">
                <a:latin typeface="Arial Narrow" panose="020B0606020202030204" pitchFamily="34" charset="0"/>
              </a:rPr>
              <a:t>, "</a:t>
            </a:r>
            <a:r>
              <a:rPr lang="en-US" sz="2000" dirty="0" err="1">
                <a:latin typeface="Arial Narrow" panose="020B0606020202030204" pitchFamily="34" charset="0"/>
              </a:rPr>
              <a:t>sepal_length</a:t>
            </a:r>
            <a:r>
              <a:rPr lang="en-US" sz="2000" dirty="0">
                <a:latin typeface="Arial Narrow" panose="020B0606020202030204" pitchFamily="34" charset="0"/>
              </a:rPr>
              <a:t>");</a:t>
            </a:r>
          </a:p>
        </p:txBody>
      </p:sp>
      <p:pic>
        <p:nvPicPr>
          <p:cNvPr id="6" name="Picture 5">
            <a:extLst>
              <a:ext uri="{FF2B5EF4-FFF2-40B4-BE49-F238E27FC236}">
                <a16:creationId xmlns:a16="http://schemas.microsoft.com/office/drawing/2014/main" id="{FB9D6B6D-33B1-439E-99D9-BD43927A2031}"/>
              </a:ext>
            </a:extLst>
          </p:cNvPr>
          <p:cNvPicPr>
            <a:picLocks noChangeAspect="1"/>
          </p:cNvPicPr>
          <p:nvPr/>
        </p:nvPicPr>
        <p:blipFill rotWithShape="1">
          <a:blip r:embed="rId2">
            <a:extLst>
              <a:ext uri="{28A0092B-C50C-407E-A947-70E740481C1C}">
                <a14:useLocalDpi xmlns:a14="http://schemas.microsoft.com/office/drawing/2010/main" val="0"/>
              </a:ext>
            </a:extLst>
          </a:blip>
          <a:srcRect l="3492" r="8845"/>
          <a:stretch/>
        </p:blipFill>
        <p:spPr>
          <a:xfrm>
            <a:off x="4099226" y="3981419"/>
            <a:ext cx="8062489" cy="2819114"/>
          </a:xfrm>
          <a:prstGeom prst="rect">
            <a:avLst/>
          </a:prstGeom>
        </p:spPr>
      </p:pic>
    </p:spTree>
    <p:extLst>
      <p:ext uri="{BB962C8B-B14F-4D97-AF65-F5344CB8AC3E}">
        <p14:creationId xmlns:p14="http://schemas.microsoft.com/office/powerpoint/2010/main" val="38965980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r>
              <a:rPr lang="en-US" sz="3200" dirty="0">
                <a:solidFill>
                  <a:srgbClr val="FF0000"/>
                </a:solidFill>
                <a:latin typeface="Arial Narrow" panose="020B0606020202030204" pitchFamily="34" charset="0"/>
              </a:rPr>
              <a:t>Multi-Plot Grids:</a:t>
            </a: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r>
              <a:rPr lang="en-US" sz="2200" dirty="0">
                <a:latin typeface="Arial Narrow" panose="020B0606020202030204" pitchFamily="34" charset="0"/>
              </a:rPr>
              <a:t>You can also plot using </a:t>
            </a:r>
            <a:r>
              <a:rPr lang="en-US" sz="2200" dirty="0" err="1">
                <a:latin typeface="Arial Narrow" panose="020B0606020202030204" pitchFamily="34" charset="0"/>
              </a:rPr>
              <a:t>PairGrid</a:t>
            </a:r>
            <a:r>
              <a:rPr lang="en-US" sz="2200" dirty="0">
                <a:latin typeface="Arial Narrow" panose="020B0606020202030204" pitchFamily="34" charset="0"/>
              </a:rPr>
              <a:t> function when you have a pair of variables to compare. </a:t>
            </a:r>
          </a:p>
          <a:p>
            <a:pPr marL="457200" lvl="1" indent="0">
              <a:lnSpc>
                <a:spcPct val="150000"/>
              </a:lnSpc>
              <a:buNone/>
            </a:pPr>
            <a:r>
              <a:rPr lang="en-US" sz="2200" dirty="0" err="1">
                <a:latin typeface="Arial Narrow" panose="020B0606020202030204" pitchFamily="34" charset="0"/>
              </a:rPr>
              <a:t>sns.set</a:t>
            </a:r>
            <a:r>
              <a:rPr lang="en-US" sz="2200" dirty="0">
                <a:latin typeface="Arial Narrow" panose="020B0606020202030204" pitchFamily="34" charset="0"/>
              </a:rPr>
              <a:t>(style="ticks")</a:t>
            </a:r>
          </a:p>
          <a:p>
            <a:pPr marL="457200" lvl="1" indent="0">
              <a:lnSpc>
                <a:spcPct val="150000"/>
              </a:lnSpc>
              <a:buNone/>
            </a:pPr>
            <a:r>
              <a:rPr lang="en-US" sz="2200" dirty="0">
                <a:latin typeface="Arial Narrow" panose="020B0606020202030204" pitchFamily="34" charset="0"/>
              </a:rPr>
              <a:t>a = </a:t>
            </a:r>
            <a:r>
              <a:rPr lang="en-US" sz="2200" dirty="0" err="1">
                <a:latin typeface="Arial Narrow" panose="020B0606020202030204" pitchFamily="34" charset="0"/>
              </a:rPr>
              <a:t>sns.load_dataset</a:t>
            </a:r>
            <a:r>
              <a:rPr lang="en-US" sz="2200" dirty="0">
                <a:latin typeface="Arial Narrow" panose="020B0606020202030204" pitchFamily="34" charset="0"/>
              </a:rPr>
              <a:t>("flights")</a:t>
            </a:r>
          </a:p>
          <a:p>
            <a:pPr marL="457200" lvl="1" indent="0">
              <a:lnSpc>
                <a:spcPct val="150000"/>
              </a:lnSpc>
              <a:buNone/>
            </a:pPr>
            <a:r>
              <a:rPr lang="en-US" sz="2200" dirty="0">
                <a:latin typeface="Arial Narrow" panose="020B0606020202030204" pitchFamily="34" charset="0"/>
              </a:rPr>
              <a:t>b = </a:t>
            </a:r>
            <a:r>
              <a:rPr lang="en-US" sz="2200" dirty="0" err="1">
                <a:latin typeface="Arial Narrow" panose="020B0606020202030204" pitchFamily="34" charset="0"/>
              </a:rPr>
              <a:t>sns.PairGrid</a:t>
            </a:r>
            <a:r>
              <a:rPr lang="en-US" sz="2200" dirty="0">
                <a:latin typeface="Arial Narrow" panose="020B0606020202030204" pitchFamily="34" charset="0"/>
              </a:rPr>
              <a:t>(a)</a:t>
            </a:r>
          </a:p>
          <a:p>
            <a:pPr marL="457200" lvl="1" indent="0">
              <a:lnSpc>
                <a:spcPct val="150000"/>
              </a:lnSpc>
              <a:buNone/>
            </a:pPr>
            <a:r>
              <a:rPr lang="en-US" sz="2200" dirty="0" err="1">
                <a:latin typeface="Arial Narrow" panose="020B0606020202030204" pitchFamily="34" charset="0"/>
              </a:rPr>
              <a:t>b.map</a:t>
            </a:r>
            <a:r>
              <a:rPr lang="en-US" sz="2200" dirty="0">
                <a:latin typeface="Arial Narrow" panose="020B0606020202030204" pitchFamily="34" charset="0"/>
              </a:rPr>
              <a:t>(</a:t>
            </a:r>
            <a:r>
              <a:rPr lang="en-US" sz="2200" dirty="0" err="1">
                <a:latin typeface="Arial Narrow" panose="020B0606020202030204" pitchFamily="34" charset="0"/>
              </a:rPr>
              <a:t>plt.scatter</a:t>
            </a:r>
            <a:r>
              <a:rPr lang="en-US" sz="2200" dirty="0">
                <a:latin typeface="Arial Narrow" panose="020B0606020202030204" pitchFamily="34" charset="0"/>
              </a:rPr>
              <a:t>);</a:t>
            </a:r>
          </a:p>
        </p:txBody>
      </p:sp>
      <p:pic>
        <p:nvPicPr>
          <p:cNvPr id="5" name="Picture 4">
            <a:extLst>
              <a:ext uri="{FF2B5EF4-FFF2-40B4-BE49-F238E27FC236}">
                <a16:creationId xmlns:a16="http://schemas.microsoft.com/office/drawing/2014/main" id="{07A046E2-15D7-4708-A8C3-06323746A528}"/>
              </a:ext>
            </a:extLst>
          </p:cNvPr>
          <p:cNvPicPr>
            <a:picLocks noChangeAspect="1"/>
          </p:cNvPicPr>
          <p:nvPr/>
        </p:nvPicPr>
        <p:blipFill rotWithShape="1">
          <a:blip r:embed="rId2">
            <a:extLst>
              <a:ext uri="{28A0092B-C50C-407E-A947-70E740481C1C}">
                <a14:useLocalDpi xmlns:a14="http://schemas.microsoft.com/office/drawing/2010/main" val="0"/>
              </a:ext>
            </a:extLst>
          </a:blip>
          <a:srcRect l="6535" r="16734"/>
          <a:stretch/>
        </p:blipFill>
        <p:spPr>
          <a:xfrm>
            <a:off x="6939806" y="1738077"/>
            <a:ext cx="5209310" cy="5021066"/>
          </a:xfrm>
          <a:prstGeom prst="rect">
            <a:avLst/>
          </a:prstGeom>
        </p:spPr>
      </p:pic>
      <p:sp>
        <p:nvSpPr>
          <p:cNvPr id="6" name="Rectangle 5">
            <a:extLst>
              <a:ext uri="{FF2B5EF4-FFF2-40B4-BE49-F238E27FC236}">
                <a16:creationId xmlns:a16="http://schemas.microsoft.com/office/drawing/2014/main" id="{F842F906-17DA-4204-B953-1970C49138CF}"/>
              </a:ext>
            </a:extLst>
          </p:cNvPr>
          <p:cNvSpPr/>
          <p:nvPr/>
        </p:nvSpPr>
        <p:spPr>
          <a:xfrm>
            <a:off x="638629" y="4449717"/>
            <a:ext cx="5985164" cy="1043940"/>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latin typeface="Arial Narrow" panose="020B0606020202030204" pitchFamily="34" charset="0"/>
              </a:rPr>
              <a:t>The output clearly compares between the year and the number of passengers in different ways.</a:t>
            </a:r>
          </a:p>
        </p:txBody>
      </p:sp>
    </p:spTree>
    <p:extLst>
      <p:ext uri="{BB962C8B-B14F-4D97-AF65-F5344CB8AC3E}">
        <p14:creationId xmlns:p14="http://schemas.microsoft.com/office/powerpoint/2010/main" val="3679328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endParaRPr lang="en-US" sz="3200" dirty="0">
              <a:solidFill>
                <a:srgbClr val="FF0000"/>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endParaRPr lang="en-US" sz="2200" dirty="0">
              <a:latin typeface="Arial Narrow" panose="020B0606020202030204" pitchFamily="34" charset="0"/>
            </a:endParaRPr>
          </a:p>
        </p:txBody>
      </p:sp>
    </p:spTree>
    <p:extLst>
      <p:ext uri="{BB962C8B-B14F-4D97-AF65-F5344CB8AC3E}">
        <p14:creationId xmlns:p14="http://schemas.microsoft.com/office/powerpoint/2010/main" val="16280812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endParaRPr lang="en-US" sz="3200" dirty="0">
              <a:solidFill>
                <a:srgbClr val="FF0000"/>
              </a:solidFill>
            </a:endParaRP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endParaRPr lang="en-US" sz="2200" dirty="0">
              <a:latin typeface="Arial Narrow" panose="020B0606020202030204" pitchFamily="34" charset="0"/>
            </a:endParaRPr>
          </a:p>
        </p:txBody>
      </p:sp>
    </p:spTree>
    <p:extLst>
      <p:ext uri="{BB962C8B-B14F-4D97-AF65-F5344CB8AC3E}">
        <p14:creationId xmlns:p14="http://schemas.microsoft.com/office/powerpoint/2010/main" val="12487655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endParaRPr lang="en-US" sz="3200" dirty="0">
              <a:solidFill>
                <a:srgbClr val="FF0000"/>
              </a:solidFill>
            </a:endParaRP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endParaRPr lang="en-US" sz="2200" dirty="0">
              <a:latin typeface="Arial Narrow" panose="020B0606020202030204" pitchFamily="34" charset="0"/>
            </a:endParaRPr>
          </a:p>
        </p:txBody>
      </p:sp>
    </p:spTree>
    <p:extLst>
      <p:ext uri="{BB962C8B-B14F-4D97-AF65-F5344CB8AC3E}">
        <p14:creationId xmlns:p14="http://schemas.microsoft.com/office/powerpoint/2010/main" val="2264231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458520" y="392834"/>
            <a:ext cx="4584279" cy="839561"/>
          </a:xfrm>
        </p:spPr>
        <p:txBody>
          <a:bodyPr>
            <a:normAutofit fontScale="90000"/>
          </a:bodyPr>
          <a:lstStyle/>
          <a:p>
            <a:r>
              <a:rPr lang="en-US" sz="3200" dirty="0">
                <a:solidFill>
                  <a:srgbClr val="FF0000"/>
                </a:solidFill>
              </a:rPr>
              <a:t>Seaborn to visualize a Pandas </a:t>
            </a:r>
            <a:r>
              <a:rPr lang="en-US" sz="3200" dirty="0" err="1">
                <a:solidFill>
                  <a:srgbClr val="FF0000"/>
                </a:solidFill>
              </a:rPr>
              <a:t>DataFrame</a:t>
            </a:r>
            <a:endParaRPr lang="en-US" sz="3200" dirty="0">
              <a:solidFill>
                <a:srgbClr val="FF0000"/>
              </a:solidFill>
            </a:endParaRP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458520" y="1569811"/>
            <a:ext cx="4432135" cy="4288312"/>
          </a:xfrm>
          <a:ln>
            <a:solidFill>
              <a:schemeClr val="accent1">
                <a:lumMod val="40000"/>
                <a:lumOff val="60000"/>
              </a:schemeClr>
            </a:solidFill>
          </a:ln>
        </p:spPr>
        <p:txBody>
          <a:bodyPr>
            <a:normAutofit/>
          </a:bodyPr>
          <a:lstStyle/>
          <a:p>
            <a:pPr marL="0" indent="0">
              <a:buNone/>
            </a:pPr>
            <a:r>
              <a:rPr lang="en-US" sz="2200" dirty="0">
                <a:solidFill>
                  <a:schemeClr val="accent1"/>
                </a:solidFill>
                <a:latin typeface="Arial Narrow" panose="020B0606020202030204" pitchFamily="34" charset="0"/>
              </a:rPr>
              <a:t>import warnings</a:t>
            </a:r>
          </a:p>
          <a:p>
            <a:pPr marL="0" indent="0">
              <a:buNone/>
            </a:pPr>
            <a:r>
              <a:rPr lang="en-US" sz="2200" dirty="0" err="1">
                <a:solidFill>
                  <a:schemeClr val="accent1"/>
                </a:solidFill>
                <a:latin typeface="Arial Narrow" panose="020B0606020202030204" pitchFamily="34" charset="0"/>
              </a:rPr>
              <a:t>warnings.filterwarnings</a:t>
            </a:r>
            <a:r>
              <a:rPr lang="en-US" sz="2200" dirty="0">
                <a:solidFill>
                  <a:schemeClr val="accent1"/>
                </a:solidFill>
                <a:latin typeface="Arial Narrow" panose="020B0606020202030204" pitchFamily="34" charset="0"/>
              </a:rPr>
              <a:t>('ignore')</a:t>
            </a:r>
          </a:p>
          <a:p>
            <a:pPr marL="0" indent="0">
              <a:buNone/>
            </a:pPr>
            <a:r>
              <a:rPr lang="en-US" sz="2200" dirty="0">
                <a:solidFill>
                  <a:schemeClr val="accent1"/>
                </a:solidFill>
                <a:latin typeface="Arial Narrow" panose="020B0606020202030204" pitchFamily="34" charset="0"/>
              </a:rPr>
              <a:t>import pandas as pd</a:t>
            </a:r>
          </a:p>
          <a:p>
            <a:pPr marL="0" indent="0">
              <a:buNone/>
            </a:pPr>
            <a:r>
              <a:rPr lang="en-US" sz="2200" dirty="0">
                <a:solidFill>
                  <a:schemeClr val="accent1"/>
                </a:solidFill>
                <a:latin typeface="Arial Narrow" panose="020B0606020202030204" pitchFamily="34" charset="0"/>
              </a:rPr>
              <a:t>from matplotlib import </a:t>
            </a:r>
            <a:r>
              <a:rPr lang="en-US" sz="2200" dirty="0" err="1">
                <a:solidFill>
                  <a:schemeClr val="accent1"/>
                </a:solidFill>
                <a:latin typeface="Arial Narrow" panose="020B0606020202030204" pitchFamily="34" charset="0"/>
              </a:rPr>
              <a:t>pyplot</a:t>
            </a:r>
            <a:r>
              <a:rPr lang="en-US" sz="2200" dirty="0">
                <a:solidFill>
                  <a:schemeClr val="accent1"/>
                </a:solidFill>
                <a:latin typeface="Arial Narrow" panose="020B0606020202030204" pitchFamily="34" charset="0"/>
              </a:rPr>
              <a:t> as </a:t>
            </a:r>
            <a:r>
              <a:rPr lang="en-US" sz="2200" dirty="0" err="1">
                <a:solidFill>
                  <a:schemeClr val="accent1"/>
                </a:solidFill>
                <a:latin typeface="Arial Narrow" panose="020B0606020202030204" pitchFamily="34" charset="0"/>
              </a:rPr>
              <a:t>plt</a:t>
            </a:r>
            <a:endParaRPr lang="en-US" sz="2200" dirty="0">
              <a:solidFill>
                <a:schemeClr val="accent1"/>
              </a:solidFill>
              <a:latin typeface="Arial Narrow" panose="020B0606020202030204" pitchFamily="34" charset="0"/>
            </a:endParaRPr>
          </a:p>
          <a:p>
            <a:pPr marL="0" indent="0">
              <a:buNone/>
            </a:pPr>
            <a:r>
              <a:rPr lang="en-US" sz="2200" dirty="0">
                <a:solidFill>
                  <a:schemeClr val="accent1"/>
                </a:solidFill>
                <a:latin typeface="Arial Narrow" panose="020B0606020202030204" pitchFamily="34" charset="0"/>
              </a:rPr>
              <a:t>import seaborn as </a:t>
            </a:r>
            <a:r>
              <a:rPr lang="en-US" sz="2200" dirty="0" err="1">
                <a:solidFill>
                  <a:schemeClr val="accent1"/>
                </a:solidFill>
                <a:latin typeface="Arial Narrow" panose="020B0606020202030204" pitchFamily="34" charset="0"/>
              </a:rPr>
              <a:t>sns</a:t>
            </a:r>
            <a:endParaRPr lang="en-US" sz="2200" dirty="0">
              <a:solidFill>
                <a:schemeClr val="accent1"/>
              </a:solidFill>
              <a:latin typeface="Arial Narrow" panose="020B0606020202030204" pitchFamily="34" charset="0"/>
            </a:endParaRPr>
          </a:p>
          <a:p>
            <a:pPr marL="0" indent="0">
              <a:buNone/>
            </a:pPr>
            <a:endParaRPr lang="en-US" sz="2200" dirty="0">
              <a:solidFill>
                <a:schemeClr val="accent1"/>
              </a:solidFill>
              <a:latin typeface="Arial Narrow" panose="020B0606020202030204" pitchFamily="34" charset="0"/>
            </a:endParaRPr>
          </a:p>
          <a:p>
            <a:pPr marL="0" indent="0">
              <a:buNone/>
            </a:pPr>
            <a:r>
              <a:rPr lang="en-US" sz="2200" dirty="0">
                <a:solidFill>
                  <a:schemeClr val="accent1"/>
                </a:solidFill>
                <a:latin typeface="Arial Narrow" panose="020B0606020202030204" pitchFamily="34" charset="0"/>
              </a:rPr>
              <a:t>df = </a:t>
            </a:r>
            <a:r>
              <a:rPr lang="en-US" sz="2200" dirty="0" err="1">
                <a:solidFill>
                  <a:schemeClr val="accent1"/>
                </a:solidFill>
                <a:latin typeface="Arial Narrow" panose="020B0606020202030204" pitchFamily="34" charset="0"/>
              </a:rPr>
              <a:t>pd.read_csv</a:t>
            </a:r>
            <a:r>
              <a:rPr lang="en-US" sz="2200" dirty="0">
                <a:solidFill>
                  <a:schemeClr val="accent1"/>
                </a:solidFill>
                <a:latin typeface="Arial Narrow" panose="020B0606020202030204" pitchFamily="34" charset="0"/>
              </a:rPr>
              <a:t>('survey.csv')</a:t>
            </a:r>
          </a:p>
          <a:p>
            <a:pPr marL="0" indent="0">
              <a:buNone/>
            </a:pPr>
            <a:endParaRPr lang="en-US" sz="2200" dirty="0">
              <a:solidFill>
                <a:schemeClr val="accent1"/>
              </a:solidFill>
              <a:latin typeface="Arial Narrow" panose="020B0606020202030204" pitchFamily="34" charset="0"/>
            </a:endParaRPr>
          </a:p>
          <a:p>
            <a:pPr marL="0" indent="0">
              <a:buNone/>
            </a:pPr>
            <a:r>
              <a:rPr lang="en-US" sz="2200" dirty="0">
                <a:solidFill>
                  <a:schemeClr val="accent1"/>
                </a:solidFill>
                <a:latin typeface="Arial Narrow" panose="020B0606020202030204" pitchFamily="34" charset="0"/>
              </a:rPr>
              <a:t>print(</a:t>
            </a:r>
            <a:r>
              <a:rPr lang="en-US" sz="2200" dirty="0" err="1">
                <a:solidFill>
                  <a:schemeClr val="accent1"/>
                </a:solidFill>
                <a:latin typeface="Arial Narrow" panose="020B0606020202030204" pitchFamily="34" charset="0"/>
              </a:rPr>
              <a:t>df.head</a:t>
            </a:r>
            <a:r>
              <a:rPr lang="en-US" sz="2200" dirty="0">
                <a:solidFill>
                  <a:schemeClr val="accent1"/>
                </a:solidFill>
                <a:latin typeface="Arial Narrow" panose="020B0606020202030204" pitchFamily="34" charset="0"/>
              </a:rPr>
              <a:t>())</a:t>
            </a:r>
          </a:p>
          <a:p>
            <a:endParaRPr lang="en-US" sz="2200" dirty="0">
              <a:latin typeface="Arial Narrow" panose="020B0606020202030204" pitchFamily="34" charset="0"/>
            </a:endParaRPr>
          </a:p>
        </p:txBody>
      </p:sp>
      <p:pic>
        <p:nvPicPr>
          <p:cNvPr id="5" name="Picture 4">
            <a:extLst>
              <a:ext uri="{FF2B5EF4-FFF2-40B4-BE49-F238E27FC236}">
                <a16:creationId xmlns:a16="http://schemas.microsoft.com/office/drawing/2014/main" id="{0AC6A247-B3B3-4E01-ABA8-D85640E78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2908" y="0"/>
            <a:ext cx="6969092" cy="6569820"/>
          </a:xfrm>
          <a:prstGeom prst="rect">
            <a:avLst/>
          </a:prstGeom>
        </p:spPr>
      </p:pic>
    </p:spTree>
    <p:extLst>
      <p:ext uri="{BB962C8B-B14F-4D97-AF65-F5344CB8AC3E}">
        <p14:creationId xmlns:p14="http://schemas.microsoft.com/office/powerpoint/2010/main" val="28933411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endParaRPr lang="en-US" sz="3200" dirty="0">
              <a:solidFill>
                <a:srgbClr val="FF0000"/>
              </a:solidFill>
            </a:endParaRP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endParaRPr lang="en-US" sz="2200" dirty="0">
              <a:latin typeface="Arial Narrow" panose="020B0606020202030204" pitchFamily="34" charset="0"/>
            </a:endParaRPr>
          </a:p>
        </p:txBody>
      </p:sp>
    </p:spTree>
    <p:extLst>
      <p:ext uri="{BB962C8B-B14F-4D97-AF65-F5344CB8AC3E}">
        <p14:creationId xmlns:p14="http://schemas.microsoft.com/office/powerpoint/2010/main" val="17814221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endParaRPr lang="en-US" sz="3200" dirty="0">
              <a:solidFill>
                <a:srgbClr val="FF0000"/>
              </a:solidFill>
            </a:endParaRP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endParaRPr lang="en-US" sz="2200" dirty="0">
              <a:latin typeface="Arial Narrow" panose="020B0606020202030204" pitchFamily="34" charset="0"/>
            </a:endParaRPr>
          </a:p>
        </p:txBody>
      </p:sp>
    </p:spTree>
    <p:extLst>
      <p:ext uri="{BB962C8B-B14F-4D97-AF65-F5344CB8AC3E}">
        <p14:creationId xmlns:p14="http://schemas.microsoft.com/office/powerpoint/2010/main" val="25797422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endParaRPr lang="en-US" sz="3200" dirty="0">
              <a:solidFill>
                <a:srgbClr val="FF0000"/>
              </a:solidFill>
            </a:endParaRP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endParaRPr lang="en-US" sz="2200" dirty="0">
              <a:latin typeface="Arial Narrow" panose="020B0606020202030204" pitchFamily="34" charset="0"/>
            </a:endParaRPr>
          </a:p>
        </p:txBody>
      </p:sp>
    </p:spTree>
    <p:extLst>
      <p:ext uri="{BB962C8B-B14F-4D97-AF65-F5344CB8AC3E}">
        <p14:creationId xmlns:p14="http://schemas.microsoft.com/office/powerpoint/2010/main" val="26996508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endParaRPr lang="en-US" sz="3200" dirty="0">
              <a:solidFill>
                <a:srgbClr val="FF0000"/>
              </a:solidFill>
            </a:endParaRP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endParaRPr lang="en-US" sz="2200" dirty="0">
              <a:latin typeface="Arial Narrow" panose="020B0606020202030204" pitchFamily="34" charset="0"/>
            </a:endParaRPr>
          </a:p>
        </p:txBody>
      </p:sp>
    </p:spTree>
    <p:extLst>
      <p:ext uri="{BB962C8B-B14F-4D97-AF65-F5344CB8AC3E}">
        <p14:creationId xmlns:p14="http://schemas.microsoft.com/office/powerpoint/2010/main" val="3034032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endParaRPr lang="en-US" sz="3200" dirty="0">
              <a:solidFill>
                <a:srgbClr val="FF0000"/>
              </a:solidFill>
            </a:endParaRP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endParaRPr lang="en-US" sz="2200" dirty="0">
              <a:latin typeface="Arial Narrow" panose="020B0606020202030204" pitchFamily="34" charset="0"/>
            </a:endParaRPr>
          </a:p>
        </p:txBody>
      </p:sp>
    </p:spTree>
    <p:extLst>
      <p:ext uri="{BB962C8B-B14F-4D97-AF65-F5344CB8AC3E}">
        <p14:creationId xmlns:p14="http://schemas.microsoft.com/office/powerpoint/2010/main" val="3243969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endParaRPr lang="en-US" sz="3200" dirty="0">
              <a:solidFill>
                <a:srgbClr val="FF0000"/>
              </a:solidFill>
            </a:endParaRP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endParaRPr lang="en-US" sz="2200" dirty="0">
              <a:latin typeface="Arial Narrow" panose="020B0606020202030204" pitchFamily="34" charset="0"/>
            </a:endParaRPr>
          </a:p>
        </p:txBody>
      </p:sp>
    </p:spTree>
    <p:extLst>
      <p:ext uri="{BB962C8B-B14F-4D97-AF65-F5344CB8AC3E}">
        <p14:creationId xmlns:p14="http://schemas.microsoft.com/office/powerpoint/2010/main" val="42399868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endParaRPr lang="en-US" sz="3200" dirty="0">
              <a:solidFill>
                <a:srgbClr val="FF0000"/>
              </a:solidFill>
            </a:endParaRP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endParaRPr lang="en-US" sz="2200" dirty="0">
              <a:latin typeface="Arial Narrow" panose="020B0606020202030204" pitchFamily="34" charset="0"/>
            </a:endParaRPr>
          </a:p>
        </p:txBody>
      </p:sp>
    </p:spTree>
    <p:extLst>
      <p:ext uri="{BB962C8B-B14F-4D97-AF65-F5344CB8AC3E}">
        <p14:creationId xmlns:p14="http://schemas.microsoft.com/office/powerpoint/2010/main" val="37367113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endParaRPr lang="en-US" sz="3200" dirty="0">
              <a:solidFill>
                <a:srgbClr val="FF0000"/>
              </a:solidFill>
            </a:endParaRP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endParaRPr lang="en-US" sz="2200" dirty="0">
              <a:latin typeface="Arial Narrow" panose="020B0606020202030204" pitchFamily="34" charset="0"/>
            </a:endParaRPr>
          </a:p>
        </p:txBody>
      </p:sp>
    </p:spTree>
    <p:extLst>
      <p:ext uri="{BB962C8B-B14F-4D97-AF65-F5344CB8AC3E}">
        <p14:creationId xmlns:p14="http://schemas.microsoft.com/office/powerpoint/2010/main" val="10896945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endParaRPr lang="en-US" sz="3200" dirty="0">
              <a:solidFill>
                <a:srgbClr val="FF0000"/>
              </a:solidFill>
            </a:endParaRP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endParaRPr lang="en-US" sz="2200" dirty="0">
              <a:latin typeface="Arial Narrow" panose="020B0606020202030204" pitchFamily="34" charset="0"/>
            </a:endParaRPr>
          </a:p>
        </p:txBody>
      </p:sp>
    </p:spTree>
    <p:extLst>
      <p:ext uri="{BB962C8B-B14F-4D97-AF65-F5344CB8AC3E}">
        <p14:creationId xmlns:p14="http://schemas.microsoft.com/office/powerpoint/2010/main" val="3180859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222993" y="0"/>
            <a:ext cx="10715171" cy="839561"/>
          </a:xfrm>
        </p:spPr>
        <p:txBody>
          <a:bodyPr>
            <a:normAutofit/>
          </a:bodyPr>
          <a:lstStyle/>
          <a:p>
            <a:r>
              <a:rPr lang="en-US" sz="3200" dirty="0">
                <a:solidFill>
                  <a:srgbClr val="FF0000"/>
                </a:solidFill>
              </a:rPr>
              <a:t>Plotting Bars with </a:t>
            </a:r>
            <a:r>
              <a:rPr lang="en-US" sz="3200" dirty="0" err="1">
                <a:solidFill>
                  <a:srgbClr val="FF0000"/>
                </a:solidFill>
              </a:rPr>
              <a:t>Matplotlab</a:t>
            </a:r>
            <a:r>
              <a:rPr lang="en-US" sz="3200" dirty="0">
                <a:solidFill>
                  <a:srgbClr val="FF0000"/>
                </a:solidFill>
              </a:rPr>
              <a:t> vs Seaborn</a:t>
            </a: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222992" y="839561"/>
            <a:ext cx="7781309" cy="1626548"/>
          </a:xfrm>
        </p:spPr>
        <p:txBody>
          <a:bodyPr>
            <a:normAutofit/>
          </a:bodyPr>
          <a:lstStyle/>
          <a:p>
            <a:pPr marL="0" indent="0" algn="just">
              <a:buNone/>
            </a:pPr>
            <a:r>
              <a:rPr lang="en-US" sz="2200" dirty="0">
                <a:latin typeface="Arial Narrow" panose="020B0606020202030204" pitchFamily="34" charset="0"/>
              </a:rPr>
              <a:t>Problem: </a:t>
            </a:r>
            <a:r>
              <a:rPr lang="en-US" sz="2000" dirty="0">
                <a:latin typeface="Arial Narrow" panose="020B0606020202030204" pitchFamily="34" charset="0"/>
              </a:rPr>
              <a:t>Suppose we are analyzing data from a survey: we asked 1,000 patients at a hospital how satisfied they were with their experience. Their response was measured on a scale of 1 - 10, with 1 being extremely unsatisfied, and 10 being extremely satisfied. We have summarized that data in a CSV file called results.csv.</a:t>
            </a:r>
            <a:endParaRPr lang="en-US" sz="2200" dirty="0">
              <a:latin typeface="Arial Narrow" panose="020B0606020202030204" pitchFamily="34" charset="0"/>
            </a:endParaRPr>
          </a:p>
        </p:txBody>
      </p:sp>
      <p:sp>
        <p:nvSpPr>
          <p:cNvPr id="4" name="Rectangle 3">
            <a:extLst>
              <a:ext uri="{FF2B5EF4-FFF2-40B4-BE49-F238E27FC236}">
                <a16:creationId xmlns:a16="http://schemas.microsoft.com/office/drawing/2014/main" id="{511FB3BC-8CD1-413A-AF92-5F9D2E94D119}"/>
              </a:ext>
            </a:extLst>
          </p:cNvPr>
          <p:cNvSpPr/>
          <p:nvPr/>
        </p:nvSpPr>
        <p:spPr>
          <a:xfrm>
            <a:off x="638629" y="2579639"/>
            <a:ext cx="6177807" cy="3583097"/>
          </a:xfrm>
          <a:prstGeom prst="rect">
            <a:avLst/>
          </a:prstGeom>
          <a:ln>
            <a:solidFill>
              <a:schemeClr val="accent1">
                <a:lumMod val="40000"/>
                <a:lumOff val="60000"/>
              </a:schemeClr>
            </a:solidFill>
          </a:ln>
        </p:spPr>
        <p:txBody>
          <a:bodyPr wrap="square">
            <a:spAutoFit/>
          </a:bodyPr>
          <a:lstStyle/>
          <a:p>
            <a:pPr>
              <a:lnSpc>
                <a:spcPct val="150000"/>
              </a:lnSpc>
            </a:pPr>
            <a:r>
              <a:rPr lang="en-US" sz="2200" dirty="0">
                <a:solidFill>
                  <a:schemeClr val="accent1"/>
                </a:solidFill>
                <a:latin typeface="Arial Narrow" panose="020B0606020202030204" pitchFamily="34" charset="0"/>
              </a:rPr>
              <a:t>df = </a:t>
            </a:r>
            <a:r>
              <a:rPr lang="en-US" sz="2200" dirty="0" err="1">
                <a:solidFill>
                  <a:schemeClr val="accent1"/>
                </a:solidFill>
                <a:latin typeface="Arial Narrow" panose="020B0606020202030204" pitchFamily="34" charset="0"/>
              </a:rPr>
              <a:t>pd.read_csv</a:t>
            </a:r>
            <a:r>
              <a:rPr lang="en-US" sz="2200" dirty="0">
                <a:solidFill>
                  <a:schemeClr val="accent1"/>
                </a:solidFill>
                <a:latin typeface="Arial Narrow" panose="020B0606020202030204" pitchFamily="34" charset="0"/>
              </a:rPr>
              <a:t>("results.csv")</a:t>
            </a:r>
          </a:p>
          <a:p>
            <a:pPr>
              <a:lnSpc>
                <a:spcPct val="150000"/>
              </a:lnSpc>
            </a:pPr>
            <a:r>
              <a:rPr lang="en-US" sz="2200" dirty="0">
                <a:solidFill>
                  <a:schemeClr val="accent1"/>
                </a:solidFill>
                <a:latin typeface="Arial Narrow" panose="020B0606020202030204" pitchFamily="34" charset="0"/>
              </a:rPr>
              <a:t>ax = </a:t>
            </a:r>
            <a:r>
              <a:rPr lang="en-US" sz="2200" dirty="0" err="1">
                <a:solidFill>
                  <a:schemeClr val="accent1"/>
                </a:solidFill>
                <a:latin typeface="Arial Narrow" panose="020B0606020202030204" pitchFamily="34" charset="0"/>
              </a:rPr>
              <a:t>plt.subplot</a:t>
            </a:r>
            <a:r>
              <a:rPr lang="en-US" sz="2200" dirty="0">
                <a:solidFill>
                  <a:schemeClr val="accent1"/>
                </a:solidFill>
                <a:latin typeface="Arial Narrow" panose="020B0606020202030204" pitchFamily="34" charset="0"/>
              </a:rPr>
              <a:t>()</a:t>
            </a:r>
          </a:p>
          <a:p>
            <a:pPr>
              <a:lnSpc>
                <a:spcPct val="150000"/>
              </a:lnSpc>
            </a:pPr>
            <a:r>
              <a:rPr lang="en-US" sz="2200" dirty="0" err="1">
                <a:solidFill>
                  <a:schemeClr val="accent1"/>
                </a:solidFill>
                <a:latin typeface="Arial Narrow" panose="020B0606020202030204" pitchFamily="34" charset="0"/>
              </a:rPr>
              <a:t>plt.bar</a:t>
            </a:r>
            <a:r>
              <a:rPr lang="en-US" sz="2200" dirty="0">
                <a:solidFill>
                  <a:schemeClr val="accent1"/>
                </a:solidFill>
                <a:latin typeface="Arial Narrow" panose="020B0606020202030204" pitchFamily="34" charset="0"/>
              </a:rPr>
              <a:t>(range(</a:t>
            </a:r>
            <a:r>
              <a:rPr lang="en-US" sz="2200" dirty="0" err="1">
                <a:solidFill>
                  <a:schemeClr val="accent1"/>
                </a:solidFill>
                <a:latin typeface="Arial Narrow" panose="020B0606020202030204" pitchFamily="34" charset="0"/>
              </a:rPr>
              <a:t>len</a:t>
            </a:r>
            <a:r>
              <a:rPr lang="en-US" sz="2200" dirty="0">
                <a:solidFill>
                  <a:schemeClr val="accent1"/>
                </a:solidFill>
                <a:latin typeface="Arial Narrow" panose="020B0606020202030204" pitchFamily="34" charset="0"/>
              </a:rPr>
              <a:t>(df)), df["Mean Satisfaction"])</a:t>
            </a:r>
          </a:p>
          <a:p>
            <a:pPr>
              <a:lnSpc>
                <a:spcPct val="150000"/>
              </a:lnSpc>
            </a:pPr>
            <a:r>
              <a:rPr lang="en-US" sz="2200" dirty="0" err="1">
                <a:solidFill>
                  <a:schemeClr val="accent1"/>
                </a:solidFill>
                <a:latin typeface="Arial Narrow" panose="020B0606020202030204" pitchFamily="34" charset="0"/>
              </a:rPr>
              <a:t>ax.set_xticks</a:t>
            </a:r>
            <a:r>
              <a:rPr lang="en-US" sz="2200" dirty="0">
                <a:solidFill>
                  <a:schemeClr val="accent1"/>
                </a:solidFill>
                <a:latin typeface="Arial Narrow" panose="020B0606020202030204" pitchFamily="34" charset="0"/>
              </a:rPr>
              <a:t>(range(</a:t>
            </a:r>
            <a:r>
              <a:rPr lang="en-US" sz="2200" dirty="0" err="1">
                <a:solidFill>
                  <a:schemeClr val="accent1"/>
                </a:solidFill>
                <a:latin typeface="Arial Narrow" panose="020B0606020202030204" pitchFamily="34" charset="0"/>
              </a:rPr>
              <a:t>len</a:t>
            </a:r>
            <a:r>
              <a:rPr lang="en-US" sz="2200" dirty="0">
                <a:solidFill>
                  <a:schemeClr val="accent1"/>
                </a:solidFill>
                <a:latin typeface="Arial Narrow" panose="020B0606020202030204" pitchFamily="34" charset="0"/>
              </a:rPr>
              <a:t>(df)))</a:t>
            </a:r>
          </a:p>
          <a:p>
            <a:pPr>
              <a:lnSpc>
                <a:spcPct val="150000"/>
              </a:lnSpc>
            </a:pPr>
            <a:r>
              <a:rPr lang="en-US" sz="2200" dirty="0" err="1">
                <a:solidFill>
                  <a:schemeClr val="accent1"/>
                </a:solidFill>
                <a:latin typeface="Arial Narrow" panose="020B0606020202030204" pitchFamily="34" charset="0"/>
              </a:rPr>
              <a:t>ax.set_xticklabels</a:t>
            </a:r>
            <a:r>
              <a:rPr lang="en-US" sz="2200" dirty="0">
                <a:solidFill>
                  <a:schemeClr val="accent1"/>
                </a:solidFill>
                <a:latin typeface="Arial Narrow" panose="020B0606020202030204" pitchFamily="34" charset="0"/>
              </a:rPr>
              <a:t>(</a:t>
            </a:r>
            <a:r>
              <a:rPr lang="en-US" sz="2200" dirty="0" err="1">
                <a:solidFill>
                  <a:schemeClr val="accent1"/>
                </a:solidFill>
                <a:latin typeface="Arial Narrow" panose="020B0606020202030204" pitchFamily="34" charset="0"/>
              </a:rPr>
              <a:t>df.Gender</a:t>
            </a:r>
            <a:r>
              <a:rPr lang="en-US" sz="2200" dirty="0">
                <a:solidFill>
                  <a:schemeClr val="accent1"/>
                </a:solidFill>
                <a:latin typeface="Arial Narrow" panose="020B0606020202030204" pitchFamily="34" charset="0"/>
              </a:rPr>
              <a:t>)</a:t>
            </a:r>
          </a:p>
          <a:p>
            <a:pPr>
              <a:lnSpc>
                <a:spcPct val="150000"/>
              </a:lnSpc>
            </a:pPr>
            <a:r>
              <a:rPr lang="en-US" sz="2200" dirty="0" err="1">
                <a:solidFill>
                  <a:schemeClr val="accent1"/>
                </a:solidFill>
                <a:latin typeface="Arial Narrow" panose="020B0606020202030204" pitchFamily="34" charset="0"/>
              </a:rPr>
              <a:t>plt.xlabel</a:t>
            </a:r>
            <a:r>
              <a:rPr lang="en-US" sz="2200" dirty="0">
                <a:solidFill>
                  <a:schemeClr val="accent1"/>
                </a:solidFill>
                <a:latin typeface="Arial Narrow" panose="020B0606020202030204" pitchFamily="34" charset="0"/>
              </a:rPr>
              <a:t>("Gender")</a:t>
            </a:r>
          </a:p>
          <a:p>
            <a:pPr>
              <a:lnSpc>
                <a:spcPct val="150000"/>
              </a:lnSpc>
            </a:pPr>
            <a:r>
              <a:rPr lang="en-US" sz="2200" dirty="0" err="1">
                <a:solidFill>
                  <a:schemeClr val="accent1"/>
                </a:solidFill>
                <a:latin typeface="Arial Narrow" panose="020B0606020202030204" pitchFamily="34" charset="0"/>
              </a:rPr>
              <a:t>plt.ylabel</a:t>
            </a:r>
            <a:r>
              <a:rPr lang="en-US" sz="2200" dirty="0">
                <a:solidFill>
                  <a:schemeClr val="accent1"/>
                </a:solidFill>
                <a:latin typeface="Arial Narrow" panose="020B0606020202030204" pitchFamily="34" charset="0"/>
              </a:rPr>
              <a:t>("Mean Satisfaction")</a:t>
            </a:r>
          </a:p>
        </p:txBody>
      </p:sp>
      <p:pic>
        <p:nvPicPr>
          <p:cNvPr id="6" name="Picture 5">
            <a:extLst>
              <a:ext uri="{FF2B5EF4-FFF2-40B4-BE49-F238E27FC236}">
                <a16:creationId xmlns:a16="http://schemas.microsoft.com/office/drawing/2014/main" id="{F68E18AD-A5B1-4430-91CA-B05756647C8F}"/>
              </a:ext>
            </a:extLst>
          </p:cNvPr>
          <p:cNvPicPr>
            <a:picLocks noChangeAspect="1"/>
          </p:cNvPicPr>
          <p:nvPr/>
        </p:nvPicPr>
        <p:blipFill rotWithShape="1">
          <a:blip r:embed="rId2">
            <a:extLst>
              <a:ext uri="{28A0092B-C50C-407E-A947-70E740481C1C}">
                <a14:useLocalDpi xmlns:a14="http://schemas.microsoft.com/office/drawing/2010/main" val="0"/>
              </a:ext>
            </a:extLst>
          </a:blip>
          <a:srcRect t="35958" r="5055"/>
          <a:stretch/>
        </p:blipFill>
        <p:spPr>
          <a:xfrm>
            <a:off x="8004302" y="2466109"/>
            <a:ext cx="4187698" cy="3202926"/>
          </a:xfrm>
          <a:prstGeom prst="rect">
            <a:avLst/>
          </a:prstGeom>
        </p:spPr>
      </p:pic>
      <p:pic>
        <p:nvPicPr>
          <p:cNvPr id="7" name="Picture 6">
            <a:extLst>
              <a:ext uri="{FF2B5EF4-FFF2-40B4-BE49-F238E27FC236}">
                <a16:creationId xmlns:a16="http://schemas.microsoft.com/office/drawing/2014/main" id="{DC9F755D-548D-4143-B76C-E4809201ABAE}"/>
              </a:ext>
            </a:extLst>
          </p:cNvPr>
          <p:cNvPicPr>
            <a:picLocks noChangeAspect="1"/>
          </p:cNvPicPr>
          <p:nvPr/>
        </p:nvPicPr>
        <p:blipFill rotWithShape="1">
          <a:blip r:embed="rId2">
            <a:extLst>
              <a:ext uri="{28A0092B-C50C-407E-A947-70E740481C1C}">
                <a14:useLocalDpi xmlns:a14="http://schemas.microsoft.com/office/drawing/2010/main" val="0"/>
              </a:ext>
            </a:extLst>
          </a:blip>
          <a:srcRect r="33325" b="65189"/>
          <a:stretch/>
        </p:blipFill>
        <p:spPr>
          <a:xfrm>
            <a:off x="8219196" y="79002"/>
            <a:ext cx="3749811" cy="2219926"/>
          </a:xfrm>
          <a:prstGeom prst="rect">
            <a:avLst/>
          </a:prstGeom>
        </p:spPr>
      </p:pic>
    </p:spTree>
    <p:extLst>
      <p:ext uri="{BB962C8B-B14F-4D97-AF65-F5344CB8AC3E}">
        <p14:creationId xmlns:p14="http://schemas.microsoft.com/office/powerpoint/2010/main" val="2634919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r>
              <a:rPr lang="en-US" sz="3200" dirty="0">
                <a:solidFill>
                  <a:srgbClr val="FF0000"/>
                </a:solidFill>
              </a:rPr>
              <a:t>Plotting Bars with </a:t>
            </a:r>
            <a:r>
              <a:rPr lang="en-US" sz="3200" dirty="0" err="1">
                <a:solidFill>
                  <a:srgbClr val="FF0000"/>
                </a:solidFill>
              </a:rPr>
              <a:t>Matplotlab</a:t>
            </a:r>
            <a:r>
              <a:rPr lang="en-US" sz="3200" dirty="0">
                <a:solidFill>
                  <a:srgbClr val="FF0000"/>
                </a:solidFill>
              </a:rPr>
              <a:t> vs Seaborn</a:t>
            </a: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pPr>
              <a:lnSpc>
                <a:spcPct val="200000"/>
              </a:lnSpc>
            </a:pPr>
            <a:r>
              <a:rPr lang="en-US" sz="2200" dirty="0">
                <a:latin typeface="Arial Narrow" panose="020B0606020202030204" pitchFamily="34" charset="0"/>
              </a:rPr>
              <a:t>The Seaborn function </a:t>
            </a:r>
            <a:r>
              <a:rPr lang="en-US" sz="2200" dirty="0" err="1">
                <a:latin typeface="Arial Narrow" panose="020B0606020202030204" pitchFamily="34" charset="0"/>
              </a:rPr>
              <a:t>sns.barplot</a:t>
            </a:r>
            <a:r>
              <a:rPr lang="en-US" sz="2200" dirty="0">
                <a:latin typeface="Arial Narrow" panose="020B0606020202030204" pitchFamily="34" charset="0"/>
              </a:rPr>
              <a:t>(), takes at least three keyword arguments:</a:t>
            </a:r>
          </a:p>
          <a:p>
            <a:pPr lvl="1">
              <a:lnSpc>
                <a:spcPct val="200000"/>
              </a:lnSpc>
            </a:pPr>
            <a:r>
              <a:rPr lang="en-US" sz="2000" dirty="0">
                <a:latin typeface="Arial Narrow" panose="020B0606020202030204" pitchFamily="34" charset="0"/>
              </a:rPr>
              <a:t>data: a Pandas </a:t>
            </a:r>
            <a:r>
              <a:rPr lang="en-US" sz="2000" dirty="0" err="1">
                <a:latin typeface="Arial Narrow" panose="020B0606020202030204" pitchFamily="34" charset="0"/>
              </a:rPr>
              <a:t>DataFrame</a:t>
            </a:r>
            <a:r>
              <a:rPr lang="en-US" sz="2000" dirty="0">
                <a:latin typeface="Arial Narrow" panose="020B0606020202030204" pitchFamily="34" charset="0"/>
              </a:rPr>
              <a:t> that contains the data (in this example, data=df)</a:t>
            </a:r>
          </a:p>
          <a:p>
            <a:pPr lvl="1">
              <a:lnSpc>
                <a:spcPct val="200000"/>
              </a:lnSpc>
            </a:pPr>
            <a:r>
              <a:rPr lang="en-US" sz="2000" dirty="0">
                <a:latin typeface="Arial Narrow" panose="020B0606020202030204" pitchFamily="34" charset="0"/>
              </a:rPr>
              <a:t>x: a string that tells Seaborn which column in the </a:t>
            </a:r>
            <a:r>
              <a:rPr lang="en-US" sz="2000" dirty="0" err="1">
                <a:latin typeface="Arial Narrow" panose="020B0606020202030204" pitchFamily="34" charset="0"/>
              </a:rPr>
              <a:t>DataFrame</a:t>
            </a:r>
            <a:r>
              <a:rPr lang="en-US" sz="2000" dirty="0">
                <a:latin typeface="Arial Narrow" panose="020B0606020202030204" pitchFamily="34" charset="0"/>
              </a:rPr>
              <a:t> contains </a:t>
            </a:r>
            <a:r>
              <a:rPr lang="en-US" sz="2000" dirty="0">
                <a:solidFill>
                  <a:schemeClr val="accent1"/>
                </a:solidFill>
                <a:latin typeface="Arial Narrow" panose="020B0606020202030204" pitchFamily="34" charset="0"/>
              </a:rPr>
              <a:t>other</a:t>
            </a:r>
            <a:r>
              <a:rPr lang="en-US" sz="2000" dirty="0">
                <a:latin typeface="Arial Narrow" panose="020B0606020202030204" pitchFamily="34" charset="0"/>
              </a:rPr>
              <a:t> x-labels (in this case, x="Gender")</a:t>
            </a:r>
          </a:p>
          <a:p>
            <a:pPr lvl="1">
              <a:lnSpc>
                <a:spcPct val="200000"/>
              </a:lnSpc>
            </a:pPr>
            <a:r>
              <a:rPr lang="en-US" sz="2000" dirty="0">
                <a:latin typeface="Arial Narrow" panose="020B0606020202030204" pitchFamily="34" charset="0"/>
              </a:rPr>
              <a:t>y: a string that tells Seaborn which column in the </a:t>
            </a:r>
            <a:r>
              <a:rPr lang="en-US" sz="2000" dirty="0" err="1">
                <a:latin typeface="Arial Narrow" panose="020B0606020202030204" pitchFamily="34" charset="0"/>
              </a:rPr>
              <a:t>DataFrame</a:t>
            </a:r>
            <a:r>
              <a:rPr lang="en-US" sz="2000" dirty="0">
                <a:latin typeface="Arial Narrow" panose="020B0606020202030204" pitchFamily="34" charset="0"/>
              </a:rPr>
              <a:t> contains the heights we want to plot for each bar (in this case y="Mean Satisfaction")</a:t>
            </a:r>
          </a:p>
          <a:p>
            <a:pPr>
              <a:lnSpc>
                <a:spcPct val="200000"/>
              </a:lnSpc>
            </a:pPr>
            <a:r>
              <a:rPr lang="en-US" sz="2200" dirty="0">
                <a:latin typeface="Arial Narrow" panose="020B0606020202030204" pitchFamily="34" charset="0"/>
              </a:rPr>
              <a:t>By default, Seaborn will aggregate and plot the mean of each category. </a:t>
            </a:r>
          </a:p>
        </p:txBody>
      </p:sp>
    </p:spTree>
    <p:extLst>
      <p:ext uri="{BB962C8B-B14F-4D97-AF65-F5344CB8AC3E}">
        <p14:creationId xmlns:p14="http://schemas.microsoft.com/office/powerpoint/2010/main" val="3848495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0"/>
            <a:ext cx="10541989" cy="4812620"/>
          </a:xfrm>
        </p:spPr>
        <p:txBody>
          <a:bodyPr>
            <a:normAutofit/>
          </a:bodyPr>
          <a:lstStyle/>
          <a:p>
            <a:pPr marL="0" indent="0">
              <a:buNone/>
            </a:pPr>
            <a:r>
              <a:rPr lang="en-US" sz="2200" b="1" dirty="0">
                <a:solidFill>
                  <a:schemeClr val="accent1"/>
                </a:solidFill>
                <a:latin typeface="Arial Narrow" panose="020B0606020202030204" pitchFamily="34" charset="0"/>
              </a:rPr>
              <a:t>Task 1:</a:t>
            </a:r>
          </a:p>
          <a:p>
            <a:pPr marL="457200" lvl="1" indent="0">
              <a:buNone/>
            </a:pPr>
            <a:r>
              <a:rPr lang="en-US" sz="2000" dirty="0">
                <a:latin typeface="Arial Narrow" panose="020B0606020202030204" pitchFamily="34" charset="0"/>
              </a:rPr>
              <a:t>1. Use Pandas to load in the data from </a:t>
            </a:r>
            <a:r>
              <a:rPr lang="en-US" sz="2000" dirty="0">
                <a:solidFill>
                  <a:schemeClr val="accent1"/>
                </a:solidFill>
                <a:latin typeface="Arial Narrow" panose="020B0606020202030204" pitchFamily="34" charset="0"/>
              </a:rPr>
              <a:t>results.csv </a:t>
            </a:r>
            <a:r>
              <a:rPr lang="en-US" sz="2000" dirty="0">
                <a:latin typeface="Arial Narrow" panose="020B0606020202030204" pitchFamily="34" charset="0"/>
              </a:rPr>
              <a:t>and save it to the variable df.</a:t>
            </a:r>
          </a:p>
          <a:p>
            <a:pPr marL="457200" lvl="1" indent="0">
              <a:buNone/>
            </a:pPr>
            <a:r>
              <a:rPr lang="en-US" sz="2000" dirty="0">
                <a:latin typeface="Arial Narrow" panose="020B0606020202030204" pitchFamily="34" charset="0"/>
              </a:rPr>
              <a:t>2. Display df using print</a:t>
            </a:r>
          </a:p>
          <a:p>
            <a:pPr marL="457200" lvl="1" indent="0">
              <a:buNone/>
            </a:pPr>
            <a:r>
              <a:rPr lang="en-US" sz="2000" dirty="0">
                <a:latin typeface="Arial Narrow" panose="020B0606020202030204" pitchFamily="34" charset="0"/>
              </a:rPr>
              <a:t>3. Remove all of the # characters from in front of the </a:t>
            </a:r>
            <a:r>
              <a:rPr lang="en-US" sz="2000" dirty="0" err="1">
                <a:latin typeface="Arial Narrow" panose="020B0606020202030204" pitchFamily="34" charset="0"/>
              </a:rPr>
              <a:t>sns.barplot</a:t>
            </a:r>
            <a:r>
              <a:rPr lang="en-US" sz="2000" dirty="0">
                <a:latin typeface="Arial Narrow" panose="020B0606020202030204" pitchFamily="34" charset="0"/>
              </a:rPr>
              <a:t> command and fill in the missing values.</a:t>
            </a:r>
          </a:p>
          <a:p>
            <a:pPr marL="457200" lvl="1" indent="0">
              <a:buNone/>
            </a:pPr>
            <a:r>
              <a:rPr lang="en-US" sz="2000" dirty="0">
                <a:latin typeface="Arial Narrow" panose="020B0606020202030204" pitchFamily="34" charset="0"/>
              </a:rPr>
              <a:t>4. Type </a:t>
            </a:r>
            <a:r>
              <a:rPr lang="en-US" sz="2000" dirty="0" err="1">
                <a:latin typeface="Arial Narrow" panose="020B0606020202030204" pitchFamily="34" charset="0"/>
              </a:rPr>
              <a:t>plt.show</a:t>
            </a:r>
            <a:r>
              <a:rPr lang="en-US" sz="2000" dirty="0">
                <a:latin typeface="Arial Narrow" panose="020B0606020202030204" pitchFamily="34" charset="0"/>
              </a:rPr>
              <a:t>() to display the completed bar plot.</a:t>
            </a:r>
          </a:p>
          <a:p>
            <a:endParaRPr lang="en-US" sz="2200" dirty="0">
              <a:latin typeface="Arial Narrow" panose="020B0606020202030204" pitchFamily="34" charset="0"/>
            </a:endParaRPr>
          </a:p>
        </p:txBody>
      </p:sp>
      <p:sp>
        <p:nvSpPr>
          <p:cNvPr id="5" name="Rectangle 4">
            <a:extLst>
              <a:ext uri="{FF2B5EF4-FFF2-40B4-BE49-F238E27FC236}">
                <a16:creationId xmlns:a16="http://schemas.microsoft.com/office/drawing/2014/main" id="{9FB0EC65-2BB1-46E9-9362-ECBEBF945682}"/>
              </a:ext>
            </a:extLst>
          </p:cNvPr>
          <p:cNvSpPr/>
          <p:nvPr/>
        </p:nvSpPr>
        <p:spPr>
          <a:xfrm>
            <a:off x="803563" y="1688268"/>
            <a:ext cx="6096000" cy="5025928"/>
          </a:xfrm>
          <a:prstGeom prst="rect">
            <a:avLst/>
          </a:prstGeom>
        </p:spPr>
        <p:txBody>
          <a:bodyPr>
            <a:spAutoFit/>
          </a:bodyPr>
          <a:lstStyle/>
          <a:p>
            <a:pPr>
              <a:lnSpc>
                <a:spcPct val="150000"/>
              </a:lnSpc>
            </a:pPr>
            <a:r>
              <a:rPr lang="en-US" dirty="0">
                <a:solidFill>
                  <a:schemeClr val="accent1"/>
                </a:solidFill>
                <a:latin typeface="Arial Narrow" panose="020B0606020202030204" pitchFamily="34" charset="0"/>
              </a:rPr>
              <a:t>import warnings</a:t>
            </a:r>
          </a:p>
          <a:p>
            <a:pPr>
              <a:lnSpc>
                <a:spcPct val="150000"/>
              </a:lnSpc>
            </a:pPr>
            <a:r>
              <a:rPr lang="en-US" dirty="0" err="1">
                <a:solidFill>
                  <a:schemeClr val="accent1"/>
                </a:solidFill>
                <a:latin typeface="Arial Narrow" panose="020B0606020202030204" pitchFamily="34" charset="0"/>
              </a:rPr>
              <a:t>warnings.filterwarnings</a:t>
            </a:r>
            <a:r>
              <a:rPr lang="en-US" dirty="0">
                <a:solidFill>
                  <a:schemeClr val="accent1"/>
                </a:solidFill>
                <a:latin typeface="Arial Narrow" panose="020B0606020202030204" pitchFamily="34" charset="0"/>
              </a:rPr>
              <a:t>('ignore')</a:t>
            </a:r>
          </a:p>
          <a:p>
            <a:pPr>
              <a:lnSpc>
                <a:spcPct val="150000"/>
              </a:lnSpc>
            </a:pPr>
            <a:r>
              <a:rPr lang="en-US" dirty="0">
                <a:solidFill>
                  <a:schemeClr val="accent1"/>
                </a:solidFill>
                <a:latin typeface="Arial Narrow" panose="020B0606020202030204" pitchFamily="34" charset="0"/>
              </a:rPr>
              <a:t>import pandas as pd</a:t>
            </a:r>
          </a:p>
          <a:p>
            <a:pPr>
              <a:lnSpc>
                <a:spcPct val="150000"/>
              </a:lnSpc>
            </a:pPr>
            <a:r>
              <a:rPr lang="en-US" dirty="0">
                <a:solidFill>
                  <a:schemeClr val="accent1"/>
                </a:solidFill>
                <a:latin typeface="Arial Narrow" panose="020B0606020202030204" pitchFamily="34" charset="0"/>
              </a:rPr>
              <a:t>from matplotlib import </a:t>
            </a:r>
            <a:r>
              <a:rPr lang="en-US" dirty="0" err="1">
                <a:solidFill>
                  <a:schemeClr val="accent1"/>
                </a:solidFill>
                <a:latin typeface="Arial Narrow" panose="020B0606020202030204" pitchFamily="34" charset="0"/>
              </a:rPr>
              <a:t>pyplot</a:t>
            </a:r>
            <a:r>
              <a:rPr lang="en-US" dirty="0">
                <a:solidFill>
                  <a:schemeClr val="accent1"/>
                </a:solidFill>
                <a:latin typeface="Arial Narrow" panose="020B0606020202030204" pitchFamily="34" charset="0"/>
              </a:rPr>
              <a:t> as </a:t>
            </a:r>
            <a:r>
              <a:rPr lang="en-US" dirty="0" err="1">
                <a:solidFill>
                  <a:schemeClr val="accent1"/>
                </a:solidFill>
                <a:latin typeface="Arial Narrow" panose="020B0606020202030204" pitchFamily="34" charset="0"/>
              </a:rPr>
              <a:t>plt</a:t>
            </a:r>
            <a:endParaRPr lang="en-US" dirty="0">
              <a:solidFill>
                <a:schemeClr val="accent1"/>
              </a:solidFill>
              <a:latin typeface="Arial Narrow" panose="020B0606020202030204" pitchFamily="34" charset="0"/>
            </a:endParaRPr>
          </a:p>
          <a:p>
            <a:pPr>
              <a:lnSpc>
                <a:spcPct val="150000"/>
              </a:lnSpc>
            </a:pPr>
            <a:r>
              <a:rPr lang="en-US" dirty="0">
                <a:solidFill>
                  <a:schemeClr val="accent1"/>
                </a:solidFill>
                <a:latin typeface="Arial Narrow" panose="020B0606020202030204" pitchFamily="34" charset="0"/>
              </a:rPr>
              <a:t>import seaborn as </a:t>
            </a:r>
            <a:r>
              <a:rPr lang="en-US" dirty="0" err="1">
                <a:solidFill>
                  <a:schemeClr val="accent1"/>
                </a:solidFill>
                <a:latin typeface="Arial Narrow" panose="020B0606020202030204" pitchFamily="34" charset="0"/>
              </a:rPr>
              <a:t>sns</a:t>
            </a:r>
            <a:endParaRPr lang="en-US" dirty="0">
              <a:solidFill>
                <a:schemeClr val="accent1"/>
              </a:solidFill>
              <a:latin typeface="Arial Narrow" panose="020B0606020202030204" pitchFamily="34" charset="0"/>
            </a:endParaRPr>
          </a:p>
          <a:p>
            <a:pPr>
              <a:lnSpc>
                <a:spcPct val="150000"/>
              </a:lnSpc>
            </a:pPr>
            <a:endParaRPr lang="en-US" dirty="0">
              <a:solidFill>
                <a:schemeClr val="accent1"/>
              </a:solidFill>
              <a:latin typeface="Arial Narrow" panose="020B0606020202030204" pitchFamily="34" charset="0"/>
            </a:endParaRPr>
          </a:p>
          <a:p>
            <a:pPr>
              <a:lnSpc>
                <a:spcPct val="150000"/>
              </a:lnSpc>
            </a:pPr>
            <a:r>
              <a:rPr lang="en-US" dirty="0">
                <a:solidFill>
                  <a:schemeClr val="accent1"/>
                </a:solidFill>
                <a:latin typeface="Arial Narrow" panose="020B0606020202030204" pitchFamily="34" charset="0"/>
              </a:rPr>
              <a:t># Load results.csv here:</a:t>
            </a:r>
          </a:p>
          <a:p>
            <a:pPr>
              <a:lnSpc>
                <a:spcPct val="150000"/>
              </a:lnSpc>
            </a:pPr>
            <a:r>
              <a:rPr lang="en-US" dirty="0">
                <a:solidFill>
                  <a:schemeClr val="accent1"/>
                </a:solidFill>
                <a:latin typeface="Arial Narrow" panose="020B0606020202030204" pitchFamily="34" charset="0"/>
              </a:rPr>
              <a:t># </a:t>
            </a:r>
            <a:r>
              <a:rPr lang="en-US" dirty="0" err="1">
                <a:solidFill>
                  <a:schemeClr val="accent1"/>
                </a:solidFill>
                <a:latin typeface="Arial Narrow" panose="020B0606020202030204" pitchFamily="34" charset="0"/>
              </a:rPr>
              <a:t>sns.barplot</a:t>
            </a:r>
            <a:r>
              <a:rPr lang="en-US" dirty="0">
                <a:solidFill>
                  <a:schemeClr val="accent1"/>
                </a:solidFill>
                <a:latin typeface="Arial Narrow" panose="020B0606020202030204" pitchFamily="34" charset="0"/>
              </a:rPr>
              <a:t>(</a:t>
            </a:r>
          </a:p>
          <a:p>
            <a:pPr>
              <a:lnSpc>
                <a:spcPct val="150000"/>
              </a:lnSpc>
            </a:pPr>
            <a:r>
              <a:rPr lang="en-US" dirty="0">
                <a:solidFill>
                  <a:schemeClr val="accent1"/>
                </a:solidFill>
                <a:latin typeface="Arial Narrow" panose="020B0606020202030204" pitchFamily="34" charset="0"/>
              </a:rPr>
              <a:t>	# data= ,</a:t>
            </a:r>
          </a:p>
          <a:p>
            <a:pPr>
              <a:lnSpc>
                <a:spcPct val="150000"/>
              </a:lnSpc>
            </a:pPr>
            <a:r>
              <a:rPr lang="en-US" dirty="0">
                <a:solidFill>
                  <a:schemeClr val="accent1"/>
                </a:solidFill>
                <a:latin typeface="Arial Narrow" panose="020B0606020202030204" pitchFamily="34" charset="0"/>
              </a:rPr>
              <a:t>	# x= ,</a:t>
            </a:r>
          </a:p>
          <a:p>
            <a:pPr>
              <a:lnSpc>
                <a:spcPct val="150000"/>
              </a:lnSpc>
            </a:pPr>
            <a:r>
              <a:rPr lang="en-US" dirty="0">
                <a:solidFill>
                  <a:schemeClr val="accent1"/>
                </a:solidFill>
                <a:latin typeface="Arial Narrow" panose="020B0606020202030204" pitchFamily="34" charset="0"/>
              </a:rPr>
              <a:t>	# y=</a:t>
            </a:r>
          </a:p>
          <a:p>
            <a:pPr>
              <a:lnSpc>
                <a:spcPct val="150000"/>
              </a:lnSpc>
            </a:pPr>
            <a:r>
              <a:rPr lang="en-US" dirty="0">
                <a:solidFill>
                  <a:schemeClr val="accent1"/>
                </a:solidFill>
                <a:latin typeface="Arial Narrow" panose="020B0606020202030204" pitchFamily="34" charset="0"/>
              </a:rPr>
              <a:t># )</a:t>
            </a:r>
          </a:p>
        </p:txBody>
      </p:sp>
    </p:spTree>
    <p:extLst>
      <p:ext uri="{BB962C8B-B14F-4D97-AF65-F5344CB8AC3E}">
        <p14:creationId xmlns:p14="http://schemas.microsoft.com/office/powerpoint/2010/main" val="2167392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7E9-CE3C-4273-9CC3-E42CA3C8B7A8}"/>
              </a:ext>
            </a:extLst>
          </p:cNvPr>
          <p:cNvSpPr>
            <a:spLocks noGrp="1"/>
          </p:cNvSpPr>
          <p:nvPr>
            <p:ph type="title"/>
          </p:nvPr>
        </p:nvSpPr>
        <p:spPr>
          <a:xfrm>
            <a:off x="638629" y="365125"/>
            <a:ext cx="10715171" cy="839561"/>
          </a:xfrm>
        </p:spPr>
        <p:txBody>
          <a:bodyPr>
            <a:normAutofit/>
          </a:bodyPr>
          <a:lstStyle/>
          <a:p>
            <a:r>
              <a:rPr lang="en-US" sz="3200" dirty="0">
                <a:solidFill>
                  <a:srgbClr val="FF0000"/>
                </a:solidFill>
              </a:rPr>
              <a:t>Understanding Aggregates</a:t>
            </a:r>
          </a:p>
        </p:txBody>
      </p:sp>
      <p:sp>
        <p:nvSpPr>
          <p:cNvPr id="3" name="Content Placeholder 2">
            <a:extLst>
              <a:ext uri="{FF2B5EF4-FFF2-40B4-BE49-F238E27FC236}">
                <a16:creationId xmlns:a16="http://schemas.microsoft.com/office/drawing/2014/main" id="{26C23238-9FF1-47B9-9FAB-9CF443860B74}"/>
              </a:ext>
            </a:extLst>
          </p:cNvPr>
          <p:cNvSpPr>
            <a:spLocks noGrp="1"/>
          </p:cNvSpPr>
          <p:nvPr>
            <p:ph idx="1"/>
          </p:nvPr>
        </p:nvSpPr>
        <p:spPr>
          <a:xfrm>
            <a:off x="638629" y="1364343"/>
            <a:ext cx="10715171" cy="4812620"/>
          </a:xfrm>
        </p:spPr>
        <p:txBody>
          <a:bodyPr>
            <a:normAutofit/>
          </a:bodyPr>
          <a:lstStyle/>
          <a:p>
            <a:r>
              <a:rPr lang="en-US" sz="2200" dirty="0">
                <a:latin typeface="Arial Narrow" panose="020B0606020202030204" pitchFamily="34" charset="0"/>
              </a:rPr>
              <a:t>Seaborn can also calculate aggregate statistics for large datasets. </a:t>
            </a:r>
          </a:p>
          <a:p>
            <a:r>
              <a:rPr lang="en-US" sz="2200" dirty="0">
                <a:latin typeface="Arial Narrow" panose="020B0606020202030204" pitchFamily="34" charset="0"/>
              </a:rPr>
              <a:t>An aggregate statistic, or aggregate, is a single number used to describe a set of data. One example of an aggregate is the average, or mean of a data set. </a:t>
            </a:r>
          </a:p>
          <a:p>
            <a:r>
              <a:rPr lang="en-US" sz="2200" dirty="0">
                <a:latin typeface="Arial Narrow" panose="020B0606020202030204" pitchFamily="34" charset="0"/>
              </a:rPr>
              <a:t>Suppose we have a grade book with columns student, </a:t>
            </a:r>
            <a:r>
              <a:rPr lang="en-US" sz="2200" dirty="0" err="1">
                <a:latin typeface="Arial Narrow" panose="020B0606020202030204" pitchFamily="34" charset="0"/>
              </a:rPr>
              <a:t>assignment_name</a:t>
            </a:r>
            <a:r>
              <a:rPr lang="en-US" sz="2200" dirty="0">
                <a:latin typeface="Arial Narrow" panose="020B0606020202030204" pitchFamily="34" charset="0"/>
              </a:rPr>
              <a:t>, and grade, as shown below.</a:t>
            </a:r>
          </a:p>
        </p:txBody>
      </p:sp>
      <p:graphicFrame>
        <p:nvGraphicFramePr>
          <p:cNvPr id="7" name="Table 6">
            <a:extLst>
              <a:ext uri="{FF2B5EF4-FFF2-40B4-BE49-F238E27FC236}">
                <a16:creationId xmlns:a16="http://schemas.microsoft.com/office/drawing/2014/main" id="{5E9DFEA9-F7B5-4865-AF89-6CF956CEC204}"/>
              </a:ext>
            </a:extLst>
          </p:cNvPr>
          <p:cNvGraphicFramePr>
            <a:graphicFrameLocks noGrp="1"/>
          </p:cNvGraphicFramePr>
          <p:nvPr>
            <p:extLst>
              <p:ext uri="{D42A27DB-BD31-4B8C-83A1-F6EECF244321}">
                <p14:modId xmlns:p14="http://schemas.microsoft.com/office/powerpoint/2010/main" val="66150613"/>
              </p:ext>
            </p:extLst>
          </p:nvPr>
        </p:nvGraphicFramePr>
        <p:xfrm>
          <a:off x="838200" y="3204261"/>
          <a:ext cx="3871191" cy="3132359"/>
        </p:xfrm>
        <a:graphic>
          <a:graphicData uri="http://schemas.openxmlformats.org/drawingml/2006/table">
            <a:tbl>
              <a:tblPr firstRow="1" firstCol="1" bandRow="1">
                <a:tableStyleId>{5C22544A-7EE6-4342-B048-85BDC9FD1C3A}</a:tableStyleId>
              </a:tblPr>
              <a:tblGrid>
                <a:gridCol w="906319">
                  <a:extLst>
                    <a:ext uri="{9D8B030D-6E8A-4147-A177-3AD203B41FA5}">
                      <a16:colId xmlns:a16="http://schemas.microsoft.com/office/drawing/2014/main" val="3556645451"/>
                    </a:ext>
                  </a:extLst>
                </a:gridCol>
                <a:gridCol w="1674475">
                  <a:extLst>
                    <a:ext uri="{9D8B030D-6E8A-4147-A177-3AD203B41FA5}">
                      <a16:colId xmlns:a16="http://schemas.microsoft.com/office/drawing/2014/main" val="789639274"/>
                    </a:ext>
                  </a:extLst>
                </a:gridCol>
                <a:gridCol w="1290397">
                  <a:extLst>
                    <a:ext uri="{9D8B030D-6E8A-4147-A177-3AD203B41FA5}">
                      <a16:colId xmlns:a16="http://schemas.microsoft.com/office/drawing/2014/main" val="3215045164"/>
                    </a:ext>
                  </a:extLst>
                </a:gridCol>
              </a:tblGrid>
              <a:tr h="409144">
                <a:tc>
                  <a:txBody>
                    <a:bodyPr/>
                    <a:lstStyle/>
                    <a:p>
                      <a:pPr marL="0" marR="0" algn="ctr">
                        <a:lnSpc>
                          <a:spcPct val="107000"/>
                        </a:lnSpc>
                        <a:spcBef>
                          <a:spcPts val="0"/>
                        </a:spcBef>
                        <a:spcAft>
                          <a:spcPts val="0"/>
                        </a:spcAft>
                      </a:pPr>
                      <a:r>
                        <a:rPr lang="en-US" sz="1600">
                          <a:effectLst/>
                        </a:rPr>
                        <a:t>student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a:effectLst/>
                        </a:rPr>
                        <a:t>assignment_name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rPr>
                        <a:t>grade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88589729"/>
                  </a:ext>
                </a:extLst>
              </a:tr>
              <a:tr h="409144">
                <a:tc>
                  <a:txBody>
                    <a:bodyPr/>
                    <a:lstStyle/>
                    <a:p>
                      <a:pPr marL="0" marR="0">
                        <a:lnSpc>
                          <a:spcPct val="107000"/>
                        </a:lnSpc>
                        <a:spcBef>
                          <a:spcPts val="0"/>
                        </a:spcBef>
                        <a:spcAft>
                          <a:spcPts val="0"/>
                        </a:spcAft>
                      </a:pPr>
                      <a:r>
                        <a:rPr lang="en-US" sz="1600">
                          <a:effectLst/>
                        </a:rPr>
                        <a:t>Amy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Assignment 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75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12220166"/>
                  </a:ext>
                </a:extLst>
              </a:tr>
              <a:tr h="409144">
                <a:tc>
                  <a:txBody>
                    <a:bodyPr/>
                    <a:lstStyle/>
                    <a:p>
                      <a:pPr marL="0" marR="0">
                        <a:lnSpc>
                          <a:spcPct val="107000"/>
                        </a:lnSpc>
                        <a:spcBef>
                          <a:spcPts val="0"/>
                        </a:spcBef>
                        <a:spcAft>
                          <a:spcPts val="0"/>
                        </a:spcAft>
                      </a:pPr>
                      <a:r>
                        <a:rPr lang="en-US" sz="1600">
                          <a:effectLst/>
                        </a:rPr>
                        <a:t>Amy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Assignment 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82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07351086"/>
                  </a:ext>
                </a:extLst>
              </a:tr>
              <a:tr h="409144">
                <a:tc>
                  <a:txBody>
                    <a:bodyPr/>
                    <a:lstStyle/>
                    <a:p>
                      <a:pPr marL="0" marR="0">
                        <a:lnSpc>
                          <a:spcPct val="107000"/>
                        </a:lnSpc>
                        <a:spcBef>
                          <a:spcPts val="0"/>
                        </a:spcBef>
                        <a:spcAft>
                          <a:spcPts val="0"/>
                        </a:spcAft>
                      </a:pPr>
                      <a:r>
                        <a:rPr lang="en-US" sz="1600">
                          <a:effectLst/>
                        </a:rPr>
                        <a:t>Bob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Assignment 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99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71752629"/>
                  </a:ext>
                </a:extLst>
              </a:tr>
              <a:tr h="409144">
                <a:tc>
                  <a:txBody>
                    <a:bodyPr/>
                    <a:lstStyle/>
                    <a:p>
                      <a:pPr marL="0" marR="0">
                        <a:lnSpc>
                          <a:spcPct val="107000"/>
                        </a:lnSpc>
                        <a:spcBef>
                          <a:spcPts val="0"/>
                        </a:spcBef>
                        <a:spcAft>
                          <a:spcPts val="0"/>
                        </a:spcAft>
                      </a:pPr>
                      <a:r>
                        <a:rPr lang="en-US" sz="1600">
                          <a:effectLst/>
                        </a:rPr>
                        <a:t>Bob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Assignment 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39031064"/>
                  </a:ext>
                </a:extLst>
              </a:tr>
              <a:tr h="409144">
                <a:tc>
                  <a:txBody>
                    <a:bodyPr/>
                    <a:lstStyle/>
                    <a:p>
                      <a:pPr marL="0" marR="0">
                        <a:lnSpc>
                          <a:spcPct val="107000"/>
                        </a:lnSpc>
                        <a:spcBef>
                          <a:spcPts val="0"/>
                        </a:spcBef>
                        <a:spcAft>
                          <a:spcPts val="0"/>
                        </a:spcAft>
                      </a:pPr>
                      <a:r>
                        <a:rPr lang="en-US" sz="1600">
                          <a:effectLst/>
                        </a:rPr>
                        <a:t>Chris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Assignment 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72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32389114"/>
                  </a:ext>
                </a:extLst>
              </a:tr>
              <a:tr h="409144">
                <a:tc>
                  <a:txBody>
                    <a:bodyPr/>
                    <a:lstStyle/>
                    <a:p>
                      <a:pPr marL="0" marR="0">
                        <a:lnSpc>
                          <a:spcPct val="107000"/>
                        </a:lnSpc>
                        <a:spcBef>
                          <a:spcPts val="0"/>
                        </a:spcBef>
                        <a:spcAft>
                          <a:spcPts val="0"/>
                        </a:spcAft>
                      </a:pPr>
                      <a:r>
                        <a:rPr lang="en-US" sz="1600">
                          <a:effectLst/>
                        </a:rPr>
                        <a:t>Chris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Assignment 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66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80365696"/>
                  </a:ext>
                </a:extLst>
              </a:tr>
              <a:tr h="209874">
                <a:tc>
                  <a:txBody>
                    <a:bodyPr/>
                    <a:lstStyle/>
                    <a:p>
                      <a:pPr marL="0" marR="0">
                        <a:lnSpc>
                          <a:spcPct val="107000"/>
                        </a:lnSpc>
                        <a:spcBef>
                          <a:spcPts val="0"/>
                        </a:spcBef>
                        <a:spcAft>
                          <a:spcPts val="0"/>
                        </a:spcAft>
                      </a:pPr>
                      <a:r>
                        <a:rPr lang="en-US" sz="16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29197279"/>
                  </a:ext>
                </a:extLst>
              </a:tr>
            </a:tbl>
          </a:graphicData>
        </a:graphic>
      </p:graphicFrame>
      <p:sp>
        <p:nvSpPr>
          <p:cNvPr id="8" name="Rectangle 7">
            <a:extLst>
              <a:ext uri="{FF2B5EF4-FFF2-40B4-BE49-F238E27FC236}">
                <a16:creationId xmlns:a16="http://schemas.microsoft.com/office/drawing/2014/main" id="{E1A51B0F-D967-49A7-BDBB-3E7C687C3F44}"/>
              </a:ext>
            </a:extLst>
          </p:cNvPr>
          <p:cNvSpPr/>
          <p:nvPr/>
        </p:nvSpPr>
        <p:spPr>
          <a:xfrm>
            <a:off x="4908962" y="2973414"/>
            <a:ext cx="6096000" cy="646331"/>
          </a:xfrm>
          <a:prstGeom prst="rect">
            <a:avLst/>
          </a:prstGeom>
        </p:spPr>
        <p:txBody>
          <a:bodyPr>
            <a:spAutoFit/>
          </a:bodyPr>
          <a:lstStyle/>
          <a:p>
            <a:r>
              <a:rPr lang="en-US" dirty="0">
                <a:latin typeface="Arial Narrow" panose="020B0606020202030204" pitchFamily="34" charset="0"/>
              </a:rPr>
              <a:t>To calculate a student’s current grade in the class, we need to aggregate the grade data by student. </a:t>
            </a:r>
          </a:p>
        </p:txBody>
      </p:sp>
      <p:graphicFrame>
        <p:nvGraphicFramePr>
          <p:cNvPr id="9" name="Table 8">
            <a:extLst>
              <a:ext uri="{FF2B5EF4-FFF2-40B4-BE49-F238E27FC236}">
                <a16:creationId xmlns:a16="http://schemas.microsoft.com/office/drawing/2014/main" id="{9BEB68A8-8DF4-4258-94B6-CCFB2DE7D119}"/>
              </a:ext>
            </a:extLst>
          </p:cNvPr>
          <p:cNvGraphicFramePr>
            <a:graphicFrameLocks noGrp="1"/>
          </p:cNvGraphicFramePr>
          <p:nvPr>
            <p:extLst>
              <p:ext uri="{D42A27DB-BD31-4B8C-83A1-F6EECF244321}">
                <p14:modId xmlns:p14="http://schemas.microsoft.com/office/powerpoint/2010/main" val="585681975"/>
              </p:ext>
            </p:extLst>
          </p:nvPr>
        </p:nvGraphicFramePr>
        <p:xfrm>
          <a:off x="5809836" y="3669211"/>
          <a:ext cx="3292600" cy="1559605"/>
        </p:xfrm>
        <a:graphic>
          <a:graphicData uri="http://schemas.openxmlformats.org/drawingml/2006/table">
            <a:tbl>
              <a:tblPr firstRow="1" firstCol="1" bandRow="1">
                <a:tableStyleId>{5C22544A-7EE6-4342-B048-85BDC9FD1C3A}</a:tableStyleId>
              </a:tblPr>
              <a:tblGrid>
                <a:gridCol w="1646300">
                  <a:extLst>
                    <a:ext uri="{9D8B030D-6E8A-4147-A177-3AD203B41FA5}">
                      <a16:colId xmlns:a16="http://schemas.microsoft.com/office/drawing/2014/main" val="1431879147"/>
                    </a:ext>
                  </a:extLst>
                </a:gridCol>
                <a:gridCol w="1646300">
                  <a:extLst>
                    <a:ext uri="{9D8B030D-6E8A-4147-A177-3AD203B41FA5}">
                      <a16:colId xmlns:a16="http://schemas.microsoft.com/office/drawing/2014/main" val="32370450"/>
                    </a:ext>
                  </a:extLst>
                </a:gridCol>
              </a:tblGrid>
              <a:tr h="311921">
                <a:tc>
                  <a:txBody>
                    <a:bodyPr/>
                    <a:lstStyle/>
                    <a:p>
                      <a:pPr marL="0" marR="0" algn="ctr">
                        <a:lnSpc>
                          <a:spcPct val="107000"/>
                        </a:lnSpc>
                        <a:spcBef>
                          <a:spcPts val="0"/>
                        </a:spcBef>
                        <a:spcAft>
                          <a:spcPts val="0"/>
                        </a:spcAft>
                      </a:pPr>
                      <a:r>
                        <a:rPr lang="en-US" sz="1600" dirty="0">
                          <a:effectLst/>
                        </a:rPr>
                        <a:t>student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a:effectLst/>
                        </a:rPr>
                        <a:t>grade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84994453"/>
                  </a:ext>
                </a:extLst>
              </a:tr>
              <a:tr h="311921">
                <a:tc>
                  <a:txBody>
                    <a:bodyPr/>
                    <a:lstStyle/>
                    <a:p>
                      <a:pPr marL="0" marR="0">
                        <a:lnSpc>
                          <a:spcPct val="107000"/>
                        </a:lnSpc>
                        <a:spcBef>
                          <a:spcPts val="0"/>
                        </a:spcBef>
                        <a:spcAft>
                          <a:spcPts val="0"/>
                        </a:spcAft>
                      </a:pPr>
                      <a:r>
                        <a:rPr lang="en-US" sz="1600">
                          <a:effectLst/>
                        </a:rPr>
                        <a:t>Amy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78.5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89820812"/>
                  </a:ext>
                </a:extLst>
              </a:tr>
              <a:tr h="311921">
                <a:tc>
                  <a:txBody>
                    <a:bodyPr/>
                    <a:lstStyle/>
                    <a:p>
                      <a:pPr marL="0" marR="0">
                        <a:lnSpc>
                          <a:spcPct val="107000"/>
                        </a:lnSpc>
                        <a:spcBef>
                          <a:spcPts val="0"/>
                        </a:spcBef>
                        <a:spcAft>
                          <a:spcPts val="0"/>
                        </a:spcAft>
                      </a:pPr>
                      <a:r>
                        <a:rPr lang="en-US" sz="1600">
                          <a:effectLst/>
                        </a:rPr>
                        <a:t>Bob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dirty="0">
                          <a:effectLst/>
                        </a:rPr>
                        <a:t>94.5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92535338"/>
                  </a:ext>
                </a:extLst>
              </a:tr>
              <a:tr h="311921">
                <a:tc>
                  <a:txBody>
                    <a:bodyPr/>
                    <a:lstStyle/>
                    <a:p>
                      <a:pPr marL="0" marR="0">
                        <a:lnSpc>
                          <a:spcPct val="107000"/>
                        </a:lnSpc>
                        <a:spcBef>
                          <a:spcPts val="0"/>
                        </a:spcBef>
                        <a:spcAft>
                          <a:spcPts val="0"/>
                        </a:spcAft>
                      </a:pPr>
                      <a:r>
                        <a:rPr lang="en-US" sz="1600">
                          <a:effectLst/>
                        </a:rPr>
                        <a:t>Chris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69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46793016"/>
                  </a:ext>
                </a:extLst>
              </a:tr>
              <a:tr h="311921">
                <a:tc>
                  <a:txBody>
                    <a:bodyPr/>
                    <a:lstStyle/>
                    <a:p>
                      <a:pPr marL="0" marR="0">
                        <a:lnSpc>
                          <a:spcPct val="107000"/>
                        </a:lnSpc>
                        <a:spcBef>
                          <a:spcPts val="0"/>
                        </a:spcBef>
                        <a:spcAft>
                          <a:spcPts val="0"/>
                        </a:spcAft>
                      </a:pPr>
                      <a:r>
                        <a:rPr lang="en-US" sz="16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18598989"/>
                  </a:ext>
                </a:extLst>
              </a:tr>
            </a:tbl>
          </a:graphicData>
        </a:graphic>
      </p:graphicFrame>
      <p:graphicFrame>
        <p:nvGraphicFramePr>
          <p:cNvPr id="10" name="Table 9">
            <a:extLst>
              <a:ext uri="{FF2B5EF4-FFF2-40B4-BE49-F238E27FC236}">
                <a16:creationId xmlns:a16="http://schemas.microsoft.com/office/drawing/2014/main" id="{08403DB9-355A-4FB6-9AB2-82B9F46EE03D}"/>
              </a:ext>
            </a:extLst>
          </p:cNvPr>
          <p:cNvGraphicFramePr>
            <a:graphicFrameLocks noGrp="1"/>
          </p:cNvGraphicFramePr>
          <p:nvPr>
            <p:extLst>
              <p:ext uri="{D42A27DB-BD31-4B8C-83A1-F6EECF244321}">
                <p14:modId xmlns:p14="http://schemas.microsoft.com/office/powerpoint/2010/main" val="1572787291"/>
              </p:ext>
            </p:extLst>
          </p:nvPr>
        </p:nvGraphicFramePr>
        <p:xfrm>
          <a:off x="5809836" y="5454082"/>
          <a:ext cx="3292600" cy="1403918"/>
        </p:xfrm>
        <a:graphic>
          <a:graphicData uri="http://schemas.openxmlformats.org/drawingml/2006/table">
            <a:tbl>
              <a:tblPr firstRow="1" firstCol="1" bandRow="1">
                <a:tableStyleId>{5C22544A-7EE6-4342-B048-85BDC9FD1C3A}</a:tableStyleId>
              </a:tblPr>
              <a:tblGrid>
                <a:gridCol w="1646300">
                  <a:extLst>
                    <a:ext uri="{9D8B030D-6E8A-4147-A177-3AD203B41FA5}">
                      <a16:colId xmlns:a16="http://schemas.microsoft.com/office/drawing/2014/main" val="349183001"/>
                    </a:ext>
                  </a:extLst>
                </a:gridCol>
                <a:gridCol w="1646300">
                  <a:extLst>
                    <a:ext uri="{9D8B030D-6E8A-4147-A177-3AD203B41FA5}">
                      <a16:colId xmlns:a16="http://schemas.microsoft.com/office/drawing/2014/main" val="3277390746"/>
                    </a:ext>
                  </a:extLst>
                </a:gridCol>
              </a:tblGrid>
              <a:tr h="556877">
                <a:tc>
                  <a:txBody>
                    <a:bodyPr/>
                    <a:lstStyle/>
                    <a:p>
                      <a:pPr marL="0" marR="0" algn="ctr">
                        <a:lnSpc>
                          <a:spcPct val="107000"/>
                        </a:lnSpc>
                        <a:spcBef>
                          <a:spcPts val="0"/>
                        </a:spcBef>
                        <a:spcAft>
                          <a:spcPts val="0"/>
                        </a:spcAft>
                      </a:pPr>
                      <a:r>
                        <a:rPr lang="en-US" sz="1600" dirty="0" err="1">
                          <a:effectLst/>
                        </a:rPr>
                        <a:t>assignment_name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a:effectLst/>
                        </a:rPr>
                        <a:t>grade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24435179"/>
                  </a:ext>
                </a:extLst>
              </a:tr>
              <a:tr h="282347">
                <a:tc>
                  <a:txBody>
                    <a:bodyPr/>
                    <a:lstStyle/>
                    <a:p>
                      <a:pPr marL="0" marR="0">
                        <a:lnSpc>
                          <a:spcPct val="107000"/>
                        </a:lnSpc>
                        <a:spcBef>
                          <a:spcPts val="0"/>
                        </a:spcBef>
                        <a:spcAft>
                          <a:spcPts val="0"/>
                        </a:spcAft>
                      </a:pPr>
                      <a:r>
                        <a:rPr lang="en-US" sz="1600">
                          <a:effectLst/>
                        </a:rPr>
                        <a:t>Assignment 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82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89538016"/>
                  </a:ext>
                </a:extLst>
              </a:tr>
              <a:tr h="282347">
                <a:tc>
                  <a:txBody>
                    <a:bodyPr/>
                    <a:lstStyle/>
                    <a:p>
                      <a:pPr marL="0" marR="0">
                        <a:lnSpc>
                          <a:spcPct val="107000"/>
                        </a:lnSpc>
                        <a:spcBef>
                          <a:spcPts val="0"/>
                        </a:spcBef>
                        <a:spcAft>
                          <a:spcPts val="0"/>
                        </a:spcAft>
                      </a:pPr>
                      <a:r>
                        <a:rPr lang="en-US" sz="1600">
                          <a:effectLst/>
                        </a:rPr>
                        <a:t>Assignment 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dirty="0">
                          <a:effectLst/>
                        </a:rPr>
                        <a:t>79.3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07925489"/>
                  </a:ext>
                </a:extLst>
              </a:tr>
              <a:tr h="282347">
                <a:tc>
                  <a:txBody>
                    <a:bodyPr/>
                    <a:lstStyle/>
                    <a:p>
                      <a:pPr marL="0" marR="0">
                        <a:lnSpc>
                          <a:spcPct val="107000"/>
                        </a:lnSpc>
                        <a:spcBef>
                          <a:spcPts val="0"/>
                        </a:spcBef>
                        <a:spcAft>
                          <a:spcPts val="0"/>
                        </a:spcAft>
                      </a:pPr>
                      <a:r>
                        <a:rPr lang="en-US" sz="16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09345978"/>
                  </a:ext>
                </a:extLst>
              </a:tr>
            </a:tbl>
          </a:graphicData>
        </a:graphic>
      </p:graphicFrame>
    </p:spTree>
    <p:extLst>
      <p:ext uri="{BB962C8B-B14F-4D97-AF65-F5344CB8AC3E}">
        <p14:creationId xmlns:p14="http://schemas.microsoft.com/office/powerpoint/2010/main" val="2475434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11925</TotalTime>
  <Words>4534</Words>
  <Application>Microsoft Office PowerPoint</Application>
  <PresentationFormat>Widescreen</PresentationFormat>
  <Paragraphs>517</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Arial Narrow</vt:lpstr>
      <vt:lpstr>Calibri</vt:lpstr>
      <vt:lpstr>Calibri Light</vt:lpstr>
      <vt:lpstr>Office Theme</vt:lpstr>
      <vt:lpstr>Data Visualization</vt:lpstr>
      <vt:lpstr>Seaborn</vt:lpstr>
      <vt:lpstr>Seaborn</vt:lpstr>
      <vt:lpstr>Seaborn to visualize a Pandas DataFrame</vt:lpstr>
      <vt:lpstr>Seaborn to visualize a Pandas DataFrame</vt:lpstr>
      <vt:lpstr>Plotting Bars with Matplotlab vs Seaborn</vt:lpstr>
      <vt:lpstr>Plotting Bars with Matplotlab vs Seaborn</vt:lpstr>
      <vt:lpstr>PowerPoint Presentation</vt:lpstr>
      <vt:lpstr>Understanding Aggregates</vt:lpstr>
      <vt:lpstr>Task 2:</vt:lpstr>
      <vt:lpstr>Plotting Aggregates using Seaborn</vt:lpstr>
      <vt:lpstr>Modifying Error Bars</vt:lpstr>
      <vt:lpstr>Modifying Error Bars</vt:lpstr>
      <vt:lpstr>Calculating Different Aggregates</vt:lpstr>
      <vt:lpstr>PowerPoint Presentation</vt:lpstr>
      <vt:lpstr>Aggregating by Multiple Columns</vt:lpstr>
      <vt:lpstr>Visualizing survey results by gender with age range nested</vt:lpstr>
      <vt:lpstr>Load_dataset with Seaborn</vt:lpstr>
      <vt:lpstr>PowerPoint Presentation</vt:lpstr>
      <vt:lpstr>relplot():</vt:lpstr>
      <vt:lpstr>More customizations</vt:lpstr>
      <vt:lpstr>Plotting Distributions with Seaborn</vt:lpstr>
      <vt:lpstr>Plotting Distributions with Seaborn</vt:lpstr>
      <vt:lpstr>KDE Plots</vt:lpstr>
      <vt:lpstr>PowerPoint Presentation</vt:lpstr>
      <vt:lpstr>KDE Plots</vt:lpstr>
      <vt:lpstr>Box Plots</vt:lpstr>
      <vt:lpstr>Box Plots</vt:lpstr>
      <vt:lpstr>Violin plots</vt:lpstr>
      <vt:lpstr>Violin plots</vt:lpstr>
      <vt:lpstr>Seaborn Styling, Part 1: Figure Style and Scale</vt:lpstr>
      <vt:lpstr>PowerPoint Presentation</vt:lpstr>
      <vt:lpstr>Styling:</vt:lpstr>
      <vt:lpstr>Seaborn Styling, Part 1: Figure Style and Scale 2. Grids: </vt:lpstr>
      <vt:lpstr>Seaborn Styling, Part 1: Figure Style and Scale  3. Despine</vt:lpstr>
      <vt:lpstr>4. Working with Palettes</vt:lpstr>
      <vt:lpstr>PowerPoint Presentation</vt:lpstr>
      <vt:lpstr>4. Working with Palettes</vt:lpstr>
      <vt:lpstr>4. Working with Palettes</vt:lpstr>
      <vt:lpstr>lineplot():</vt:lpstr>
      <vt:lpstr>Plotting with Categorical Data:</vt:lpstr>
      <vt:lpstr>PowerPoint Presentation</vt:lpstr>
      <vt:lpstr>Visualizing the distribution of a dataset:</vt:lpstr>
      <vt:lpstr>Plotting bivariate distributions:</vt:lpstr>
      <vt:lpstr>Multi-Plot Grids:</vt:lpstr>
      <vt:lpstr>Multi-Plot Grids: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Faculty</cp:lastModifiedBy>
  <cp:revision>162</cp:revision>
  <dcterms:created xsi:type="dcterms:W3CDTF">2019-11-14T14:22:36Z</dcterms:created>
  <dcterms:modified xsi:type="dcterms:W3CDTF">2019-11-23T04:37:35Z</dcterms:modified>
</cp:coreProperties>
</file>