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56" r:id="rId2"/>
  </p:sldMasterIdLst>
  <p:notesMasterIdLst>
    <p:notesMasterId r:id="rId24"/>
  </p:notesMasterIdLst>
  <p:handoutMasterIdLst>
    <p:handoutMasterId r:id="rId25"/>
  </p:handoutMasterIdLst>
  <p:sldIdLst>
    <p:sldId id="257" r:id="rId3"/>
    <p:sldId id="446" r:id="rId4"/>
    <p:sldId id="447" r:id="rId5"/>
    <p:sldId id="451" r:id="rId6"/>
    <p:sldId id="452" r:id="rId7"/>
    <p:sldId id="453" r:id="rId8"/>
    <p:sldId id="454" r:id="rId9"/>
    <p:sldId id="455" r:id="rId10"/>
    <p:sldId id="456" r:id="rId11"/>
    <p:sldId id="457" r:id="rId12"/>
    <p:sldId id="458" r:id="rId13"/>
    <p:sldId id="464" r:id="rId14"/>
    <p:sldId id="465" r:id="rId15"/>
    <p:sldId id="466" r:id="rId16"/>
    <p:sldId id="461" r:id="rId17"/>
    <p:sldId id="444" r:id="rId18"/>
    <p:sldId id="445" r:id="rId19"/>
    <p:sldId id="448" r:id="rId20"/>
    <p:sldId id="449" r:id="rId21"/>
    <p:sldId id="450" r:id="rId22"/>
    <p:sldId id="4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04" autoAdjust="0"/>
  </p:normalViewPr>
  <p:slideViewPr>
    <p:cSldViewPr snapToGrid="0">
      <p:cViewPr varScale="1">
        <p:scale>
          <a:sx n="70" d="100"/>
          <a:sy n="70" d="100"/>
        </p:scale>
        <p:origin x="-438" y="-138"/>
      </p:cViewPr>
      <p:guideLst>
        <p:guide orient="horz" pos="2160"/>
        <p:guide pos="3840"/>
      </p:guideLst>
    </p:cSldViewPr>
  </p:slideViewPr>
  <p:notesTextViewPr>
    <p:cViewPr>
      <p:scale>
        <a:sx n="1" d="1"/>
        <a:sy n="1" d="1"/>
      </p:scale>
      <p:origin x="0" y="0"/>
    </p:cViewPr>
  </p:notesTextViewPr>
  <p:notesViewPr>
    <p:cSldViewPr snapToGrid="0" showGuides="1">
      <p:cViewPr varScale="1">
        <p:scale>
          <a:sx n="79" d="100"/>
          <a:sy n="79" d="100"/>
        </p:scale>
        <p:origin x="234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C2751-278C-4682-9C3F-0FF7B4FCFAE7}" type="datetimeFigureOut">
              <a:rPr lang="en-US" smtClean="0"/>
              <a:t>11/1/2019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86890-466E-41CD-A28A-B1EBDF22CA33}" type="slidenum">
              <a:rPr lang="en-US" smtClean="0"/>
              <a:t>‹#›</a:t>
            </a:fld>
            <a:endParaRPr lang="en-US"/>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0845-D09E-4AF9-9623-EA7EA0297EF3}" type="datetimeFigureOut">
              <a:rPr lang="en-US" smtClean="0"/>
              <a:t>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CD11A-EED3-40CE-98A3-28FEE84867B3}" type="slidenum">
              <a:rPr lang="en-US" smtClean="0"/>
              <a:t>‹#›</a:t>
            </a:fld>
            <a:endParaRPr lang="en-US"/>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7CD11A-EED3-40CE-98A3-28FEE84867B3}" type="slidenum">
              <a:rPr lang="en-US" smtClean="0"/>
              <a:t>1</a:t>
            </a:fld>
            <a:endParaRPr lang="en-US"/>
          </a:p>
        </p:txBody>
      </p:sp>
    </p:spTree>
    <p:extLst>
      <p:ext uri="{BB962C8B-B14F-4D97-AF65-F5344CB8AC3E}">
        <p14:creationId xmlns:p14="http://schemas.microsoft.com/office/powerpoint/2010/main" val="249116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r>
              <a:rPr lang="en-US"/>
              <a:t>2/8/2016</a:t>
            </a:r>
          </a:p>
        </p:txBody>
      </p:sp>
      <p:sp>
        <p:nvSpPr>
          <p:cNvPr id="5" name="Footer Placeholder 4"/>
          <p:cNvSpPr>
            <a:spLocks noGrp="1"/>
          </p:cNvSpPr>
          <p:nvPr>
            <p:ph type="ftr" sz="quarter" idx="11"/>
          </p:nvPr>
        </p:nvSpPr>
        <p:spPr/>
        <p:txBody>
          <a:bodyPr/>
          <a:lstStyle/>
          <a:p>
            <a:r>
              <a:rPr lang="en-US"/>
              <a:t>DIGITAL IMAGE PROCESSING by DR. M. Wasim</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541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2/8/2016</a:t>
            </a:r>
          </a:p>
        </p:txBody>
      </p:sp>
      <p:sp>
        <p:nvSpPr>
          <p:cNvPr id="5" name="Footer Placeholder 4"/>
          <p:cNvSpPr>
            <a:spLocks noGrp="1"/>
          </p:cNvSpPr>
          <p:nvPr>
            <p:ph type="ftr" sz="quarter" idx="11"/>
          </p:nvPr>
        </p:nvSpPr>
        <p:spPr/>
        <p:txBody>
          <a:bodyPr/>
          <a:lstStyle/>
          <a:p>
            <a:r>
              <a:rPr lang="en-US"/>
              <a:t>DIGITAL IMAGE PROCESSING by DR. M. Wasim</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a:p>
        </p:txBody>
      </p:sp>
    </p:spTree>
    <p:extLst>
      <p:ext uri="{BB962C8B-B14F-4D97-AF65-F5344CB8AC3E}">
        <p14:creationId xmlns:p14="http://schemas.microsoft.com/office/powerpoint/2010/main" val="2922355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2/8/2016</a:t>
            </a:r>
          </a:p>
        </p:txBody>
      </p:sp>
      <p:sp>
        <p:nvSpPr>
          <p:cNvPr id="5" name="Footer Placeholder 4"/>
          <p:cNvSpPr>
            <a:spLocks noGrp="1"/>
          </p:cNvSpPr>
          <p:nvPr>
            <p:ph type="ftr" sz="quarter" idx="11"/>
          </p:nvPr>
        </p:nvSpPr>
        <p:spPr/>
        <p:txBody>
          <a:bodyPr/>
          <a:lstStyle/>
          <a:p>
            <a:r>
              <a:rPr lang="en-US"/>
              <a:t>DIGITAL IMAGE PROCESSING by DR. M. Wasim</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2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2/8/2016</a:t>
            </a:r>
          </a:p>
        </p:txBody>
      </p:sp>
      <p:sp>
        <p:nvSpPr>
          <p:cNvPr id="5" name="Footer Placeholder 4"/>
          <p:cNvSpPr>
            <a:spLocks noGrp="1"/>
          </p:cNvSpPr>
          <p:nvPr>
            <p:ph type="ftr" sz="quarter" idx="11"/>
          </p:nvPr>
        </p:nvSpPr>
        <p:spPr/>
        <p:txBody>
          <a:bodyPr/>
          <a:lstStyle/>
          <a:p>
            <a:r>
              <a:rPr lang="en-US"/>
              <a:t>DIGITAL IMAGE PROCESSING by DR. M. Wasim</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a:p>
        </p:txBody>
      </p:sp>
    </p:spTree>
    <p:extLst>
      <p:ext uri="{BB962C8B-B14F-4D97-AF65-F5344CB8AC3E}">
        <p14:creationId xmlns:p14="http://schemas.microsoft.com/office/powerpoint/2010/main" val="3014121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2/8/2016</a:t>
            </a:r>
          </a:p>
        </p:txBody>
      </p:sp>
      <p:sp>
        <p:nvSpPr>
          <p:cNvPr id="5" name="Footer Placeholder 4"/>
          <p:cNvSpPr>
            <a:spLocks noGrp="1"/>
          </p:cNvSpPr>
          <p:nvPr>
            <p:ph type="ftr" sz="quarter" idx="11"/>
          </p:nvPr>
        </p:nvSpPr>
        <p:spPr/>
        <p:txBody>
          <a:bodyPr/>
          <a:lstStyle/>
          <a:p>
            <a:r>
              <a:rPr lang="en-US"/>
              <a:t>DIGITAL IMAGE PROCESSING by DR. M. Wasim</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240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2/8/2016</a:t>
            </a:r>
          </a:p>
        </p:txBody>
      </p:sp>
      <p:sp>
        <p:nvSpPr>
          <p:cNvPr id="6" name="Footer Placeholder 5"/>
          <p:cNvSpPr>
            <a:spLocks noGrp="1"/>
          </p:cNvSpPr>
          <p:nvPr>
            <p:ph type="ftr" sz="quarter" idx="11"/>
          </p:nvPr>
        </p:nvSpPr>
        <p:spPr/>
        <p:txBody>
          <a:bodyPr/>
          <a:lstStyle/>
          <a:p>
            <a:r>
              <a:rPr lang="en-US"/>
              <a:t>DIGITAL IMAGE PROCESSING by DR. M. Wasim</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a:p>
        </p:txBody>
      </p:sp>
    </p:spTree>
    <p:extLst>
      <p:ext uri="{BB962C8B-B14F-4D97-AF65-F5344CB8AC3E}">
        <p14:creationId xmlns:p14="http://schemas.microsoft.com/office/powerpoint/2010/main" val="3612613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2/8/2016</a:t>
            </a:r>
          </a:p>
        </p:txBody>
      </p:sp>
      <p:sp>
        <p:nvSpPr>
          <p:cNvPr id="8" name="Footer Placeholder 7"/>
          <p:cNvSpPr>
            <a:spLocks noGrp="1"/>
          </p:cNvSpPr>
          <p:nvPr>
            <p:ph type="ftr" sz="quarter" idx="11"/>
          </p:nvPr>
        </p:nvSpPr>
        <p:spPr/>
        <p:txBody>
          <a:bodyPr/>
          <a:lstStyle/>
          <a:p>
            <a:r>
              <a:rPr lang="en-US"/>
              <a:t>DIGITAL IMAGE PROCESSING by DR. M. Wasim</a:t>
            </a:r>
          </a:p>
        </p:txBody>
      </p:sp>
      <p:sp>
        <p:nvSpPr>
          <p:cNvPr id="9" name="Slide Number Placeholder 8"/>
          <p:cNvSpPr>
            <a:spLocks noGrp="1"/>
          </p:cNvSpPr>
          <p:nvPr>
            <p:ph type="sldNum" sz="quarter" idx="12"/>
          </p:nvPr>
        </p:nvSpPr>
        <p:spPr/>
        <p:txBody>
          <a:bodyPr/>
          <a:lstStyle/>
          <a:p>
            <a:fld id="{E5B29C50-D6F1-4DB6-9B68-F4CD3996E9CF}" type="slidenum">
              <a:rPr lang="en-US" smtClean="0"/>
              <a:t>‹#›</a:t>
            </a:fld>
            <a:endParaRPr lang="en-US"/>
          </a:p>
        </p:txBody>
      </p:sp>
    </p:spTree>
    <p:extLst>
      <p:ext uri="{BB962C8B-B14F-4D97-AF65-F5344CB8AC3E}">
        <p14:creationId xmlns:p14="http://schemas.microsoft.com/office/powerpoint/2010/main" val="125129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2/8/2016</a:t>
            </a:r>
          </a:p>
        </p:txBody>
      </p:sp>
      <p:sp>
        <p:nvSpPr>
          <p:cNvPr id="4" name="Footer Placeholder 3"/>
          <p:cNvSpPr>
            <a:spLocks noGrp="1"/>
          </p:cNvSpPr>
          <p:nvPr>
            <p:ph type="ftr" sz="quarter" idx="11"/>
          </p:nvPr>
        </p:nvSpPr>
        <p:spPr/>
        <p:txBody>
          <a:bodyPr/>
          <a:lstStyle/>
          <a:p>
            <a:r>
              <a:rPr lang="en-US"/>
              <a:t>DIGITAL IMAGE PROCESSING by DR. M. Wasim</a:t>
            </a:r>
          </a:p>
        </p:txBody>
      </p:sp>
      <p:sp>
        <p:nvSpPr>
          <p:cNvPr id="5" name="Slide Number Placeholder 4"/>
          <p:cNvSpPr>
            <a:spLocks noGrp="1"/>
          </p:cNvSpPr>
          <p:nvPr>
            <p:ph type="sldNum" sz="quarter" idx="12"/>
          </p:nvPr>
        </p:nvSpPr>
        <p:spPr/>
        <p:txBody>
          <a:bodyPr/>
          <a:lstStyle/>
          <a:p>
            <a:fld id="{E5B29C50-D6F1-4DB6-9B68-F4CD3996E9CF}" type="slidenum">
              <a:rPr lang="en-US" smtClean="0"/>
              <a:t>‹#›</a:t>
            </a:fld>
            <a:endParaRPr lang="en-US"/>
          </a:p>
        </p:txBody>
      </p:sp>
    </p:spTree>
    <p:extLst>
      <p:ext uri="{BB962C8B-B14F-4D97-AF65-F5344CB8AC3E}">
        <p14:creationId xmlns:p14="http://schemas.microsoft.com/office/powerpoint/2010/main" val="133363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2/8/2016</a:t>
            </a:r>
          </a:p>
        </p:txBody>
      </p:sp>
      <p:sp>
        <p:nvSpPr>
          <p:cNvPr id="3" name="Footer Placeholder 2"/>
          <p:cNvSpPr>
            <a:spLocks noGrp="1"/>
          </p:cNvSpPr>
          <p:nvPr>
            <p:ph type="ftr" sz="quarter" idx="11"/>
          </p:nvPr>
        </p:nvSpPr>
        <p:spPr/>
        <p:txBody>
          <a:bodyPr/>
          <a:lstStyle/>
          <a:p>
            <a:r>
              <a:rPr lang="en-US"/>
              <a:t>DIGITAL IMAGE PROCESSING by DR. M. Wasim</a:t>
            </a:r>
          </a:p>
        </p:txBody>
      </p:sp>
      <p:sp>
        <p:nvSpPr>
          <p:cNvPr id="4" name="Slide Number Placeholder 3"/>
          <p:cNvSpPr>
            <a:spLocks noGrp="1"/>
          </p:cNvSpPr>
          <p:nvPr>
            <p:ph type="sldNum" sz="quarter" idx="12"/>
          </p:nvPr>
        </p:nvSpPr>
        <p:spPr/>
        <p:txBody>
          <a:bodyPr/>
          <a:lstStyle/>
          <a:p>
            <a:fld id="{E5B29C50-D6F1-4DB6-9B68-F4CD3996E9CF}" type="slidenum">
              <a:rPr lang="en-US" smtClean="0"/>
              <a:t>‹#›</a:t>
            </a:fld>
            <a:endParaRPr lang="en-US"/>
          </a:p>
        </p:txBody>
      </p:sp>
    </p:spTree>
    <p:extLst>
      <p:ext uri="{BB962C8B-B14F-4D97-AF65-F5344CB8AC3E}">
        <p14:creationId xmlns:p14="http://schemas.microsoft.com/office/powerpoint/2010/main" val="2573047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2/8/2016</a:t>
            </a:r>
          </a:p>
        </p:txBody>
      </p:sp>
      <p:sp>
        <p:nvSpPr>
          <p:cNvPr id="6" name="Footer Placeholder 5"/>
          <p:cNvSpPr>
            <a:spLocks noGrp="1"/>
          </p:cNvSpPr>
          <p:nvPr>
            <p:ph type="ftr" sz="quarter" idx="11"/>
          </p:nvPr>
        </p:nvSpPr>
        <p:spPr/>
        <p:txBody>
          <a:bodyPr/>
          <a:lstStyle/>
          <a:p>
            <a:r>
              <a:rPr lang="en-US"/>
              <a:t>DIGITAL IMAGE PROCESSING by DR. M. Wasim</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a:p>
        </p:txBody>
      </p:sp>
    </p:spTree>
    <p:extLst>
      <p:ext uri="{BB962C8B-B14F-4D97-AF65-F5344CB8AC3E}">
        <p14:creationId xmlns:p14="http://schemas.microsoft.com/office/powerpoint/2010/main" val="1288697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2/8/2016</a:t>
            </a:r>
          </a:p>
        </p:txBody>
      </p:sp>
      <p:sp>
        <p:nvSpPr>
          <p:cNvPr id="6" name="Footer Placeholder 5"/>
          <p:cNvSpPr>
            <a:spLocks noGrp="1"/>
          </p:cNvSpPr>
          <p:nvPr>
            <p:ph type="ftr" sz="quarter" idx="11"/>
          </p:nvPr>
        </p:nvSpPr>
        <p:spPr/>
        <p:txBody>
          <a:bodyPr/>
          <a:lstStyle/>
          <a:p>
            <a:r>
              <a:rPr lang="en-US"/>
              <a:t>DIGITAL IMAGE PROCESSING by DR. M. Wasim</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59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en-US"/>
              <a:t>2/8/2016</a:t>
            </a:r>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DIGITAL IMAGE PROCESSING by DR. M. Wasim</a:t>
            </a:r>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5B29C50-D6F1-4DB6-9B68-F4CD3996E9CF}"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87730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288" userDrawn="1">
          <p15:clr>
            <a:srgbClr val="F26B43"/>
          </p15:clr>
        </p15:guide>
        <p15:guide id="4" pos="6648" userDrawn="1">
          <p15:clr>
            <a:srgbClr val="F26B43"/>
          </p15:clr>
        </p15:guide>
        <p15:guide id="5" orient="horz" pos="3528" userDrawn="1">
          <p15:clr>
            <a:srgbClr val="F26B43"/>
          </p15:clr>
        </p15:guide>
        <p15:guide id="6"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683" y="4517408"/>
            <a:ext cx="6864823" cy="1247100"/>
          </a:xfrm>
        </p:spPr>
        <p:txBody>
          <a:bodyPr>
            <a:noAutofit/>
          </a:bodyPr>
          <a:lstStyle/>
          <a:p>
            <a:pPr algn="ctr"/>
            <a:r>
              <a:rPr lang="en-US" sz="3600" dirty="0">
                <a:solidFill>
                  <a:srgbClr val="C00000"/>
                </a:solidFill>
              </a:rPr>
              <a:t>DS501 Statistical and Mathematical methods for Data Science</a:t>
            </a:r>
            <a:endParaRPr lang="en-US" sz="3600" dirty="0">
              <a:solidFill>
                <a:srgbClr val="C00000"/>
              </a:solidFill>
              <a:latin typeface="Arial" pitchFamily="34" charset="0"/>
              <a:cs typeface="Arial" pitchFamily="34" charset="0"/>
            </a:endParaRPr>
          </a:p>
        </p:txBody>
      </p:sp>
      <p:sp>
        <p:nvSpPr>
          <p:cNvPr id="3" name="Subtitle 2"/>
          <p:cNvSpPr>
            <a:spLocks noGrp="1"/>
          </p:cNvSpPr>
          <p:nvPr>
            <p:ph type="body" idx="1"/>
          </p:nvPr>
        </p:nvSpPr>
        <p:spPr>
          <a:xfrm>
            <a:off x="8610600" y="4810009"/>
            <a:ext cx="3200400" cy="1863746"/>
          </a:xfrm>
        </p:spPr>
        <p:txBody>
          <a:bodyPr>
            <a:normAutofit/>
          </a:bodyPr>
          <a:lstStyle/>
          <a:p>
            <a:r>
              <a:rPr lang="en-US" b="1" dirty="0">
                <a:solidFill>
                  <a:schemeClr val="tx1"/>
                </a:solidFill>
                <a:latin typeface="Tw Cen MT Condensed (Headings)"/>
                <a:cs typeface="Arial" pitchFamily="34" charset="0"/>
              </a:rPr>
              <a:t>Lecture Week </a:t>
            </a:r>
            <a:r>
              <a:rPr lang="en-US" b="1" dirty="0" smtClean="0">
                <a:solidFill>
                  <a:schemeClr val="tx1"/>
                </a:solidFill>
                <a:latin typeface="Tw Cen MT Condensed (Headings)"/>
                <a:cs typeface="Arial" pitchFamily="34" charset="0"/>
              </a:rPr>
              <a:t>07</a:t>
            </a:r>
            <a:endParaRPr lang="en-US" b="1" dirty="0">
              <a:solidFill>
                <a:schemeClr val="tx1"/>
              </a:solidFill>
              <a:latin typeface="Tw Cen MT Condensed (Headings)"/>
              <a:cs typeface="Arial" pitchFamily="34" charset="0"/>
            </a:endParaRPr>
          </a:p>
          <a:p>
            <a:pPr marL="342900" indent="-342900" algn="l">
              <a:buFont typeface="Wingdings" panose="05000000000000000000" pitchFamily="2" charset="2"/>
              <a:buChar char="Ø"/>
            </a:pPr>
            <a:r>
              <a:rPr lang="en-US" dirty="0" smtClean="0">
                <a:latin typeface="Tw Cen MT Condensed (Headings)"/>
                <a:cs typeface="Arial" pitchFamily="34" charset="0"/>
              </a:rPr>
              <a:t>Distribution &amp; Hypothesis</a:t>
            </a:r>
            <a:endParaRPr lang="en-US" dirty="0">
              <a:latin typeface="Tw Cen MT Condensed (Headings)"/>
              <a:cs typeface="Arial" pitchFamily="34" charset="0"/>
            </a:endParaRPr>
          </a:p>
        </p:txBody>
      </p:sp>
      <p:sp>
        <p:nvSpPr>
          <p:cNvPr id="5" name="Footer Placeholder 4"/>
          <p:cNvSpPr>
            <a:spLocks noGrp="1"/>
          </p:cNvSpPr>
          <p:nvPr>
            <p:ph type="ftr" sz="quarter" idx="11"/>
          </p:nvPr>
        </p:nvSpPr>
        <p:spPr/>
        <p:txBody>
          <a:bodyPr/>
          <a:lstStyle/>
          <a:p>
            <a:r>
              <a:rPr lang="en-US" dirty="0"/>
              <a:t> Statistical and mathematical methods for data science - DR. M. Wasim</a:t>
            </a:r>
          </a:p>
        </p:txBody>
      </p:sp>
      <p:sp>
        <p:nvSpPr>
          <p:cNvPr id="7" name="Slide Number Placeholder 6"/>
          <p:cNvSpPr>
            <a:spLocks noGrp="1"/>
          </p:cNvSpPr>
          <p:nvPr>
            <p:ph type="sldNum" sz="quarter" idx="12"/>
          </p:nvPr>
        </p:nvSpPr>
        <p:spPr/>
        <p:txBody>
          <a:bodyPr/>
          <a:lstStyle/>
          <a:p>
            <a:fld id="{E5B29C50-D6F1-4DB6-9B68-F4CD3996E9CF}" type="slidenum">
              <a:rPr lang="en-US" smtClean="0"/>
              <a:t>1</a:t>
            </a:fld>
            <a:endParaRPr 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904" y="5469670"/>
            <a:ext cx="51816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2184" y="6392316"/>
            <a:ext cx="235267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2" descr="Image result for logo fast universi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Image result for logo fast universit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166" y="4912537"/>
            <a:ext cx="1460327" cy="1460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95518" y="6442499"/>
            <a:ext cx="3473018" cy="461665"/>
          </a:xfrm>
          <a:prstGeom prst="rect">
            <a:avLst/>
          </a:prstGeom>
          <a:noFill/>
        </p:spPr>
        <p:txBody>
          <a:bodyPr wrap="square" rtlCol="0">
            <a:spAutoFit/>
          </a:bodyPr>
          <a:lstStyle/>
          <a:p>
            <a:r>
              <a:rPr lang="en-US" sz="1600" b="1" dirty="0"/>
              <a:t>Certified Data Analyst </a:t>
            </a:r>
            <a:r>
              <a:rPr lang="en-US" sz="2000" b="1" dirty="0"/>
              <a:t>[</a:t>
            </a:r>
            <a:r>
              <a:rPr lang="en-US" sz="1600" b="1" dirty="0"/>
              <a:t>KARACHI</a:t>
            </a:r>
            <a:r>
              <a:rPr lang="en-US" sz="1600" b="1" dirty="0">
                <a:solidFill>
                  <a:srgbClr val="C00000"/>
                </a:solidFill>
              </a:rPr>
              <a:t>.AI</a:t>
            </a:r>
            <a:r>
              <a:rPr lang="en-US" sz="2400" dirty="0"/>
              <a:t>]</a:t>
            </a:r>
            <a:endParaRPr lang="en-US" dirty="0"/>
          </a:p>
        </p:txBody>
      </p:sp>
    </p:spTree>
    <p:extLst>
      <p:ext uri="{BB962C8B-B14F-4D97-AF65-F5344CB8AC3E}">
        <p14:creationId xmlns:p14="http://schemas.microsoft.com/office/powerpoint/2010/main" val="1990881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17262" y="160338"/>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a:solidFill>
                  <a:srgbClr val="C00000"/>
                </a:solidFill>
              </a:rPr>
              <a:t>Data and Sampling </a:t>
            </a:r>
            <a:r>
              <a:rPr lang="en-US" dirty="0" smtClean="0">
                <a:solidFill>
                  <a:srgbClr val="C00000"/>
                </a:solidFill>
              </a:rPr>
              <a:t>Distributions</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10</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1009934" y="4162380"/>
            <a:ext cx="5254387" cy="2308324"/>
          </a:xfrm>
          <a:prstGeom prst="rect">
            <a:avLst/>
          </a:prstGeom>
          <a:solidFill>
            <a:srgbClr val="CCFF99"/>
          </a:solidFill>
          <a:ln>
            <a:solidFill>
              <a:schemeClr val="tx1"/>
            </a:solidFill>
          </a:ln>
        </p:spPr>
        <p:txBody>
          <a:bodyPr wrap="square">
            <a:spAutoFit/>
          </a:bodyPr>
          <a:lstStyle/>
          <a:p>
            <a:pPr algn="just"/>
            <a:r>
              <a:rPr lang="en-US" sz="2400" dirty="0" smtClean="0"/>
              <a:t>Example: Take </a:t>
            </a:r>
            <a:r>
              <a:rPr lang="en-US" sz="2400" dirty="0"/>
              <a:t>three samples </a:t>
            </a:r>
            <a:r>
              <a:rPr lang="en-US" sz="2400" dirty="0" smtClean="0"/>
              <a:t>data</a:t>
            </a:r>
            <a:r>
              <a:rPr lang="en-US" sz="2400" dirty="0"/>
              <a:t>: </a:t>
            </a:r>
            <a:endParaRPr lang="en-US" sz="2400" dirty="0" smtClean="0"/>
          </a:p>
          <a:p>
            <a:pPr algn="just"/>
            <a:r>
              <a:rPr lang="en-US" sz="2400" dirty="0" smtClean="0"/>
              <a:t>a </a:t>
            </a:r>
            <a:r>
              <a:rPr lang="en-US" sz="2400" dirty="0"/>
              <a:t>sample of 1,000 values, a </a:t>
            </a:r>
            <a:r>
              <a:rPr lang="en-US" sz="2400" dirty="0" smtClean="0"/>
              <a:t>sample of </a:t>
            </a:r>
            <a:r>
              <a:rPr lang="en-US" sz="2400" dirty="0"/>
              <a:t>1,000 means of 5 values, and a </a:t>
            </a:r>
            <a:r>
              <a:rPr lang="en-US" sz="2400" dirty="0" smtClean="0"/>
              <a:t>sample </a:t>
            </a:r>
            <a:r>
              <a:rPr lang="en-US" sz="2400" dirty="0"/>
              <a:t>of 1,000 means of 20 </a:t>
            </a:r>
            <a:r>
              <a:rPr lang="en-US" sz="2400" dirty="0" smtClean="0"/>
              <a:t>values</a:t>
            </a:r>
            <a:r>
              <a:rPr lang="en-US" sz="2400" dirty="0"/>
              <a:t>. Then plot a histogram of </a:t>
            </a:r>
            <a:r>
              <a:rPr lang="en-US" sz="2400" dirty="0" smtClean="0"/>
              <a:t>each sample </a:t>
            </a:r>
            <a:r>
              <a:rPr lang="en-US" sz="2400" dirty="0"/>
              <a:t>to produce </a:t>
            </a:r>
            <a:r>
              <a:rPr lang="en-US" sz="2400" dirty="0" smtClean="0"/>
              <a:t>Figure.</a:t>
            </a:r>
            <a:endParaRPr lang="en-US" sz="2400" dirty="0"/>
          </a:p>
        </p:txBody>
      </p:sp>
      <p:pic>
        <p:nvPicPr>
          <p:cNvPr id="6" name="Picture 5"/>
          <p:cNvPicPr>
            <a:picLocks noChangeAspect="1"/>
          </p:cNvPicPr>
          <p:nvPr/>
        </p:nvPicPr>
        <p:blipFill>
          <a:blip r:embed="rId2"/>
          <a:stretch>
            <a:fillRect/>
          </a:stretch>
        </p:blipFill>
        <p:spPr>
          <a:xfrm>
            <a:off x="6687404" y="996286"/>
            <a:ext cx="4806818" cy="5474417"/>
          </a:xfrm>
          <a:prstGeom prst="rect">
            <a:avLst/>
          </a:prstGeom>
        </p:spPr>
      </p:pic>
      <p:sp>
        <p:nvSpPr>
          <p:cNvPr id="8" name="Rectangle 7"/>
          <p:cNvSpPr/>
          <p:nvPr/>
        </p:nvSpPr>
        <p:spPr>
          <a:xfrm>
            <a:off x="1009934" y="1144619"/>
            <a:ext cx="5527344" cy="2677656"/>
          </a:xfrm>
          <a:prstGeom prst="rect">
            <a:avLst/>
          </a:prstGeom>
          <a:solidFill>
            <a:schemeClr val="bg1"/>
          </a:solidFill>
        </p:spPr>
        <p:txBody>
          <a:bodyPr wrap="square">
            <a:spAutoFit/>
          </a:bodyPr>
          <a:lstStyle/>
          <a:p>
            <a:r>
              <a:rPr lang="en-US" sz="2400" dirty="0"/>
              <a:t>The distribution of a sample statistic such as the mean is likely to be more regular and bell-shaped than the distribution of the data itself. The larger the sample that the statistic is based on, the more this is true. Also, the larger the sample, the narrower the distribution of the sample statistic.</a:t>
            </a:r>
          </a:p>
        </p:txBody>
      </p:sp>
    </p:spTree>
    <p:extLst>
      <p:ext uri="{BB962C8B-B14F-4D97-AF65-F5344CB8AC3E}">
        <p14:creationId xmlns:p14="http://schemas.microsoft.com/office/powerpoint/2010/main" val="1480018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17262" y="160338"/>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a:solidFill>
                  <a:srgbClr val="C00000"/>
                </a:solidFill>
              </a:rPr>
              <a:t>Data and Sampling </a:t>
            </a:r>
            <a:r>
              <a:rPr lang="en-US" dirty="0" smtClean="0">
                <a:solidFill>
                  <a:srgbClr val="C00000"/>
                </a:solidFill>
              </a:rPr>
              <a:t>Distributions</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11</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1487606" y="1018151"/>
            <a:ext cx="8297839" cy="5422179"/>
          </a:xfrm>
          <a:prstGeom prst="rect">
            <a:avLst/>
          </a:prstGeom>
        </p:spPr>
      </p:pic>
    </p:spTree>
    <p:extLst>
      <p:ext uri="{BB962C8B-B14F-4D97-AF65-F5344CB8AC3E}">
        <p14:creationId xmlns:p14="http://schemas.microsoft.com/office/powerpoint/2010/main" val="2522790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17262" y="160338"/>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a:solidFill>
                  <a:srgbClr val="C00000"/>
                </a:solidFill>
              </a:rPr>
              <a:t>Data and Sampling </a:t>
            </a:r>
            <a:r>
              <a:rPr lang="en-US" dirty="0" smtClean="0">
                <a:solidFill>
                  <a:srgbClr val="C00000"/>
                </a:solidFill>
              </a:rPr>
              <a:t>Distributions</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12</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875657" y="1144619"/>
            <a:ext cx="10935343" cy="5262979"/>
          </a:xfrm>
          <a:prstGeom prst="rect">
            <a:avLst/>
          </a:prstGeom>
        </p:spPr>
        <p:txBody>
          <a:bodyPr wrap="square">
            <a:spAutoFit/>
          </a:bodyPr>
          <a:lstStyle/>
          <a:p>
            <a:r>
              <a:rPr lang="en-US" sz="2800" b="1" u="sng" dirty="0"/>
              <a:t>Central Limit </a:t>
            </a:r>
            <a:r>
              <a:rPr lang="en-US" sz="2800" b="1" u="sng" dirty="0" smtClean="0"/>
              <a:t>Theorem</a:t>
            </a:r>
          </a:p>
          <a:p>
            <a:endParaRPr lang="en-US" sz="2800" dirty="0" smtClean="0"/>
          </a:p>
          <a:p>
            <a:pPr marL="457200" indent="-457200" algn="just">
              <a:buFont typeface="Arial" panose="020B0604020202020204" pitchFamily="34" charset="0"/>
              <a:buChar char="•"/>
            </a:pPr>
            <a:r>
              <a:rPr lang="en-US" sz="2800" dirty="0" smtClean="0"/>
              <a:t>The termed central </a:t>
            </a:r>
            <a:r>
              <a:rPr lang="en-US" sz="2800" dirty="0"/>
              <a:t>limit </a:t>
            </a:r>
            <a:r>
              <a:rPr lang="en-US" sz="2800" dirty="0" smtClean="0"/>
              <a:t>theorem </a:t>
            </a:r>
            <a:r>
              <a:rPr lang="en-US" sz="2800" dirty="0"/>
              <a:t>says that the means drawn from multiple samples will resemble the familiar bell-shaped normal </a:t>
            </a:r>
            <a:r>
              <a:rPr lang="en-US" sz="2800" dirty="0" smtClean="0"/>
              <a:t>curve, </a:t>
            </a:r>
            <a:r>
              <a:rPr lang="en-US" sz="2800" dirty="0"/>
              <a:t>even if the source population is not normally </a:t>
            </a:r>
            <a:r>
              <a:rPr lang="en-US" sz="2800" dirty="0" smtClean="0"/>
              <a:t>distributed.</a:t>
            </a:r>
          </a:p>
          <a:p>
            <a:pPr marL="457200" indent="-457200" algn="just">
              <a:buFont typeface="Arial" panose="020B0604020202020204" pitchFamily="34" charset="0"/>
              <a:buChar char="•"/>
            </a:pPr>
            <a:r>
              <a:rPr lang="en-US" sz="2800" dirty="0" smtClean="0"/>
              <a:t>The </a:t>
            </a:r>
            <a:r>
              <a:rPr lang="en-US" sz="2800" dirty="0"/>
              <a:t>central limit theorem allows normal-approximation formulas like the t-distribution to be used in calculating sampling distributions for inference — that is, confidence intervals and hypothesis tests</a:t>
            </a:r>
            <a:r>
              <a:rPr lang="en-US" sz="2800" dirty="0" smtClean="0"/>
              <a:t>.</a:t>
            </a:r>
          </a:p>
          <a:p>
            <a:pPr marL="457200" indent="-457200" algn="just">
              <a:buFont typeface="Arial" panose="020B0604020202020204" pitchFamily="34" charset="0"/>
              <a:buChar char="•"/>
            </a:pPr>
            <a:r>
              <a:rPr lang="en-US" sz="2800" dirty="0" smtClean="0"/>
              <a:t>The central limit theorem forms the foundation for the inferential branch of statistics. </a:t>
            </a:r>
          </a:p>
          <a:p>
            <a:pPr marL="457200" indent="-457200" algn="just">
              <a:buFont typeface="Arial" panose="020B0604020202020204" pitchFamily="34" charset="0"/>
              <a:buChar char="•"/>
            </a:pPr>
            <a:r>
              <a:rPr lang="en-US" sz="2800" dirty="0" smtClean="0"/>
              <a:t>This theorem describes the relationship between the sampling distribution of sample mean and the population.    </a:t>
            </a:r>
            <a:endParaRPr lang="en-US" sz="2800" b="1" u="sng" dirty="0"/>
          </a:p>
        </p:txBody>
      </p:sp>
    </p:spTree>
    <p:extLst>
      <p:ext uri="{BB962C8B-B14F-4D97-AF65-F5344CB8AC3E}">
        <p14:creationId xmlns:p14="http://schemas.microsoft.com/office/powerpoint/2010/main" val="3211494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17262" y="160338"/>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a:solidFill>
                  <a:srgbClr val="C00000"/>
                </a:solidFill>
              </a:rPr>
              <a:t>Data and Sampling </a:t>
            </a:r>
            <a:r>
              <a:rPr lang="en-US" dirty="0" smtClean="0">
                <a:solidFill>
                  <a:srgbClr val="C00000"/>
                </a:solidFill>
              </a:rPr>
              <a:t>Distributions</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13</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3" name="Rectangle 2"/>
              <p:cNvSpPr/>
              <p:nvPr/>
            </p:nvSpPr>
            <p:spPr>
              <a:xfrm>
                <a:off x="875657" y="1144619"/>
                <a:ext cx="10935343" cy="4797532"/>
              </a:xfrm>
              <a:prstGeom prst="rect">
                <a:avLst/>
              </a:prstGeom>
            </p:spPr>
            <p:txBody>
              <a:bodyPr wrap="square">
                <a:spAutoFit/>
              </a:bodyPr>
              <a:lstStyle/>
              <a:p>
                <a:r>
                  <a:rPr lang="en-US" sz="2800" b="1" u="sng" dirty="0" smtClean="0"/>
                  <a:t>Central Limit Theorem</a:t>
                </a:r>
              </a:p>
              <a:p>
                <a:endParaRPr lang="en-US" sz="2800" dirty="0" smtClean="0"/>
              </a:p>
              <a:p>
                <a:pPr marL="457200" indent="-457200" algn="just">
                  <a:buFont typeface="Arial" panose="020B0604020202020204" pitchFamily="34" charset="0"/>
                  <a:buChar char="•"/>
                </a:pPr>
                <a:r>
                  <a:rPr lang="en-US" sz="2800" dirty="0" smtClean="0"/>
                  <a:t>If sample of size n, where n</a:t>
                </a:r>
                <a:r>
                  <a:rPr lang="en-US" sz="2800" dirty="0" smtClean="0">
                    <a:sym typeface="Symbol"/>
                  </a:rPr>
                  <a:t>30, are drawn from any population with a mean </a:t>
                </a:r>
                <a14:m>
                  <m:oMath xmlns:m="http://schemas.openxmlformats.org/officeDocument/2006/math">
                    <m:r>
                      <a:rPr lang="en-US" sz="2800" i="1" smtClean="0">
                        <a:latin typeface="Cambria Math"/>
                        <a:ea typeface="Cambria Math"/>
                        <a:sym typeface="Symbol"/>
                      </a:rPr>
                      <m:t>𝜇</m:t>
                    </m:r>
                  </m:oMath>
                </a14:m>
                <a:r>
                  <a:rPr lang="en-US" sz="2800" dirty="0" smtClean="0">
                    <a:sym typeface="Symbol"/>
                  </a:rPr>
                  <a:t> and standard deviation </a:t>
                </a:r>
                <a14:m>
                  <m:oMath xmlns:m="http://schemas.openxmlformats.org/officeDocument/2006/math">
                    <m:r>
                      <a:rPr lang="en-US" sz="2800" i="1" smtClean="0">
                        <a:latin typeface="Cambria Math"/>
                        <a:ea typeface="Cambria Math"/>
                        <a:sym typeface="Symbol"/>
                      </a:rPr>
                      <m:t>𝛿</m:t>
                    </m:r>
                  </m:oMath>
                </a14:m>
                <a:r>
                  <a:rPr lang="en-US" sz="2800" dirty="0" smtClean="0">
                    <a:sym typeface="Symbol"/>
                  </a:rPr>
                  <a:t>, then the sampling distribution of sample mean approximates a normal distribution. </a:t>
                </a:r>
              </a:p>
              <a:p>
                <a:pPr marL="457200" indent="-457200" algn="just">
                  <a:buFont typeface="Arial" panose="020B0604020202020204" pitchFamily="34" charset="0"/>
                  <a:buChar char="•"/>
                </a:pPr>
                <a:r>
                  <a:rPr lang="en-US" sz="2800" dirty="0" smtClean="0">
                    <a:sym typeface="Symbol"/>
                  </a:rPr>
                  <a:t>The greater the sample size, the better the approximation.</a:t>
                </a:r>
              </a:p>
              <a:p>
                <a:pPr marL="457200" indent="-457200" algn="just">
                  <a:buFont typeface="Arial" panose="020B0604020202020204" pitchFamily="34" charset="0"/>
                  <a:buChar char="•"/>
                </a:pPr>
                <a:r>
                  <a:rPr lang="en-US" sz="2800" dirty="0" smtClean="0">
                    <a:sym typeface="Symbol"/>
                  </a:rPr>
                  <a:t>If the population itself is normally distributed for any sample size n.</a:t>
                </a:r>
              </a:p>
              <a:p>
                <a:pPr algn="ctr"/>
                <a14:m>
                  <m:oMath xmlns:m="http://schemas.openxmlformats.org/officeDocument/2006/math">
                    <m:sSub>
                      <m:sSubPr>
                        <m:ctrlPr>
                          <a:rPr lang="en-US" sz="2800" i="1" smtClean="0">
                            <a:latin typeface="Cambria Math"/>
                            <a:sym typeface="Symbol"/>
                          </a:rPr>
                        </m:ctrlPr>
                      </m:sSubPr>
                      <m:e>
                        <m:r>
                          <a:rPr lang="en-US" sz="2800" i="1" smtClean="0">
                            <a:latin typeface="Cambria Math"/>
                            <a:ea typeface="Cambria Math"/>
                            <a:sym typeface="Symbol"/>
                          </a:rPr>
                          <m:t>𝜇</m:t>
                        </m:r>
                      </m:e>
                      <m:sub>
                        <m:acc>
                          <m:accPr>
                            <m:chr m:val="̅"/>
                            <m:ctrlPr>
                              <a:rPr lang="en-US" sz="2800" i="1" smtClean="0">
                                <a:latin typeface="Cambria Math"/>
                                <a:sym typeface="Symbol"/>
                              </a:rPr>
                            </m:ctrlPr>
                          </m:accPr>
                          <m:e>
                            <m:r>
                              <a:rPr lang="en-US" sz="2800" b="0" i="1" smtClean="0">
                                <a:latin typeface="Cambria Math"/>
                                <a:sym typeface="Symbol"/>
                              </a:rPr>
                              <m:t>𝑥</m:t>
                            </m:r>
                          </m:e>
                        </m:acc>
                      </m:sub>
                    </m:sSub>
                    <m:r>
                      <a:rPr lang="en-US" sz="2800" b="0" i="1" smtClean="0">
                        <a:latin typeface="Cambria Math"/>
                        <a:sym typeface="Symbol"/>
                      </a:rPr>
                      <m:t>=</m:t>
                    </m:r>
                    <m:r>
                      <a:rPr lang="en-US" sz="2800" b="0" i="1" smtClean="0">
                        <a:latin typeface="Cambria Math"/>
                        <a:ea typeface="Cambria Math"/>
                        <a:sym typeface="Symbol"/>
                      </a:rPr>
                      <m:t>𝜇</m:t>
                    </m:r>
                  </m:oMath>
                </a14:m>
                <a:r>
                  <a:rPr lang="en-US" sz="2800" dirty="0" smtClean="0">
                    <a:sym typeface="Symbol"/>
                  </a:rPr>
                  <a:t>   mean</a:t>
                </a:r>
              </a:p>
              <a:p>
                <a:pPr algn="ctr"/>
                <a14:m>
                  <m:oMath xmlns:m="http://schemas.openxmlformats.org/officeDocument/2006/math">
                    <m:sSub>
                      <m:sSubPr>
                        <m:ctrlPr>
                          <a:rPr lang="en-US" sz="2800" i="1">
                            <a:latin typeface="Cambria Math"/>
                            <a:sym typeface="Symbol"/>
                          </a:rPr>
                        </m:ctrlPr>
                      </m:sSubPr>
                      <m:e>
                        <m:sSup>
                          <m:sSupPr>
                            <m:ctrlPr>
                              <a:rPr lang="en-US" sz="2800" i="1" smtClean="0">
                                <a:latin typeface="Cambria Math"/>
                                <a:sym typeface="Symbol"/>
                              </a:rPr>
                            </m:ctrlPr>
                          </m:sSupPr>
                          <m:e>
                            <m:r>
                              <a:rPr lang="en-US" sz="2800" i="1" smtClean="0">
                                <a:latin typeface="Cambria Math"/>
                                <a:ea typeface="Cambria Math"/>
                                <a:sym typeface="Symbol"/>
                              </a:rPr>
                              <m:t>𝛿</m:t>
                            </m:r>
                          </m:e>
                          <m:sup>
                            <m:r>
                              <a:rPr lang="en-US" sz="2800" b="0" i="1" smtClean="0">
                                <a:latin typeface="Cambria Math"/>
                                <a:sym typeface="Symbol"/>
                              </a:rPr>
                              <m:t>2</m:t>
                            </m:r>
                          </m:sup>
                        </m:sSup>
                      </m:e>
                      <m:sub>
                        <m:acc>
                          <m:accPr>
                            <m:chr m:val="̅"/>
                            <m:ctrlPr>
                              <a:rPr lang="en-US" sz="2800" i="1" smtClean="0">
                                <a:latin typeface="Cambria Math"/>
                                <a:sym typeface="Symbol"/>
                              </a:rPr>
                            </m:ctrlPr>
                          </m:accPr>
                          <m:e>
                            <m:r>
                              <a:rPr lang="en-US" sz="2800" i="1">
                                <a:latin typeface="Cambria Math"/>
                                <a:sym typeface="Symbol"/>
                              </a:rPr>
                              <m:t>𝑥</m:t>
                            </m:r>
                          </m:e>
                        </m:acc>
                      </m:sub>
                    </m:sSub>
                    <m:r>
                      <a:rPr lang="en-US" sz="2800" b="0" i="1" smtClean="0">
                        <a:latin typeface="Cambria Math"/>
                        <a:sym typeface="Symbol"/>
                      </a:rPr>
                      <m:t>=</m:t>
                    </m:r>
                    <m:f>
                      <m:fPr>
                        <m:ctrlPr>
                          <a:rPr lang="en-US" sz="2800" b="0" i="1" smtClean="0">
                            <a:latin typeface="Cambria Math"/>
                            <a:sym typeface="Symbol"/>
                          </a:rPr>
                        </m:ctrlPr>
                      </m:fPr>
                      <m:num>
                        <m:r>
                          <a:rPr lang="en-US" sz="2800" b="0" i="1" smtClean="0">
                            <a:latin typeface="Cambria Math"/>
                            <a:sym typeface="Symbol"/>
                          </a:rPr>
                          <m:t>1</m:t>
                        </m:r>
                      </m:num>
                      <m:den>
                        <m:r>
                          <a:rPr lang="en-US" sz="2800" b="0" i="1" smtClean="0">
                            <a:latin typeface="Cambria Math"/>
                            <a:sym typeface="Symbol"/>
                          </a:rPr>
                          <m:t>𝑛</m:t>
                        </m:r>
                      </m:den>
                    </m:f>
                    <m:sSup>
                      <m:sSupPr>
                        <m:ctrlPr>
                          <a:rPr lang="en-US" sz="2800" i="1">
                            <a:latin typeface="Cambria Math"/>
                            <a:sym typeface="Symbol"/>
                          </a:rPr>
                        </m:ctrlPr>
                      </m:sSupPr>
                      <m:e>
                        <m:r>
                          <a:rPr lang="en-US" sz="2800" i="1">
                            <a:latin typeface="Cambria Math"/>
                            <a:ea typeface="Cambria Math"/>
                            <a:sym typeface="Symbol"/>
                          </a:rPr>
                          <m:t>𝛿</m:t>
                        </m:r>
                      </m:e>
                      <m:sup>
                        <m:r>
                          <a:rPr lang="en-US" sz="2800" i="1">
                            <a:latin typeface="Cambria Math"/>
                            <a:sym typeface="Symbol"/>
                          </a:rPr>
                          <m:t>2</m:t>
                        </m:r>
                      </m:sup>
                    </m:sSup>
                  </m:oMath>
                </a14:m>
                <a:r>
                  <a:rPr lang="en-US" sz="2800" dirty="0" smtClean="0">
                    <a:sym typeface="Symbol"/>
                  </a:rPr>
                  <a:t>   variance</a:t>
                </a:r>
              </a:p>
              <a:p>
                <a:pPr algn="ctr"/>
                <a14:m>
                  <m:oMath xmlns:m="http://schemas.openxmlformats.org/officeDocument/2006/math">
                    <m:sSub>
                      <m:sSubPr>
                        <m:ctrlPr>
                          <a:rPr lang="en-US" sz="2800" i="1" smtClean="0">
                            <a:latin typeface="Cambria Math"/>
                            <a:ea typeface="Cambria Math"/>
                            <a:sym typeface="Symbol"/>
                          </a:rPr>
                        </m:ctrlPr>
                      </m:sSubPr>
                      <m:e>
                        <m:r>
                          <a:rPr lang="en-US" sz="2800" i="1">
                            <a:latin typeface="Cambria Math"/>
                            <a:ea typeface="Cambria Math"/>
                            <a:sym typeface="Symbol"/>
                          </a:rPr>
                          <m:t>𝛿</m:t>
                        </m:r>
                      </m:e>
                      <m:sub>
                        <m:acc>
                          <m:accPr>
                            <m:chr m:val="̅"/>
                            <m:ctrlPr>
                              <a:rPr lang="en-US" sz="2800" i="1" smtClean="0">
                                <a:latin typeface="Cambria Math"/>
                                <a:ea typeface="Cambria Math"/>
                                <a:sym typeface="Symbol"/>
                              </a:rPr>
                            </m:ctrlPr>
                          </m:accPr>
                          <m:e>
                            <m:r>
                              <a:rPr lang="en-US" sz="2800" b="0" i="1" smtClean="0">
                                <a:latin typeface="Cambria Math"/>
                                <a:ea typeface="Cambria Math"/>
                                <a:sym typeface="Symbol"/>
                              </a:rPr>
                              <m:t>𝑥</m:t>
                            </m:r>
                          </m:e>
                        </m:acc>
                      </m:sub>
                    </m:sSub>
                    <m:r>
                      <a:rPr lang="en-US" sz="2800" b="0" i="1" smtClean="0">
                        <a:latin typeface="Cambria Math"/>
                        <a:ea typeface="Cambria Math"/>
                        <a:sym typeface="Symbol"/>
                      </a:rPr>
                      <m:t>=</m:t>
                    </m:r>
                    <m:f>
                      <m:fPr>
                        <m:ctrlPr>
                          <a:rPr lang="en-US" sz="2800" b="0" i="1" smtClean="0">
                            <a:latin typeface="Cambria Math"/>
                            <a:ea typeface="Cambria Math"/>
                            <a:sym typeface="Symbol"/>
                          </a:rPr>
                        </m:ctrlPr>
                      </m:fPr>
                      <m:num>
                        <m:r>
                          <a:rPr lang="en-US" sz="2800" b="0" i="1" smtClean="0">
                            <a:latin typeface="Cambria Math"/>
                            <a:ea typeface="Cambria Math"/>
                            <a:sym typeface="Symbol"/>
                          </a:rPr>
                          <m:t>1</m:t>
                        </m:r>
                      </m:num>
                      <m:den>
                        <m:rad>
                          <m:radPr>
                            <m:degHide m:val="on"/>
                            <m:ctrlPr>
                              <a:rPr lang="en-US" sz="2800" b="0" i="1" smtClean="0">
                                <a:latin typeface="Cambria Math"/>
                                <a:ea typeface="Cambria Math"/>
                                <a:sym typeface="Symbol"/>
                              </a:rPr>
                            </m:ctrlPr>
                          </m:radPr>
                          <m:deg/>
                          <m:e>
                            <m:r>
                              <a:rPr lang="en-US" sz="2800" b="0" i="1" smtClean="0">
                                <a:latin typeface="Cambria Math"/>
                                <a:ea typeface="Cambria Math"/>
                                <a:sym typeface="Symbol"/>
                              </a:rPr>
                              <m:t>𝑛</m:t>
                            </m:r>
                          </m:e>
                        </m:rad>
                      </m:den>
                    </m:f>
                    <m:r>
                      <a:rPr lang="en-US" sz="2800" b="0" i="1" smtClean="0">
                        <a:latin typeface="Cambria Math"/>
                        <a:ea typeface="Cambria Math"/>
                        <a:sym typeface="Symbol"/>
                      </a:rPr>
                      <m:t>𝛿</m:t>
                    </m:r>
                  </m:oMath>
                </a14:m>
                <a:r>
                  <a:rPr lang="en-US" sz="2800" dirty="0" smtClean="0">
                    <a:sym typeface="Symbol"/>
                  </a:rPr>
                  <a:t>    standard deviation     </a:t>
                </a:r>
                <a:r>
                  <a:rPr lang="en-US" sz="2800" dirty="0" smtClean="0"/>
                  <a:t>     </a:t>
                </a:r>
                <a:endParaRPr lang="en-US" sz="2800" b="1" u="sng" dirty="0"/>
              </a:p>
            </p:txBody>
          </p:sp>
        </mc:Choice>
        <mc:Fallback xmlns="">
          <p:sp>
            <p:nvSpPr>
              <p:cNvPr id="3" name="Rectangle 2"/>
              <p:cNvSpPr>
                <a:spLocks noRot="1" noChangeAspect="1" noMove="1" noResize="1" noEditPoints="1" noAdjustHandles="1" noChangeArrowheads="1" noChangeShapeType="1" noTextEdit="1"/>
              </p:cNvSpPr>
              <p:nvPr/>
            </p:nvSpPr>
            <p:spPr>
              <a:xfrm>
                <a:off x="875657" y="1144619"/>
                <a:ext cx="10935343" cy="4797532"/>
              </a:xfrm>
              <a:prstGeom prst="rect">
                <a:avLst/>
              </a:prstGeom>
              <a:blipFill rotWithShape="1">
                <a:blip r:embed="rId2"/>
                <a:stretch>
                  <a:fillRect l="-1171" t="-1271" r="-2062"/>
                </a:stretch>
              </a:blipFill>
            </p:spPr>
            <p:txBody>
              <a:bodyPr/>
              <a:lstStyle/>
              <a:p>
                <a:r>
                  <a:rPr lang="en-US">
                    <a:noFill/>
                  </a:rPr>
                  <a:t> </a:t>
                </a:r>
              </a:p>
            </p:txBody>
          </p:sp>
        </mc:Fallback>
      </mc:AlternateContent>
    </p:spTree>
    <p:extLst>
      <p:ext uri="{BB962C8B-B14F-4D97-AF65-F5344CB8AC3E}">
        <p14:creationId xmlns:p14="http://schemas.microsoft.com/office/powerpoint/2010/main" val="6661174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17262" y="160338"/>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a:solidFill>
                  <a:srgbClr val="C00000"/>
                </a:solidFill>
              </a:rPr>
              <a:t>Data and Sampling </a:t>
            </a:r>
            <a:r>
              <a:rPr lang="en-US" dirty="0" smtClean="0">
                <a:solidFill>
                  <a:srgbClr val="C00000"/>
                </a:solidFill>
              </a:rPr>
              <a:t>Distributions</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14</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946244" y="1144619"/>
            <a:ext cx="10722591" cy="3970318"/>
          </a:xfrm>
          <a:prstGeom prst="rect">
            <a:avLst/>
          </a:prstGeom>
        </p:spPr>
        <p:txBody>
          <a:bodyPr wrap="square">
            <a:spAutoFit/>
          </a:bodyPr>
          <a:lstStyle/>
          <a:p>
            <a:r>
              <a:rPr lang="en-US" sz="2800" b="1" dirty="0"/>
              <a:t>Standard </a:t>
            </a:r>
            <a:r>
              <a:rPr lang="en-US" sz="2800" b="1" dirty="0" smtClean="0"/>
              <a:t>Error: </a:t>
            </a:r>
          </a:p>
          <a:p>
            <a:pPr marL="457200" indent="-457200" algn="just">
              <a:buFont typeface="Arial" panose="020B0604020202020204" pitchFamily="34" charset="0"/>
              <a:buChar char="•"/>
            </a:pPr>
            <a:r>
              <a:rPr lang="en-US" sz="2800" dirty="0" smtClean="0"/>
              <a:t>The </a:t>
            </a:r>
            <a:r>
              <a:rPr lang="en-US" sz="2800" dirty="0"/>
              <a:t>standard error is a single metric that sums up the variability in the sampling distribution for a statistic. </a:t>
            </a:r>
            <a:endParaRPr lang="en-US" sz="2800" dirty="0" smtClean="0"/>
          </a:p>
          <a:p>
            <a:pPr marL="457200" indent="-457200" algn="just">
              <a:buFont typeface="Arial" panose="020B0604020202020204" pitchFamily="34" charset="0"/>
              <a:buChar char="•"/>
            </a:pPr>
            <a:r>
              <a:rPr lang="en-US" sz="2800" dirty="0" smtClean="0"/>
              <a:t>The </a:t>
            </a:r>
            <a:r>
              <a:rPr lang="en-US" sz="2800" dirty="0"/>
              <a:t>standard error can be estimated using a statistic based on the standard deviation s of the sample values, and the sample size n</a:t>
            </a:r>
            <a:r>
              <a:rPr lang="en-US" sz="2800" dirty="0" smtClean="0"/>
              <a:t>:</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r>
              <a:rPr lang="en-US" sz="2800" dirty="0"/>
              <a:t>In modern statistics, the bootstrap has become the standard way to </a:t>
            </a:r>
            <a:r>
              <a:rPr lang="en-US" sz="2800" dirty="0" smtClean="0"/>
              <a:t> </a:t>
            </a:r>
            <a:r>
              <a:rPr lang="en-US" sz="2800" dirty="0"/>
              <a:t>estimate standard error.</a:t>
            </a:r>
          </a:p>
        </p:txBody>
      </p:sp>
      <p:pic>
        <p:nvPicPr>
          <p:cNvPr id="4" name="Picture 3"/>
          <p:cNvPicPr>
            <a:picLocks noChangeAspect="1"/>
          </p:cNvPicPr>
          <p:nvPr/>
        </p:nvPicPr>
        <p:blipFill>
          <a:blip r:embed="rId2"/>
          <a:stretch>
            <a:fillRect/>
          </a:stretch>
        </p:blipFill>
        <p:spPr>
          <a:xfrm>
            <a:off x="4532697" y="3609157"/>
            <a:ext cx="3080271" cy="451005"/>
          </a:xfrm>
          <a:prstGeom prst="rect">
            <a:avLst/>
          </a:prstGeom>
        </p:spPr>
      </p:pic>
    </p:spTree>
    <p:extLst>
      <p:ext uri="{BB962C8B-B14F-4D97-AF65-F5344CB8AC3E}">
        <p14:creationId xmlns:p14="http://schemas.microsoft.com/office/powerpoint/2010/main" val="2373313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17262" y="160338"/>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a:solidFill>
                  <a:srgbClr val="C00000"/>
                </a:solidFill>
              </a:rPr>
              <a:t>Data and Sampling </a:t>
            </a:r>
            <a:r>
              <a:rPr lang="en-US" dirty="0" smtClean="0">
                <a:solidFill>
                  <a:srgbClr val="C00000"/>
                </a:solidFill>
              </a:rPr>
              <a:t>Distributions</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15</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3" name="Rectangle 2"/>
              <p:cNvSpPr/>
              <p:nvPr/>
            </p:nvSpPr>
            <p:spPr>
              <a:xfrm>
                <a:off x="1117261" y="1179708"/>
                <a:ext cx="10374153" cy="5054525"/>
              </a:xfrm>
              <a:prstGeom prst="rect">
                <a:avLst/>
              </a:prstGeom>
            </p:spPr>
            <p:txBody>
              <a:bodyPr wrap="square">
                <a:spAutoFit/>
              </a:bodyPr>
              <a:lstStyle/>
              <a:p>
                <a:r>
                  <a:rPr lang="en-US" sz="2800" b="1" dirty="0" smtClean="0"/>
                  <a:t>Interpreting the Central Limit Theorem: </a:t>
                </a:r>
                <a:endParaRPr lang="en-US" sz="2800" b="1" dirty="0"/>
              </a:p>
              <a:p>
                <a:pPr algn="just"/>
                <a:r>
                  <a:rPr lang="en-US" sz="2800" dirty="0" smtClean="0"/>
                  <a:t>Cellular phones bills for residents of a city have a mean of $63 and a standard deviation of $11. Random samples of 100 cellular phones bills are drawn from this population and the mean of each sample is determined. Find the mean and standard error of the mean of the sampling distribution.</a:t>
                </a:r>
              </a:p>
              <a:p>
                <a:pPr algn="just"/>
                <a:endParaRPr lang="en-US" sz="2800" dirty="0"/>
              </a:p>
              <a:p>
                <a:pPr algn="just"/>
                <a:r>
                  <a:rPr lang="en-US" sz="2800" b="1" dirty="0" smtClean="0"/>
                  <a:t>Solution:       </a:t>
                </a:r>
                <a:r>
                  <a:rPr lang="en-US" sz="2800" dirty="0" smtClean="0"/>
                  <a:t>  	</a:t>
                </a:r>
                <a:r>
                  <a:rPr lang="en-US" sz="2800" dirty="0" smtClean="0">
                    <a:sym typeface="Symbol"/>
                  </a:rPr>
                  <a:t>                  </a:t>
                </a:r>
                <a14:m>
                  <m:oMath xmlns:m="http://schemas.openxmlformats.org/officeDocument/2006/math">
                    <m:sSub>
                      <m:sSubPr>
                        <m:ctrlPr>
                          <a:rPr lang="en-US" sz="2800" i="1">
                            <a:latin typeface="Cambria Math"/>
                            <a:sym typeface="Symbol"/>
                          </a:rPr>
                        </m:ctrlPr>
                      </m:sSubPr>
                      <m:e>
                        <m:r>
                          <a:rPr lang="en-US" sz="2800" i="1">
                            <a:latin typeface="Cambria Math"/>
                            <a:ea typeface="Cambria Math"/>
                            <a:sym typeface="Symbol"/>
                          </a:rPr>
                          <m:t>𝜇</m:t>
                        </m:r>
                      </m:e>
                      <m:sub>
                        <m:acc>
                          <m:accPr>
                            <m:chr m:val="̅"/>
                            <m:ctrlPr>
                              <a:rPr lang="en-US" sz="2800" i="1">
                                <a:latin typeface="Cambria Math"/>
                                <a:sym typeface="Symbol"/>
                              </a:rPr>
                            </m:ctrlPr>
                          </m:accPr>
                          <m:e>
                            <m:r>
                              <a:rPr lang="en-US" sz="2800" i="1">
                                <a:latin typeface="Cambria Math"/>
                                <a:sym typeface="Symbol"/>
                              </a:rPr>
                              <m:t>𝑥</m:t>
                            </m:r>
                          </m:e>
                        </m:acc>
                      </m:sub>
                    </m:sSub>
                    <m:r>
                      <a:rPr lang="en-US" sz="2800" i="1">
                        <a:latin typeface="Cambria Math"/>
                        <a:sym typeface="Symbol"/>
                      </a:rPr>
                      <m:t>=</m:t>
                    </m:r>
                    <m:r>
                      <a:rPr lang="en-US" sz="2800" i="1">
                        <a:latin typeface="Cambria Math"/>
                        <a:ea typeface="Cambria Math"/>
                        <a:sym typeface="Symbol"/>
                      </a:rPr>
                      <m:t>𝜇</m:t>
                    </m:r>
                  </m:oMath>
                </a14:m>
                <a:r>
                  <a:rPr lang="en-US" sz="2800" dirty="0" smtClean="0">
                    <a:sym typeface="Symbol"/>
                  </a:rPr>
                  <a:t> = 63</a:t>
                </a:r>
              </a:p>
              <a:p>
                <a:pPr algn="just"/>
                <a:r>
                  <a:rPr lang="en-US" sz="2800" dirty="0">
                    <a:sym typeface="Symbol"/>
                  </a:rPr>
                  <a:t>	</a:t>
                </a:r>
                <a:r>
                  <a:rPr lang="en-US" sz="2800" dirty="0" smtClean="0">
                    <a:ea typeface="Cambria Math"/>
                    <a:sym typeface="Symbol"/>
                  </a:rPr>
                  <a:t> </a:t>
                </a:r>
                <a:endParaRPr lang="en-US" sz="2800" i="1" dirty="0" smtClean="0">
                  <a:latin typeface="Cambria Math"/>
                  <a:ea typeface="Cambria Math"/>
                  <a:sym typeface="Symbol"/>
                </a:endParaRPr>
              </a:p>
              <a:p>
                <a:pPr algn="just"/>
                <a14:m>
                  <m:oMath xmlns:m="http://schemas.openxmlformats.org/officeDocument/2006/math">
                    <m:r>
                      <a:rPr lang="en-US" sz="2800" b="0" i="1" smtClean="0">
                        <a:latin typeface="Cambria Math"/>
                        <a:ea typeface="Cambria Math"/>
                        <a:sym typeface="Symbol"/>
                      </a:rPr>
                      <m:t>                            </m:t>
                    </m:r>
                    <m:sSub>
                      <m:sSubPr>
                        <m:ctrlPr>
                          <a:rPr lang="en-US" sz="2800" i="1">
                            <a:latin typeface="Cambria Math"/>
                            <a:ea typeface="Cambria Math"/>
                            <a:sym typeface="Symbol"/>
                          </a:rPr>
                        </m:ctrlPr>
                      </m:sSubPr>
                      <m:e>
                        <m:r>
                          <a:rPr lang="en-US" sz="2800" i="1">
                            <a:latin typeface="Cambria Math"/>
                            <a:ea typeface="Cambria Math"/>
                            <a:sym typeface="Symbol"/>
                          </a:rPr>
                          <m:t>𝛿</m:t>
                        </m:r>
                      </m:e>
                      <m:sub>
                        <m:acc>
                          <m:accPr>
                            <m:chr m:val="̅"/>
                            <m:ctrlPr>
                              <a:rPr lang="en-US" sz="2800" i="1">
                                <a:latin typeface="Cambria Math"/>
                                <a:ea typeface="Cambria Math"/>
                                <a:sym typeface="Symbol"/>
                              </a:rPr>
                            </m:ctrlPr>
                          </m:accPr>
                          <m:e>
                            <m:r>
                              <a:rPr lang="en-US" sz="2800" i="1">
                                <a:latin typeface="Cambria Math"/>
                                <a:ea typeface="Cambria Math"/>
                                <a:sym typeface="Symbol"/>
                              </a:rPr>
                              <m:t>𝑥</m:t>
                            </m:r>
                          </m:e>
                        </m:acc>
                      </m:sub>
                    </m:sSub>
                    <m:r>
                      <a:rPr lang="en-US" sz="2800" i="1">
                        <a:latin typeface="Cambria Math"/>
                        <a:ea typeface="Cambria Math"/>
                        <a:sym typeface="Symbol"/>
                      </a:rPr>
                      <m:t>=</m:t>
                    </m:r>
                    <m:f>
                      <m:fPr>
                        <m:ctrlPr>
                          <a:rPr lang="en-US" sz="2800" i="1">
                            <a:latin typeface="Cambria Math"/>
                            <a:ea typeface="Cambria Math"/>
                            <a:sym typeface="Symbol"/>
                          </a:rPr>
                        </m:ctrlPr>
                      </m:fPr>
                      <m:num>
                        <m:r>
                          <a:rPr lang="en-US" sz="2800" i="1">
                            <a:latin typeface="Cambria Math"/>
                            <a:ea typeface="Cambria Math"/>
                            <a:sym typeface="Symbol"/>
                          </a:rPr>
                          <m:t>1</m:t>
                        </m:r>
                      </m:num>
                      <m:den>
                        <m:rad>
                          <m:radPr>
                            <m:degHide m:val="on"/>
                            <m:ctrlPr>
                              <a:rPr lang="en-US" sz="2800" i="1">
                                <a:latin typeface="Cambria Math"/>
                                <a:ea typeface="Cambria Math"/>
                                <a:sym typeface="Symbol"/>
                              </a:rPr>
                            </m:ctrlPr>
                          </m:radPr>
                          <m:deg/>
                          <m:e>
                            <m:r>
                              <a:rPr lang="en-US" sz="2800" i="1">
                                <a:latin typeface="Cambria Math"/>
                                <a:ea typeface="Cambria Math"/>
                                <a:sym typeface="Symbol"/>
                              </a:rPr>
                              <m:t>𝑛</m:t>
                            </m:r>
                          </m:e>
                        </m:rad>
                      </m:den>
                    </m:f>
                    <m:r>
                      <a:rPr lang="en-US" sz="2800" i="1">
                        <a:latin typeface="Cambria Math"/>
                        <a:ea typeface="Cambria Math"/>
                        <a:sym typeface="Symbol"/>
                      </a:rPr>
                      <m:t>𝛿</m:t>
                    </m:r>
                  </m:oMath>
                </a14:m>
                <a:r>
                  <a:rPr lang="en-US" sz="2800" dirty="0">
                    <a:sym typeface="Symbol"/>
                  </a:rPr>
                  <a:t> </a:t>
                </a:r>
                <a:r>
                  <a:rPr lang="en-US" sz="2800" dirty="0" smtClean="0">
                    <a:sym typeface="Symbol"/>
                  </a:rPr>
                  <a:t>= </a:t>
                </a:r>
                <a14:m>
                  <m:oMath xmlns:m="http://schemas.openxmlformats.org/officeDocument/2006/math">
                    <m:f>
                      <m:fPr>
                        <m:ctrlPr>
                          <a:rPr lang="en-US" sz="2800" i="1">
                            <a:latin typeface="Cambria Math"/>
                            <a:ea typeface="Cambria Math"/>
                            <a:sym typeface="Symbol"/>
                          </a:rPr>
                        </m:ctrlPr>
                      </m:fPr>
                      <m:num>
                        <m:r>
                          <a:rPr lang="en-US" sz="2800" i="1">
                            <a:latin typeface="Cambria Math"/>
                            <a:ea typeface="Cambria Math"/>
                            <a:sym typeface="Symbol"/>
                          </a:rPr>
                          <m:t>1</m:t>
                        </m:r>
                      </m:num>
                      <m:den>
                        <m:rad>
                          <m:radPr>
                            <m:degHide m:val="on"/>
                            <m:ctrlPr>
                              <a:rPr lang="en-US" sz="2800" i="1">
                                <a:latin typeface="Cambria Math"/>
                                <a:ea typeface="Cambria Math"/>
                                <a:sym typeface="Symbol"/>
                              </a:rPr>
                            </m:ctrlPr>
                          </m:radPr>
                          <m:deg/>
                          <m:e>
                            <m:r>
                              <a:rPr lang="en-US" sz="2800" b="0" i="1" smtClean="0">
                                <a:latin typeface="Cambria Math"/>
                                <a:ea typeface="Cambria Math"/>
                                <a:sym typeface="Symbol"/>
                              </a:rPr>
                              <m:t>100</m:t>
                            </m:r>
                          </m:e>
                        </m:rad>
                      </m:den>
                    </m:f>
                    <m:r>
                      <a:rPr lang="en-US" sz="2800" i="1" smtClean="0">
                        <a:latin typeface="Cambria Math"/>
                        <a:ea typeface="Cambria Math"/>
                        <a:sym typeface="Symbol"/>
                      </a:rPr>
                      <m:t>×</m:t>
                    </m:r>
                    <m:r>
                      <a:rPr lang="en-US" sz="2800" b="0" i="1" smtClean="0">
                        <a:latin typeface="Cambria Math"/>
                        <a:ea typeface="Cambria Math"/>
                        <a:sym typeface="Symbol"/>
                      </a:rPr>
                      <m:t>11</m:t>
                    </m:r>
                  </m:oMath>
                </a14:m>
                <a:r>
                  <a:rPr lang="en-US" sz="2800" dirty="0" smtClean="0">
                    <a:sym typeface="Symbol"/>
                  </a:rPr>
                  <a:t>= 1.1</a:t>
                </a:r>
              </a:p>
              <a:p>
                <a:pPr algn="just"/>
                <a:endParaRPr lang="en-US" sz="2800" dirty="0"/>
              </a:p>
            </p:txBody>
          </p:sp>
        </mc:Choice>
        <mc:Fallback xmlns="">
          <p:sp>
            <p:nvSpPr>
              <p:cNvPr id="3" name="Rectangle 2"/>
              <p:cNvSpPr>
                <a:spLocks noRot="1" noChangeAspect="1" noMove="1" noResize="1" noEditPoints="1" noAdjustHandles="1" noChangeArrowheads="1" noChangeShapeType="1" noTextEdit="1"/>
              </p:cNvSpPr>
              <p:nvPr/>
            </p:nvSpPr>
            <p:spPr>
              <a:xfrm>
                <a:off x="1117261" y="1179708"/>
                <a:ext cx="10374153" cy="5054525"/>
              </a:xfrm>
              <a:prstGeom prst="rect">
                <a:avLst/>
              </a:prstGeom>
              <a:blipFill rotWithShape="1">
                <a:blip r:embed="rId2"/>
                <a:stretch>
                  <a:fillRect l="-1175" t="-1206" r="-2233" b="-2413"/>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3122" y="3419615"/>
            <a:ext cx="3254496" cy="1370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6770" y="4940485"/>
            <a:ext cx="3254496" cy="1439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06677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24128" y="162128"/>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smtClean="0">
                <a:solidFill>
                  <a:srgbClr val="C00000"/>
                </a:solidFill>
              </a:rPr>
              <a:t>distributions  </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16</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900751" y="1002058"/>
            <a:ext cx="10713493" cy="5262979"/>
          </a:xfrm>
          <a:prstGeom prst="rect">
            <a:avLst/>
          </a:prstGeom>
        </p:spPr>
        <p:txBody>
          <a:bodyPr wrap="square">
            <a:spAutoFit/>
          </a:bodyPr>
          <a:lstStyle/>
          <a:p>
            <a:pPr algn="just"/>
            <a:r>
              <a:rPr lang="en-US" altLang="en-US" sz="2800" dirty="0"/>
              <a:t>Assuming the normal heart rate (H.R) in normal healthy individuals is normally distributed with Mean = 70 and Standard Deviation =10 </a:t>
            </a:r>
            <a:r>
              <a:rPr lang="en-US" altLang="en-US" sz="2800" dirty="0" smtClean="0"/>
              <a:t>beats/min.</a:t>
            </a:r>
          </a:p>
          <a:p>
            <a:pPr algn="just"/>
            <a:endParaRPr lang="en-US" altLang="en-US" sz="2800" dirty="0"/>
          </a:p>
          <a:p>
            <a:pPr algn="just"/>
            <a:r>
              <a:rPr lang="en-US" altLang="en-US" sz="2800" dirty="0"/>
              <a:t>1) What area under the curve is above 80 beats/min?</a:t>
            </a:r>
          </a:p>
          <a:p>
            <a:pPr algn="just"/>
            <a:r>
              <a:rPr lang="en-US" altLang="en-US" sz="2800" dirty="0"/>
              <a:t>2) What area of the curve is above 90 beats/min?</a:t>
            </a:r>
          </a:p>
          <a:p>
            <a:pPr marL="533400" indent="-533400">
              <a:buFont typeface="Wingdings" panose="05000000000000000000" pitchFamily="2" charset="2"/>
              <a:buNone/>
            </a:pPr>
            <a:r>
              <a:rPr lang="en-US" altLang="en-US" sz="2800" dirty="0"/>
              <a:t>3) What area of the curve is between</a:t>
            </a:r>
          </a:p>
          <a:p>
            <a:pPr marL="533400" indent="-533400">
              <a:buFont typeface="Wingdings" panose="05000000000000000000" pitchFamily="2" charset="2"/>
              <a:buNone/>
            </a:pPr>
            <a:r>
              <a:rPr lang="en-US" altLang="en-US" sz="2800" dirty="0"/>
              <a:t>     50-90 beats/min? </a:t>
            </a:r>
          </a:p>
          <a:p>
            <a:pPr algn="just"/>
            <a:r>
              <a:rPr lang="en-US" altLang="en-US" sz="2800" dirty="0"/>
              <a:t>4) What area of the curve is above 100 beats/min?</a:t>
            </a:r>
          </a:p>
          <a:p>
            <a:pPr algn="just"/>
            <a:r>
              <a:rPr lang="en-US" altLang="en-US" sz="2800" dirty="0"/>
              <a:t>5) What area of the curve is below 40 beats per min or above 100 beats per min?</a:t>
            </a:r>
          </a:p>
          <a:p>
            <a:pPr algn="just"/>
            <a:endParaRPr lang="en-US" altLang="en-US" sz="2800" dirty="0"/>
          </a:p>
        </p:txBody>
      </p:sp>
    </p:spTree>
    <p:extLst>
      <p:ext uri="{BB962C8B-B14F-4D97-AF65-F5344CB8AC3E}">
        <p14:creationId xmlns:p14="http://schemas.microsoft.com/office/powerpoint/2010/main" val="1512142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24128" y="162128"/>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smtClean="0">
                <a:solidFill>
                  <a:srgbClr val="C00000"/>
                </a:solidFill>
              </a:rPr>
              <a:t>distributions  </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17</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5524506" y="1869741"/>
            <a:ext cx="6097131" cy="2988078"/>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914400" y="982639"/>
                <a:ext cx="4258101" cy="5086842"/>
              </a:xfrm>
              <a:prstGeom prst="rect">
                <a:avLst/>
              </a:prstGeom>
              <a:noFill/>
            </p:spPr>
            <p:txBody>
              <a:bodyPr wrap="square" rtlCol="0">
                <a:spAutoFit/>
              </a:bodyPr>
              <a:lstStyle/>
              <a:p>
                <a:r>
                  <a:rPr lang="en-US" sz="2800" dirty="0" smtClean="0"/>
                  <a:t>SOLUTION:</a:t>
                </a:r>
              </a:p>
              <a:p>
                <a:pPr marL="514350" indent="-514350">
                  <a:buAutoNum type="arabicParenR"/>
                </a:pPr>
                <a:r>
                  <a:rPr lang="en-US" sz="2800" dirty="0" smtClean="0"/>
                  <a:t>Given mean=70, SD=10</a:t>
                </a:r>
              </a:p>
              <a:p>
                <a:r>
                  <a:rPr lang="en-US" sz="2800" dirty="0"/>
                  <a:t> </a:t>
                </a:r>
                <a:r>
                  <a:rPr lang="en-US" sz="2800" dirty="0" smtClean="0"/>
                  <a:t>     P(x&gt;80)?</a:t>
                </a:r>
              </a:p>
              <a:p>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𝑍</m:t>
                      </m:r>
                      <m:r>
                        <a:rPr lang="en-US" sz="2800" b="0" i="1" smtClean="0">
                          <a:latin typeface="Cambria Math" panose="02040503050406030204" pitchFamily="18" charset="0"/>
                        </a:rPr>
                        <m:t>=</m:t>
                      </m:r>
                      <m:f>
                        <m:fPr>
                          <m:ctrlPr>
                            <a:rPr lang="en-US" sz="2800" b="0" i="1" smtClean="0">
                              <a:latin typeface="Cambria Math"/>
                            </a:rPr>
                          </m:ctrlPr>
                        </m:fPr>
                        <m:num>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𝜇</m:t>
                          </m:r>
                        </m:num>
                        <m:den>
                          <m:r>
                            <a:rPr lang="en-US" sz="2800" b="0" i="1" smtClean="0">
                              <a:latin typeface="Cambria Math" panose="02040503050406030204" pitchFamily="18" charset="0"/>
                              <a:ea typeface="Cambria Math" panose="02040503050406030204" pitchFamily="18" charset="0"/>
                            </a:rPr>
                            <m:t>𝜎</m:t>
                          </m:r>
                        </m:den>
                      </m:f>
                    </m:oMath>
                  </m:oMathPara>
                </a14:m>
                <a:endParaRPr lang="en-US" sz="2800" b="0" dirty="0" smtClean="0"/>
              </a:p>
              <a:p>
                <a:endParaRPr lang="en-US" sz="28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𝑍</m:t>
                      </m:r>
                      <m:r>
                        <a:rPr lang="en-US" sz="2800" b="0" i="1" smtClean="0">
                          <a:latin typeface="Cambria Math" panose="02040503050406030204" pitchFamily="18" charset="0"/>
                        </a:rPr>
                        <m:t>=</m:t>
                      </m:r>
                      <m:f>
                        <m:fPr>
                          <m:ctrlPr>
                            <a:rPr lang="en-US" sz="2800" b="0" i="1" smtClean="0">
                              <a:latin typeface="Cambria Math"/>
                            </a:rPr>
                          </m:ctrlPr>
                        </m:fPr>
                        <m:num>
                          <m:r>
                            <a:rPr lang="en-US" sz="2800" b="0" i="1" smtClean="0">
                              <a:latin typeface="Cambria Math" panose="02040503050406030204" pitchFamily="18" charset="0"/>
                            </a:rPr>
                            <m:t>80−70</m:t>
                          </m:r>
                        </m:num>
                        <m:den>
                          <m:r>
                            <a:rPr lang="en-US" sz="2800" b="0" i="1" smtClean="0">
                              <a:latin typeface="Cambria Math" panose="02040503050406030204" pitchFamily="18" charset="0"/>
                            </a:rPr>
                            <m:t>10</m:t>
                          </m:r>
                        </m:den>
                      </m:f>
                      <m:r>
                        <a:rPr lang="en-US" sz="2800" b="0" i="1" smtClean="0">
                          <a:latin typeface="Cambria Math" panose="02040503050406030204" pitchFamily="18" charset="0"/>
                        </a:rPr>
                        <m:t>=1</m:t>
                      </m:r>
                    </m:oMath>
                  </m:oMathPara>
                </a14:m>
                <a:endParaRPr lang="en-US" sz="2800" b="0" dirty="0" smtClean="0"/>
              </a:p>
              <a:p>
                <a:endParaRPr lang="en-US" sz="2800" b="0" dirty="0" smtClean="0"/>
              </a:p>
              <a:p>
                <a:endParaRPr lang="en-US" sz="2800" dirty="0" smtClean="0"/>
              </a:p>
              <a:p>
                <a:endParaRPr lang="en-US" sz="280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914400" y="982639"/>
                <a:ext cx="4258101" cy="5086842"/>
              </a:xfrm>
              <a:prstGeom prst="rect">
                <a:avLst/>
              </a:prstGeom>
              <a:blipFill>
                <a:blip r:embed="rId3"/>
                <a:stretch>
                  <a:fillRect l="-2861" t="-1198" r="-18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916738" y="4857819"/>
                <a:ext cx="1063489" cy="954107"/>
              </a:xfrm>
              <a:prstGeom prst="rect">
                <a:avLst/>
              </a:prstGeom>
            </p:spPr>
            <p:txBody>
              <a:bodyPr wrap="square">
                <a:spAutoFit/>
              </a:bodyPr>
              <a:lstStyle/>
              <a:p>
                <a14:m>
                  <m:oMath xmlns:m="http://schemas.openxmlformats.org/officeDocument/2006/math">
                    <m:r>
                      <a:rPr lang="en-US" sz="2800" i="1">
                        <a:latin typeface="Cambria Math" panose="02040503050406030204" pitchFamily="18" charset="0"/>
                        <a:ea typeface="Cambria Math" panose="02040503050406030204" pitchFamily="18" charset="0"/>
                      </a:rPr>
                      <m:t>𝜇</m:t>
                    </m:r>
                  </m:oMath>
                </a14:m>
                <a:r>
                  <a:rPr lang="en-US" sz="2800" dirty="0" smtClean="0"/>
                  <a:t>=70  </a:t>
                </a:r>
              </a:p>
              <a:p>
                <a:r>
                  <a:rPr lang="en-US" sz="2800" dirty="0" smtClean="0"/>
                  <a:t>Z=0</a:t>
                </a:r>
                <a:endParaRPr lang="en-US" sz="2800" dirty="0"/>
              </a:p>
            </p:txBody>
          </p:sp>
        </mc:Choice>
        <mc:Fallback xmlns="">
          <p:sp>
            <p:nvSpPr>
              <p:cNvPr id="12" name="Rectangle 11"/>
              <p:cNvSpPr>
                <a:spLocks noRot="1" noChangeAspect="1" noMove="1" noResize="1" noEditPoints="1" noAdjustHandles="1" noChangeArrowheads="1" noChangeShapeType="1" noTextEdit="1"/>
              </p:cNvSpPr>
              <p:nvPr/>
            </p:nvSpPr>
            <p:spPr>
              <a:xfrm>
                <a:off x="7916738" y="4857819"/>
                <a:ext cx="1063489" cy="954107"/>
              </a:xfrm>
              <a:prstGeom prst="rect">
                <a:avLst/>
              </a:prstGeom>
              <a:blipFill>
                <a:blip r:embed="rId4"/>
                <a:stretch>
                  <a:fillRect l="-12069" t="-7051" r="-26437" b="-17308"/>
                </a:stretch>
              </a:blipFill>
            </p:spPr>
            <p:txBody>
              <a:bodyPr/>
              <a:lstStyle/>
              <a:p>
                <a:r>
                  <a:rPr lang="en-US">
                    <a:noFill/>
                  </a:rPr>
                  <a:t> </a:t>
                </a:r>
              </a:p>
            </p:txBody>
          </p:sp>
        </mc:Fallback>
      </mc:AlternateContent>
      <p:sp>
        <p:nvSpPr>
          <p:cNvPr id="13" name="Rectangle 12"/>
          <p:cNvSpPr/>
          <p:nvPr/>
        </p:nvSpPr>
        <p:spPr>
          <a:xfrm>
            <a:off x="9106368" y="4821530"/>
            <a:ext cx="1063489" cy="954107"/>
          </a:xfrm>
          <a:prstGeom prst="rect">
            <a:avLst/>
          </a:prstGeom>
        </p:spPr>
        <p:txBody>
          <a:bodyPr wrap="square">
            <a:spAutoFit/>
          </a:bodyPr>
          <a:lstStyle/>
          <a:p>
            <a:r>
              <a:rPr lang="en-US" sz="2800" dirty="0" smtClean="0"/>
              <a:t>x=80  </a:t>
            </a:r>
          </a:p>
          <a:p>
            <a:r>
              <a:rPr lang="en-US" sz="2800" dirty="0" smtClean="0"/>
              <a:t>Z=1</a:t>
            </a:r>
            <a:endParaRPr lang="en-US" sz="2800" dirty="0"/>
          </a:p>
        </p:txBody>
      </p:sp>
      <p:cxnSp>
        <p:nvCxnSpPr>
          <p:cNvPr id="15" name="Straight Arrow Connector 14"/>
          <p:cNvCxnSpPr/>
          <p:nvPr/>
        </p:nvCxnSpPr>
        <p:spPr>
          <a:xfrm>
            <a:off x="8407538" y="3753134"/>
            <a:ext cx="8592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432876" y="1251888"/>
            <a:ext cx="818347" cy="523220"/>
          </a:xfrm>
          <a:prstGeom prst="rect">
            <a:avLst/>
          </a:prstGeom>
          <a:noFill/>
        </p:spPr>
        <p:txBody>
          <a:bodyPr wrap="square" rtlCol="0">
            <a:spAutoFit/>
          </a:bodyPr>
          <a:lstStyle/>
          <a:p>
            <a:r>
              <a:rPr lang="en-US" sz="2800" dirty="0" smtClean="0"/>
              <a:t>0.5</a:t>
            </a:r>
            <a:endParaRPr lang="en-US" sz="2800" dirty="0"/>
          </a:p>
        </p:txBody>
      </p:sp>
      <p:cxnSp>
        <p:nvCxnSpPr>
          <p:cNvPr id="18" name="Straight Arrow Connector 17"/>
          <p:cNvCxnSpPr/>
          <p:nvPr/>
        </p:nvCxnSpPr>
        <p:spPr>
          <a:xfrm>
            <a:off x="8407538" y="1705970"/>
            <a:ext cx="321409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464401" y="3452850"/>
            <a:ext cx="818347" cy="338554"/>
          </a:xfrm>
          <a:prstGeom prst="rect">
            <a:avLst/>
          </a:prstGeom>
          <a:noFill/>
        </p:spPr>
        <p:txBody>
          <a:bodyPr wrap="square" rtlCol="0">
            <a:spAutoFit/>
          </a:bodyPr>
          <a:lstStyle/>
          <a:p>
            <a:r>
              <a:rPr lang="en-US" sz="1600" dirty="0" smtClean="0">
                <a:solidFill>
                  <a:schemeClr val="bg1"/>
                </a:solidFill>
              </a:rPr>
              <a:t>0.3413</a:t>
            </a:r>
            <a:endParaRPr lang="en-US" sz="1600" dirty="0">
              <a:solidFill>
                <a:schemeClr val="bg1"/>
              </a:solidFill>
            </a:endParaRPr>
          </a:p>
        </p:txBody>
      </p:sp>
    </p:spTree>
    <p:extLst>
      <p:ext uri="{BB962C8B-B14F-4D97-AF65-F5344CB8AC3E}">
        <p14:creationId xmlns:p14="http://schemas.microsoft.com/office/powerpoint/2010/main" val="4142696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24128" y="162128"/>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smtClean="0">
                <a:solidFill>
                  <a:srgbClr val="C00000"/>
                </a:solidFill>
              </a:rPr>
              <a:t>distributions  </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18</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983233" y="1903506"/>
            <a:ext cx="6877204" cy="3610189"/>
          </a:xfrm>
          <a:prstGeom prst="rect">
            <a:avLst/>
          </a:prstGeom>
        </p:spPr>
      </p:pic>
      <p:sp>
        <p:nvSpPr>
          <p:cNvPr id="4" name="Rectangle 3"/>
          <p:cNvSpPr/>
          <p:nvPr/>
        </p:nvSpPr>
        <p:spPr>
          <a:xfrm>
            <a:off x="1024128" y="1107437"/>
            <a:ext cx="2161169" cy="523220"/>
          </a:xfrm>
          <a:prstGeom prst="rect">
            <a:avLst/>
          </a:prstGeom>
        </p:spPr>
        <p:txBody>
          <a:bodyPr wrap="none">
            <a:spAutoFit/>
          </a:bodyPr>
          <a:lstStyle/>
          <a:p>
            <a:r>
              <a:rPr lang="en-US" sz="2800" b="1" dirty="0" smtClean="0"/>
              <a:t>SOLUTION 2:</a:t>
            </a:r>
            <a:endParaRPr lang="en-US" sz="2800" b="1" dirty="0"/>
          </a:p>
        </p:txBody>
      </p:sp>
    </p:spTree>
    <p:extLst>
      <p:ext uri="{BB962C8B-B14F-4D97-AF65-F5344CB8AC3E}">
        <p14:creationId xmlns:p14="http://schemas.microsoft.com/office/powerpoint/2010/main" val="40137641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24128" y="162128"/>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smtClean="0">
                <a:solidFill>
                  <a:srgbClr val="C00000"/>
                </a:solidFill>
              </a:rPr>
              <a:t>distributions  </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19</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3748087" y="2214562"/>
            <a:ext cx="6721338" cy="3476554"/>
          </a:xfrm>
          <a:prstGeom prst="rect">
            <a:avLst/>
          </a:prstGeom>
        </p:spPr>
      </p:pic>
      <p:sp>
        <p:nvSpPr>
          <p:cNvPr id="8" name="Rectangle 7"/>
          <p:cNvSpPr/>
          <p:nvPr/>
        </p:nvSpPr>
        <p:spPr>
          <a:xfrm>
            <a:off x="1024128" y="1107437"/>
            <a:ext cx="2161169" cy="523220"/>
          </a:xfrm>
          <a:prstGeom prst="rect">
            <a:avLst/>
          </a:prstGeom>
        </p:spPr>
        <p:txBody>
          <a:bodyPr wrap="none">
            <a:spAutoFit/>
          </a:bodyPr>
          <a:lstStyle/>
          <a:p>
            <a:r>
              <a:rPr lang="en-US" sz="2800" b="1" dirty="0" smtClean="0"/>
              <a:t>SOLUTION 3:</a:t>
            </a:r>
            <a:endParaRPr lang="en-US" sz="2800" b="1" dirty="0"/>
          </a:p>
        </p:txBody>
      </p:sp>
    </p:spTree>
    <p:extLst>
      <p:ext uri="{BB962C8B-B14F-4D97-AF65-F5344CB8AC3E}">
        <p14:creationId xmlns:p14="http://schemas.microsoft.com/office/powerpoint/2010/main" val="1328493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24128" y="162128"/>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smtClean="0">
                <a:solidFill>
                  <a:srgbClr val="C00000"/>
                </a:solidFill>
              </a:rPr>
              <a:t>Data </a:t>
            </a:r>
            <a:r>
              <a:rPr lang="en-US" dirty="0">
                <a:solidFill>
                  <a:srgbClr val="C00000"/>
                </a:solidFill>
              </a:rPr>
              <a:t>and Sampling </a:t>
            </a:r>
            <a:r>
              <a:rPr lang="en-US" dirty="0" smtClean="0">
                <a:solidFill>
                  <a:srgbClr val="C00000"/>
                </a:solidFill>
              </a:rPr>
              <a:t>Distributions  </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2</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891654" y="1146409"/>
            <a:ext cx="10558818" cy="2246769"/>
          </a:xfrm>
          <a:prstGeom prst="rect">
            <a:avLst/>
          </a:prstGeom>
        </p:spPr>
        <p:txBody>
          <a:bodyPr wrap="square">
            <a:spAutoFit/>
          </a:bodyPr>
          <a:lstStyle/>
          <a:p>
            <a:pPr marL="457200" indent="-457200" algn="just">
              <a:buFont typeface="Arial" panose="020B0604020202020204" pitchFamily="34" charset="0"/>
              <a:buChar char="•"/>
            </a:pPr>
            <a:r>
              <a:rPr lang="en-US" sz="2800" dirty="0"/>
              <a:t>A popular misconception holds that the era of big data means the end of a need for sampling. </a:t>
            </a:r>
            <a:endParaRPr lang="en-US" sz="2800" dirty="0" smtClean="0"/>
          </a:p>
          <a:p>
            <a:pPr marL="457200" indent="-457200" algn="just">
              <a:buFont typeface="Arial" panose="020B0604020202020204" pitchFamily="34" charset="0"/>
              <a:buChar char="•"/>
            </a:pPr>
            <a:r>
              <a:rPr lang="en-US" sz="2800" dirty="0" smtClean="0"/>
              <a:t>In </a:t>
            </a:r>
            <a:r>
              <a:rPr lang="en-US" sz="2800" dirty="0"/>
              <a:t>fact, the </a:t>
            </a:r>
            <a:r>
              <a:rPr lang="en-US" sz="2800" dirty="0" smtClean="0"/>
              <a:t>analysis </a:t>
            </a:r>
            <a:r>
              <a:rPr lang="en-US" sz="2800" dirty="0"/>
              <a:t>of data of varying quality and relevance reinforces the need for sampling as a tool to work efficiently with a variety of data and to minimize bias.</a:t>
            </a:r>
          </a:p>
        </p:txBody>
      </p:sp>
      <p:sp>
        <p:nvSpPr>
          <p:cNvPr id="4" name="Rectangle 3"/>
          <p:cNvSpPr/>
          <p:nvPr/>
        </p:nvSpPr>
        <p:spPr>
          <a:xfrm>
            <a:off x="891654" y="3393178"/>
            <a:ext cx="10591800" cy="2677656"/>
          </a:xfrm>
          <a:prstGeom prst="rect">
            <a:avLst/>
          </a:prstGeom>
        </p:spPr>
        <p:txBody>
          <a:bodyPr wrap="square">
            <a:spAutoFit/>
          </a:bodyPr>
          <a:lstStyle/>
          <a:p>
            <a:pPr marL="457200" indent="-457200" algn="just">
              <a:buFont typeface="Arial" panose="020B0604020202020204" pitchFamily="34" charset="0"/>
              <a:buChar char="•"/>
            </a:pPr>
            <a:r>
              <a:rPr lang="en-US" sz="2800" dirty="0" smtClean="0"/>
              <a:t>In figure, the left-hand </a:t>
            </a:r>
            <a:r>
              <a:rPr lang="en-US" sz="2800" dirty="0"/>
              <a:t>side represents a population that, in statistics, is assumed to follow </a:t>
            </a:r>
            <a:r>
              <a:rPr lang="en-US" sz="2800" dirty="0" smtClean="0"/>
              <a:t>a defined </a:t>
            </a:r>
            <a:r>
              <a:rPr lang="en-US" sz="2800" dirty="0"/>
              <a:t>but unknown distribution. </a:t>
            </a:r>
            <a:endParaRPr lang="en-US" sz="2800" dirty="0" smtClean="0"/>
          </a:p>
          <a:p>
            <a:pPr marL="457200" indent="-457200" algn="just">
              <a:buFont typeface="Arial" panose="020B0604020202020204" pitchFamily="34" charset="0"/>
              <a:buChar char="•"/>
            </a:pPr>
            <a:r>
              <a:rPr lang="en-US" sz="2800" dirty="0" smtClean="0"/>
              <a:t>The </a:t>
            </a:r>
            <a:r>
              <a:rPr lang="en-US" sz="2800" dirty="0"/>
              <a:t>only thing available is the sample data and its empirical distribution, shown on the </a:t>
            </a:r>
            <a:r>
              <a:rPr lang="en-US" sz="2800" dirty="0" smtClean="0"/>
              <a:t>right-hand </a:t>
            </a:r>
            <a:r>
              <a:rPr lang="en-US" sz="2800" dirty="0"/>
              <a:t>side. </a:t>
            </a:r>
            <a:endParaRPr lang="en-US" sz="2800" dirty="0" smtClean="0"/>
          </a:p>
          <a:p>
            <a:pPr marL="457200" indent="-457200" algn="just">
              <a:buFont typeface="Arial" panose="020B0604020202020204" pitchFamily="34" charset="0"/>
              <a:buChar char="•"/>
            </a:pPr>
            <a:r>
              <a:rPr lang="en-US" sz="2800" dirty="0" smtClean="0"/>
              <a:t>To </a:t>
            </a:r>
            <a:r>
              <a:rPr lang="en-US" sz="2800" dirty="0"/>
              <a:t>get from the </a:t>
            </a:r>
            <a:r>
              <a:rPr lang="en-US" sz="2800" dirty="0" smtClean="0"/>
              <a:t>left-hand </a:t>
            </a:r>
            <a:r>
              <a:rPr lang="en-US" sz="2800" dirty="0"/>
              <a:t>side to the </a:t>
            </a:r>
            <a:r>
              <a:rPr lang="en-US" sz="2800" dirty="0" smtClean="0"/>
              <a:t>right-hand </a:t>
            </a:r>
            <a:r>
              <a:rPr lang="en-US" sz="2800" dirty="0"/>
              <a:t>side, a sampling procedure is used (represented by dashed arrows)</a:t>
            </a:r>
          </a:p>
        </p:txBody>
      </p:sp>
    </p:spTree>
    <p:extLst>
      <p:ext uri="{BB962C8B-B14F-4D97-AF65-F5344CB8AC3E}">
        <p14:creationId xmlns:p14="http://schemas.microsoft.com/office/powerpoint/2010/main" val="3946467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24128" y="162128"/>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smtClean="0">
                <a:solidFill>
                  <a:srgbClr val="C00000"/>
                </a:solidFill>
              </a:rPr>
              <a:t>distributions  </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20</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3434189" y="1823539"/>
            <a:ext cx="7639200" cy="3935815"/>
          </a:xfrm>
          <a:prstGeom prst="rect">
            <a:avLst/>
          </a:prstGeom>
        </p:spPr>
      </p:pic>
      <p:sp>
        <p:nvSpPr>
          <p:cNvPr id="8" name="Rectangle 7"/>
          <p:cNvSpPr/>
          <p:nvPr/>
        </p:nvSpPr>
        <p:spPr>
          <a:xfrm>
            <a:off x="1024128" y="1107437"/>
            <a:ext cx="2161169" cy="523220"/>
          </a:xfrm>
          <a:prstGeom prst="rect">
            <a:avLst/>
          </a:prstGeom>
        </p:spPr>
        <p:txBody>
          <a:bodyPr wrap="none">
            <a:spAutoFit/>
          </a:bodyPr>
          <a:lstStyle/>
          <a:p>
            <a:r>
              <a:rPr lang="en-US" sz="2800" b="1" dirty="0" smtClean="0"/>
              <a:t>SOLUTION 4:</a:t>
            </a:r>
            <a:endParaRPr lang="en-US" sz="2800" b="1" dirty="0"/>
          </a:p>
        </p:txBody>
      </p:sp>
    </p:spTree>
    <p:extLst>
      <p:ext uri="{BB962C8B-B14F-4D97-AF65-F5344CB8AC3E}">
        <p14:creationId xmlns:p14="http://schemas.microsoft.com/office/powerpoint/2010/main" val="1009467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24128" y="162128"/>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smtClean="0">
                <a:solidFill>
                  <a:srgbClr val="C00000"/>
                </a:solidFill>
              </a:rPr>
              <a:t>distributions  </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21</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024128" y="1107437"/>
            <a:ext cx="2161169" cy="523220"/>
          </a:xfrm>
          <a:prstGeom prst="rect">
            <a:avLst/>
          </a:prstGeom>
        </p:spPr>
        <p:txBody>
          <a:bodyPr wrap="none">
            <a:spAutoFit/>
          </a:bodyPr>
          <a:lstStyle/>
          <a:p>
            <a:r>
              <a:rPr lang="en-US" sz="2800" b="1" dirty="0" smtClean="0"/>
              <a:t>SOLUTION 5:</a:t>
            </a:r>
            <a:endParaRPr lang="en-US" sz="2800" b="1" dirty="0"/>
          </a:p>
        </p:txBody>
      </p:sp>
      <p:pic>
        <p:nvPicPr>
          <p:cNvPr id="4" name="Picture 3"/>
          <p:cNvPicPr>
            <a:picLocks noChangeAspect="1"/>
          </p:cNvPicPr>
          <p:nvPr/>
        </p:nvPicPr>
        <p:blipFill>
          <a:blip r:embed="rId2"/>
          <a:stretch>
            <a:fillRect/>
          </a:stretch>
        </p:blipFill>
        <p:spPr>
          <a:xfrm>
            <a:off x="3761488" y="1902226"/>
            <a:ext cx="7513079" cy="3952664"/>
          </a:xfrm>
          <a:prstGeom prst="rect">
            <a:avLst/>
          </a:prstGeom>
        </p:spPr>
      </p:pic>
    </p:spTree>
    <p:extLst>
      <p:ext uri="{BB962C8B-B14F-4D97-AF65-F5344CB8AC3E}">
        <p14:creationId xmlns:p14="http://schemas.microsoft.com/office/powerpoint/2010/main" val="3970504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17262" y="160338"/>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a:solidFill>
                  <a:srgbClr val="C00000"/>
                </a:solidFill>
              </a:rPr>
              <a:t>Data and Sampling </a:t>
            </a:r>
            <a:r>
              <a:rPr lang="en-US" dirty="0" smtClean="0">
                <a:solidFill>
                  <a:srgbClr val="C00000"/>
                </a:solidFill>
              </a:rPr>
              <a:t>Distributions</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3</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076967" y="1241479"/>
            <a:ext cx="6334125" cy="5229225"/>
          </a:xfrm>
          <a:prstGeom prst="rect">
            <a:avLst/>
          </a:prstGeom>
        </p:spPr>
      </p:pic>
      <p:sp>
        <p:nvSpPr>
          <p:cNvPr id="4" name="Rectangle 3"/>
          <p:cNvSpPr/>
          <p:nvPr/>
        </p:nvSpPr>
        <p:spPr>
          <a:xfrm>
            <a:off x="8543496" y="1607059"/>
            <a:ext cx="2733155" cy="4401205"/>
          </a:xfrm>
          <a:prstGeom prst="rect">
            <a:avLst/>
          </a:prstGeom>
          <a:solidFill>
            <a:srgbClr val="CCFF99"/>
          </a:solidFill>
          <a:ln>
            <a:solidFill>
              <a:schemeClr val="tx1"/>
            </a:solidFill>
          </a:ln>
        </p:spPr>
        <p:txBody>
          <a:bodyPr wrap="square">
            <a:spAutoFit/>
          </a:bodyPr>
          <a:lstStyle/>
          <a:p>
            <a:pPr algn="just"/>
            <a:r>
              <a:rPr lang="en-US" sz="2800" dirty="0"/>
              <a:t>In general, data scientists need not worry about the theoretical nature of the </a:t>
            </a:r>
            <a:r>
              <a:rPr lang="en-US" sz="2800" dirty="0" smtClean="0"/>
              <a:t>left-hand </a:t>
            </a:r>
            <a:r>
              <a:rPr lang="en-US" sz="2800" dirty="0"/>
              <a:t>side, and instead should focus on the sampling procedures and the data at hand.</a:t>
            </a:r>
          </a:p>
        </p:txBody>
      </p:sp>
    </p:spTree>
    <p:extLst>
      <p:ext uri="{BB962C8B-B14F-4D97-AF65-F5344CB8AC3E}">
        <p14:creationId xmlns:p14="http://schemas.microsoft.com/office/powerpoint/2010/main" val="228915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7975" y="612851"/>
            <a:ext cx="9720072" cy="74041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a:solidFill>
                  <a:srgbClr val="C00000"/>
                </a:solidFill>
              </a:rPr>
              <a:t>Random Sampling and Sample Bias</a:t>
            </a:r>
          </a:p>
        </p:txBody>
      </p:sp>
      <p:sp>
        <p:nvSpPr>
          <p:cNvPr id="10" name="Slide Number Placeholder 9"/>
          <p:cNvSpPr>
            <a:spLocks noGrp="1"/>
          </p:cNvSpPr>
          <p:nvPr>
            <p:ph type="sldNum" sz="quarter" idx="12"/>
          </p:nvPr>
        </p:nvSpPr>
        <p:spPr/>
        <p:txBody>
          <a:bodyPr/>
          <a:lstStyle/>
          <a:p>
            <a:fld id="{E5B29C50-D6F1-4DB6-9B68-F4CD3996E9CF}" type="slidenum">
              <a:rPr lang="en-US" smtClean="0"/>
              <a:t>4</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867959" y="1528553"/>
            <a:ext cx="10295909" cy="3108543"/>
          </a:xfrm>
          <a:prstGeom prst="rect">
            <a:avLst/>
          </a:prstGeom>
        </p:spPr>
        <p:txBody>
          <a:bodyPr wrap="square">
            <a:spAutoFit/>
          </a:bodyPr>
          <a:lstStyle/>
          <a:p>
            <a:pPr marL="457200" indent="-457200" algn="just">
              <a:buFont typeface="Arial" panose="020B0604020202020204" pitchFamily="34" charset="0"/>
              <a:buChar char="•"/>
            </a:pPr>
            <a:r>
              <a:rPr lang="en-US" sz="2800" dirty="0"/>
              <a:t>A sample is a subset of </a:t>
            </a:r>
            <a:r>
              <a:rPr lang="en-US" sz="2800" dirty="0" smtClean="0"/>
              <a:t>data from </a:t>
            </a:r>
            <a:r>
              <a:rPr lang="en-US" sz="2800" dirty="0"/>
              <a:t>a larger data set; </a:t>
            </a:r>
            <a:endParaRPr lang="en-US" sz="2800" dirty="0" smtClean="0"/>
          </a:p>
          <a:p>
            <a:pPr marL="457200" indent="-457200" algn="just">
              <a:buFont typeface="Arial" panose="020B0604020202020204" pitchFamily="34" charset="0"/>
              <a:buChar char="•"/>
            </a:pPr>
            <a:r>
              <a:rPr lang="en-US" sz="2800" dirty="0" smtClean="0"/>
              <a:t>statisticians </a:t>
            </a:r>
            <a:r>
              <a:rPr lang="en-US" sz="2800" dirty="0"/>
              <a:t>call this larger </a:t>
            </a:r>
            <a:r>
              <a:rPr lang="en-US" sz="2800" dirty="0" smtClean="0"/>
              <a:t>data </a:t>
            </a:r>
            <a:r>
              <a:rPr lang="en-US" sz="2800" dirty="0"/>
              <a:t>set the population. </a:t>
            </a:r>
            <a:endParaRPr lang="en-US" sz="2800" dirty="0" smtClean="0"/>
          </a:p>
          <a:p>
            <a:pPr marL="457200" indent="-457200" algn="just">
              <a:buFont typeface="Arial" panose="020B0604020202020204" pitchFamily="34" charset="0"/>
              <a:buChar char="•"/>
            </a:pPr>
            <a:r>
              <a:rPr lang="en-US" sz="2800" dirty="0" smtClean="0"/>
              <a:t>A </a:t>
            </a:r>
            <a:r>
              <a:rPr lang="en-US" sz="2800" dirty="0"/>
              <a:t>population in statistics is </a:t>
            </a:r>
            <a:r>
              <a:rPr lang="en-US" sz="2800" dirty="0" smtClean="0"/>
              <a:t>not the </a:t>
            </a:r>
            <a:r>
              <a:rPr lang="en-US" sz="2800" dirty="0"/>
              <a:t>same thing as in </a:t>
            </a:r>
            <a:r>
              <a:rPr lang="en-US" sz="2800" dirty="0" smtClean="0"/>
              <a:t>biology — it </a:t>
            </a:r>
            <a:r>
              <a:rPr lang="en-US" sz="2800" dirty="0"/>
              <a:t>is a large, defined </a:t>
            </a:r>
            <a:r>
              <a:rPr lang="en-US" sz="2800" dirty="0" smtClean="0"/>
              <a:t>but sometimes </a:t>
            </a:r>
            <a:r>
              <a:rPr lang="en-US" sz="2800" dirty="0"/>
              <a:t>theoretical or </a:t>
            </a:r>
            <a:r>
              <a:rPr lang="en-US" sz="2800" dirty="0" smtClean="0"/>
              <a:t>imaginary</a:t>
            </a:r>
            <a:r>
              <a:rPr lang="en-US" sz="2800" dirty="0"/>
              <a:t>, set of data. </a:t>
            </a:r>
            <a:endParaRPr lang="en-US" sz="2800" dirty="0" smtClean="0"/>
          </a:p>
          <a:p>
            <a:pPr marL="457200" indent="-457200" algn="just">
              <a:buFont typeface="Arial" panose="020B0604020202020204" pitchFamily="34" charset="0"/>
              <a:buChar char="•"/>
            </a:pPr>
            <a:r>
              <a:rPr lang="en-US" sz="2800" dirty="0" smtClean="0"/>
              <a:t>Another example is color contrast in colored image is not only pure RGB patterns but it might be a combination of RGB (0 – 255) contrast are possible in a 8-bit system. </a:t>
            </a:r>
            <a:endParaRPr lang="en-US" sz="2800" dirty="0"/>
          </a:p>
        </p:txBody>
      </p:sp>
    </p:spTree>
    <p:extLst>
      <p:ext uri="{BB962C8B-B14F-4D97-AF65-F5344CB8AC3E}">
        <p14:creationId xmlns:p14="http://schemas.microsoft.com/office/powerpoint/2010/main" val="3084615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17262" y="160338"/>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a:solidFill>
                  <a:srgbClr val="C00000"/>
                </a:solidFill>
              </a:rPr>
              <a:t>Data and Sampling </a:t>
            </a:r>
            <a:r>
              <a:rPr lang="en-US" dirty="0" smtClean="0">
                <a:solidFill>
                  <a:srgbClr val="C00000"/>
                </a:solidFill>
              </a:rPr>
              <a:t>Distributions</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5</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887104" y="968995"/>
            <a:ext cx="6359856" cy="5569951"/>
          </a:xfrm>
          <a:prstGeom prst="rect">
            <a:avLst/>
          </a:prstGeom>
        </p:spPr>
      </p:pic>
      <p:pic>
        <p:nvPicPr>
          <p:cNvPr id="4" name="Picture 3"/>
          <p:cNvPicPr>
            <a:picLocks noChangeAspect="1"/>
          </p:cNvPicPr>
          <p:nvPr/>
        </p:nvPicPr>
        <p:blipFill>
          <a:blip r:embed="rId3"/>
          <a:stretch>
            <a:fillRect/>
          </a:stretch>
        </p:blipFill>
        <p:spPr>
          <a:xfrm>
            <a:off x="7477118" y="968995"/>
            <a:ext cx="4546560" cy="2918534"/>
          </a:xfrm>
          <a:prstGeom prst="rect">
            <a:avLst/>
          </a:prstGeom>
        </p:spPr>
      </p:pic>
      <p:pic>
        <p:nvPicPr>
          <p:cNvPr id="8" name="Picture 7"/>
          <p:cNvPicPr>
            <a:picLocks noChangeAspect="1"/>
          </p:cNvPicPr>
          <p:nvPr/>
        </p:nvPicPr>
        <p:blipFill>
          <a:blip r:embed="rId4"/>
          <a:stretch>
            <a:fillRect/>
          </a:stretch>
        </p:blipFill>
        <p:spPr>
          <a:xfrm>
            <a:off x="7246960" y="3833846"/>
            <a:ext cx="4776718" cy="2705100"/>
          </a:xfrm>
          <a:prstGeom prst="rect">
            <a:avLst/>
          </a:prstGeom>
        </p:spPr>
      </p:pic>
      <p:cxnSp>
        <p:nvCxnSpPr>
          <p:cNvPr id="11" name="Straight Connector 10"/>
          <p:cNvCxnSpPr/>
          <p:nvPr/>
        </p:nvCxnSpPr>
        <p:spPr>
          <a:xfrm>
            <a:off x="7246960" y="3833846"/>
            <a:ext cx="477671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062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17262" y="160338"/>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a:solidFill>
                  <a:srgbClr val="C00000"/>
                </a:solidFill>
              </a:rPr>
              <a:t>Data and Sampling </a:t>
            </a:r>
            <a:r>
              <a:rPr lang="en-US" dirty="0" smtClean="0">
                <a:solidFill>
                  <a:srgbClr val="C00000"/>
                </a:solidFill>
              </a:rPr>
              <a:t>Distributions</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6</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953489" y="802341"/>
            <a:ext cx="10469687" cy="5693866"/>
          </a:xfrm>
          <a:prstGeom prst="rect">
            <a:avLst/>
          </a:prstGeom>
          <a:solidFill>
            <a:schemeClr val="bg1"/>
          </a:solidFill>
          <a:ln>
            <a:solidFill>
              <a:schemeClr val="bg1"/>
            </a:solidFill>
          </a:ln>
        </p:spPr>
        <p:txBody>
          <a:bodyPr wrap="square">
            <a:spAutoFit/>
          </a:bodyPr>
          <a:lstStyle/>
          <a:p>
            <a:pPr algn="just"/>
            <a:r>
              <a:rPr lang="en-US" sz="2800" b="1" dirty="0" smtClean="0"/>
              <a:t>Bias</a:t>
            </a:r>
          </a:p>
          <a:p>
            <a:pPr marL="457200" indent="-457200" algn="just">
              <a:buFont typeface="Arial" panose="020B0604020202020204" pitchFamily="34" charset="0"/>
              <a:buChar char="•"/>
            </a:pPr>
            <a:r>
              <a:rPr lang="en-US" sz="2800" dirty="0" smtClean="0"/>
              <a:t>Statistical </a:t>
            </a:r>
            <a:r>
              <a:rPr lang="en-US" sz="2800" dirty="0"/>
              <a:t>bias refers to measurement or sampling errors that are systematic and produced by the measurement or sampling </a:t>
            </a:r>
            <a:r>
              <a:rPr lang="en-US" sz="2800" dirty="0" smtClean="0"/>
              <a:t>process.</a:t>
            </a:r>
          </a:p>
          <a:p>
            <a:pPr marL="457200" indent="-457200" algn="just">
              <a:buFont typeface="Arial" panose="020B0604020202020204" pitchFamily="34" charset="0"/>
              <a:buChar char="•"/>
            </a:pPr>
            <a:r>
              <a:rPr lang="en-US" sz="2800" dirty="0" smtClean="0"/>
              <a:t>An </a:t>
            </a:r>
            <a:r>
              <a:rPr lang="en-US" sz="2800" dirty="0"/>
              <a:t>important distinction should be made between errors due to random chance, and errors due to bias. </a:t>
            </a:r>
            <a:endParaRPr lang="en-US" sz="2800" dirty="0" smtClean="0"/>
          </a:p>
          <a:p>
            <a:pPr marL="457200" indent="-457200" algn="just">
              <a:buFont typeface="Arial" panose="020B0604020202020204" pitchFamily="34" charset="0"/>
              <a:buChar char="•"/>
            </a:pPr>
            <a:r>
              <a:rPr lang="en-US" sz="2800" dirty="0" smtClean="0"/>
              <a:t>Consider </a:t>
            </a:r>
            <a:r>
              <a:rPr lang="en-US" sz="2800" dirty="0"/>
              <a:t>the physical process of a gun shooting at a target. </a:t>
            </a:r>
            <a:endParaRPr lang="en-US" sz="2800" dirty="0" smtClean="0"/>
          </a:p>
          <a:p>
            <a:pPr marL="457200" indent="-457200" algn="just">
              <a:buFont typeface="Arial" panose="020B0604020202020204" pitchFamily="34" charset="0"/>
              <a:buChar char="•"/>
            </a:pPr>
            <a:r>
              <a:rPr lang="en-US" sz="2800" dirty="0" smtClean="0"/>
              <a:t>It </a:t>
            </a:r>
            <a:r>
              <a:rPr lang="en-US" sz="2800" dirty="0"/>
              <a:t>will not hit the absolute center of the target every time, or even much at all. </a:t>
            </a:r>
            <a:endParaRPr lang="en-US" sz="2800" dirty="0" smtClean="0"/>
          </a:p>
          <a:p>
            <a:pPr marL="457200" indent="-457200" algn="just">
              <a:buFont typeface="Arial" panose="020B0604020202020204" pitchFamily="34" charset="0"/>
              <a:buChar char="•"/>
            </a:pPr>
            <a:r>
              <a:rPr lang="en-US" sz="2800" dirty="0" smtClean="0"/>
              <a:t>An </a:t>
            </a:r>
            <a:r>
              <a:rPr lang="en-US" sz="2800" dirty="0"/>
              <a:t>unbiased process will produce error, but it is random and does not tend strongly in any direction (see Figure </a:t>
            </a:r>
            <a:r>
              <a:rPr lang="en-US" sz="2800" dirty="0" smtClean="0"/>
              <a:t>7-1). </a:t>
            </a:r>
            <a:r>
              <a:rPr lang="en-US" sz="2800" dirty="0"/>
              <a:t>The results shown in Figure </a:t>
            </a:r>
            <a:r>
              <a:rPr lang="en-US" sz="2800" dirty="0" smtClean="0"/>
              <a:t>7-2 </a:t>
            </a:r>
            <a:r>
              <a:rPr lang="en-US" sz="2800" dirty="0"/>
              <a:t>show a biased process — there is still random error in both the x and y direction, but there is also a bias. Shots tend to fall in the upper-right quadrant. </a:t>
            </a:r>
          </a:p>
        </p:txBody>
      </p:sp>
    </p:spTree>
    <p:extLst>
      <p:ext uri="{BB962C8B-B14F-4D97-AF65-F5344CB8AC3E}">
        <p14:creationId xmlns:p14="http://schemas.microsoft.com/office/powerpoint/2010/main" val="2343536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17262" y="160338"/>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a:solidFill>
                  <a:srgbClr val="C00000"/>
                </a:solidFill>
              </a:rPr>
              <a:t>Data and Sampling </a:t>
            </a:r>
            <a:r>
              <a:rPr lang="en-US" dirty="0" smtClean="0">
                <a:solidFill>
                  <a:srgbClr val="C00000"/>
                </a:solidFill>
              </a:rPr>
              <a:t>Distributions</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7</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68740" y="1377248"/>
            <a:ext cx="5377022" cy="4627765"/>
          </a:xfrm>
          <a:prstGeom prst="rect">
            <a:avLst/>
          </a:prstGeom>
        </p:spPr>
      </p:pic>
      <p:pic>
        <p:nvPicPr>
          <p:cNvPr id="4" name="Picture 3"/>
          <p:cNvPicPr>
            <a:picLocks noChangeAspect="1"/>
          </p:cNvPicPr>
          <p:nvPr/>
        </p:nvPicPr>
        <p:blipFill>
          <a:blip r:embed="rId3"/>
          <a:stretch>
            <a:fillRect/>
          </a:stretch>
        </p:blipFill>
        <p:spPr>
          <a:xfrm>
            <a:off x="6045762" y="1532623"/>
            <a:ext cx="5530854" cy="4472389"/>
          </a:xfrm>
          <a:prstGeom prst="rect">
            <a:avLst/>
          </a:prstGeom>
        </p:spPr>
      </p:pic>
      <p:cxnSp>
        <p:nvCxnSpPr>
          <p:cNvPr id="8" name="Straight Connector 7"/>
          <p:cNvCxnSpPr/>
          <p:nvPr/>
        </p:nvCxnSpPr>
        <p:spPr>
          <a:xfrm>
            <a:off x="6086906" y="1355199"/>
            <a:ext cx="13648" cy="44723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435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17262" y="160338"/>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a:solidFill>
                  <a:srgbClr val="C00000"/>
                </a:solidFill>
              </a:rPr>
              <a:t>Data and Sampling </a:t>
            </a:r>
            <a:r>
              <a:rPr lang="en-US" dirty="0" smtClean="0">
                <a:solidFill>
                  <a:srgbClr val="C00000"/>
                </a:solidFill>
              </a:rPr>
              <a:t>Distributions</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8</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913371" y="1144619"/>
            <a:ext cx="10755465" cy="1384995"/>
          </a:xfrm>
          <a:prstGeom prst="rect">
            <a:avLst/>
          </a:prstGeom>
        </p:spPr>
        <p:txBody>
          <a:bodyPr wrap="square">
            <a:spAutoFit/>
          </a:bodyPr>
          <a:lstStyle/>
          <a:p>
            <a:pPr algn="just"/>
            <a:r>
              <a:rPr lang="en-US" sz="2800" b="1" u="sng" dirty="0"/>
              <a:t>Random </a:t>
            </a:r>
            <a:r>
              <a:rPr lang="en-US" sz="2800" b="1" u="sng" dirty="0" smtClean="0"/>
              <a:t>Selection</a:t>
            </a:r>
          </a:p>
          <a:p>
            <a:pPr marL="457200" indent="-457200" algn="just">
              <a:buFont typeface="Arial" panose="020B0604020202020204" pitchFamily="34" charset="0"/>
              <a:buChar char="•"/>
            </a:pPr>
            <a:r>
              <a:rPr lang="en-US" sz="2800" dirty="0" smtClean="0"/>
              <a:t>To </a:t>
            </a:r>
            <a:r>
              <a:rPr lang="en-US" sz="2800" dirty="0"/>
              <a:t>avoid the </a:t>
            </a:r>
            <a:r>
              <a:rPr lang="en-US" sz="2800" dirty="0" smtClean="0"/>
              <a:t>problems </a:t>
            </a:r>
            <a:r>
              <a:rPr lang="en-US" sz="2800" dirty="0"/>
              <a:t>of sample bias </a:t>
            </a:r>
            <a:r>
              <a:rPr lang="en-US" sz="2800" dirty="0" smtClean="0"/>
              <a:t>there </a:t>
            </a:r>
            <a:r>
              <a:rPr lang="en-US" sz="2800" dirty="0"/>
              <a:t>are now a variety of </a:t>
            </a:r>
            <a:r>
              <a:rPr lang="en-US" sz="2800" dirty="0" smtClean="0"/>
              <a:t>methods, </a:t>
            </a:r>
            <a:r>
              <a:rPr lang="en-US" sz="2800" dirty="0"/>
              <a:t>but at the heart of all of them lies random sampling. </a:t>
            </a:r>
            <a:endParaRPr lang="en-US" sz="2800" b="1" u="sng" dirty="0"/>
          </a:p>
        </p:txBody>
      </p:sp>
      <p:sp>
        <p:nvSpPr>
          <p:cNvPr id="4" name="Rectangle 3"/>
          <p:cNvSpPr/>
          <p:nvPr/>
        </p:nvSpPr>
        <p:spPr>
          <a:xfrm>
            <a:off x="913370" y="2862005"/>
            <a:ext cx="10755465" cy="2246769"/>
          </a:xfrm>
          <a:prstGeom prst="rect">
            <a:avLst/>
          </a:prstGeom>
        </p:spPr>
        <p:txBody>
          <a:bodyPr wrap="square">
            <a:spAutoFit/>
          </a:bodyPr>
          <a:lstStyle/>
          <a:p>
            <a:pPr algn="just"/>
            <a:r>
              <a:rPr lang="en-US" sz="2800" b="1" u="sng" dirty="0"/>
              <a:t>Sampling Distribution of a </a:t>
            </a:r>
            <a:r>
              <a:rPr lang="en-US" sz="2800" b="1" u="sng" dirty="0" smtClean="0"/>
              <a:t>Statistic</a:t>
            </a:r>
          </a:p>
          <a:p>
            <a:pPr marL="457200" indent="-457200" algn="just">
              <a:buFont typeface="Arial" panose="020B0604020202020204" pitchFamily="34" charset="0"/>
              <a:buChar char="•"/>
            </a:pPr>
            <a:r>
              <a:rPr lang="en-US" sz="2800" dirty="0"/>
              <a:t>The term sampling distribution of a statistic refers to the distribution of some sample statistic, </a:t>
            </a:r>
            <a:r>
              <a:rPr lang="en-US" sz="2800" dirty="0" smtClean="0"/>
              <a:t>drawn </a:t>
            </a:r>
            <a:r>
              <a:rPr lang="en-US" sz="2800" dirty="0"/>
              <a:t>from the same population. </a:t>
            </a:r>
            <a:endParaRPr lang="en-US" sz="2800" dirty="0" smtClean="0"/>
          </a:p>
          <a:p>
            <a:pPr marL="457200" indent="-457200" algn="just">
              <a:buFont typeface="Arial" panose="020B0604020202020204" pitchFamily="34" charset="0"/>
              <a:buChar char="•"/>
            </a:pPr>
            <a:r>
              <a:rPr lang="en-US" sz="2800" dirty="0" smtClean="0"/>
              <a:t>Much </a:t>
            </a:r>
            <a:r>
              <a:rPr lang="en-US" sz="2800" dirty="0"/>
              <a:t>of classical statistics is concerned with making inferences from (small) samples to (very large) populations.</a:t>
            </a:r>
            <a:endParaRPr lang="en-US" sz="2800" b="1" u="sng" dirty="0"/>
          </a:p>
        </p:txBody>
      </p:sp>
    </p:spTree>
    <p:extLst>
      <p:ext uri="{BB962C8B-B14F-4D97-AF65-F5344CB8AC3E}">
        <p14:creationId xmlns:p14="http://schemas.microsoft.com/office/powerpoint/2010/main" val="4255726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17262" y="160338"/>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a:solidFill>
                  <a:srgbClr val="C00000"/>
                </a:solidFill>
              </a:rPr>
              <a:t>Data and Sampling </a:t>
            </a:r>
            <a:r>
              <a:rPr lang="en-US" dirty="0" smtClean="0">
                <a:solidFill>
                  <a:srgbClr val="C00000"/>
                </a:solidFill>
              </a:rPr>
              <a:t>Distributions</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9</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050882" y="914400"/>
            <a:ext cx="10540133" cy="5445457"/>
          </a:xfrm>
          <a:prstGeom prst="rect">
            <a:avLst/>
          </a:prstGeom>
        </p:spPr>
      </p:pic>
    </p:spTree>
    <p:extLst>
      <p:ext uri="{BB962C8B-B14F-4D97-AF65-F5344CB8AC3E}">
        <p14:creationId xmlns:p14="http://schemas.microsoft.com/office/powerpoint/2010/main" val="41668992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E736489A-00C3-4E0A-AAA8-D4D3127BA5B3}"/>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ACC2096-6844-4B95-B463-E84303707E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1410</Words>
  <Application>Microsoft Office PowerPoint</Application>
  <PresentationFormat>Custom</PresentationFormat>
  <Paragraphs>143</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Integral</vt:lpstr>
      <vt:lpstr>DS501 Statistical and Mathematical methods for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2016-02-07T19:12:21Z</dcterms:created>
  <dcterms:modified xsi:type="dcterms:W3CDTF">2019-11-01T15:06:13Z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TC034606119991</vt:lpwstr>
  </property>
</Properties>
</file>