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6" r:id="rId2"/>
  </p:sldMasterIdLst>
  <p:notesMasterIdLst>
    <p:notesMasterId r:id="rId42"/>
  </p:notesMasterIdLst>
  <p:handoutMasterIdLst>
    <p:handoutMasterId r:id="rId43"/>
  </p:handoutMasterIdLst>
  <p:sldIdLst>
    <p:sldId id="257" r:id="rId3"/>
    <p:sldId id="472" r:id="rId4"/>
    <p:sldId id="473" r:id="rId5"/>
    <p:sldId id="474" r:id="rId6"/>
    <p:sldId id="475" r:id="rId7"/>
    <p:sldId id="476" r:id="rId8"/>
    <p:sldId id="477" r:id="rId9"/>
    <p:sldId id="479" r:id="rId10"/>
    <p:sldId id="478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4" r:id="rId36"/>
    <p:sldId id="505" r:id="rId37"/>
    <p:sldId id="506" r:id="rId38"/>
    <p:sldId id="507" r:id="rId39"/>
    <p:sldId id="508" r:id="rId40"/>
    <p:sldId id="50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704" autoAdjust="0"/>
  </p:normalViewPr>
  <p:slideViewPr>
    <p:cSldViewPr snapToGrid="0">
      <p:cViewPr varScale="1">
        <p:scale>
          <a:sx n="70" d="100"/>
          <a:sy n="7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9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9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IMAGE PROCESSING by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DIGITAL IMAGE PROCESSING by DR. M. Wasim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83" y="4517408"/>
            <a:ext cx="6864823" cy="12471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DS501 Statistical and Mathematical methods for Data Science</a:t>
            </a:r>
            <a:endParaRPr lang="en-US" sz="3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610600" y="4810009"/>
            <a:ext cx="3200400" cy="18637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w Cen MT Condensed (Headings)"/>
                <a:cs typeface="Arial" pitchFamily="34" charset="0"/>
              </a:rPr>
              <a:t>Lecture Week </a:t>
            </a:r>
            <a:r>
              <a:rPr lang="en-US" b="1" dirty="0" smtClean="0">
                <a:solidFill>
                  <a:schemeClr val="tx1"/>
                </a:solidFill>
                <a:latin typeface="Tw Cen MT Condensed (Headings)"/>
                <a:cs typeface="Arial" pitchFamily="34" charset="0"/>
              </a:rPr>
              <a:t>10</a:t>
            </a:r>
            <a:endParaRPr lang="en-US" b="1" dirty="0">
              <a:solidFill>
                <a:schemeClr val="tx1"/>
              </a:solidFill>
              <a:latin typeface="Tw Cen MT Condensed (Headings)"/>
              <a:cs typeface="Arial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>
                <a:latin typeface="Tw Cen MT Condensed (Headings)"/>
                <a:cs typeface="Arial" pitchFamily="34" charset="0"/>
              </a:rPr>
              <a:t>Linear Algebra for DS</a:t>
            </a:r>
            <a:endParaRPr lang="en-US" dirty="0">
              <a:latin typeface="Tw Cen MT Condensed (Headings)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04" y="5469670"/>
            <a:ext cx="5181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84" y="6392316"/>
            <a:ext cx="23526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Image result for logo fast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logo fast univers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6" y="4912537"/>
            <a:ext cx="1460327" cy="146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518" y="6442499"/>
            <a:ext cx="347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Certified Data Analyst </a:t>
            </a:r>
            <a:r>
              <a:rPr lang="en-US" sz="2000" b="1" dirty="0"/>
              <a:t>[</a:t>
            </a:r>
            <a:r>
              <a:rPr lang="en-US" sz="1600" b="1" dirty="0"/>
              <a:t>KARACHI</a:t>
            </a:r>
            <a:r>
              <a:rPr lang="en-US" sz="1600" b="1" dirty="0">
                <a:solidFill>
                  <a:srgbClr val="C00000"/>
                </a:solidFill>
              </a:rPr>
              <a:t>.AI</a:t>
            </a:r>
            <a:r>
              <a:rPr lang="en-US" sz="24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4128" y="943809"/>
            <a:ext cx="106037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Calibri" panose="020F0502020204030204" pitchFamily="34" charset="0"/>
              </a:rPr>
              <a:t>Eigen decomposition</a:t>
            </a:r>
            <a:endParaRPr lang="en-US" sz="2800" b="1" dirty="0"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The </a:t>
            </a:r>
            <a:r>
              <a:rPr lang="en-US" sz="2800" dirty="0" err="1" smtClean="0">
                <a:latin typeface="Calibri" panose="020F0502020204030204" pitchFamily="34" charset="0"/>
              </a:rPr>
              <a:t>eigen</a:t>
            </a:r>
            <a:r>
              <a:rPr lang="en-US" sz="2800" dirty="0" smtClean="0">
                <a:latin typeface="Calibri" panose="020F0502020204030204" pitchFamily="34" charset="0"/>
              </a:rPr>
              <a:t> decomposition</a:t>
            </a:r>
            <a:r>
              <a:rPr lang="en-US" sz="2800" dirty="0">
                <a:latin typeface="Calibri" panose="020F0502020204030204" pitchFamily="34" charset="0"/>
              </a:rPr>
              <a:t> is one form of matrix decomposition. Decomposing a matrix means that we want to find a product of matrices that is equal to the initial matrix. In the case of the </a:t>
            </a:r>
            <a:r>
              <a:rPr lang="en-US" sz="2800" dirty="0" err="1" smtClean="0">
                <a:latin typeface="Calibri" panose="020F0502020204030204" pitchFamily="34" charset="0"/>
              </a:rPr>
              <a:t>eigen</a:t>
            </a:r>
            <a:r>
              <a:rPr lang="en-US" sz="2800" dirty="0" smtClean="0">
                <a:latin typeface="Calibri" panose="020F0502020204030204" pitchFamily="34" charset="0"/>
              </a:rPr>
              <a:t> decomposition</a:t>
            </a:r>
            <a:r>
              <a:rPr lang="en-US" sz="2800" dirty="0">
                <a:latin typeface="Calibri" panose="020F0502020204030204" pitchFamily="34" charset="0"/>
              </a:rPr>
              <a:t>, we decompose the initial matrix into the product of its eigenvectors and eigenvalues.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 err="1" smtClean="0">
                <a:latin typeface="Calibri" panose="020F0502020204030204" pitchFamily="34" charset="0"/>
              </a:rPr>
              <a:t>eigen</a:t>
            </a:r>
            <a:r>
              <a:rPr lang="en-US" sz="2800" dirty="0" smtClean="0">
                <a:latin typeface="Calibri" panose="020F0502020204030204" pitchFamily="34" charset="0"/>
              </a:rPr>
              <a:t> decomposition </a:t>
            </a:r>
            <a:r>
              <a:rPr lang="en-US" sz="2800" dirty="0">
                <a:latin typeface="Calibri" panose="020F0502020204030204" pitchFamily="34" charset="0"/>
              </a:rPr>
              <a:t>of the matrix corresponding to a quadratic equation can be used to find the minimum and maximum of that </a:t>
            </a:r>
            <a:r>
              <a:rPr lang="en-US" sz="2800" dirty="0" smtClean="0">
                <a:latin typeface="Calibri" panose="020F0502020204030204" pitchFamily="34" charset="0"/>
              </a:rPr>
              <a:t>function.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09" y="4465191"/>
            <a:ext cx="5108813" cy="2039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272" y="5075991"/>
            <a:ext cx="2536822" cy="616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55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28592" y="1146409"/>
            <a:ext cx="105628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Singular Value Decomposition (SVD)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The way to go to decompose other types of matrices that can’t be decomposed with </a:t>
            </a:r>
            <a:r>
              <a:rPr lang="en-US" sz="2800" dirty="0" err="1" smtClean="0">
                <a:latin typeface="Calibri" panose="020F0502020204030204" pitchFamily="34" charset="0"/>
              </a:rPr>
              <a:t>eigen</a:t>
            </a:r>
            <a:r>
              <a:rPr lang="en-US" sz="2800" dirty="0" smtClean="0">
                <a:latin typeface="Calibri" panose="020F0502020204030204" pitchFamily="34" charset="0"/>
              </a:rPr>
              <a:t> decomposition</a:t>
            </a:r>
            <a:r>
              <a:rPr lang="en-US" sz="2800" dirty="0">
                <a:latin typeface="Calibri" panose="020F0502020204030204" pitchFamily="34" charset="0"/>
              </a:rPr>
              <a:t> is to use SVD.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With </a:t>
            </a:r>
            <a:r>
              <a:rPr lang="en-US" sz="2800" dirty="0">
                <a:latin typeface="Calibri" panose="020F0502020204030204" pitchFamily="34" charset="0"/>
              </a:rPr>
              <a:t>the SVD, we decompose a matrix in three other matrices.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We </a:t>
            </a:r>
            <a:r>
              <a:rPr lang="en-US" sz="2800" dirty="0">
                <a:latin typeface="Calibri" panose="020F0502020204030204" pitchFamily="34" charset="0"/>
              </a:rPr>
              <a:t>can see these new matrices as sub-transformations of the space. Instead of doing the transformation in one movement, we decompose it in three movements.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02" y="4361667"/>
            <a:ext cx="3995930" cy="22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3048" y="1146409"/>
            <a:ext cx="1048295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The Trace Operator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</a:rPr>
              <a:t>The trace is the sum of all values in the diagonal of a square matrix. It can be used to specify the </a:t>
            </a:r>
            <a:r>
              <a:rPr lang="en-US" sz="2800" dirty="0" err="1">
                <a:latin typeface="Calibri" panose="020F0502020204030204" pitchFamily="34" charset="0"/>
              </a:rPr>
              <a:t>Frobenius</a:t>
            </a:r>
            <a:r>
              <a:rPr lang="en-US" sz="2800" dirty="0">
                <a:latin typeface="Calibri" panose="020F0502020204030204" pitchFamily="34" charset="0"/>
              </a:rPr>
              <a:t> norm of a matrix, which is needed for the Principal Component Analysis (PCA</a:t>
            </a:r>
            <a:r>
              <a:rPr lang="en-US" sz="2800" dirty="0" smtClean="0">
                <a:latin typeface="Calibri" panose="020F0502020204030204" pitchFamily="34" charset="0"/>
              </a:rPr>
              <a:t>).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2" y="3182358"/>
            <a:ext cx="2057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4127" y="1036936"/>
            <a:ext cx="10590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The Determinant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The determinant of a matrix AA is a number corresponding to the multiplicative change you get when you transform your space with this matrix.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A </a:t>
            </a:r>
            <a:r>
              <a:rPr lang="en-US" sz="2800" dirty="0">
                <a:latin typeface="Calibri" panose="020F0502020204030204" pitchFamily="34" charset="0"/>
              </a:rPr>
              <a:t>negative determinant means that there is a change in orientation (and not just a rescaling and/or a rotation).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790" y="3902521"/>
            <a:ext cx="4448175" cy="28417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79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4127" y="1146409"/>
            <a:ext cx="105628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</a:rPr>
              <a:t>Principal Component Analysis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When the data-set is high-dimensional, it would be nice to have a way to reduce these dimensions while keeping all the information present in the data-set.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The </a:t>
            </a:r>
            <a:r>
              <a:rPr lang="en-US" sz="2800" dirty="0">
                <a:latin typeface="Calibri" panose="020F0502020204030204" pitchFamily="34" charset="0"/>
              </a:rPr>
              <a:t>aim of principal components analysis (PCA) is generally to reduce the number of dimensions of a data-set where dimensions are not completely </a:t>
            </a:r>
            <a:r>
              <a:rPr lang="en-US" sz="2800" dirty="0" smtClean="0">
                <a:latin typeface="Calibri" panose="020F0502020204030204" pitchFamily="34" charset="0"/>
              </a:rPr>
              <a:t>de-correlated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  <a:endParaRPr lang="en-US" sz="2800" b="0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00" y="4246201"/>
            <a:ext cx="63531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68" y="1733266"/>
            <a:ext cx="6343650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489" y="2353885"/>
            <a:ext cx="4147352" cy="25321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5009" y="5001550"/>
            <a:ext cx="302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37" y="2156533"/>
            <a:ext cx="6457950" cy="3619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922085" y="856357"/>
            <a:ext cx="45265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</a:rPr>
              <a:t>Tensor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You can think of a Tensor as an array of numbers, arranged on a regular grid, with a variable number of axes.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</a:rPr>
              <a:t>Tensor has three indices, where the first one points to the row, the second to the column and the third one to the axis.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For </a:t>
            </a:r>
            <a:r>
              <a:rPr lang="en-US" sz="2400" dirty="0">
                <a:latin typeface="Calibri" panose="020F0502020204030204" pitchFamily="34" charset="0"/>
              </a:rPr>
              <a:t>example, </a:t>
            </a:r>
            <a:r>
              <a:rPr lang="en-US" sz="2400" dirty="0" smtClean="0">
                <a:latin typeface="Calibri" panose="020F0502020204030204" pitchFamily="34" charset="0"/>
              </a:rPr>
              <a:t>T332 </a:t>
            </a:r>
            <a:r>
              <a:rPr lang="en-US" sz="2400" dirty="0">
                <a:latin typeface="Calibri" panose="020F0502020204030204" pitchFamily="34" charset="0"/>
              </a:rPr>
              <a:t>points to the </a:t>
            </a:r>
            <a:r>
              <a:rPr lang="en-US" sz="2400" dirty="0" smtClean="0">
                <a:latin typeface="Calibri" panose="020F0502020204030204" pitchFamily="34" charset="0"/>
              </a:rPr>
              <a:t>third </a:t>
            </a:r>
            <a:r>
              <a:rPr lang="en-US" sz="2400" dirty="0">
                <a:latin typeface="Calibri" panose="020F0502020204030204" pitchFamily="34" charset="0"/>
              </a:rPr>
              <a:t>row, the third column, and the second axis.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</a:rPr>
              <a:t>refers to the value 0 in the right Tensor in the graphic below:</a:t>
            </a:r>
            <a:endParaRPr lang="en-US" sz="2400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77" y="1146409"/>
            <a:ext cx="9939053" cy="52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090168"/>
            <a:ext cx="9268931" cy="3789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40" y="4995141"/>
            <a:ext cx="5864708" cy="17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5" y="1146409"/>
            <a:ext cx="4550252" cy="45749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90" y="1146409"/>
            <a:ext cx="5641782" cy="4949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2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56519" y="107064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28047" y="1049926"/>
            <a:ext cx="105770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What is Linear Algebra?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</a:rPr>
              <a:t>Linear algebra is the branch of mathematics concerning </a:t>
            </a:r>
            <a:r>
              <a:rPr lang="en-US" sz="2800" dirty="0" smtClean="0">
                <a:latin typeface="Calibri" panose="020F0502020204030204" pitchFamily="34" charset="0"/>
              </a:rPr>
              <a:t>linear equations</a:t>
            </a:r>
            <a:r>
              <a:rPr lang="en-US" sz="2800" dirty="0">
                <a:latin typeface="Calibri" panose="020F0502020204030204" pitchFamily="34" charset="0"/>
              </a:rPr>
              <a:t>, linear functions and their representations through matrices and vector spaces.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893" y="3153368"/>
            <a:ext cx="3680466" cy="28925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048" y="2845552"/>
            <a:ext cx="66191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medium-content-serif-font"/>
              </a:rPr>
              <a:t>Algebra is the branch that deals with linear equations and linear functions which are represented through matrices and vectors</a:t>
            </a:r>
            <a:r>
              <a:rPr lang="en-US" sz="2800" dirty="0" smtClean="0">
                <a:latin typeface="medium-content-serif-font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medium-content-serif-font"/>
              </a:rPr>
              <a:t>In simpler words, it helps us understand geometric terms such as planes, in higher dimensions, and perform mathematical operations on them.</a:t>
            </a:r>
          </a:p>
        </p:txBody>
      </p:sp>
    </p:spTree>
    <p:extLst>
      <p:ext uri="{BB962C8B-B14F-4D97-AF65-F5344CB8AC3E}">
        <p14:creationId xmlns:p14="http://schemas.microsoft.com/office/powerpoint/2010/main" val="5281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60" y="969095"/>
            <a:ext cx="5323338" cy="57759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5" y="2164594"/>
            <a:ext cx="5057775" cy="2980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89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4" y="1021165"/>
            <a:ext cx="9779616" cy="53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25" y="975459"/>
            <a:ext cx="9887518" cy="54863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85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44" y="1146409"/>
            <a:ext cx="8951046" cy="5102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10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11" y="1146409"/>
            <a:ext cx="9757723" cy="52583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75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24" y="1543859"/>
            <a:ext cx="9888966" cy="4926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7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146409"/>
            <a:ext cx="10283826" cy="53363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34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270947"/>
            <a:ext cx="10453640" cy="52082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9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97" y="1179452"/>
            <a:ext cx="9429537" cy="5258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67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25" y="1311847"/>
            <a:ext cx="9754930" cy="51588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40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91654" y="1146409"/>
            <a:ext cx="107771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By definition, algebra deals primarily with scalars (one-dimensional entities), but Linear Algebra has vectors and matrices (entities which possess two or more dimensional components) to deal with linear equations and functions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algn="just"/>
            <a:endParaRPr lang="en-US" sz="2800" dirty="0">
              <a:latin typeface="medium-content-serif-font"/>
            </a:endParaRPr>
          </a:p>
          <a:p>
            <a:pPr algn="just"/>
            <a:r>
              <a:rPr lang="en-US" sz="2800" dirty="0">
                <a:solidFill>
                  <a:srgbClr val="3366FF"/>
                </a:solidFill>
                <a:latin typeface="medium-content-serif-font"/>
              </a:rPr>
              <a:t>Why Linear Algebra is significant in Data Science</a:t>
            </a:r>
            <a:r>
              <a:rPr lang="en-US" sz="2800" dirty="0" smtClean="0">
                <a:solidFill>
                  <a:srgbClr val="3366FF"/>
                </a:solidFill>
                <a:latin typeface="medium-content-serif-font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Linear Algebra is central to almost all areas of mathematics like geometry and functional analysis. 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Its </a:t>
            </a:r>
            <a:r>
              <a:rPr lang="en-US" sz="2800" dirty="0"/>
              <a:t>concepts are a crucial prerequisite for understanding the theory behind Data Science.</a:t>
            </a:r>
            <a:endParaRPr lang="en-US" sz="2800" dirty="0">
              <a:solidFill>
                <a:srgbClr val="3366FF"/>
              </a:solidFill>
              <a:latin typeface="medium-content-serif-font"/>
            </a:endParaRPr>
          </a:p>
          <a:p>
            <a:pPr algn="just"/>
            <a:endParaRPr lang="en-US" sz="2800" b="1" dirty="0">
              <a:solidFill>
                <a:srgbClr val="3366FF"/>
              </a:solidFill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12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02" y="968988"/>
            <a:ext cx="9098058" cy="5322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6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machine learning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5" y="968635"/>
            <a:ext cx="6941096" cy="524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766" y="2292824"/>
            <a:ext cx="3965730" cy="2893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58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67" y="1146409"/>
            <a:ext cx="9298605" cy="4950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machine learning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06" y="1146409"/>
            <a:ext cx="10131417" cy="46402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machine learning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10" y="1146409"/>
            <a:ext cx="10562821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207" y="3043451"/>
            <a:ext cx="4851450" cy="370157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machine learning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53" y="1146409"/>
            <a:ext cx="8694336" cy="2565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53" y="3927529"/>
            <a:ext cx="8694336" cy="2543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235821" y="1146409"/>
            <a:ext cx="1392072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DYS</a:t>
            </a:r>
          </a:p>
          <a:p>
            <a:r>
              <a:rPr lang="en-US" dirty="0" smtClean="0"/>
              <a:t>PCA</a:t>
            </a:r>
          </a:p>
          <a:p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machine learning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55" y="996284"/>
            <a:ext cx="9941684" cy="532429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machine learning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31" y="1146409"/>
            <a:ext cx="9520769" cy="50266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machine learning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1146409"/>
            <a:ext cx="10521879" cy="525688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machine learning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41143" y="3261815"/>
            <a:ext cx="910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3366FF"/>
                </a:solidFill>
              </a:rPr>
              <a:t>Transformations</a:t>
            </a:r>
            <a:endParaRPr lang="en-US" sz="4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24128" y="1177067"/>
            <a:ext cx="1038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Calibri" panose="020F0502020204030204" pitchFamily="34" charset="0"/>
              </a:rPr>
              <a:t>How Linear Algebra is used in Data Science?</a:t>
            </a:r>
          </a:p>
          <a:p>
            <a:r>
              <a:rPr lang="en-US" sz="2800" b="1" dirty="0">
                <a:latin typeface="Calibri" panose="020F0502020204030204" pitchFamily="34" charset="0"/>
              </a:rPr>
              <a:t>Scalars, Vectors, Matrices and </a:t>
            </a:r>
            <a:r>
              <a:rPr lang="en-US" sz="2800" b="1" dirty="0" smtClean="0">
                <a:latin typeface="Calibri" panose="020F0502020204030204" pitchFamily="34" charset="0"/>
              </a:rPr>
              <a:t>Tensors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  A</a:t>
            </a:r>
            <a:r>
              <a:rPr lang="en-US" sz="2800" dirty="0">
                <a:latin typeface="Calibri" panose="020F0502020204030204" pitchFamily="34" charset="0"/>
              </a:rPr>
              <a:t> scalar is a single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  A</a:t>
            </a:r>
            <a:r>
              <a:rPr lang="en-US" sz="2800" dirty="0">
                <a:latin typeface="Calibri" panose="020F0502020204030204" pitchFamily="34" charset="0"/>
              </a:rPr>
              <a:t> vector is an array of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  A</a:t>
            </a:r>
            <a:r>
              <a:rPr lang="en-US" sz="2800" dirty="0">
                <a:latin typeface="Calibri" panose="020F0502020204030204" pitchFamily="34" charset="0"/>
              </a:rPr>
              <a:t> matrix is a 2-D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  A</a:t>
            </a:r>
            <a:r>
              <a:rPr lang="en-US" sz="2800" dirty="0">
                <a:latin typeface="Calibri" panose="020F0502020204030204" pitchFamily="34" charset="0"/>
              </a:rPr>
              <a:t> tensor is a n-dimensional array with n&gt;2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64" y="4211058"/>
            <a:ext cx="6324600" cy="2143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15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4127" y="1146409"/>
            <a:ext cx="102838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Calibri" panose="020F0502020204030204" pitchFamily="34" charset="0"/>
              </a:rPr>
              <a:t>Matrix Transpose</a:t>
            </a: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With</a:t>
            </a:r>
            <a:r>
              <a:rPr lang="en-US" sz="2800" dirty="0">
                <a:latin typeface="Calibri" panose="020F0502020204030204" pitchFamily="34" charset="0"/>
              </a:rPr>
              <a:t> transposition we can convert a 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row </a:t>
            </a:r>
            <a:r>
              <a:rPr lang="en-US" sz="2800" dirty="0">
                <a:latin typeface="Calibri" panose="020F0502020204030204" pitchFamily="34" charset="0"/>
              </a:rPr>
              <a:t>vector to a column vector and vice versa.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927" y="1453945"/>
            <a:ext cx="3101240" cy="14440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4127" y="2838940"/>
            <a:ext cx="101160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Multiplying Matrices and Vectors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The dot product of matrices &amp; vectors is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      used </a:t>
            </a:r>
            <a:r>
              <a:rPr lang="en-US" sz="2800" dirty="0">
                <a:latin typeface="Calibri" panose="020F0502020204030204" pitchFamily="34" charset="0"/>
              </a:rPr>
              <a:t>in every equation explaining data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      Science algorithms</a:t>
            </a:r>
            <a:r>
              <a:rPr lang="en-US" sz="2800" dirty="0">
                <a:latin typeface="Calibri" panose="020F0502020204030204" pitchFamily="34" charset="0"/>
              </a:rPr>
              <a:t>.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Matrices multiplication </a:t>
            </a:r>
            <a:r>
              <a:rPr lang="en-US" sz="2800" dirty="0">
                <a:latin typeface="Calibri" panose="020F0502020204030204" pitchFamily="34" charset="0"/>
              </a:rPr>
              <a:t>is distributive, 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	associative, NOT </a:t>
            </a:r>
            <a:r>
              <a:rPr lang="en-US" sz="2800" dirty="0">
                <a:latin typeface="Calibri" panose="020F0502020204030204" pitchFamily="34" charset="0"/>
              </a:rPr>
              <a:t>commutative, while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	vector multiplication is</a:t>
            </a:r>
            <a:r>
              <a:rPr lang="en-US" sz="2800" dirty="0">
                <a:latin typeface="Calibri" panose="020F0502020204030204" pitchFamily="34" charset="0"/>
              </a:rPr>
              <a:t> commutative.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116" y="3870738"/>
            <a:ext cx="4048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8949" y="1146409"/>
            <a:ext cx="106543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Identity and Inverse Matrices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The identity matrix In is a special matrix of shape (</a:t>
            </a:r>
            <a:r>
              <a:rPr lang="en-US" sz="2800" dirty="0" err="1">
                <a:latin typeface="Calibri" panose="020F0502020204030204" pitchFamily="34" charset="0"/>
              </a:rPr>
              <a:t>n×n</a:t>
            </a:r>
            <a:r>
              <a:rPr lang="en-US" sz="2800" dirty="0">
                <a:latin typeface="Calibri" panose="020F0502020204030204" pitchFamily="34" charset="0"/>
              </a:rPr>
              <a:t>) that is filled with 0 except the diagonal that is filled with 1.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An</a:t>
            </a:r>
            <a:r>
              <a:rPr lang="en-US" sz="2800" dirty="0">
                <a:latin typeface="Calibri" panose="020F0502020204030204" pitchFamily="34" charset="0"/>
              </a:rPr>
              <a:t> inverse matrix is that results in the identity matrix when it is multiplied by its original form.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04" y="3610627"/>
            <a:ext cx="2156551" cy="1533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642" y="5590106"/>
            <a:ext cx="1453913" cy="4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8949" y="1692320"/>
            <a:ext cx="49652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Linear Dependence and Span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</a:rPr>
              <a:t>We cover here how to represent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systems </a:t>
            </a:r>
            <a:r>
              <a:rPr lang="en-US" sz="2800" dirty="0">
                <a:latin typeface="Calibri" panose="020F0502020204030204" pitchFamily="34" charset="0"/>
              </a:rPr>
              <a:t>of equations graphically,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how </a:t>
            </a:r>
            <a:r>
              <a:rPr lang="en-US" sz="2800" dirty="0">
                <a:latin typeface="Calibri" panose="020F0502020204030204" pitchFamily="34" charset="0"/>
              </a:rPr>
              <a:t>to interpret the number of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solutions </a:t>
            </a:r>
            <a:r>
              <a:rPr lang="en-US" sz="2800" dirty="0">
                <a:latin typeface="Calibri" panose="020F0502020204030204" pitchFamily="34" charset="0"/>
              </a:rPr>
              <a:t>of a system, what is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Linear combination</a:t>
            </a:r>
            <a:r>
              <a:rPr lang="en-US" sz="2800" dirty="0">
                <a:latin typeface="Calibri" panose="020F0502020204030204" pitchFamily="34" charset="0"/>
              </a:rPr>
              <a:t>, dependence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algn="just"/>
            <a:r>
              <a:rPr lang="en-US" sz="2800" dirty="0" smtClean="0">
                <a:latin typeface="Calibri" panose="020F0502020204030204" pitchFamily="34" charset="0"/>
              </a:rPr>
              <a:t>and </a:t>
            </a:r>
            <a:r>
              <a:rPr lang="en-US" sz="2800" dirty="0">
                <a:latin typeface="Calibri" panose="020F0502020204030204" pitchFamily="34" charset="0"/>
              </a:rPr>
              <a:t>span.</a:t>
            </a:r>
            <a:endParaRPr lang="en-US" sz="2800" b="0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1508198"/>
            <a:ext cx="6023076" cy="46007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12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24128" y="1146409"/>
            <a:ext cx="105218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Norms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</a:rPr>
              <a:t>The norm is what is generally used to evaluate the error of a model. For instance it is used to calculate the error between the output of a neural network and what is expected (the actual label or value)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44" y="2981325"/>
            <a:ext cx="5438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24128" y="162128"/>
            <a:ext cx="9720072" cy="984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00000"/>
                </a:solidFill>
              </a:rPr>
              <a:t>Linear algebra for Data science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</p:spPr>
        <p:txBody>
          <a:bodyPr/>
          <a:lstStyle/>
          <a:p>
            <a:r>
              <a:rPr lang="en-US" dirty="0"/>
              <a:t> Statistical and mathematical methods for data science - DR. M. Wasim</a:t>
            </a:r>
          </a:p>
        </p:txBody>
      </p:sp>
      <p:sp>
        <p:nvSpPr>
          <p:cNvPr id="2" name="AutoShape 4" descr="Image result for statistics for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91654" y="1146409"/>
            <a:ext cx="106543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Calibri" panose="020F0502020204030204" pitchFamily="34" charset="0"/>
              </a:rPr>
              <a:t>Special Kinds of Matrices and Vectors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</a:rPr>
              <a:t>This section covers different interesting type of matrices with specific properties i.e. Diagonal, Symmetric &amp; Orthogonal matrices.</a:t>
            </a:r>
            <a:endParaRPr lang="en-US" sz="2800" b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06" y="3043729"/>
            <a:ext cx="5086350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59" y="2659485"/>
            <a:ext cx="3984126" cy="36831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86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ACC2096-6844-4B95-B463-E84303707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1186</Words>
  <Application>Microsoft Office PowerPoint</Application>
  <PresentationFormat>Widescreen</PresentationFormat>
  <Paragraphs>185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medium-content-serif-font</vt:lpstr>
      <vt:lpstr>Tw Cen MT</vt:lpstr>
      <vt:lpstr>Tw Cen MT Condensed</vt:lpstr>
      <vt:lpstr>Tw Cen MT Condensed (Headings)</vt:lpstr>
      <vt:lpstr>Wingdings</vt:lpstr>
      <vt:lpstr>Wingdings 3</vt:lpstr>
      <vt:lpstr>Integral</vt:lpstr>
      <vt:lpstr>DS501 Statistical and Mathematical methods for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2016-02-07T19:12:21Z</dcterms:created>
  <dcterms:modified xsi:type="dcterms:W3CDTF">2019-11-22T10:29:54Z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TC034606119991</vt:lpwstr>
  </property>
</Properties>
</file>