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1340" r:id="rId2"/>
    <p:sldId id="1250" r:id="rId3"/>
    <p:sldId id="1252" r:id="rId4"/>
    <p:sldId id="1330" r:id="rId5"/>
    <p:sldId id="1260" r:id="rId6"/>
    <p:sldId id="1332" r:id="rId7"/>
    <p:sldId id="1331" r:id="rId8"/>
    <p:sldId id="1280" r:id="rId9"/>
    <p:sldId id="1281" r:id="rId10"/>
    <p:sldId id="1334" r:id="rId11"/>
    <p:sldId id="1335" r:id="rId12"/>
    <p:sldId id="1269" r:id="rId13"/>
    <p:sldId id="1339" r:id="rId14"/>
    <p:sldId id="1270" r:id="rId15"/>
    <p:sldId id="1274" r:id="rId16"/>
    <p:sldId id="1275" r:id="rId17"/>
    <p:sldId id="1282" r:id="rId18"/>
    <p:sldId id="1277" r:id="rId19"/>
    <p:sldId id="1284" r:id="rId20"/>
    <p:sldId id="1341" r:id="rId21"/>
    <p:sldId id="1342" r:id="rId22"/>
    <p:sldId id="1343" r:id="rId23"/>
    <p:sldId id="1344" r:id="rId24"/>
    <p:sldId id="1345" r:id="rId25"/>
    <p:sldId id="1346" r:id="rId26"/>
    <p:sldId id="1347" r:id="rId27"/>
    <p:sldId id="1348" r:id="rId28"/>
    <p:sldId id="1349" r:id="rId29"/>
    <p:sldId id="1350"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FFE4C9"/>
    <a:srgbClr val="993366"/>
    <a:srgbClr val="FFDAB5"/>
    <a:srgbClr val="99CCFF"/>
    <a:srgbClr val="CCECFF"/>
    <a:srgbClr val="66FF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84466" autoAdjust="0"/>
  </p:normalViewPr>
  <p:slideViewPr>
    <p:cSldViewPr>
      <p:cViewPr>
        <p:scale>
          <a:sx n="60" d="100"/>
          <a:sy n="60" d="100"/>
        </p:scale>
        <p:origin x="-13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14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A7C8954E-DCD2-4AAC-98A8-5227122AEED1}" type="slidenum">
              <a:rPr lang="en-US"/>
              <a:pPr>
                <a:defRPr/>
              </a:pPr>
              <a:t>‹#›</a:t>
            </a:fld>
            <a:endParaRPr lang="en-US"/>
          </a:p>
        </p:txBody>
      </p:sp>
    </p:spTree>
    <p:extLst>
      <p:ext uri="{BB962C8B-B14F-4D97-AF65-F5344CB8AC3E}">
        <p14:creationId xmlns:p14="http://schemas.microsoft.com/office/powerpoint/2010/main" val="1819375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Number of powerboat registrations, and number of manatee deaths due to collisions with powerboats, in Florida each year, for the past three decades.</a:t>
            </a:r>
          </a:p>
          <a:p>
            <a:pPr eaLnBrk="1" hangingPunct="1"/>
            <a:r>
              <a:rPr lang="en-US" smtClean="0"/>
              <a:t>Beware that the data on powerboats are presented in thousands of registrations. So 500,000 powerboat registrations corresponds to the value 500 in our data set.</a:t>
            </a:r>
          </a:p>
          <a:p>
            <a:pPr eaLnBrk="1" hangingPunct="1"/>
            <a:r>
              <a:rPr lang="en-US" smtClean="0"/>
              <a:t>We should NOT use this regression model to predict the number of manatee deaths for 200,000 powerboat registrations because this would be prediction outside the range (extrapolation). In this case, extrapolation gives a nonsense prediction of negative 17.68 deaths!</a:t>
            </a:r>
          </a:p>
        </p:txBody>
      </p:sp>
      <p:sp>
        <p:nvSpPr>
          <p:cNvPr id="3379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C103931-983D-4C77-BA87-235334140B12}" type="slidenum">
              <a:rPr lang="en-US" smtClean="0"/>
              <a:pPr eaLnBrk="1" hangingPunct="1">
                <a:defRPr/>
              </a:pPr>
              <a:t>16</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Only careful experimentation can show causation. The important distinction between experiments and observational studies is made in Chapters 7 and 8. </a:t>
            </a:r>
          </a:p>
          <a:p>
            <a:pPr eaLnBrk="1" hangingPunct="1"/>
            <a:r>
              <a:rPr lang="en-US" smtClean="0"/>
              <a:t>The confounded variables may be either explanatory variables or lurking variables.</a:t>
            </a:r>
          </a:p>
        </p:txBody>
      </p:sp>
      <p:sp>
        <p:nvSpPr>
          <p:cNvPr id="3482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E90C900-53E1-4ABF-9926-CB7AD2F24A2F}" type="slidenum">
              <a:rPr lang="en-US" smtClean="0"/>
              <a:pPr eaLnBrk="1" hangingPunct="1">
                <a:defRPr/>
              </a:pPr>
              <a:t>17</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Top: </a:t>
            </a:r>
            <a:r>
              <a:rPr lang="en-US" smtClean="0"/>
              <a:t>Child age is most likely. As kids grow, their feet get bigger, and their reading skill improve with practice and schooling. </a:t>
            </a:r>
          </a:p>
          <a:p>
            <a:pPr eaLnBrk="1" hangingPunct="1"/>
            <a:r>
              <a:rPr lang="en-US" b="1" smtClean="0"/>
              <a:t>Middle: </a:t>
            </a:r>
            <a:r>
              <a:rPr lang="en-US" smtClean="0"/>
              <a:t>Extent of fire and site conditions are most likely.</a:t>
            </a:r>
          </a:p>
          <a:p>
            <a:pPr eaLnBrk="1" hangingPunct="1"/>
            <a:r>
              <a:rPr lang="en-US" b="1" smtClean="0"/>
              <a:t>Bottom: </a:t>
            </a:r>
            <a:r>
              <a:rPr lang="en-US" smtClean="0"/>
              <a:t>We can think of a long list of possible lurking variables (diet type, socialization, stress, general quality of life), but nothing as obvious as in the two previous examples.</a:t>
            </a:r>
          </a:p>
        </p:txBody>
      </p:sp>
      <p:sp>
        <p:nvSpPr>
          <p:cNvPr id="3584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33336C4-E0FF-4071-8727-27BBF953CBE3}" type="slidenum">
              <a:rPr lang="en-US" smtClean="0"/>
              <a:pPr eaLnBrk="1" hangingPunct="1">
                <a:defRPr/>
              </a:pPr>
              <a:t>18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it is the “vertical distances” that are minimized, the distinction between </a:t>
            </a:r>
            <a:r>
              <a:rPr lang="en-US" i="1" smtClean="0"/>
              <a:t>x</a:t>
            </a:r>
            <a:r>
              <a:rPr lang="en-US" smtClean="0"/>
              <a:t> and </a:t>
            </a:r>
            <a:r>
              <a:rPr lang="en-US" i="1" smtClean="0"/>
              <a:t>y</a:t>
            </a:r>
            <a:r>
              <a:rPr lang="en-US" smtClean="0"/>
              <a:t> is crucial in regression. </a:t>
            </a:r>
          </a:p>
          <a:p>
            <a:pPr eaLnBrk="1" hangingPunct="1"/>
            <a:r>
              <a:rPr lang="en-US" smtClean="0"/>
              <a:t>If you switched the axes, you’d get a different regression line.</a:t>
            </a:r>
          </a:p>
          <a:p>
            <a:pPr eaLnBrk="1" hangingPunct="1"/>
            <a:r>
              <a:rPr lang="en-US" smtClean="0"/>
              <a:t>Always use the response variable for </a:t>
            </a:r>
            <a:r>
              <a:rPr lang="en-US" i="1" smtClean="0"/>
              <a:t>y</a:t>
            </a:r>
            <a:r>
              <a:rPr lang="en-US" smtClean="0"/>
              <a:t>, and the explanatory variable for </a:t>
            </a:r>
            <a:r>
              <a:rPr lang="en-US" i="1" smtClean="0"/>
              <a:t>x</a:t>
            </a:r>
            <a:r>
              <a:rPr lang="en-US" smtClean="0"/>
              <a:t>.</a:t>
            </a:r>
          </a:p>
        </p:txBody>
      </p:sp>
      <p:sp>
        <p:nvSpPr>
          <p:cNvPr id="2560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A01FCE0-35C4-4B91-AD35-DA94B8B9A021}" type="slidenum">
              <a:rPr lang="en-US" smtClean="0"/>
              <a:pPr eaLnBrk="1" hangingPunct="1">
                <a:defRPr/>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textbook uses the notation b for slope and a for intercept. Students should know that different technology platforms may use variations of this notation.</a:t>
            </a:r>
          </a:p>
        </p:txBody>
      </p:sp>
      <p:sp>
        <p:nvSpPr>
          <p:cNvPr id="2662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B3D67E6-47A3-4848-BC7E-DFD70BC4304D}" type="slidenum">
              <a:rPr lang="en-US" smtClean="0"/>
              <a:pPr eaLnBrk="1" hangingPunct="1">
                <a:defRPr/>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20000"/>
              </a:spcBef>
              <a:buClr>
                <a:schemeClr val="accent2"/>
              </a:buClr>
              <a:buSzPct val="60000"/>
              <a:buFont typeface="Wingdings" pitchFamily="2" charset="2"/>
              <a:buNone/>
            </a:pPr>
            <a:r>
              <a:rPr lang="en-US" smtClean="0"/>
              <a:t>This means that we don’t have to calculate a lot of squared distances to find the least-squares regression line for a data set. We can instead rely on these equations.</a:t>
            </a:r>
          </a:p>
          <a:p>
            <a:pPr eaLnBrk="1" hangingPunct="1">
              <a:lnSpc>
                <a:spcPct val="90000"/>
              </a:lnSpc>
              <a:spcBef>
                <a:spcPct val="20000"/>
              </a:spcBef>
              <a:buClr>
                <a:schemeClr val="accent2"/>
              </a:buClr>
              <a:buSzPct val="60000"/>
              <a:buFont typeface="Wingdings" pitchFamily="2" charset="2"/>
              <a:buNone/>
            </a:pPr>
            <a:r>
              <a:rPr lang="en-US" sz="1600" smtClean="0">
                <a:solidFill>
                  <a:srgbClr val="333399"/>
                </a:solidFill>
              </a:rPr>
              <a:t>But typically, we use a</a:t>
            </a:r>
            <a:r>
              <a:rPr lang="en-US" sz="1600" b="1" smtClean="0">
                <a:solidFill>
                  <a:srgbClr val="333399"/>
                </a:solidFill>
              </a:rPr>
              <a:t> 2-var stats calculator</a:t>
            </a:r>
            <a:r>
              <a:rPr lang="en-US" sz="1600" smtClean="0">
                <a:solidFill>
                  <a:srgbClr val="333399"/>
                </a:solidFill>
              </a:rPr>
              <a:t> or a stats software.</a:t>
            </a:r>
            <a:endParaRPr lang="en-US" smtClean="0">
              <a:solidFill>
                <a:srgbClr val="333399"/>
              </a:solidFill>
            </a:endParaRPr>
          </a:p>
          <a:p>
            <a:pPr eaLnBrk="1" hangingPunct="1"/>
            <a:endParaRPr lang="en-US" smtClean="0"/>
          </a:p>
        </p:txBody>
      </p:sp>
      <p:sp>
        <p:nvSpPr>
          <p:cNvPr id="2765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E22EABF-B2FD-48D5-A491-A2E03D5ACD07}" type="slidenum">
              <a:rPr lang="en-US" smtClean="0"/>
              <a:pPr eaLnBrk="1" hangingPunct="1">
                <a:defRPr/>
              </a:pPr>
              <a:t>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Only data set A is clearly suitable for linear regression. Data set C is problematic because the outlier is very suspicious (likely a typo or an experimental error).</a:t>
            </a:r>
          </a:p>
        </p:txBody>
      </p:sp>
      <p:sp>
        <p:nvSpPr>
          <p:cNvPr id="2867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7755736-2D51-43BE-99E6-BA2771141D23}" type="slidenum">
              <a:rPr lang="en-US" smtClean="0"/>
              <a:pPr eaLnBrk="1" hangingPunct="1">
                <a:defRPr/>
              </a:pPr>
              <a:t>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Mathematically, it can be shown that </a:t>
            </a:r>
            <a:r>
              <a:rPr lang="en-US" i="1" smtClean="0"/>
              <a:t>r</a:t>
            </a:r>
            <a:r>
              <a:rPr lang="en-US" i="1" baseline="30000" smtClean="0"/>
              <a:t>2</a:t>
            </a:r>
            <a:r>
              <a:rPr lang="en-US" smtClean="0"/>
              <a:t> is equal to the ratio SSRegression / SSTotal, or 1 minus SSError / SSTotal. Since SSTotal = SSRegression + SSError, </a:t>
            </a:r>
            <a:r>
              <a:rPr lang="en-US" i="1" smtClean="0"/>
              <a:t>r</a:t>
            </a:r>
            <a:r>
              <a:rPr lang="en-US" i="1" baseline="30000" smtClean="0"/>
              <a:t>2</a:t>
            </a:r>
            <a:r>
              <a:rPr lang="en-US" smtClean="0"/>
              <a:t> is the fraction of the total sum of squares that is due to the regression model.</a:t>
            </a:r>
          </a:p>
          <a:p>
            <a:pPr eaLnBrk="1" hangingPunct="1"/>
            <a:r>
              <a:rPr lang="en-US" smtClean="0"/>
              <a:t>Note that the notation</a:t>
            </a:r>
            <a:r>
              <a:rPr lang="en-US" i="1" smtClean="0"/>
              <a:t> R</a:t>
            </a:r>
            <a:r>
              <a:rPr lang="en-US" i="1" baseline="30000" smtClean="0"/>
              <a:t>2</a:t>
            </a:r>
            <a:r>
              <a:rPr lang="en-US" i="1" smtClean="0"/>
              <a:t> </a:t>
            </a:r>
            <a:r>
              <a:rPr lang="en-US" smtClean="0"/>
              <a:t>is also commonly used.</a:t>
            </a:r>
          </a:p>
        </p:txBody>
      </p:sp>
      <p:sp>
        <p:nvSpPr>
          <p:cNvPr id="2970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20931B9-8BCD-41EA-A83B-92DAFCFEB0E2}" type="slidenum">
              <a:rPr lang="en-US" smtClean="0"/>
              <a:pPr eaLnBrk="1" hangingPunct="1">
                <a:defRPr/>
              </a:pPr>
              <a:t>10</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pPr>
            <a:r>
              <a:rPr lang="en-US" i="1" smtClean="0"/>
              <a:t>r</a:t>
            </a:r>
            <a:r>
              <a:rPr lang="en-US" smtClean="0"/>
              <a:t> quantifies the strength and direction of a linear relationship between two quantitative variables.</a:t>
            </a:r>
          </a:p>
          <a:p>
            <a:pPr>
              <a:lnSpc>
                <a:spcPct val="110000"/>
              </a:lnSpc>
            </a:pPr>
            <a:r>
              <a:rPr lang="en-US" i="1" smtClean="0"/>
              <a:t>r</a:t>
            </a:r>
            <a:r>
              <a:rPr lang="en-US" smtClean="0"/>
              <a:t> is positive for positive linear relationships, and negative for negative linear relationships.</a:t>
            </a:r>
          </a:p>
          <a:p>
            <a:pPr>
              <a:lnSpc>
                <a:spcPct val="110000"/>
              </a:lnSpc>
            </a:pPr>
            <a:r>
              <a:rPr lang="en-US" smtClean="0"/>
              <a:t>The closer </a:t>
            </a:r>
            <a:r>
              <a:rPr lang="en-US" i="1" smtClean="0"/>
              <a:t>r</a:t>
            </a:r>
            <a:r>
              <a:rPr lang="en-US" smtClean="0"/>
              <a:t> is to zero, the weaker the linear relationship is.</a:t>
            </a:r>
          </a:p>
          <a:p>
            <a:pPr>
              <a:lnSpc>
                <a:spcPct val="110000"/>
              </a:lnSpc>
            </a:pPr>
            <a:r>
              <a:rPr lang="en-US" smtClean="0"/>
              <a:t>Beware that </a:t>
            </a:r>
            <a:r>
              <a:rPr lang="en-US" i="1" smtClean="0"/>
              <a:t>r</a:t>
            </a:r>
            <a:r>
              <a:rPr lang="en-US" smtClean="0"/>
              <a:t> has this particular meaning for </a:t>
            </a:r>
            <a:r>
              <a:rPr lang="en-US" b="1" smtClean="0"/>
              <a:t>linear</a:t>
            </a:r>
            <a:r>
              <a:rPr lang="en-US" smtClean="0"/>
              <a:t> relationships only.</a:t>
            </a:r>
            <a:endParaRPr lang="en-US" sz="1600" smtClean="0"/>
          </a:p>
        </p:txBody>
      </p:sp>
      <p:sp>
        <p:nvSpPr>
          <p:cNvPr id="3072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A07A267-F0DD-44D6-9998-AC6DDEAF9A0B}" type="slidenum">
              <a:rPr lang="en-US" smtClean="0"/>
              <a:pPr eaLnBrk="1" hangingPunct="1">
                <a:defRPr/>
              </a:pPr>
              <a:t>11</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C3D5F07-489A-47D7-9D0E-E84992EF545D}" type="slidenum">
              <a:rPr lang="en-US" smtClean="0"/>
              <a:pPr eaLnBrk="1" hangingPunct="1">
                <a:defRPr/>
              </a:pPr>
              <a:t>13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Nobody in the study drank 6.5 beers, but by finding the value of y from the regression line for </a:t>
            </a:r>
            <a:r>
              <a:rPr lang="en-US" i="1" smtClean="0"/>
              <a:t>x </a:t>
            </a:r>
            <a:r>
              <a:rPr lang="en-US" smtClean="0"/>
              <a:t>= 6.5, we would expect a BAC of 0.094 mg/ml.</a:t>
            </a:r>
          </a:p>
          <a:p>
            <a:pPr eaLnBrk="1" hangingPunct="1"/>
            <a:r>
              <a:rPr lang="en-US" smtClean="0"/>
              <a:t>With the data collected, we can use this equation for a number of beers drunk between 1 and 8 (prediction within range). Don’t use this regression model to predict the BAC after drinking 30 beers: That’s extrapolation. The person would most likely be passed out or dead! </a:t>
            </a:r>
          </a:p>
        </p:txBody>
      </p:sp>
      <p:sp>
        <p:nvSpPr>
          <p:cNvPr id="3277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A0C3E36-0529-4E62-9951-D6183622D32C}" type="slidenum">
              <a:rPr lang="en-US" smtClean="0"/>
              <a:pPr eaLnBrk="1" hangingPunct="1">
                <a:defRPr/>
              </a:pPr>
              <a:t>15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ln>
            <a:solidFill>
              <a:srgbClr val="0070C0"/>
            </a:solidFill>
            <a:headEnd/>
            <a:tailEnd/>
          </a:ln>
        </p:spPr>
        <p:style>
          <a:lnRef idx="3">
            <a:schemeClr val="accent5"/>
          </a:lnRef>
          <a:fillRef idx="0">
            <a:schemeClr val="accent5"/>
          </a:fillRef>
          <a:effectRef idx="2">
            <a:schemeClr val="accent5"/>
          </a:effectRef>
          <a:fontRef idx="minor">
            <a:schemeClr val="tx1"/>
          </a:fontRef>
        </p:style>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ln>
            <a:solidFill>
              <a:srgbClr val="0070C0"/>
            </a:solidFill>
            <a:headEnd/>
            <a:tailEnd/>
          </a:ln>
        </p:spPr>
        <p:style>
          <a:lnRef idx="3">
            <a:schemeClr val="accent5"/>
          </a:lnRef>
          <a:fillRef idx="0">
            <a:schemeClr val="accent5"/>
          </a:fillRef>
          <a:effectRef idx="2">
            <a:schemeClr val="accent5"/>
          </a:effectRef>
          <a:fontRef idx="minor">
            <a:schemeClr val="tx1"/>
          </a:fontRef>
        </p:style>
        <p:txBody>
          <a:bodyPr/>
          <a:lstStyle/>
          <a:p>
            <a:pPr>
              <a:defRPr/>
            </a:pPr>
            <a:endParaRPr lang="en-US"/>
          </a:p>
        </p:txBody>
      </p:sp>
      <p:sp>
        <p:nvSpPr>
          <p:cNvPr id="6146" name="Rectangle 2"/>
          <p:cNvSpPr>
            <a:spLocks noGrp="1" noChangeArrowheads="1"/>
          </p:cNvSpPr>
          <p:nvPr>
            <p:ph type="ctrTitle"/>
          </p:nvPr>
        </p:nvSpPr>
        <p:spPr>
          <a:xfrm>
            <a:off x="914400" y="1524000"/>
            <a:ext cx="7623175" cy="1752600"/>
          </a:xfrm>
        </p:spPr>
        <p:txBody>
          <a:bodyPr/>
          <a:lstStyle>
            <a:lvl1pPr>
              <a:defRPr sz="4800"/>
            </a:lvl1pPr>
          </a:lstStyle>
          <a:p>
            <a:r>
              <a:rPr lang="en-US"/>
              <a:t>Click to edit Master title style</a:t>
            </a:r>
          </a:p>
        </p:txBody>
      </p:sp>
      <p:sp>
        <p:nvSpPr>
          <p:cNvPr id="614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a:lvl1pPr>
          </a:lstStyle>
          <a:p>
            <a:r>
              <a:rPr lang="en-US"/>
              <a:t>Click to edit Master subtitle style</a:t>
            </a:r>
          </a:p>
        </p:txBody>
      </p:sp>
      <p:sp>
        <p:nvSpPr>
          <p:cNvPr id="6" name="Rectangle 5"/>
          <p:cNvSpPr>
            <a:spLocks noGrp="1" noChangeArrowheads="1"/>
          </p:cNvSpPr>
          <p:nvPr>
            <p:ph type="ftr" sz="quarter" idx="10"/>
          </p:nvPr>
        </p:nvSpPr>
        <p:spPr bwMode="auto">
          <a:xfrm>
            <a:off x="3124200" y="6243638"/>
            <a:ext cx="54102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800" i="0">
                <a:solidFill>
                  <a:schemeClr val="tx1">
                    <a:lumMod val="50000"/>
                    <a:lumOff val="50000"/>
                  </a:schemeClr>
                </a:solidFill>
                <a:latin typeface="+mj-lt"/>
                <a:cs typeface="+mn-cs"/>
              </a:defRPr>
            </a:lvl1pPr>
          </a:lstStyle>
          <a:p>
            <a:pPr>
              <a:defRPr/>
            </a:pPr>
            <a:r>
              <a:rPr lang="en-US"/>
              <a:t>© 2011 W.H. Freeman and Company</a:t>
            </a:r>
          </a:p>
        </p:txBody>
      </p:sp>
    </p:spTree>
    <p:extLst>
      <p:ext uri="{BB962C8B-B14F-4D97-AF65-F5344CB8AC3E}">
        <p14:creationId xmlns:p14="http://schemas.microsoft.com/office/powerpoint/2010/main" val="121593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374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01600"/>
            <a:ext cx="2076450" cy="652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01600"/>
            <a:ext cx="6076950" cy="652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0658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1600"/>
            <a:ext cx="83058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990600"/>
            <a:ext cx="40767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90600"/>
            <a:ext cx="40767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781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1600"/>
            <a:ext cx="83058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990600"/>
            <a:ext cx="40767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9906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8862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8295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1600"/>
            <a:ext cx="83058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990600"/>
            <a:ext cx="40767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9906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8862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9125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000" y="101600"/>
            <a:ext cx="8305800" cy="762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81000" y="9906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9906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81000" y="38862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8862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589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SLS2ema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82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9588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990600"/>
            <a:ext cx="4076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90600"/>
            <a:ext cx="4076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2039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853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872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rgbClr val="FFE4C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0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277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530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914400"/>
            <a:ext cx="8305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ChangeArrowheads="1"/>
          </p:cNvSpPr>
          <p:nvPr/>
        </p:nvSpPr>
        <p:spPr bwMode="auto">
          <a:xfrm>
            <a:off x="381000" y="698500"/>
            <a:ext cx="8305800" cy="63500"/>
          </a:xfrm>
          <a:prstGeom prst="rect">
            <a:avLst/>
          </a:prstGeom>
          <a:solidFill>
            <a:srgbClr val="993366"/>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97" r:id="rId1"/>
    <p:sldLayoutId id="2147483684" r:id="rId2"/>
    <p:sldLayoutId id="2147483685" r:id="rId3"/>
    <p:sldLayoutId id="2147483686" r:id="rId4"/>
    <p:sldLayoutId id="2147483687" r:id="rId5"/>
    <p:sldLayoutId id="2147483688" r:id="rId6"/>
    <p:sldLayoutId id="214748369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993366"/>
          </a:solidFill>
          <a:latin typeface="+mj-lt"/>
          <a:ea typeface="+mj-ea"/>
          <a:cs typeface="+mj-cs"/>
        </a:defRPr>
      </a:lvl1pPr>
      <a:lvl2pPr algn="l" rtl="0" eaLnBrk="0" fontAlgn="base" hangingPunct="0">
        <a:spcBef>
          <a:spcPct val="0"/>
        </a:spcBef>
        <a:spcAft>
          <a:spcPct val="0"/>
        </a:spcAft>
        <a:defRPr sz="4000">
          <a:solidFill>
            <a:srgbClr val="993366"/>
          </a:solidFill>
          <a:latin typeface="Garamond" pitchFamily="18" charset="0"/>
        </a:defRPr>
      </a:lvl2pPr>
      <a:lvl3pPr algn="l" rtl="0" eaLnBrk="0" fontAlgn="base" hangingPunct="0">
        <a:spcBef>
          <a:spcPct val="0"/>
        </a:spcBef>
        <a:spcAft>
          <a:spcPct val="0"/>
        </a:spcAft>
        <a:defRPr sz="4000">
          <a:solidFill>
            <a:srgbClr val="993366"/>
          </a:solidFill>
          <a:latin typeface="Garamond" pitchFamily="18" charset="0"/>
        </a:defRPr>
      </a:lvl3pPr>
      <a:lvl4pPr algn="l" rtl="0" eaLnBrk="0" fontAlgn="base" hangingPunct="0">
        <a:spcBef>
          <a:spcPct val="0"/>
        </a:spcBef>
        <a:spcAft>
          <a:spcPct val="0"/>
        </a:spcAft>
        <a:defRPr sz="4000">
          <a:solidFill>
            <a:srgbClr val="993366"/>
          </a:solidFill>
          <a:latin typeface="Garamond" pitchFamily="18" charset="0"/>
        </a:defRPr>
      </a:lvl4pPr>
      <a:lvl5pPr algn="l" rtl="0" eaLnBrk="0" fontAlgn="base" hangingPunct="0">
        <a:spcBef>
          <a:spcPct val="0"/>
        </a:spcBef>
        <a:spcAft>
          <a:spcPct val="0"/>
        </a:spcAft>
        <a:defRPr sz="4000">
          <a:solidFill>
            <a:srgbClr val="993366"/>
          </a:solidFill>
          <a:latin typeface="Garamond" pitchFamily="18" charset="0"/>
        </a:defRPr>
      </a:lvl5pPr>
      <a:lvl6pPr marL="457200" algn="l" rtl="0" fontAlgn="base">
        <a:spcBef>
          <a:spcPct val="0"/>
        </a:spcBef>
        <a:spcAft>
          <a:spcPct val="0"/>
        </a:spcAft>
        <a:defRPr sz="4000">
          <a:solidFill>
            <a:srgbClr val="993366"/>
          </a:solidFill>
          <a:latin typeface="Garamond" pitchFamily="18" charset="0"/>
        </a:defRPr>
      </a:lvl6pPr>
      <a:lvl7pPr marL="914400" algn="l" rtl="0" fontAlgn="base">
        <a:spcBef>
          <a:spcPct val="0"/>
        </a:spcBef>
        <a:spcAft>
          <a:spcPct val="0"/>
        </a:spcAft>
        <a:defRPr sz="4000">
          <a:solidFill>
            <a:srgbClr val="993366"/>
          </a:solidFill>
          <a:latin typeface="Garamond" pitchFamily="18" charset="0"/>
        </a:defRPr>
      </a:lvl7pPr>
      <a:lvl8pPr marL="1371600" algn="l" rtl="0" fontAlgn="base">
        <a:spcBef>
          <a:spcPct val="0"/>
        </a:spcBef>
        <a:spcAft>
          <a:spcPct val="0"/>
        </a:spcAft>
        <a:defRPr sz="4000">
          <a:solidFill>
            <a:srgbClr val="993366"/>
          </a:solidFill>
          <a:latin typeface="Garamond" pitchFamily="18" charset="0"/>
        </a:defRPr>
      </a:lvl8pPr>
      <a:lvl9pPr marL="1828800" algn="l" rtl="0" fontAlgn="base">
        <a:spcBef>
          <a:spcPct val="0"/>
        </a:spcBef>
        <a:spcAft>
          <a:spcPct val="0"/>
        </a:spcAft>
        <a:defRPr sz="4000">
          <a:solidFill>
            <a:srgbClr val="993366"/>
          </a:solidFill>
          <a:latin typeface="Garamond" pitchFamily="18" charset="0"/>
        </a:defRPr>
      </a:lvl9pPr>
    </p:titleStyle>
    <p:bodyStyle>
      <a:lvl1pPr marL="342900" indent="-342900" algn="l" rtl="0" eaLnBrk="0" fontAlgn="base" hangingPunct="0">
        <a:spcBef>
          <a:spcPct val="20000"/>
        </a:spcBef>
        <a:spcAft>
          <a:spcPct val="0"/>
        </a:spcAft>
        <a:buClr>
          <a:srgbClr val="993366"/>
        </a:buClr>
        <a:buSzPct val="65000"/>
        <a:buFont typeface="Wingdings" pitchFamily="2" charset="2"/>
        <a:buChar char="p"/>
        <a:defRPr sz="2000">
          <a:solidFill>
            <a:schemeClr val="tx1"/>
          </a:solidFill>
          <a:latin typeface="+mn-lt"/>
          <a:ea typeface="+mn-ea"/>
          <a:cs typeface="+mn-cs"/>
        </a:defRPr>
      </a:lvl1pPr>
      <a:lvl2pPr marL="669925" indent="-325438" algn="l" rtl="0" eaLnBrk="0" fontAlgn="base" hangingPunct="0">
        <a:spcBef>
          <a:spcPct val="20000"/>
        </a:spcBef>
        <a:spcAft>
          <a:spcPct val="0"/>
        </a:spcAft>
        <a:buClr>
          <a:srgbClr val="333399"/>
        </a:buClr>
        <a:buSzPct val="60000"/>
        <a:buFont typeface="Wingdings" pitchFamily="2" charset="2"/>
        <a:buChar char="p"/>
        <a:defRPr>
          <a:solidFill>
            <a:schemeClr val="tx1"/>
          </a:solidFill>
          <a:latin typeface="+mn-lt"/>
        </a:defRPr>
      </a:lvl2pPr>
      <a:lvl3pPr marL="1022350" indent="-350838" algn="l" rtl="0" eaLnBrk="0" fontAlgn="base" hangingPunct="0">
        <a:spcBef>
          <a:spcPct val="20000"/>
        </a:spcBef>
        <a:spcAft>
          <a:spcPct val="0"/>
        </a:spcAft>
        <a:buClr>
          <a:srgbClr val="00CC99"/>
        </a:buClr>
        <a:buSzPct val="65000"/>
        <a:buFont typeface="Wingdings" pitchFamily="2" charset="2"/>
        <a:buChar char="§"/>
        <a:defRPr>
          <a:solidFill>
            <a:schemeClr val="tx1"/>
          </a:solidFill>
          <a:latin typeface="+mn-lt"/>
        </a:defRPr>
      </a:lvl3pPr>
      <a:lvl4pPr marL="1339850" indent="-315913" algn="l" rtl="0" eaLnBrk="0" fontAlgn="base" hangingPunct="0">
        <a:spcBef>
          <a:spcPct val="20000"/>
        </a:spcBef>
        <a:spcAft>
          <a:spcPct val="0"/>
        </a:spcAft>
        <a:buClr>
          <a:srgbClr val="993366"/>
        </a:buClr>
        <a:buSzPct val="70000"/>
        <a:buFont typeface="Wingdings" pitchFamily="2" charset="2"/>
        <a:buChar char="§"/>
        <a:defRPr>
          <a:solidFill>
            <a:schemeClr val="tx1"/>
          </a:solidFill>
          <a:latin typeface="+mn-lt"/>
        </a:defRPr>
      </a:lvl4pPr>
      <a:lvl5pPr marL="1681163" indent="-339725" algn="l" rtl="0" eaLnBrk="0" fontAlgn="base" hangingPunct="0">
        <a:spcBef>
          <a:spcPct val="20000"/>
        </a:spcBef>
        <a:spcAft>
          <a:spcPct val="0"/>
        </a:spcAft>
        <a:buClr>
          <a:srgbClr val="333399"/>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rgbClr val="333399"/>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rgbClr val="333399"/>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rgbClr val="333399"/>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rgbClr val="333399"/>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notesSlide" Target="../notesSlides/notesSlide6.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8.wmf"/><Relationship Id="rId5" Type="http://schemas.openxmlformats.org/officeDocument/2006/relationships/image" Target="../media/image20.jpeg"/><Relationship Id="rId10" Type="http://schemas.openxmlformats.org/officeDocument/2006/relationships/oleObject" Target="../embeddings/oleObject10.bin"/><Relationship Id="rId4" Type="http://schemas.openxmlformats.org/officeDocument/2006/relationships/image" Target="../media/image19.jpeg"/><Relationship Id="rId9"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11.bin"/><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9.xml"/><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12.bin"/><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10.xml"/><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14.bin"/><Relationship Id="rId10" Type="http://schemas.openxmlformats.org/officeDocument/2006/relationships/image" Target="../media/image33.emf"/><Relationship Id="rId4" Type="http://schemas.openxmlformats.org/officeDocument/2006/relationships/image" Target="../media/image34.png"/><Relationship Id="rId9"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5.emf"/><Relationship Id="rId5" Type="http://schemas.openxmlformats.org/officeDocument/2006/relationships/oleObject" Target="../embeddings/oleObject17.bin"/><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cdn.technologynetworks.com/tn/images/body/ju1538567171775.png" TargetMode="Externa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image" Target="../media/image4.wmf"/><Relationship Id="rId12"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mtClean="0"/>
              <a:t>4. Relationships: </a:t>
            </a:r>
            <a:r>
              <a:rPr lang="en-US" sz="4400" smtClean="0"/>
              <a:t>Regression</a:t>
            </a:r>
          </a:p>
        </p:txBody>
      </p:sp>
      <p:sp>
        <p:nvSpPr>
          <p:cNvPr id="4099" name="Rectangle 3"/>
          <p:cNvSpPr>
            <a:spLocks noGrp="1" noChangeArrowheads="1"/>
          </p:cNvSpPr>
          <p:nvPr>
            <p:ph type="subTitle" idx="1"/>
          </p:nvPr>
        </p:nvSpPr>
        <p:spPr/>
        <p:txBody>
          <a:bodyPr/>
          <a:lstStyle/>
          <a:p>
            <a:pPr eaLnBrk="1" hangingPunct="1"/>
            <a:r>
              <a:rPr lang="en-US" i="1" smtClean="0"/>
              <a:t>The Practice of Statistics in the Life Sciences</a:t>
            </a:r>
            <a:endParaRPr lang="en-US" smtClean="0"/>
          </a:p>
          <a:p>
            <a:pPr eaLnBrk="1" hangingPunct="1"/>
            <a:r>
              <a:rPr lang="en-US" smtClean="0"/>
              <a:t>Third Edition</a:t>
            </a:r>
            <a:endParaRPr lang="en-US" i="1" smtClean="0"/>
          </a:p>
        </p:txBody>
      </p:sp>
      <p:sp>
        <p:nvSpPr>
          <p:cNvPr id="4100" name="Text Box 4"/>
          <p:cNvSpPr txBox="1">
            <a:spLocks noChangeArrowheads="1"/>
          </p:cNvSpPr>
          <p:nvPr/>
        </p:nvSpPr>
        <p:spPr bwMode="auto">
          <a:xfrm>
            <a:off x="5022850" y="6223000"/>
            <a:ext cx="3587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400" i="1">
                <a:solidFill>
                  <a:srgbClr val="7F7F7F"/>
                </a:solidFill>
              </a:rPr>
              <a:t>© 2014 W.H. Freeman and Company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6096000" y="795338"/>
            <a:ext cx="3048000" cy="5943600"/>
          </a:xfrm>
          <a:prstGeom prst="rect">
            <a:avLst/>
          </a:prstGeom>
          <a:solidFill>
            <a:srgbClr val="FFE4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Rectangle 52"/>
          <p:cNvSpPr/>
          <p:nvPr/>
        </p:nvSpPr>
        <p:spPr>
          <a:xfrm>
            <a:off x="0" y="5715000"/>
            <a:ext cx="9144000" cy="1143000"/>
          </a:xfrm>
          <a:prstGeom prst="rect">
            <a:avLst/>
          </a:prstGeom>
          <a:solidFill>
            <a:srgbClr val="FFE4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ounded Rectangle 45"/>
          <p:cNvSpPr/>
          <p:nvPr/>
        </p:nvSpPr>
        <p:spPr>
          <a:xfrm>
            <a:off x="304800" y="2819400"/>
            <a:ext cx="4800600" cy="1676400"/>
          </a:xfrm>
          <a:prstGeom prst="roundRect">
            <a:avLst/>
          </a:prstGeom>
          <a:solidFill>
            <a:schemeClr val="bg1"/>
          </a:solidFill>
          <a:ln w="76200">
            <a:solidFill>
              <a:srgbClr val="993366"/>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19" name="Picture 46"/>
          <p:cNvPicPr>
            <a:picLocks noChangeAspect="1" noChangeArrowheads="1"/>
          </p:cNvPicPr>
          <p:nvPr/>
        </p:nvPicPr>
        <p:blipFill>
          <a:blip r:embed="rId4">
            <a:extLst>
              <a:ext uri="{28A0092B-C50C-407E-A947-70E740481C1C}">
                <a14:useLocalDpi xmlns:a14="http://schemas.microsoft.com/office/drawing/2010/main" val="0"/>
              </a:ext>
            </a:extLst>
          </a:blip>
          <a:srcRect l="1428" t="12900" b="3972"/>
          <a:stretch>
            <a:fillRect/>
          </a:stretch>
        </p:blipFill>
        <p:spPr bwMode="auto">
          <a:xfrm>
            <a:off x="6172200" y="849313"/>
            <a:ext cx="28956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3"/>
          <p:cNvPicPr>
            <a:picLocks noChangeAspect="1" noChangeArrowheads="1"/>
          </p:cNvPicPr>
          <p:nvPr/>
        </p:nvPicPr>
        <p:blipFill>
          <a:blip r:embed="rId4">
            <a:extLst>
              <a:ext uri="{28A0092B-C50C-407E-A947-70E740481C1C}">
                <a14:useLocalDpi xmlns:a14="http://schemas.microsoft.com/office/drawing/2010/main" val="0"/>
              </a:ext>
            </a:extLst>
          </a:blip>
          <a:srcRect l="1428" t="12900" b="3972"/>
          <a:stretch>
            <a:fillRect/>
          </a:stretch>
        </p:blipFill>
        <p:spPr bwMode="auto">
          <a:xfrm>
            <a:off x="6172200" y="849313"/>
            <a:ext cx="28956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48"/>
          <p:cNvSpPr/>
          <p:nvPr/>
        </p:nvSpPr>
        <p:spPr>
          <a:xfrm>
            <a:off x="6623050" y="1003300"/>
            <a:ext cx="2281238" cy="220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2" name="Picture 1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2475" t="21719" r="9343" b="23038"/>
          <a:stretch>
            <a:fillRect/>
          </a:stretch>
        </p:blipFill>
        <p:spPr bwMode="auto">
          <a:xfrm>
            <a:off x="6786563" y="1157288"/>
            <a:ext cx="19748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Straight Connector 51"/>
          <p:cNvCxnSpPr/>
          <p:nvPr/>
        </p:nvCxnSpPr>
        <p:spPr>
          <a:xfrm flipV="1">
            <a:off x="6850063" y="1344613"/>
            <a:ext cx="1847850" cy="1671637"/>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3324" name="Title 1"/>
          <p:cNvSpPr>
            <a:spLocks noGrp="1"/>
          </p:cNvSpPr>
          <p:nvPr>
            <p:ph type="title"/>
          </p:nvPr>
        </p:nvSpPr>
        <p:spPr/>
        <p:txBody>
          <a:bodyPr/>
          <a:lstStyle/>
          <a:p>
            <a:pPr eaLnBrk="1" hangingPunct="1"/>
            <a:r>
              <a:rPr lang="en-US" smtClean="0"/>
              <a:t>The coefficient of determination, </a:t>
            </a:r>
            <a:r>
              <a:rPr lang="en-US" i="1" smtClean="0"/>
              <a:t>r</a:t>
            </a:r>
            <a:r>
              <a:rPr lang="en-US" baseline="30000" smtClean="0"/>
              <a:t> 2</a:t>
            </a:r>
            <a:endParaRPr lang="en-US" smtClean="0"/>
          </a:p>
        </p:txBody>
      </p:sp>
      <p:graphicFrame>
        <p:nvGraphicFramePr>
          <p:cNvPr id="13325" name="Object 5"/>
          <p:cNvGraphicFramePr>
            <a:graphicFrameLocks noChangeAspect="1"/>
          </p:cNvGraphicFramePr>
          <p:nvPr/>
        </p:nvGraphicFramePr>
        <p:xfrm>
          <a:off x="6705600" y="1001713"/>
          <a:ext cx="850900" cy="493712"/>
        </p:xfrm>
        <a:graphic>
          <a:graphicData uri="http://schemas.openxmlformats.org/presentationml/2006/ole">
            <mc:AlternateContent xmlns:mc="http://schemas.openxmlformats.org/markup-compatibility/2006">
              <mc:Choice xmlns:v="urn:schemas-microsoft-com:vml" Requires="v">
                <p:oleObj spid="_x0000_s13357" name="Equation" r:id="rId6" imgW="393529" imgH="228501" progId="Equation.3">
                  <p:embed/>
                </p:oleObj>
              </mc:Choice>
              <mc:Fallback>
                <p:oleObj name="Equation" r:id="rId6" imgW="393529" imgH="228501"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1001713"/>
                        <a:ext cx="8509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326" name="Picture 3"/>
          <p:cNvPicPr>
            <a:picLocks noChangeAspect="1" noChangeArrowheads="1"/>
          </p:cNvPicPr>
          <p:nvPr/>
        </p:nvPicPr>
        <p:blipFill>
          <a:blip r:embed="rId8">
            <a:extLst>
              <a:ext uri="{28A0092B-C50C-407E-A947-70E740481C1C}">
                <a14:useLocalDpi xmlns:a14="http://schemas.microsoft.com/office/drawing/2010/main" val="0"/>
              </a:ext>
            </a:extLst>
          </a:blip>
          <a:srcRect l="1428" t="12900" b="3972"/>
          <a:stretch>
            <a:fillRect/>
          </a:stretch>
        </p:blipFill>
        <p:spPr bwMode="auto">
          <a:xfrm>
            <a:off x="6172200" y="3744913"/>
            <a:ext cx="2895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3"/>
          <p:cNvPicPr>
            <a:picLocks noChangeAspect="1" noChangeArrowheads="1"/>
          </p:cNvPicPr>
          <p:nvPr/>
        </p:nvPicPr>
        <p:blipFill>
          <a:blip r:embed="rId8">
            <a:extLst>
              <a:ext uri="{28A0092B-C50C-407E-A947-70E740481C1C}">
                <a14:useLocalDpi xmlns:a14="http://schemas.microsoft.com/office/drawing/2010/main" val="0"/>
              </a:ext>
            </a:extLst>
          </a:blip>
          <a:srcRect l="1428" t="12900" b="3972"/>
          <a:stretch>
            <a:fillRect/>
          </a:stretch>
        </p:blipFill>
        <p:spPr bwMode="auto">
          <a:xfrm>
            <a:off x="6172200" y="3744913"/>
            <a:ext cx="2895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623050" y="3902075"/>
            <a:ext cx="2281238" cy="226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29" name="Rectangle 12"/>
          <p:cNvSpPr>
            <a:spLocks noChangeArrowheads="1"/>
          </p:cNvSpPr>
          <p:nvPr/>
        </p:nvSpPr>
        <p:spPr bwMode="auto">
          <a:xfrm>
            <a:off x="7729538" y="5057775"/>
            <a:ext cx="87312" cy="106363"/>
          </a:xfrm>
          <a:prstGeom prst="rect">
            <a:avLst/>
          </a:prstGeom>
          <a:solidFill>
            <a:srgbClr val="CC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pic>
        <p:nvPicPr>
          <p:cNvPr id="13330" name="Picture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22475" t="21719" r="9343" b="23038"/>
          <a:stretch>
            <a:fillRect/>
          </a:stretch>
        </p:blipFill>
        <p:spPr bwMode="auto">
          <a:xfrm>
            <a:off x="6786563" y="4059238"/>
            <a:ext cx="197485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p:cNvCxnSpPr/>
          <p:nvPr/>
        </p:nvCxnSpPr>
        <p:spPr>
          <a:xfrm>
            <a:off x="6610350" y="5111750"/>
            <a:ext cx="23701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6400800" y="5584825"/>
            <a:ext cx="946150"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6835775" y="5400675"/>
            <a:ext cx="577850"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7020718" y="5479257"/>
            <a:ext cx="735013"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7534275" y="5216525"/>
            <a:ext cx="209550"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7797007" y="5215731"/>
            <a:ext cx="209550" cy="1587"/>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8236744" y="4664869"/>
            <a:ext cx="893762"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8185944" y="4874419"/>
            <a:ext cx="473075" cy="1587"/>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7881144" y="4822031"/>
            <a:ext cx="577850" cy="158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7617619" y="4822031"/>
            <a:ext cx="577850" cy="158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7612856" y="5085557"/>
            <a:ext cx="52387"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7362031" y="5085557"/>
            <a:ext cx="52387"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343" name="Object 4"/>
          <p:cNvGraphicFramePr>
            <a:graphicFrameLocks noChangeAspect="1"/>
          </p:cNvGraphicFramePr>
          <p:nvPr/>
        </p:nvGraphicFramePr>
        <p:xfrm>
          <a:off x="6705600" y="3949700"/>
          <a:ext cx="827088" cy="481013"/>
        </p:xfrm>
        <a:graphic>
          <a:graphicData uri="http://schemas.openxmlformats.org/presentationml/2006/ole">
            <mc:AlternateContent xmlns:mc="http://schemas.openxmlformats.org/markup-compatibility/2006">
              <mc:Choice xmlns:v="urn:schemas-microsoft-com:vml" Requires="v">
                <p:oleObj spid="_x0000_s13358" name="Equation" r:id="rId10" imgW="393529" imgH="228501" progId="Equation.3">
                  <p:embed/>
                </p:oleObj>
              </mc:Choice>
              <mc:Fallback>
                <p:oleObj name="Equation" r:id="rId10" imgW="393529" imgH="228501"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05600" y="3949700"/>
                        <a:ext cx="8270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 name="Rectangle 3"/>
          <p:cNvSpPr txBox="1">
            <a:spLocks noChangeArrowheads="1"/>
          </p:cNvSpPr>
          <p:nvPr/>
        </p:nvSpPr>
        <p:spPr bwMode="auto">
          <a:xfrm>
            <a:off x="457200" y="2971800"/>
            <a:ext cx="4495800" cy="1371600"/>
          </a:xfrm>
          <a:prstGeom prst="rect">
            <a:avLst/>
          </a:prstGeom>
          <a:noFill/>
          <a:ln w="38100">
            <a:noFill/>
            <a:miter lim="800000"/>
            <a:headEnd/>
            <a:tailEnd/>
          </a:ln>
          <a:effectLst/>
        </p:spPr>
        <p:txBody>
          <a:bodyPr/>
          <a:lstStyle/>
          <a:p>
            <a:pPr>
              <a:lnSpc>
                <a:spcPct val="130000"/>
              </a:lnSpc>
              <a:spcBef>
                <a:spcPts val="1200"/>
              </a:spcBef>
              <a:buClr>
                <a:srgbClr val="993366"/>
              </a:buClr>
              <a:buSzPct val="65000"/>
              <a:buFont typeface="Wingdings" pitchFamily="2" charset="2"/>
              <a:buNone/>
              <a:defRPr/>
            </a:pPr>
            <a:r>
              <a:rPr lang="en-US" sz="2000" b="1" i="1" kern="0" dirty="0">
                <a:solidFill>
                  <a:srgbClr val="333399"/>
                </a:solidFill>
                <a:latin typeface="+mn-lt"/>
                <a:cs typeface="+mn-cs"/>
              </a:rPr>
              <a:t>r</a:t>
            </a:r>
            <a:r>
              <a:rPr lang="en-US" sz="2000" b="1" kern="0" baseline="30000" dirty="0">
                <a:solidFill>
                  <a:srgbClr val="333399"/>
                </a:solidFill>
                <a:latin typeface="+mn-lt"/>
                <a:cs typeface="+mn-cs"/>
              </a:rPr>
              <a:t> 2</a:t>
            </a:r>
            <a:r>
              <a:rPr lang="en-US" sz="2000" kern="0" dirty="0">
                <a:latin typeface="+mn-lt"/>
                <a:cs typeface="+mn-cs"/>
              </a:rPr>
              <a:t> represents</a:t>
            </a:r>
            <a:r>
              <a:rPr lang="en-US" sz="2000" b="1" kern="0" dirty="0">
                <a:latin typeface="+mn-lt"/>
                <a:cs typeface="+mn-cs"/>
              </a:rPr>
              <a:t> </a:t>
            </a:r>
            <a:r>
              <a:rPr lang="en-US" sz="2000" b="1" kern="0" dirty="0">
                <a:solidFill>
                  <a:srgbClr val="333399"/>
                </a:solidFill>
                <a:latin typeface="+mn-lt"/>
                <a:cs typeface="+mn-cs"/>
              </a:rPr>
              <a:t>the fraction of the variance in </a:t>
            </a:r>
            <a:r>
              <a:rPr lang="en-US" sz="2000" b="1" i="1" kern="0" dirty="0">
                <a:solidFill>
                  <a:srgbClr val="333399"/>
                </a:solidFill>
                <a:latin typeface="+mn-lt"/>
                <a:cs typeface="+mn-cs"/>
              </a:rPr>
              <a:t>y</a:t>
            </a:r>
            <a:r>
              <a:rPr lang="en-US" sz="2000" b="1" kern="0" dirty="0">
                <a:latin typeface="+mn-lt"/>
                <a:cs typeface="+mn-cs"/>
              </a:rPr>
              <a:t> </a:t>
            </a:r>
            <a:r>
              <a:rPr lang="en-US" sz="2000" b="1" kern="0" dirty="0">
                <a:solidFill>
                  <a:srgbClr val="333399"/>
                </a:solidFill>
                <a:latin typeface="+mn-lt"/>
                <a:cs typeface="+mn-cs"/>
              </a:rPr>
              <a:t>that can be explained by the regression model. </a:t>
            </a:r>
          </a:p>
        </p:txBody>
      </p:sp>
      <p:sp>
        <p:nvSpPr>
          <p:cNvPr id="13345" name="Rectangle 9"/>
          <p:cNvSpPr>
            <a:spLocks noChangeArrowheads="1"/>
          </p:cNvSpPr>
          <p:nvPr/>
        </p:nvSpPr>
        <p:spPr bwMode="auto">
          <a:xfrm>
            <a:off x="457200" y="1066800"/>
            <a:ext cx="5486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buClr>
                <a:srgbClr val="993366"/>
              </a:buClr>
              <a:buSzPct val="65000"/>
              <a:buFont typeface="Wingdings" pitchFamily="2" charset="2"/>
              <a:buNone/>
            </a:pPr>
            <a:r>
              <a:rPr lang="en-US" sz="2000" b="1" i="1">
                <a:solidFill>
                  <a:srgbClr val="333399"/>
                </a:solidFill>
              </a:rPr>
              <a:t>r</a:t>
            </a:r>
            <a:r>
              <a:rPr lang="en-US" sz="2000" b="1" baseline="30000">
                <a:solidFill>
                  <a:srgbClr val="333399"/>
                </a:solidFill>
              </a:rPr>
              <a:t> 2</a:t>
            </a:r>
            <a:r>
              <a:rPr lang="en-US" sz="2000"/>
              <a:t>, the </a:t>
            </a:r>
            <a:r>
              <a:rPr lang="en-US" sz="2000" b="1">
                <a:solidFill>
                  <a:srgbClr val="333399"/>
                </a:solidFill>
              </a:rPr>
              <a:t>coefficient of determination</a:t>
            </a:r>
            <a:r>
              <a:rPr lang="en-US" sz="2000"/>
              <a:t>, is the square of the correlation coefficient.</a:t>
            </a:r>
          </a:p>
        </p:txBody>
      </p:sp>
      <p:cxnSp>
        <p:nvCxnSpPr>
          <p:cNvPr id="82" name="Straight Connector 81"/>
          <p:cNvCxnSpPr/>
          <p:nvPr/>
        </p:nvCxnSpPr>
        <p:spPr>
          <a:xfrm>
            <a:off x="6618288" y="2198688"/>
            <a:ext cx="237013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5400000" flipH="1" flipV="1">
            <a:off x="6477001" y="2600325"/>
            <a:ext cx="762000" cy="3175"/>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5400000" flipH="1" flipV="1">
            <a:off x="6852444" y="2486819"/>
            <a:ext cx="533400" cy="1588"/>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flipH="1" flipV="1">
            <a:off x="7239001" y="2371725"/>
            <a:ext cx="304800" cy="3175"/>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5400000">
            <a:off x="7810501" y="2105025"/>
            <a:ext cx="228600" cy="3175"/>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5400000">
            <a:off x="7957344" y="1991519"/>
            <a:ext cx="457200" cy="1588"/>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5400000">
            <a:off x="8109744" y="1905794"/>
            <a:ext cx="609600" cy="1588"/>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a:off x="8229601" y="1762125"/>
            <a:ext cx="914400" cy="3175"/>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566025" y="2232026"/>
            <a:ext cx="130175" cy="0"/>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355" name="Text Box 12"/>
          <p:cNvSpPr txBox="1">
            <a:spLocks noChangeArrowheads="1"/>
          </p:cNvSpPr>
          <p:nvPr/>
        </p:nvSpPr>
        <p:spPr bwMode="auto">
          <a:xfrm>
            <a:off x="304800" y="5907088"/>
            <a:ext cx="5865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a:t>r</a:t>
            </a:r>
            <a:r>
              <a:rPr lang="en-US"/>
              <a:t> = 0.87, so </a:t>
            </a:r>
            <a:r>
              <a:rPr lang="en-US" i="1"/>
              <a:t>r</a:t>
            </a:r>
            <a:r>
              <a:rPr lang="en-US" baseline="30000"/>
              <a:t> 2</a:t>
            </a:r>
            <a:r>
              <a:rPr lang="en-US"/>
              <a:t> = 0.76</a:t>
            </a:r>
          </a:p>
          <a:p>
            <a:pPr eaLnBrk="1" hangingPunct="1"/>
            <a:r>
              <a:rPr lang="en-US"/>
              <a:t>This model explains 76% of individual variations in BAC</a:t>
            </a:r>
          </a:p>
        </p:txBody>
      </p:sp>
      <p:sp>
        <p:nvSpPr>
          <p:cNvPr id="13356" name="Rectangle 12"/>
          <p:cNvSpPr>
            <a:spLocks noChangeArrowheads="1"/>
          </p:cNvSpPr>
          <p:nvPr/>
        </p:nvSpPr>
        <p:spPr bwMode="auto">
          <a:xfrm>
            <a:off x="7739063" y="2147888"/>
            <a:ext cx="87312" cy="104775"/>
          </a:xfrm>
          <a:prstGeom prst="rect">
            <a:avLst/>
          </a:prstGeom>
          <a:solidFill>
            <a:srgbClr val="CC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8" descr="Baldi03-05_FINAL"/>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l="62155"/>
          <a:stretch>
            <a:fillRect/>
          </a:stretch>
        </p:blipFill>
        <p:spPr>
          <a:xfrm>
            <a:off x="0" y="0"/>
            <a:ext cx="2032000" cy="6858000"/>
          </a:xfrm>
        </p:spPr>
      </p:pic>
      <p:sp>
        <p:nvSpPr>
          <p:cNvPr id="1409029" name="Text Box 5"/>
          <p:cNvSpPr txBox="1">
            <a:spLocks noChangeArrowheads="1"/>
          </p:cNvSpPr>
          <p:nvPr/>
        </p:nvSpPr>
        <p:spPr bwMode="auto">
          <a:xfrm>
            <a:off x="2514600" y="381000"/>
            <a:ext cx="6019800" cy="1287463"/>
          </a:xfrm>
          <a:prstGeom prst="rect">
            <a:avLst/>
          </a:prstGeom>
          <a:noFill/>
          <a:ln w="9525">
            <a:noFill/>
            <a:miter lim="800000"/>
            <a:headEnd/>
            <a:tailEnd/>
          </a:ln>
          <a:effectLst/>
        </p:spPr>
        <p:txBody>
          <a:bodyPr>
            <a:spAutoFit/>
          </a:bodyPr>
          <a:lstStyle/>
          <a:p>
            <a:pPr eaLnBrk="0" hangingPunct="0">
              <a:lnSpc>
                <a:spcPct val="150000"/>
              </a:lnSpc>
              <a:defRPr/>
            </a:pPr>
            <a:r>
              <a:rPr lang="en-US" i="1" dirty="0">
                <a:latin typeface="+mn-lt"/>
                <a:cs typeface="+mn-cs"/>
              </a:rPr>
              <a:t>r</a:t>
            </a:r>
            <a:r>
              <a:rPr lang="en-US" dirty="0">
                <a:latin typeface="+mn-lt"/>
                <a:cs typeface="+mn-cs"/>
              </a:rPr>
              <a:t> = –0.3, </a:t>
            </a:r>
            <a:r>
              <a:rPr lang="en-US" i="1" dirty="0">
                <a:latin typeface="+mn-lt"/>
                <a:cs typeface="+mn-cs"/>
              </a:rPr>
              <a:t>r</a:t>
            </a:r>
            <a:r>
              <a:rPr lang="en-US" i="1" baseline="30000" dirty="0">
                <a:latin typeface="+mn-lt"/>
                <a:cs typeface="+mn-cs"/>
              </a:rPr>
              <a:t> 2</a:t>
            </a:r>
            <a:r>
              <a:rPr lang="en-US" dirty="0">
                <a:latin typeface="+mn-lt"/>
                <a:cs typeface="+mn-cs"/>
              </a:rPr>
              <a:t> = 0.09, or 9%</a:t>
            </a:r>
          </a:p>
          <a:p>
            <a:pPr eaLnBrk="0" hangingPunct="0">
              <a:lnSpc>
                <a:spcPct val="150000"/>
              </a:lnSpc>
              <a:defRPr/>
            </a:pPr>
            <a:r>
              <a:rPr lang="en-US" dirty="0">
                <a:latin typeface="+mn-lt"/>
                <a:cs typeface="+mn-cs"/>
              </a:rPr>
              <a:t>The regression model explains not even 10% of the variations in </a:t>
            </a:r>
            <a:r>
              <a:rPr lang="en-US" i="1" dirty="0">
                <a:latin typeface="+mn-lt"/>
                <a:cs typeface="+mn-cs"/>
              </a:rPr>
              <a:t>y</a:t>
            </a:r>
            <a:r>
              <a:rPr lang="en-US" dirty="0">
                <a:latin typeface="+mn-lt"/>
                <a:cs typeface="+mn-cs"/>
              </a:rPr>
              <a:t>.</a:t>
            </a:r>
          </a:p>
        </p:txBody>
      </p:sp>
      <p:sp>
        <p:nvSpPr>
          <p:cNvPr id="6" name="Text Box 5"/>
          <p:cNvSpPr txBox="1">
            <a:spLocks noChangeArrowheads="1"/>
          </p:cNvSpPr>
          <p:nvPr/>
        </p:nvSpPr>
        <p:spPr bwMode="auto">
          <a:xfrm>
            <a:off x="2514600" y="2695575"/>
            <a:ext cx="6019800" cy="1339850"/>
          </a:xfrm>
          <a:prstGeom prst="rect">
            <a:avLst/>
          </a:prstGeom>
          <a:noFill/>
          <a:ln w="9525">
            <a:noFill/>
            <a:miter lim="800000"/>
            <a:headEnd/>
            <a:tailEnd/>
          </a:ln>
          <a:effectLst/>
        </p:spPr>
        <p:txBody>
          <a:bodyPr>
            <a:spAutoFit/>
          </a:bodyPr>
          <a:lstStyle/>
          <a:p>
            <a:pPr eaLnBrk="0" hangingPunct="0">
              <a:lnSpc>
                <a:spcPct val="150000"/>
              </a:lnSpc>
              <a:defRPr/>
            </a:pPr>
            <a:r>
              <a:rPr lang="en-US" i="1" dirty="0">
                <a:latin typeface="+mn-lt"/>
                <a:cs typeface="+mn-cs"/>
              </a:rPr>
              <a:t>r</a:t>
            </a:r>
            <a:r>
              <a:rPr lang="en-US" dirty="0">
                <a:latin typeface="+mn-lt"/>
                <a:cs typeface="+mn-cs"/>
              </a:rPr>
              <a:t> = –0.7, </a:t>
            </a:r>
            <a:r>
              <a:rPr lang="en-US" i="1" dirty="0">
                <a:latin typeface="+mn-lt"/>
                <a:cs typeface="+mn-cs"/>
              </a:rPr>
              <a:t>r</a:t>
            </a:r>
            <a:r>
              <a:rPr lang="en-US" i="1" baseline="30000" dirty="0">
                <a:latin typeface="+mn-lt"/>
                <a:cs typeface="+mn-cs"/>
              </a:rPr>
              <a:t> 2</a:t>
            </a:r>
            <a:r>
              <a:rPr lang="en-US" dirty="0">
                <a:latin typeface="+mn-lt"/>
                <a:cs typeface="+mn-cs"/>
              </a:rPr>
              <a:t> = 0.49, or 49%</a:t>
            </a:r>
          </a:p>
          <a:p>
            <a:pPr eaLnBrk="0" hangingPunct="0">
              <a:lnSpc>
                <a:spcPct val="150000"/>
              </a:lnSpc>
              <a:defRPr/>
            </a:pPr>
            <a:r>
              <a:rPr lang="en-US" dirty="0">
                <a:cs typeface="+mn-cs"/>
              </a:rPr>
              <a:t>The regression model explains nearly half of the variations in </a:t>
            </a:r>
            <a:r>
              <a:rPr lang="en-US" i="1" dirty="0">
                <a:cs typeface="+mn-cs"/>
              </a:rPr>
              <a:t>y</a:t>
            </a:r>
            <a:r>
              <a:rPr lang="en-US" dirty="0">
                <a:cs typeface="+mn-cs"/>
              </a:rPr>
              <a:t>.</a:t>
            </a:r>
          </a:p>
        </p:txBody>
      </p:sp>
      <p:sp>
        <p:nvSpPr>
          <p:cNvPr id="7" name="Text Box 5"/>
          <p:cNvSpPr txBox="1">
            <a:spLocks noChangeArrowheads="1"/>
          </p:cNvSpPr>
          <p:nvPr/>
        </p:nvSpPr>
        <p:spPr bwMode="auto">
          <a:xfrm>
            <a:off x="2514600" y="5062538"/>
            <a:ext cx="5867400" cy="1338262"/>
          </a:xfrm>
          <a:prstGeom prst="rect">
            <a:avLst/>
          </a:prstGeom>
          <a:noFill/>
          <a:ln w="9525">
            <a:noFill/>
            <a:miter lim="800000"/>
            <a:headEnd/>
            <a:tailEnd/>
          </a:ln>
          <a:effectLst/>
        </p:spPr>
        <p:txBody>
          <a:bodyPr>
            <a:spAutoFit/>
          </a:bodyPr>
          <a:lstStyle/>
          <a:p>
            <a:pPr eaLnBrk="0" hangingPunct="0">
              <a:lnSpc>
                <a:spcPct val="150000"/>
              </a:lnSpc>
              <a:defRPr/>
            </a:pPr>
            <a:r>
              <a:rPr lang="en-US" i="1" dirty="0">
                <a:latin typeface="+mn-lt"/>
                <a:cs typeface="+mn-cs"/>
              </a:rPr>
              <a:t>r</a:t>
            </a:r>
            <a:r>
              <a:rPr lang="en-US" dirty="0">
                <a:latin typeface="+mn-lt"/>
                <a:cs typeface="+mn-cs"/>
              </a:rPr>
              <a:t> = –0.99, </a:t>
            </a:r>
            <a:r>
              <a:rPr lang="en-US" i="1" dirty="0">
                <a:latin typeface="+mn-lt"/>
                <a:cs typeface="+mn-cs"/>
              </a:rPr>
              <a:t>r</a:t>
            </a:r>
            <a:r>
              <a:rPr lang="en-US" i="1" baseline="30000" dirty="0">
                <a:latin typeface="+mn-lt"/>
                <a:cs typeface="+mn-cs"/>
              </a:rPr>
              <a:t> 2</a:t>
            </a:r>
            <a:r>
              <a:rPr lang="en-US" dirty="0">
                <a:latin typeface="+mn-lt"/>
                <a:cs typeface="+mn-cs"/>
              </a:rPr>
              <a:t> = 0.9801, or ~98%</a:t>
            </a:r>
          </a:p>
          <a:p>
            <a:pPr eaLnBrk="0" hangingPunct="0">
              <a:lnSpc>
                <a:spcPct val="150000"/>
              </a:lnSpc>
              <a:defRPr/>
            </a:pPr>
            <a:r>
              <a:rPr lang="en-US" dirty="0">
                <a:cs typeface="+mn-cs"/>
              </a:rPr>
              <a:t>The regression model explains almost all of the variations in </a:t>
            </a:r>
            <a:r>
              <a:rPr lang="en-US" i="1" dirty="0">
                <a:cs typeface="+mn-cs"/>
              </a:rPr>
              <a:t>y</a:t>
            </a:r>
            <a:r>
              <a:rPr lang="en-US" dirty="0">
                <a:cs typeface="+mn-cs"/>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
          <p:cNvSpPr>
            <a:spLocks noChangeArrowheads="1"/>
          </p:cNvSpPr>
          <p:nvPr/>
        </p:nvSpPr>
        <p:spPr bwMode="auto">
          <a:xfrm>
            <a:off x="0" y="2438400"/>
            <a:ext cx="9144000" cy="44196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l="1088" t="10860" r="929" b="1428"/>
          <a:stretch>
            <a:fillRect/>
          </a:stretch>
        </p:blipFill>
        <p:spPr bwMode="auto">
          <a:xfrm>
            <a:off x="685800" y="2895600"/>
            <a:ext cx="49530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12"/>
          <p:cNvSpPr txBox="1">
            <a:spLocks noChangeArrowheads="1"/>
          </p:cNvSpPr>
          <p:nvPr/>
        </p:nvSpPr>
        <p:spPr bwMode="auto">
          <a:xfrm>
            <a:off x="1809750" y="2895600"/>
            <a:ext cx="3714750" cy="338138"/>
          </a:xfrm>
          <a:prstGeom prst="rect">
            <a:avLst/>
          </a:prstGeom>
          <a:solidFill>
            <a:srgbClr val="DAE7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t> </a:t>
            </a:r>
          </a:p>
        </p:txBody>
      </p:sp>
      <p:sp>
        <p:nvSpPr>
          <p:cNvPr id="1257476" name="Line 4"/>
          <p:cNvSpPr>
            <a:spLocks noChangeShapeType="1"/>
          </p:cNvSpPr>
          <p:nvPr/>
        </p:nvSpPr>
        <p:spPr bwMode="auto">
          <a:xfrm flipH="1" flipV="1">
            <a:off x="2800350" y="3297238"/>
            <a:ext cx="0" cy="1006475"/>
          </a:xfrm>
          <a:prstGeom prst="line">
            <a:avLst/>
          </a:prstGeom>
          <a:noFill/>
          <a:ln w="38100">
            <a:solidFill>
              <a:schemeClr val="accent3">
                <a:lumMod val="75000"/>
              </a:schemeClr>
            </a:solidFill>
            <a:round/>
            <a:headEnd/>
            <a:tailEnd type="triangle" w="med" len="med"/>
          </a:ln>
          <a:effectLst/>
        </p:spPr>
        <p:txBody>
          <a:bodyPr wrap="none" anchor="ctr"/>
          <a:lstStyle/>
          <a:p>
            <a:pPr>
              <a:defRPr/>
            </a:pPr>
            <a:endParaRPr lang="en-US">
              <a:cs typeface="+mn-cs"/>
            </a:endParaRPr>
          </a:p>
        </p:txBody>
      </p:sp>
      <p:sp>
        <p:nvSpPr>
          <p:cNvPr id="15366" name="Text Box 10"/>
          <p:cNvSpPr txBox="1">
            <a:spLocks noChangeArrowheads="1"/>
          </p:cNvSpPr>
          <p:nvPr/>
        </p:nvSpPr>
        <p:spPr bwMode="auto">
          <a:xfrm>
            <a:off x="457200" y="914400"/>
            <a:ext cx="8382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10000"/>
              </a:lnSpc>
              <a:spcAft>
                <a:spcPct val="35000"/>
              </a:spcAft>
              <a:buClr>
                <a:schemeClr val="hlink"/>
              </a:buClr>
              <a:buFont typeface="Wingdings" pitchFamily="2" charset="2"/>
              <a:buNone/>
            </a:pPr>
            <a:r>
              <a:rPr lang="en-US" sz="2000" b="1">
                <a:solidFill>
                  <a:srgbClr val="333399"/>
                </a:solidFill>
              </a:rPr>
              <a:t>Outlier:</a:t>
            </a:r>
            <a:r>
              <a:rPr lang="en-US" sz="2000"/>
              <a:t> An observation that lies outside the overall pattern.</a:t>
            </a:r>
            <a:endParaRPr lang="en-US" sz="2000" i="1"/>
          </a:p>
          <a:p>
            <a:pPr>
              <a:lnSpc>
                <a:spcPct val="110000"/>
              </a:lnSpc>
              <a:spcAft>
                <a:spcPct val="35000"/>
              </a:spcAft>
              <a:buClr>
                <a:schemeClr val="hlink"/>
              </a:buClr>
              <a:buFont typeface="Wingdings" pitchFamily="2" charset="2"/>
              <a:buNone/>
            </a:pPr>
            <a:r>
              <a:rPr lang="en-US" sz="2000" b="1">
                <a:solidFill>
                  <a:srgbClr val="333399"/>
                </a:solidFill>
              </a:rPr>
              <a:t>“Influential individual”: </a:t>
            </a:r>
            <a:r>
              <a:rPr lang="en-US" sz="2000"/>
              <a:t>An observation that markedly changes the regression if removed. This is often an isolated point.</a:t>
            </a:r>
          </a:p>
        </p:txBody>
      </p:sp>
      <p:sp>
        <p:nvSpPr>
          <p:cNvPr id="15367" name="Rectangle 11"/>
          <p:cNvSpPr>
            <a:spLocks noGrp="1" noChangeArrowheads="1"/>
          </p:cNvSpPr>
          <p:nvPr>
            <p:ph type="title"/>
          </p:nvPr>
        </p:nvSpPr>
        <p:spPr/>
        <p:txBody>
          <a:bodyPr/>
          <a:lstStyle/>
          <a:p>
            <a:pPr eaLnBrk="1" hangingPunct="1"/>
            <a:r>
              <a:rPr lang="en-US" smtClean="0"/>
              <a:t>Outliers and influential points</a:t>
            </a:r>
          </a:p>
        </p:txBody>
      </p:sp>
      <p:sp>
        <p:nvSpPr>
          <p:cNvPr id="1257485" name="Text Box 13"/>
          <p:cNvSpPr txBox="1">
            <a:spLocks noChangeArrowheads="1"/>
          </p:cNvSpPr>
          <p:nvPr/>
        </p:nvSpPr>
        <p:spPr bwMode="auto">
          <a:xfrm>
            <a:off x="2819400" y="2971800"/>
            <a:ext cx="1752600" cy="523875"/>
          </a:xfrm>
          <a:prstGeom prst="rect">
            <a:avLst/>
          </a:prstGeom>
          <a:noFill/>
          <a:ln w="9525">
            <a:noFill/>
            <a:miter lim="800000"/>
            <a:headEnd/>
            <a:tailEnd/>
          </a:ln>
          <a:effectLst/>
        </p:spPr>
        <p:txBody>
          <a:bodyPr>
            <a:spAutoFit/>
          </a:bodyPr>
          <a:lstStyle/>
          <a:p>
            <a:pPr eaLnBrk="0" hangingPunct="0">
              <a:defRPr/>
            </a:pPr>
            <a:r>
              <a:rPr lang="en-US" sz="1400" b="1" dirty="0">
                <a:solidFill>
                  <a:schemeClr val="accent3">
                    <a:lumMod val="75000"/>
                  </a:schemeClr>
                </a:solidFill>
                <a:cs typeface="+mn-cs"/>
              </a:rPr>
              <a:t>Child 19 = outlier (large residual)</a:t>
            </a:r>
          </a:p>
        </p:txBody>
      </p:sp>
      <p:sp>
        <p:nvSpPr>
          <p:cNvPr id="1257486" name="Text Box 14"/>
          <p:cNvSpPr txBox="1">
            <a:spLocks noChangeArrowheads="1"/>
          </p:cNvSpPr>
          <p:nvPr/>
        </p:nvSpPr>
        <p:spPr bwMode="auto">
          <a:xfrm>
            <a:off x="3070225" y="5518150"/>
            <a:ext cx="1905000" cy="523875"/>
          </a:xfrm>
          <a:prstGeom prst="rect">
            <a:avLst/>
          </a:prstGeom>
          <a:solidFill>
            <a:srgbClr val="DAE7F8"/>
          </a:solidFill>
          <a:ln w="9525">
            <a:noFill/>
            <a:miter lim="800000"/>
            <a:headEnd/>
            <a:tailEnd/>
          </a:ln>
          <a:effectLst/>
        </p:spPr>
        <p:txBody>
          <a:bodyPr>
            <a:spAutoFit/>
          </a:bodyPr>
          <a:lstStyle/>
          <a:p>
            <a:pPr eaLnBrk="0" hangingPunct="0">
              <a:defRPr/>
            </a:pPr>
            <a:r>
              <a:rPr lang="en-US" sz="1400" b="1" dirty="0">
                <a:solidFill>
                  <a:schemeClr val="accent5">
                    <a:lumMod val="75000"/>
                  </a:schemeClr>
                </a:solidFill>
                <a:cs typeface="+mn-cs"/>
              </a:rPr>
              <a:t>Child 18 = potential influential individual</a:t>
            </a:r>
          </a:p>
        </p:txBody>
      </p:sp>
      <p:sp>
        <p:nvSpPr>
          <p:cNvPr id="15370" name="Text Box 15"/>
          <p:cNvSpPr txBox="1">
            <a:spLocks noChangeArrowheads="1"/>
          </p:cNvSpPr>
          <p:nvPr/>
        </p:nvSpPr>
        <p:spPr bwMode="auto">
          <a:xfrm>
            <a:off x="5791200" y="3276600"/>
            <a:ext cx="30480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10000"/>
              </a:lnSpc>
            </a:pPr>
            <a:r>
              <a:rPr lang="en-US"/>
              <a:t>Child 19 is an outlier of the relationship (it is unusually far from the regression line, vertically).</a:t>
            </a:r>
          </a:p>
          <a:p>
            <a:pPr>
              <a:lnSpc>
                <a:spcPct val="110000"/>
              </a:lnSpc>
            </a:pPr>
            <a:endParaRPr lang="en-US"/>
          </a:p>
          <a:p>
            <a:pPr>
              <a:lnSpc>
                <a:spcPct val="110000"/>
              </a:lnSpc>
            </a:pPr>
            <a:endParaRPr lang="en-US"/>
          </a:p>
          <a:p>
            <a:pPr>
              <a:lnSpc>
                <a:spcPct val="110000"/>
              </a:lnSpc>
            </a:pPr>
            <a:r>
              <a:rPr lang="en-US"/>
              <a:t>Child 18 is isolated from the rest of the points, and might be an influential point.</a:t>
            </a:r>
          </a:p>
        </p:txBody>
      </p:sp>
      <p:sp>
        <p:nvSpPr>
          <p:cNvPr id="18" name="Oval 17"/>
          <p:cNvSpPr/>
          <p:nvPr/>
        </p:nvSpPr>
        <p:spPr>
          <a:xfrm>
            <a:off x="4508500" y="5256213"/>
            <a:ext cx="344488" cy="350837"/>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l="2531" t="13107" b="4300"/>
          <a:stretch>
            <a:fillRect/>
          </a:stretch>
        </p:blipFill>
        <p:spPr bwMode="auto">
          <a:xfrm>
            <a:off x="381000" y="2590800"/>
            <a:ext cx="4800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3"/>
          <p:cNvSpPr txBox="1">
            <a:spLocks noChangeArrowheads="1"/>
          </p:cNvSpPr>
          <p:nvPr/>
        </p:nvSpPr>
        <p:spPr bwMode="auto">
          <a:xfrm>
            <a:off x="381000" y="881063"/>
            <a:ext cx="83058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30000"/>
              </a:lnSpc>
            </a:pPr>
            <a:r>
              <a:rPr lang="en-US" sz="2000"/>
              <a:t>The vertical distances from each point to the least-squares regression line are called </a:t>
            </a:r>
            <a:r>
              <a:rPr lang="en-US" sz="2000" b="1">
                <a:solidFill>
                  <a:srgbClr val="333399"/>
                </a:solidFill>
              </a:rPr>
              <a:t>residuals.</a:t>
            </a:r>
            <a:r>
              <a:rPr lang="en-US" sz="2000"/>
              <a:t> The sum of all the residuals is by definition 0.</a:t>
            </a:r>
          </a:p>
          <a:p>
            <a:pPr>
              <a:lnSpc>
                <a:spcPct val="130000"/>
              </a:lnSpc>
            </a:pPr>
            <a:endParaRPr lang="en-US" sz="1000"/>
          </a:p>
          <a:p>
            <a:pPr>
              <a:lnSpc>
                <a:spcPct val="130000"/>
              </a:lnSpc>
            </a:pPr>
            <a:r>
              <a:rPr lang="en-US" sz="2000"/>
              <a:t>Outliers have unusually large residuals (in absolute value).</a:t>
            </a:r>
          </a:p>
        </p:txBody>
      </p:sp>
      <p:sp>
        <p:nvSpPr>
          <p:cNvPr id="16388" name="Text Box 4"/>
          <p:cNvSpPr txBox="1">
            <a:spLocks noChangeArrowheads="1"/>
          </p:cNvSpPr>
          <p:nvPr/>
        </p:nvSpPr>
        <p:spPr bwMode="auto">
          <a:xfrm>
            <a:off x="3721100" y="5335588"/>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Observed y</a:t>
            </a:r>
          </a:p>
        </p:txBody>
      </p:sp>
      <p:sp>
        <p:nvSpPr>
          <p:cNvPr id="16389" name="Text Box 5"/>
          <p:cNvSpPr txBox="1">
            <a:spLocks noChangeArrowheads="1"/>
          </p:cNvSpPr>
          <p:nvPr/>
        </p:nvSpPr>
        <p:spPr bwMode="auto">
          <a:xfrm>
            <a:off x="3740150" y="4468813"/>
            <a:ext cx="132715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                </a:t>
            </a:r>
            <a:r>
              <a:rPr lang="en-US" sz="3200" baseline="-25000"/>
              <a:t>^</a:t>
            </a:r>
            <a:endParaRPr lang="en-US"/>
          </a:p>
          <a:p>
            <a:pPr eaLnBrk="1" hangingPunct="1"/>
            <a:r>
              <a:rPr lang="en-US"/>
              <a:t>Predicted </a:t>
            </a:r>
            <a:r>
              <a:rPr lang="en-US" i="1"/>
              <a:t>y</a:t>
            </a:r>
            <a:endParaRPr lang="en-US"/>
          </a:p>
        </p:txBody>
      </p:sp>
      <p:sp>
        <p:nvSpPr>
          <p:cNvPr id="16390" name="Line 6"/>
          <p:cNvSpPr>
            <a:spLocks noChangeShapeType="1"/>
          </p:cNvSpPr>
          <p:nvPr/>
        </p:nvSpPr>
        <p:spPr bwMode="auto">
          <a:xfrm flipH="1">
            <a:off x="2374900" y="4976813"/>
            <a:ext cx="14176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7"/>
          <p:cNvSpPr>
            <a:spLocks noChangeShapeType="1"/>
          </p:cNvSpPr>
          <p:nvPr/>
        </p:nvSpPr>
        <p:spPr bwMode="auto">
          <a:xfrm flipH="1">
            <a:off x="2374900" y="5513388"/>
            <a:ext cx="14176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2" name="AutoShape 8"/>
          <p:cNvSpPr>
            <a:spLocks/>
          </p:cNvSpPr>
          <p:nvPr/>
        </p:nvSpPr>
        <p:spPr bwMode="auto">
          <a:xfrm>
            <a:off x="5022850" y="5029200"/>
            <a:ext cx="152400" cy="609600"/>
          </a:xfrm>
          <a:prstGeom prst="righ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16393" name="Object 2"/>
          <p:cNvGraphicFramePr>
            <a:graphicFrameLocks noChangeAspect="1"/>
          </p:cNvGraphicFramePr>
          <p:nvPr/>
        </p:nvGraphicFramePr>
        <p:xfrm>
          <a:off x="5427663" y="5102225"/>
          <a:ext cx="3216275" cy="473075"/>
        </p:xfrm>
        <a:graphic>
          <a:graphicData uri="http://schemas.openxmlformats.org/presentationml/2006/ole">
            <mc:AlternateContent xmlns:mc="http://schemas.openxmlformats.org/markup-compatibility/2006">
              <mc:Choice xmlns:v="urn:schemas-microsoft-com:vml" Requires="v">
                <p:oleObj spid="_x0000_s16398" name="Equation" r:id="rId5" imgW="1511300" imgH="203200" progId="Equation.3">
                  <p:embed/>
                </p:oleObj>
              </mc:Choice>
              <mc:Fallback>
                <p:oleObj name="Equation" r:id="rId5" imgW="1511300" imgH="203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7663" y="5102225"/>
                        <a:ext cx="32162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4" name="Rectangle 10"/>
          <p:cNvSpPr>
            <a:spLocks noGrp="1" noChangeArrowheads="1"/>
          </p:cNvSpPr>
          <p:nvPr>
            <p:ph type="title"/>
          </p:nvPr>
        </p:nvSpPr>
        <p:spPr>
          <a:xfrm>
            <a:off x="381000" y="152400"/>
            <a:ext cx="8305800" cy="609600"/>
          </a:xfrm>
        </p:spPr>
        <p:txBody>
          <a:bodyPr/>
          <a:lstStyle/>
          <a:p>
            <a:pPr eaLnBrk="1" hangingPunct="1"/>
            <a:r>
              <a:rPr lang="en-US" sz="2800" b="1" smtClean="0">
                <a:solidFill>
                  <a:srgbClr val="333399"/>
                </a:solidFill>
              </a:rPr>
              <a:t>Residuals</a:t>
            </a:r>
          </a:p>
        </p:txBody>
      </p:sp>
      <p:grpSp>
        <p:nvGrpSpPr>
          <p:cNvPr id="2" name="Group 11"/>
          <p:cNvGrpSpPr>
            <a:grpSpLocks/>
          </p:cNvGrpSpPr>
          <p:nvPr/>
        </p:nvGrpSpPr>
        <p:grpSpPr bwMode="auto">
          <a:xfrm>
            <a:off x="1279525" y="2855913"/>
            <a:ext cx="5883275" cy="1855787"/>
            <a:chOff x="806" y="1799"/>
            <a:chExt cx="3706" cy="1169"/>
          </a:xfrm>
        </p:grpSpPr>
        <p:sp>
          <p:nvSpPr>
            <p:cNvPr id="16396" name="Text Box 12"/>
            <p:cNvSpPr txBox="1">
              <a:spLocks noChangeArrowheads="1"/>
            </p:cNvSpPr>
            <p:nvPr/>
          </p:nvSpPr>
          <p:spPr bwMode="auto">
            <a:xfrm>
              <a:off x="806" y="1799"/>
              <a:ext cx="1258"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rgbClr val="333399"/>
                  </a:solidFill>
                </a:rPr>
                <a:t>Points above the line have a positive residual (under estimation).</a:t>
              </a:r>
            </a:p>
          </p:txBody>
        </p:sp>
        <p:sp>
          <p:nvSpPr>
            <p:cNvPr id="16397" name="Text Box 13"/>
            <p:cNvSpPr txBox="1">
              <a:spLocks noChangeArrowheads="1"/>
            </p:cNvSpPr>
            <p:nvPr/>
          </p:nvSpPr>
          <p:spPr bwMode="auto">
            <a:xfrm>
              <a:off x="2688" y="2448"/>
              <a:ext cx="1824" cy="5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rgbClr val="993366"/>
                  </a:solidFill>
                </a:rPr>
                <a:t>Points below the line have a negative residual (over estimation).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76200"/>
            <a:ext cx="6400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Line 3"/>
          <p:cNvSpPr>
            <a:spLocks noChangeShapeType="1"/>
          </p:cNvSpPr>
          <p:nvPr/>
        </p:nvSpPr>
        <p:spPr bwMode="auto">
          <a:xfrm>
            <a:off x="4265613" y="1801813"/>
            <a:ext cx="3762375" cy="1795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2" name="Text Box 4"/>
          <p:cNvSpPr txBox="1">
            <a:spLocks noChangeArrowheads="1"/>
          </p:cNvSpPr>
          <p:nvPr/>
        </p:nvSpPr>
        <p:spPr bwMode="auto">
          <a:xfrm>
            <a:off x="6350000" y="388938"/>
            <a:ext cx="2379663" cy="95726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        All data</a:t>
            </a:r>
          </a:p>
          <a:p>
            <a:r>
              <a:rPr lang="en-US"/>
              <a:t>        Without child 18</a:t>
            </a:r>
          </a:p>
          <a:p>
            <a:r>
              <a:rPr lang="en-US"/>
              <a:t>        Without child 19</a:t>
            </a:r>
          </a:p>
        </p:txBody>
      </p:sp>
      <p:sp>
        <p:nvSpPr>
          <p:cNvPr id="17413" name="Line 5"/>
          <p:cNvSpPr>
            <a:spLocks noChangeShapeType="1"/>
          </p:cNvSpPr>
          <p:nvPr/>
        </p:nvSpPr>
        <p:spPr bwMode="auto">
          <a:xfrm>
            <a:off x="6418263" y="890588"/>
            <a:ext cx="487362" cy="0"/>
          </a:xfrm>
          <a:prstGeom prst="line">
            <a:avLst/>
          </a:prstGeom>
          <a:noFill/>
          <a:ln w="38100">
            <a:solidFill>
              <a:srgbClr val="CC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6"/>
          <p:cNvSpPr>
            <a:spLocks noChangeShapeType="1"/>
          </p:cNvSpPr>
          <p:nvPr/>
        </p:nvSpPr>
        <p:spPr bwMode="auto">
          <a:xfrm>
            <a:off x="6418263" y="579438"/>
            <a:ext cx="48736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7"/>
          <p:cNvSpPr>
            <a:spLocks noChangeShapeType="1"/>
          </p:cNvSpPr>
          <p:nvPr/>
        </p:nvSpPr>
        <p:spPr bwMode="auto">
          <a:xfrm>
            <a:off x="6418263" y="1212850"/>
            <a:ext cx="487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6" name="Rectangle 9"/>
          <p:cNvSpPr>
            <a:spLocks noChangeArrowheads="1"/>
          </p:cNvSpPr>
          <p:nvPr/>
        </p:nvSpPr>
        <p:spPr bwMode="auto">
          <a:xfrm>
            <a:off x="3575050" y="1368425"/>
            <a:ext cx="696913" cy="719138"/>
          </a:xfrm>
          <a:prstGeom prst="rect">
            <a:avLst/>
          </a:prstGeom>
          <a:solidFill>
            <a:srgbClr val="DAE7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600"/>
          </a:p>
        </p:txBody>
      </p:sp>
      <p:sp>
        <p:nvSpPr>
          <p:cNvPr id="17417" name="Rectangle 10"/>
          <p:cNvSpPr>
            <a:spLocks noChangeArrowheads="1"/>
          </p:cNvSpPr>
          <p:nvPr/>
        </p:nvSpPr>
        <p:spPr bwMode="auto">
          <a:xfrm>
            <a:off x="8032750" y="2949575"/>
            <a:ext cx="906463" cy="788988"/>
          </a:xfrm>
          <a:prstGeom prst="rect">
            <a:avLst/>
          </a:prstGeom>
          <a:solidFill>
            <a:srgbClr val="DAE7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600"/>
          </a:p>
        </p:txBody>
      </p:sp>
      <p:sp>
        <p:nvSpPr>
          <p:cNvPr id="17418" name="Rectangle 11"/>
          <p:cNvSpPr>
            <a:spLocks noChangeArrowheads="1"/>
          </p:cNvSpPr>
          <p:nvPr/>
        </p:nvSpPr>
        <p:spPr bwMode="auto">
          <a:xfrm>
            <a:off x="8380413" y="3092450"/>
            <a:ext cx="558800" cy="790575"/>
          </a:xfrm>
          <a:prstGeom prst="rect">
            <a:avLst/>
          </a:prstGeom>
          <a:solidFill>
            <a:srgbClr val="DAE7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600"/>
          </a:p>
        </p:txBody>
      </p:sp>
      <p:grpSp>
        <p:nvGrpSpPr>
          <p:cNvPr id="17419" name="Group 12"/>
          <p:cNvGrpSpPr>
            <a:grpSpLocks/>
          </p:cNvGrpSpPr>
          <p:nvPr/>
        </p:nvGrpSpPr>
        <p:grpSpPr bwMode="auto">
          <a:xfrm>
            <a:off x="4267200" y="581025"/>
            <a:ext cx="4103688" cy="3733800"/>
            <a:chOff x="2357" y="1200"/>
            <a:chExt cx="2827" cy="2496"/>
          </a:xfrm>
        </p:grpSpPr>
        <p:sp>
          <p:nvSpPr>
            <p:cNvPr id="17421" name="Text Box 13"/>
            <p:cNvSpPr txBox="1">
              <a:spLocks noChangeArrowheads="1"/>
            </p:cNvSpPr>
            <p:nvPr/>
          </p:nvSpPr>
          <p:spPr bwMode="auto">
            <a:xfrm>
              <a:off x="2422" y="1270"/>
              <a:ext cx="88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Outlier </a:t>
              </a:r>
            </a:p>
          </p:txBody>
        </p:sp>
        <p:sp>
          <p:nvSpPr>
            <p:cNvPr id="17422" name="Text Box 14"/>
            <p:cNvSpPr txBox="1">
              <a:spLocks noChangeArrowheads="1"/>
            </p:cNvSpPr>
            <p:nvPr/>
          </p:nvSpPr>
          <p:spPr bwMode="auto">
            <a:xfrm>
              <a:off x="3959" y="3297"/>
              <a:ext cx="80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90000"/>
                </a:lnSpc>
              </a:pPr>
              <a:r>
                <a:rPr lang="en-US" sz="600"/>
                <a:t>  </a:t>
              </a:r>
            </a:p>
            <a:p>
              <a:pPr>
                <a:lnSpc>
                  <a:spcPct val="90000"/>
                </a:lnSpc>
              </a:pPr>
              <a:r>
                <a:rPr lang="en-US"/>
                <a:t>Influential</a:t>
              </a:r>
            </a:p>
          </p:txBody>
        </p:sp>
        <p:sp>
          <p:nvSpPr>
            <p:cNvPr id="17423" name="Oval 15"/>
            <p:cNvSpPr>
              <a:spLocks noChangeArrowheads="1"/>
            </p:cNvSpPr>
            <p:nvPr/>
          </p:nvSpPr>
          <p:spPr bwMode="auto">
            <a:xfrm>
              <a:off x="2357" y="1200"/>
              <a:ext cx="1051"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600"/>
            </a:p>
          </p:txBody>
        </p:sp>
        <p:sp>
          <p:nvSpPr>
            <p:cNvPr id="17424" name="Oval 16"/>
            <p:cNvSpPr>
              <a:spLocks noChangeArrowheads="1"/>
            </p:cNvSpPr>
            <p:nvPr/>
          </p:nvSpPr>
          <p:spPr bwMode="auto">
            <a:xfrm>
              <a:off x="3840" y="3120"/>
              <a:ext cx="1344"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600"/>
            </a:p>
          </p:txBody>
        </p:sp>
      </p:grpSp>
      <p:sp>
        <p:nvSpPr>
          <p:cNvPr id="17420" name="Text Box 15"/>
          <p:cNvSpPr txBox="1">
            <a:spLocks noChangeArrowheads="1"/>
          </p:cNvSpPr>
          <p:nvPr/>
        </p:nvSpPr>
        <p:spPr bwMode="auto">
          <a:xfrm>
            <a:off x="228600" y="5181600"/>
            <a:ext cx="8610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10000"/>
              </a:lnSpc>
            </a:pPr>
            <a:r>
              <a:rPr lang="en-US"/>
              <a:t>Child 18 changes the regression line substantially when it is removed. So, Child 18 is indeed an influential point. </a:t>
            </a:r>
          </a:p>
          <a:p>
            <a:pPr>
              <a:lnSpc>
                <a:spcPct val="110000"/>
              </a:lnSpc>
            </a:pPr>
            <a:endParaRPr lang="en-US"/>
          </a:p>
          <a:p>
            <a:pPr>
              <a:lnSpc>
                <a:spcPct val="110000"/>
              </a:lnSpc>
            </a:pPr>
            <a:r>
              <a:rPr lang="en-US"/>
              <a:t>Child 19 is an outlier of the relationship, but it is not influential (regression line changed very little by its removal).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marL="762000" indent="-762000" eaLnBrk="1" hangingPunct="1"/>
            <a:r>
              <a:rPr lang="en-US" smtClean="0"/>
              <a:t>Making predictions</a:t>
            </a:r>
          </a:p>
        </p:txBody>
      </p:sp>
      <p:sp>
        <p:nvSpPr>
          <p:cNvPr id="18435" name="Rectangle 3"/>
          <p:cNvSpPr>
            <a:spLocks noGrp="1" noChangeArrowheads="1"/>
          </p:cNvSpPr>
          <p:nvPr>
            <p:ph type="body" idx="1"/>
          </p:nvPr>
        </p:nvSpPr>
        <p:spPr>
          <a:xfrm>
            <a:off x="381000" y="1035050"/>
            <a:ext cx="8305800" cy="1555750"/>
          </a:xfrm>
        </p:spPr>
        <p:txBody>
          <a:bodyPr/>
          <a:lstStyle/>
          <a:p>
            <a:pPr marL="0" indent="0" eaLnBrk="1" hangingPunct="1">
              <a:lnSpc>
                <a:spcPct val="140000"/>
              </a:lnSpc>
              <a:buFont typeface="Wingdings" pitchFamily="2" charset="2"/>
              <a:buNone/>
            </a:pPr>
            <a:r>
              <a:rPr lang="en-US" smtClean="0"/>
              <a:t>Use the equation of the least-squares regression to </a:t>
            </a:r>
            <a:r>
              <a:rPr lang="en-US" b="1" smtClean="0">
                <a:solidFill>
                  <a:srgbClr val="333399"/>
                </a:solidFill>
              </a:rPr>
              <a:t>predict</a:t>
            </a:r>
            <a:r>
              <a:rPr lang="en-US" smtClean="0"/>
              <a:t> </a:t>
            </a:r>
            <a:r>
              <a:rPr lang="en-US" i="1" smtClean="0"/>
              <a:t>y</a:t>
            </a:r>
            <a:r>
              <a:rPr lang="en-US" smtClean="0"/>
              <a:t> for any value of </a:t>
            </a:r>
            <a:r>
              <a:rPr lang="en-US" i="1" smtClean="0"/>
              <a:t>x</a:t>
            </a:r>
            <a:r>
              <a:rPr lang="en-US" smtClean="0"/>
              <a:t> </a:t>
            </a:r>
            <a:r>
              <a:rPr lang="en-US" b="1" smtClean="0">
                <a:solidFill>
                  <a:srgbClr val="333399"/>
                </a:solidFill>
              </a:rPr>
              <a:t>within the range studied</a:t>
            </a:r>
            <a:r>
              <a:rPr lang="en-US" smtClean="0"/>
              <a:t>. </a:t>
            </a:r>
          </a:p>
          <a:p>
            <a:pPr marL="0" indent="0" eaLnBrk="1" hangingPunct="1">
              <a:lnSpc>
                <a:spcPct val="140000"/>
              </a:lnSpc>
              <a:buFont typeface="Wingdings" pitchFamily="2" charset="2"/>
              <a:buNone/>
            </a:pPr>
            <a:endParaRPr lang="en-US" sz="800" smtClean="0"/>
          </a:p>
          <a:p>
            <a:pPr marL="0" indent="0" eaLnBrk="1" hangingPunct="1">
              <a:lnSpc>
                <a:spcPct val="140000"/>
              </a:lnSpc>
              <a:buFont typeface="Wingdings" pitchFamily="2" charset="2"/>
              <a:buNone/>
            </a:pPr>
            <a:r>
              <a:rPr lang="en-US" smtClean="0"/>
              <a:t>Predication outside the range is extrapolation. </a:t>
            </a:r>
            <a:r>
              <a:rPr lang="en-US" b="1" i="1" smtClean="0">
                <a:solidFill>
                  <a:srgbClr val="C00000"/>
                </a:solidFill>
              </a:rPr>
              <a:t>Avoid extrapolation</a:t>
            </a:r>
            <a:r>
              <a:rPr lang="en-US" smtClean="0"/>
              <a:t>.</a:t>
            </a:r>
          </a:p>
        </p:txBody>
      </p:sp>
      <p:sp>
        <p:nvSpPr>
          <p:cNvPr id="18436" name="Rectangle 6"/>
          <p:cNvSpPr>
            <a:spLocks noChangeArrowheads="1"/>
          </p:cNvSpPr>
          <p:nvPr/>
        </p:nvSpPr>
        <p:spPr bwMode="auto">
          <a:xfrm>
            <a:off x="0" y="2895600"/>
            <a:ext cx="9144000" cy="39624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1843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l="2727" t="13206" r="1529" b="4454"/>
          <a:stretch>
            <a:fillRect/>
          </a:stretch>
        </p:blipFill>
        <p:spPr bwMode="auto">
          <a:xfrm>
            <a:off x="304800" y="3033713"/>
            <a:ext cx="4038600" cy="367665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438" name="Text Box 8"/>
          <p:cNvSpPr txBox="1">
            <a:spLocks noChangeArrowheads="1"/>
          </p:cNvSpPr>
          <p:nvPr/>
        </p:nvSpPr>
        <p:spPr bwMode="auto">
          <a:xfrm>
            <a:off x="5029200" y="3505200"/>
            <a:ext cx="3429000" cy="796925"/>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40000"/>
              </a:lnSpc>
            </a:pPr>
            <a:r>
              <a:rPr lang="en-US"/>
              <a:t>What would we expect for the BAC after drinking 6.5 beers?</a:t>
            </a:r>
          </a:p>
        </p:txBody>
      </p:sp>
      <p:graphicFrame>
        <p:nvGraphicFramePr>
          <p:cNvPr id="18439" name="Object 2"/>
          <p:cNvGraphicFramePr>
            <a:graphicFrameLocks noChangeAspect="1"/>
          </p:cNvGraphicFramePr>
          <p:nvPr/>
        </p:nvGraphicFramePr>
        <p:xfrm>
          <a:off x="990600" y="3200400"/>
          <a:ext cx="2895600" cy="301625"/>
        </p:xfrm>
        <a:graphic>
          <a:graphicData uri="http://schemas.openxmlformats.org/presentationml/2006/ole">
            <mc:AlternateContent xmlns:mc="http://schemas.openxmlformats.org/markup-compatibility/2006">
              <mc:Choice xmlns:v="urn:schemas-microsoft-com:vml" Requires="v">
                <p:oleObj spid="_x0000_s18441" name="Equation" r:id="rId5" imgW="1333500" imgH="177800" progId="Equation.3">
                  <p:embed/>
                </p:oleObj>
              </mc:Choice>
              <mc:Fallback>
                <p:oleObj name="Equation" r:id="rId5" imgW="1333500" imgH="1778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200400"/>
                        <a:ext cx="28956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0" name="Object 3"/>
          <p:cNvGraphicFramePr>
            <a:graphicFrameLocks noChangeAspect="1"/>
          </p:cNvGraphicFramePr>
          <p:nvPr/>
        </p:nvGraphicFramePr>
        <p:xfrm>
          <a:off x="5080000" y="4648200"/>
          <a:ext cx="3592513" cy="763588"/>
        </p:xfrm>
        <a:graphic>
          <a:graphicData uri="http://schemas.openxmlformats.org/presentationml/2006/ole">
            <mc:AlternateContent xmlns:mc="http://schemas.openxmlformats.org/markup-compatibility/2006">
              <mc:Choice xmlns:v="urn:schemas-microsoft-com:vml" Requires="v">
                <p:oleObj spid="_x0000_s18442" name="Equation" r:id="rId7" imgW="2222500" imgH="431800" progId="Equation.3">
                  <p:embed/>
                </p:oleObj>
              </mc:Choice>
              <mc:Fallback>
                <p:oleObj name="Equation" r:id="rId7" imgW="2222500" imgH="4318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00" y="4648200"/>
                        <a:ext cx="3592513"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152400" y="1905000"/>
            <a:ext cx="3048000"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30000"/>
              </a:lnSpc>
            </a:pPr>
            <a:r>
              <a:rPr lang="en-US"/>
              <a:t>The least-squares regression line is:</a:t>
            </a:r>
          </a:p>
          <a:p>
            <a:pPr>
              <a:lnSpc>
                <a:spcPct val="130000"/>
              </a:lnSpc>
            </a:pPr>
            <a:endParaRPr lang="en-US"/>
          </a:p>
        </p:txBody>
      </p:sp>
      <p:pic>
        <p:nvPicPr>
          <p:cNvPr id="1945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276475"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69772" name="Object 2"/>
          <p:cNvGraphicFramePr>
            <a:graphicFrameLocks noChangeAspect="1"/>
          </p:cNvGraphicFramePr>
          <p:nvPr/>
        </p:nvGraphicFramePr>
        <p:xfrm>
          <a:off x="990600" y="4586288"/>
          <a:ext cx="6027738" cy="371475"/>
        </p:xfrm>
        <a:graphic>
          <a:graphicData uri="http://schemas.openxmlformats.org/presentationml/2006/ole">
            <mc:AlternateContent xmlns:mc="http://schemas.openxmlformats.org/markup-compatibility/2006">
              <mc:Choice xmlns:v="urn:schemas-microsoft-com:vml" Requires="v">
                <p:oleObj spid="_x0000_s19529" name="Equation" r:id="rId5" imgW="3187700" imgH="203200" progId="Equation.3">
                  <p:embed/>
                </p:oleObj>
              </mc:Choice>
              <mc:Fallback>
                <p:oleObj name="Equation" r:id="rId5" imgW="3187700" imgH="203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586288"/>
                        <a:ext cx="602773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773" name="Text Box 13"/>
          <p:cNvSpPr txBox="1">
            <a:spLocks noChangeArrowheads="1"/>
          </p:cNvSpPr>
          <p:nvPr/>
        </p:nvSpPr>
        <p:spPr bwMode="auto">
          <a:xfrm>
            <a:off x="3657600" y="5029200"/>
            <a:ext cx="341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ym typeface="Wingdings" pitchFamily="2" charset="2"/>
              </a:rPr>
              <a:t> </a:t>
            </a:r>
            <a:r>
              <a:rPr lang="en-US"/>
              <a:t>Roughly 21 manatee deaths.</a:t>
            </a:r>
          </a:p>
        </p:txBody>
      </p:sp>
      <p:graphicFrame>
        <p:nvGraphicFramePr>
          <p:cNvPr id="19462" name="Object 3"/>
          <p:cNvGraphicFramePr>
            <a:graphicFrameLocks noChangeAspect="1"/>
          </p:cNvGraphicFramePr>
          <p:nvPr/>
        </p:nvGraphicFramePr>
        <p:xfrm>
          <a:off x="219075" y="2813050"/>
          <a:ext cx="2524125" cy="387350"/>
        </p:xfrm>
        <a:graphic>
          <a:graphicData uri="http://schemas.openxmlformats.org/presentationml/2006/ole">
            <mc:AlternateContent xmlns:mc="http://schemas.openxmlformats.org/markup-compatibility/2006">
              <mc:Choice xmlns:v="urn:schemas-microsoft-com:vml" Requires="v">
                <p:oleObj spid="_x0000_s19530" name="Equation" r:id="rId7" imgW="1180588" imgH="203112" progId="Equation.3">
                  <p:embed/>
                </p:oleObj>
              </mc:Choice>
              <mc:Fallback>
                <p:oleObj name="Equation" r:id="rId7" imgW="1180588" imgH="203112"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075" y="2813050"/>
                        <a:ext cx="25241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780" name="Text Box 20"/>
          <p:cNvSpPr txBox="1">
            <a:spLocks noChangeArrowheads="1"/>
          </p:cNvSpPr>
          <p:nvPr/>
        </p:nvSpPr>
        <p:spPr bwMode="auto">
          <a:xfrm>
            <a:off x="228600" y="3748088"/>
            <a:ext cx="75438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30000"/>
              </a:lnSpc>
            </a:pPr>
            <a:r>
              <a:rPr lang="en-US"/>
              <a:t>If Florida were to limit the number of powerboat registrations to 500,000, what could we expect for the number of manatee deaths in a year? </a:t>
            </a:r>
          </a:p>
        </p:txBody>
      </p:sp>
      <p:graphicFrame>
        <p:nvGraphicFramePr>
          <p:cNvPr id="1269919" name="Group 159"/>
          <p:cNvGraphicFramePr>
            <a:graphicFrameLocks noGrp="1"/>
          </p:cNvGraphicFramePr>
          <p:nvPr/>
        </p:nvGraphicFramePr>
        <p:xfrm>
          <a:off x="7543800" y="0"/>
          <a:ext cx="1600200" cy="5761035"/>
        </p:xfrm>
        <a:graphic>
          <a:graphicData uri="http://schemas.openxmlformats.org/drawingml/2006/table">
            <a:tbl>
              <a:tblPr/>
              <a:tblGrid>
                <a:gridCol w="904875"/>
                <a:gridCol w="695325"/>
              </a:tblGrid>
              <a:tr h="274335">
                <a:tc>
                  <a:txBody>
                    <a:bodyPr/>
                    <a:lstStyle/>
                    <a:p>
                      <a:pPr marL="0" marR="0" lvl="0" indent="0" algn="l"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Thousands powerboats</a:t>
                      </a:r>
                      <a:endParaRPr kumimoji="0" lang="en-US" sz="1800" b="0" i="0" u="none" strike="noStrike" cap="none" normalizeH="0" baseline="0" dirty="0" smtClean="0">
                        <a:ln>
                          <a:noFill/>
                        </a:ln>
                        <a:solidFill>
                          <a:schemeClr val="tx1"/>
                        </a:solidFill>
                        <a:effectLst/>
                        <a:latin typeface="Arial" charset="0"/>
                      </a:endParaRPr>
                    </a:p>
                  </a:txBody>
                  <a:tcPr marT="45723" marB="45723"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Manatee deaths</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cap="fla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447</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460</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481</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498</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16</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513</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512</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20</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526</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15</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559</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34</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585</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33</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614</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33</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645</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39</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675</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43</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711</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50</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719</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47</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681</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55</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679</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38</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678</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35</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696</a:t>
                      </a:r>
                      <a:endParaRPr kumimoji="0" lang="en-US" sz="1800" b="0" i="0" u="none" strike="noStrike" cap="none" normalizeH="0" baseline="0" dirty="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49</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713</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42</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732</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60</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755</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54</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809</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66</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830</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82</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880</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78</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944</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81</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962</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95</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978</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73</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983</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69</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1010</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79</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a:noFill/>
                    </a:lnL>
                    <a:lnR cap="flat">
                      <a:noFill/>
                    </a:lnR>
                    <a:lnT>
                      <a:noFill/>
                    </a:lnT>
                    <a:lnB>
                      <a:noFill/>
                    </a:lnB>
                    <a:lnTlToBr>
                      <a:noFill/>
                    </a:lnTlToBr>
                    <a:lnBlToTr>
                      <a:noFill/>
                    </a:lnBlToTr>
                    <a:noFill/>
                  </a:tcPr>
                </a:tc>
              </a:tr>
              <a:tr h="182890">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1024</a:t>
                      </a:r>
                      <a:endParaRPr kumimoji="0" lang="en-US" sz="1800" b="0" i="0" u="none" strike="noStrike" cap="none" normalizeH="0" baseline="0" smtClean="0">
                        <a:ln>
                          <a:noFill/>
                        </a:ln>
                        <a:solidFill>
                          <a:schemeClr val="tx1"/>
                        </a:solidFill>
                        <a:effectLst/>
                        <a:latin typeface="Arial" charset="0"/>
                      </a:endParaRPr>
                    </a:p>
                  </a:txBody>
                  <a:tcPr marT="45723" marB="45723" anchor="b"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6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92</a:t>
                      </a:r>
                      <a:endParaRPr kumimoji="0" lang="en-US" sz="1800" b="0" i="0" u="none" strike="noStrike" cap="none" normalizeH="0" baseline="0" dirty="0" smtClean="0">
                        <a:ln>
                          <a:noFill/>
                        </a:ln>
                        <a:solidFill>
                          <a:schemeClr val="tx1"/>
                        </a:solidFill>
                        <a:effectLst/>
                        <a:latin typeface="Arial" charset="0"/>
                      </a:endParaRPr>
                    </a:p>
                  </a:txBody>
                  <a:tcPr marT="45723" marB="45723" anchor="b" horzOverflow="overflow">
                    <a:lnL>
                      <a:noFill/>
                    </a:lnL>
                    <a:lnR cap="flat">
                      <a:noFill/>
                    </a:lnR>
                    <a:lnT>
                      <a:noFill/>
                    </a:lnT>
                    <a:lnB cap="flat">
                      <a:noFill/>
                    </a:lnB>
                    <a:lnTlToBr>
                      <a:noFill/>
                    </a:lnTlToBr>
                    <a:lnBlToTr>
                      <a:noFill/>
                    </a:lnBlToTr>
                    <a:noFill/>
                  </a:tcPr>
                </a:tc>
              </a:tr>
            </a:tbl>
          </a:graphicData>
        </a:graphic>
      </p:graphicFrame>
      <p:graphicFrame>
        <p:nvGraphicFramePr>
          <p:cNvPr id="19527" name="Object 4"/>
          <p:cNvGraphicFramePr>
            <a:graphicFrameLocks noChangeAspect="1"/>
          </p:cNvGraphicFramePr>
          <p:nvPr/>
        </p:nvGraphicFramePr>
        <p:xfrm>
          <a:off x="3352800" y="0"/>
          <a:ext cx="4011613" cy="3746500"/>
        </p:xfrm>
        <a:graphic>
          <a:graphicData uri="http://schemas.openxmlformats.org/presentationml/2006/ole">
            <mc:AlternateContent xmlns:mc="http://schemas.openxmlformats.org/markup-compatibility/2006">
              <mc:Choice xmlns:v="urn:schemas-microsoft-com:vml" Requires="v">
                <p:oleObj spid="_x0000_s19531" name="Worksheet" r:id="rId9" imgW="3152657" imgH="2943102" progId="Excel.Sheet.8">
                  <p:embed/>
                </p:oleObj>
              </mc:Choice>
              <mc:Fallback>
                <p:oleObj name="Worksheet" r:id="rId9" imgW="3152657" imgH="2943102" progId="Excel.Sheet.8">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0"/>
                        <a:ext cx="4011613"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20"/>
          <p:cNvSpPr txBox="1">
            <a:spLocks noChangeArrowheads="1"/>
          </p:cNvSpPr>
          <p:nvPr/>
        </p:nvSpPr>
        <p:spPr bwMode="auto">
          <a:xfrm>
            <a:off x="228600" y="5791200"/>
            <a:ext cx="75438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30000"/>
              </a:lnSpc>
            </a:pPr>
            <a:r>
              <a:rPr lang="en-US"/>
              <a:t>Could we use this regression line to predict the number of manatee deaths for a year with 200,000 powerboat registrations?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697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977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73" grpId="0"/>
      <p:bldP spid="1269780"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smtClean="0"/>
              <a:t>Association does not imply causation</a:t>
            </a:r>
          </a:p>
        </p:txBody>
      </p:sp>
      <p:sp>
        <p:nvSpPr>
          <p:cNvPr id="1291269" name="Rectangle 5"/>
          <p:cNvSpPr>
            <a:spLocks noGrp="1" noChangeArrowheads="1"/>
          </p:cNvSpPr>
          <p:nvPr>
            <p:ph type="body" sz="half" idx="1"/>
          </p:nvPr>
        </p:nvSpPr>
        <p:spPr>
          <a:xfrm>
            <a:off x="457200" y="1295400"/>
            <a:ext cx="8305800" cy="4876800"/>
          </a:xfrm>
        </p:spPr>
        <p:txBody>
          <a:bodyPr/>
          <a:lstStyle/>
          <a:p>
            <a:pPr marL="292100" indent="-292100" eaLnBrk="1" hangingPunct="1">
              <a:lnSpc>
                <a:spcPct val="120000"/>
              </a:lnSpc>
              <a:buFont typeface="Wingdings" pitchFamily="2" charset="2"/>
              <a:buNone/>
              <a:defRPr/>
            </a:pPr>
            <a:r>
              <a:rPr lang="en-US" b="1" dirty="0">
                <a:solidFill>
                  <a:srgbClr val="333399"/>
                </a:solidFill>
              </a:rPr>
              <a:t>Association, however strong, does NOT imply causation</a:t>
            </a:r>
            <a:r>
              <a:rPr lang="en-US" b="1" dirty="0" smtClean="0">
                <a:solidFill>
                  <a:srgbClr val="333399"/>
                </a:solidFill>
              </a:rPr>
              <a:t>. </a:t>
            </a:r>
          </a:p>
          <a:p>
            <a:pPr marL="292100" indent="-292100" eaLnBrk="1" hangingPunct="1">
              <a:lnSpc>
                <a:spcPct val="120000"/>
              </a:lnSpc>
              <a:buFont typeface="Wingdings" pitchFamily="2" charset="2"/>
              <a:buNone/>
              <a:defRPr/>
            </a:pPr>
            <a:r>
              <a:rPr lang="en-US" dirty="0" smtClean="0"/>
              <a:t>The observed association could have an external cause.</a:t>
            </a:r>
          </a:p>
          <a:p>
            <a:pPr marL="292100" indent="-292100" eaLnBrk="1" hangingPunct="1">
              <a:lnSpc>
                <a:spcPct val="120000"/>
              </a:lnSpc>
              <a:buFont typeface="Wingdings" pitchFamily="2" charset="2"/>
              <a:buNone/>
              <a:defRPr/>
            </a:pPr>
            <a:endParaRPr lang="en-US" b="1" dirty="0">
              <a:solidFill>
                <a:srgbClr val="333399"/>
              </a:solidFill>
            </a:endParaRPr>
          </a:p>
          <a:p>
            <a:pPr eaLnBrk="1" hangingPunct="1">
              <a:lnSpc>
                <a:spcPct val="120000"/>
              </a:lnSpc>
              <a:defRPr/>
            </a:pPr>
            <a:r>
              <a:rPr lang="en-US" dirty="0" smtClean="0"/>
              <a:t>A </a:t>
            </a:r>
            <a:r>
              <a:rPr lang="en-US" b="1" dirty="0" smtClean="0">
                <a:solidFill>
                  <a:srgbClr val="333399"/>
                </a:solidFill>
              </a:rPr>
              <a:t>lurking variable</a:t>
            </a:r>
            <a:r>
              <a:rPr lang="en-US" b="1" dirty="0" smtClean="0"/>
              <a:t> </a:t>
            </a:r>
            <a:r>
              <a:rPr lang="en-US" dirty="0" smtClean="0"/>
              <a:t>is a variable that is not among the explanatory or response variables in a study, and yet may influence the relationship between the variables studied. </a:t>
            </a:r>
          </a:p>
          <a:p>
            <a:pPr eaLnBrk="1" hangingPunct="1">
              <a:lnSpc>
                <a:spcPct val="120000"/>
              </a:lnSpc>
              <a:buFont typeface="Wingdings" pitchFamily="2" charset="2"/>
              <a:buNone/>
              <a:defRPr/>
            </a:pPr>
            <a:endParaRPr lang="en-US" dirty="0" smtClean="0"/>
          </a:p>
          <a:p>
            <a:pPr eaLnBrk="1" hangingPunct="1">
              <a:lnSpc>
                <a:spcPct val="120000"/>
              </a:lnSpc>
              <a:defRPr/>
            </a:pPr>
            <a:r>
              <a:rPr lang="en-US" dirty="0" smtClean="0"/>
              <a:t>We say that two variables are </a:t>
            </a:r>
            <a:r>
              <a:rPr lang="en-US" b="1" dirty="0" smtClean="0">
                <a:solidFill>
                  <a:srgbClr val="333399"/>
                </a:solidFill>
              </a:rPr>
              <a:t>confounded</a:t>
            </a:r>
            <a:r>
              <a:rPr lang="en-US" b="1" dirty="0" smtClean="0"/>
              <a:t> </a:t>
            </a:r>
            <a:r>
              <a:rPr lang="en-US" dirty="0" smtClean="0"/>
              <a:t>when their effects on a response variable cannot be distinguished from each other. </a:t>
            </a:r>
          </a:p>
          <a:p>
            <a:pPr eaLnBrk="1" hangingPunct="1">
              <a:lnSpc>
                <a:spcPct val="120000"/>
              </a:lnSpc>
              <a:defRPr/>
            </a:pPr>
            <a:endParaRPr lang="en-US" dirty="0" smtClean="0"/>
          </a:p>
          <a:p>
            <a:pPr eaLnBrk="1" hangingPunct="1">
              <a:lnSpc>
                <a:spcPct val="120000"/>
              </a:lnSpc>
              <a:defRPr/>
            </a:pPr>
            <a:endParaRPr lang="en-US" dirty="0" smtClean="0"/>
          </a:p>
          <a:p>
            <a:pPr eaLnBrk="1" hangingPunct="1">
              <a:lnSpc>
                <a:spcPct val="120000"/>
              </a:lnSpc>
              <a:defRPr/>
            </a:pPr>
            <a:endParaRPr lang="en-US" sz="1600"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body" idx="4294967295"/>
          </p:nvPr>
        </p:nvSpPr>
        <p:spPr>
          <a:xfrm>
            <a:off x="228600" y="152400"/>
            <a:ext cx="8534400" cy="1371600"/>
          </a:xfrm>
        </p:spPr>
        <p:txBody>
          <a:bodyPr/>
          <a:lstStyle/>
          <a:p>
            <a:pPr marL="79375" indent="0" eaLnBrk="1" hangingPunct="1">
              <a:lnSpc>
                <a:spcPct val="110000"/>
              </a:lnSpc>
              <a:buFont typeface="Wingdings" pitchFamily="2" charset="2"/>
              <a:buNone/>
            </a:pPr>
            <a:r>
              <a:rPr lang="en-US" sz="1800" b="1" smtClean="0"/>
              <a:t>In each example, what is most likely the lurking variable? </a:t>
            </a:r>
            <a:r>
              <a:rPr lang="en-US" sz="1800" smtClean="0"/>
              <a:t>Notice that some cases are more obvious than others.</a:t>
            </a:r>
          </a:p>
        </p:txBody>
      </p:sp>
      <p:sp>
        <p:nvSpPr>
          <p:cNvPr id="21507" name="Rectangle 5"/>
          <p:cNvSpPr>
            <a:spLocks noChangeArrowheads="1"/>
          </p:cNvSpPr>
          <p:nvPr/>
        </p:nvSpPr>
        <p:spPr bwMode="auto">
          <a:xfrm>
            <a:off x="2057400" y="4114800"/>
            <a:ext cx="6629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0838">
              <a:lnSpc>
                <a:spcPct val="130000"/>
              </a:lnSpc>
              <a:spcBef>
                <a:spcPct val="20000"/>
              </a:spcBef>
              <a:buClr>
                <a:srgbClr val="993366"/>
              </a:buClr>
              <a:buSzPct val="65000"/>
              <a:tabLst>
                <a:tab pos="3543300" algn="l"/>
              </a:tabLst>
            </a:pPr>
            <a:r>
              <a:rPr lang="en-US"/>
              <a:t>Strong positive association between the number firefighters at a fire site and the amount of damage a fire does.</a:t>
            </a:r>
          </a:p>
          <a:p>
            <a:pPr marL="1828800" lvl="1">
              <a:lnSpc>
                <a:spcPct val="120000"/>
              </a:lnSpc>
              <a:spcBef>
                <a:spcPct val="20000"/>
              </a:spcBef>
              <a:buClr>
                <a:srgbClr val="333399"/>
              </a:buClr>
              <a:buSzPct val="60000"/>
              <a:buFont typeface="Wingdings" pitchFamily="2" charset="2"/>
              <a:buNone/>
              <a:tabLst>
                <a:tab pos="3543300" algn="l"/>
              </a:tabLst>
            </a:pPr>
            <a:endParaRPr lang="en-US" sz="800"/>
          </a:p>
          <a:p>
            <a:pPr marL="1828800" lvl="1">
              <a:lnSpc>
                <a:spcPct val="120000"/>
              </a:lnSpc>
              <a:spcBef>
                <a:spcPct val="20000"/>
              </a:spcBef>
              <a:buClr>
                <a:srgbClr val="333399"/>
              </a:buClr>
              <a:buSzPct val="60000"/>
              <a:buFont typeface="Wingdings" pitchFamily="2" charset="2"/>
              <a:buNone/>
              <a:tabLst>
                <a:tab pos="3543300" algn="l"/>
              </a:tabLst>
            </a:pPr>
            <a:endParaRPr lang="en-US" sz="1400"/>
          </a:p>
          <a:p>
            <a:pPr marL="1828800" lvl="1">
              <a:lnSpc>
                <a:spcPct val="120000"/>
              </a:lnSpc>
              <a:spcBef>
                <a:spcPct val="20000"/>
              </a:spcBef>
              <a:buClr>
                <a:srgbClr val="333399"/>
              </a:buClr>
              <a:buSzPct val="60000"/>
              <a:tabLst>
                <a:tab pos="3543300" algn="l"/>
              </a:tabLst>
            </a:pPr>
            <a:r>
              <a:rPr lang="en-US"/>
              <a:t>Negative association between moderate </a:t>
            </a:r>
            <a:br>
              <a:rPr lang="en-US"/>
            </a:br>
            <a:r>
              <a:rPr lang="en-US"/>
              <a:t>amounts of wine-drinking and death rates </a:t>
            </a:r>
            <a:br>
              <a:rPr lang="en-US"/>
            </a:br>
            <a:r>
              <a:rPr lang="en-US"/>
              <a:t>from heart disease in developed nations.</a:t>
            </a:r>
          </a:p>
        </p:txBody>
      </p:sp>
      <p:pic>
        <p:nvPicPr>
          <p:cNvPr id="2150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300" y="5410200"/>
            <a:ext cx="6985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9" name="Object 1"/>
          <p:cNvGraphicFramePr>
            <a:graphicFrameLocks noChangeAspect="1"/>
          </p:cNvGraphicFramePr>
          <p:nvPr/>
        </p:nvGraphicFramePr>
        <p:xfrm>
          <a:off x="5334000" y="679450"/>
          <a:ext cx="3330575" cy="3206750"/>
        </p:xfrm>
        <a:graphic>
          <a:graphicData uri="http://schemas.openxmlformats.org/presentationml/2006/ole">
            <mc:AlternateContent xmlns:mc="http://schemas.openxmlformats.org/markup-compatibility/2006">
              <mc:Choice xmlns:v="urn:schemas-microsoft-com:vml" Requires="v">
                <p:oleObj spid="_x0000_s21512" name="Worksheet" r:id="rId5" imgW="2809824" imgH="2705070" progId="Excel.Sheet.8">
                  <p:embed/>
                </p:oleObj>
              </mc:Choice>
              <mc:Fallback>
                <p:oleObj name="Worksheet" r:id="rId5" imgW="2809824" imgH="2705070" progId="Excel.Sheet.8">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679450"/>
                        <a:ext cx="3330575" cy="320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Rectangle 5"/>
          <p:cNvSpPr>
            <a:spLocks noChangeArrowheads="1"/>
          </p:cNvSpPr>
          <p:nvPr/>
        </p:nvSpPr>
        <p:spPr bwMode="auto">
          <a:xfrm>
            <a:off x="1752600" y="1447800"/>
            <a:ext cx="3505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175" algn="r">
              <a:lnSpc>
                <a:spcPct val="130000"/>
              </a:lnSpc>
              <a:spcBef>
                <a:spcPct val="20000"/>
              </a:spcBef>
              <a:buClr>
                <a:srgbClr val="993366"/>
              </a:buClr>
              <a:buSzPct val="65000"/>
              <a:tabLst>
                <a:tab pos="3543300" algn="l"/>
              </a:tabLst>
            </a:pPr>
            <a:r>
              <a:rPr lang="en-US"/>
              <a:t>Strong positive association between the shoe size and reading skills in young children.</a:t>
            </a:r>
          </a:p>
        </p:txBody>
      </p:sp>
      <p:pic>
        <p:nvPicPr>
          <p:cNvPr id="21511" name="Picture 2"/>
          <p:cNvPicPr>
            <a:picLocks noChangeAspect="1" noChangeArrowheads="1"/>
          </p:cNvPicPr>
          <p:nvPr/>
        </p:nvPicPr>
        <p:blipFill>
          <a:blip r:embed="rId7">
            <a:lum contrast="10000"/>
            <a:extLst>
              <a:ext uri="{28A0092B-C50C-407E-A947-70E740481C1C}">
                <a14:useLocalDpi xmlns:a14="http://schemas.microsoft.com/office/drawing/2010/main" val="0"/>
              </a:ext>
            </a:extLst>
          </a:blip>
          <a:srcRect/>
          <a:stretch>
            <a:fillRect/>
          </a:stretch>
        </p:blipFill>
        <p:spPr bwMode="auto">
          <a:xfrm>
            <a:off x="304800" y="3810000"/>
            <a:ext cx="2033588"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9"/>
          <p:cNvSpPr>
            <a:spLocks noGrp="1"/>
          </p:cNvSpPr>
          <p:nvPr>
            <p:ph idx="1"/>
          </p:nvPr>
        </p:nvSpPr>
        <p:spPr>
          <a:xfrm>
            <a:off x="381000" y="914400"/>
            <a:ext cx="8305800" cy="3124200"/>
          </a:xfrm>
        </p:spPr>
        <p:txBody>
          <a:bodyPr/>
          <a:lstStyle/>
          <a:p>
            <a:pPr eaLnBrk="1" hangingPunct="1">
              <a:spcBef>
                <a:spcPct val="0"/>
              </a:spcBef>
              <a:buFont typeface="Wingdings" pitchFamily="2" charset="2"/>
              <a:buNone/>
            </a:pPr>
            <a:r>
              <a:rPr lang="en-US" smtClean="0"/>
              <a:t>Establishing causation from an observed association can be done if:</a:t>
            </a:r>
          </a:p>
          <a:p>
            <a:pPr eaLnBrk="1" hangingPunct="1">
              <a:spcBef>
                <a:spcPct val="0"/>
              </a:spcBef>
              <a:buFont typeface="Wingdings" pitchFamily="2" charset="2"/>
              <a:buNone/>
            </a:pPr>
            <a:endParaRPr lang="en-US" smtClean="0"/>
          </a:p>
          <a:p>
            <a:pPr>
              <a:lnSpc>
                <a:spcPct val="130000"/>
              </a:lnSpc>
              <a:spcBef>
                <a:spcPct val="0"/>
              </a:spcBef>
              <a:spcAft>
                <a:spcPct val="15000"/>
              </a:spcAft>
              <a:buSzPct val="100000"/>
              <a:buFont typeface="Arial" charset="0"/>
              <a:buAutoNum type="arabicParenR"/>
            </a:pPr>
            <a:r>
              <a:rPr lang="en-US" smtClean="0"/>
              <a:t>The association is strong.</a:t>
            </a:r>
          </a:p>
          <a:p>
            <a:pPr>
              <a:lnSpc>
                <a:spcPct val="130000"/>
              </a:lnSpc>
              <a:spcBef>
                <a:spcPct val="0"/>
              </a:spcBef>
              <a:spcAft>
                <a:spcPct val="15000"/>
              </a:spcAft>
              <a:buSzPct val="100000"/>
              <a:buFont typeface="Arial" charset="0"/>
              <a:buAutoNum type="arabicParenR" startAt="2"/>
            </a:pPr>
            <a:r>
              <a:rPr lang="en-US" smtClean="0"/>
              <a:t>The association is consistent.</a:t>
            </a:r>
          </a:p>
          <a:p>
            <a:pPr>
              <a:lnSpc>
                <a:spcPct val="130000"/>
              </a:lnSpc>
              <a:spcBef>
                <a:spcPct val="0"/>
              </a:spcBef>
              <a:spcAft>
                <a:spcPct val="15000"/>
              </a:spcAft>
              <a:buSzPct val="100000"/>
              <a:buFont typeface="Arial" charset="0"/>
              <a:buAutoNum type="arabicParenR" startAt="3"/>
            </a:pPr>
            <a:r>
              <a:rPr lang="en-US" smtClean="0"/>
              <a:t>Higher doses are associated with stronger responses.</a:t>
            </a:r>
          </a:p>
          <a:p>
            <a:pPr>
              <a:lnSpc>
                <a:spcPct val="130000"/>
              </a:lnSpc>
              <a:spcBef>
                <a:spcPct val="0"/>
              </a:spcBef>
              <a:spcAft>
                <a:spcPct val="15000"/>
              </a:spcAft>
              <a:buSzPct val="100000"/>
              <a:buFont typeface="Arial" charset="0"/>
              <a:buAutoNum type="arabicParenR" startAt="3"/>
            </a:pPr>
            <a:r>
              <a:rPr lang="en-US" smtClean="0"/>
              <a:t>The alleged cause precedes the effect.</a:t>
            </a:r>
          </a:p>
          <a:p>
            <a:pPr>
              <a:lnSpc>
                <a:spcPct val="130000"/>
              </a:lnSpc>
              <a:spcBef>
                <a:spcPct val="0"/>
              </a:spcBef>
              <a:spcAft>
                <a:spcPct val="15000"/>
              </a:spcAft>
              <a:buSzPct val="100000"/>
              <a:buFont typeface="Arial" charset="0"/>
              <a:buAutoNum type="arabicParenR" startAt="3"/>
            </a:pPr>
            <a:r>
              <a:rPr lang="en-US" smtClean="0"/>
              <a:t>The alleged cause is plausible.</a:t>
            </a:r>
          </a:p>
          <a:p>
            <a:pPr eaLnBrk="1" hangingPunct="1"/>
            <a:endParaRPr lang="en-US" smtClean="0"/>
          </a:p>
        </p:txBody>
      </p:sp>
      <p:sp>
        <p:nvSpPr>
          <p:cNvPr id="22531" name="Title 8"/>
          <p:cNvSpPr>
            <a:spLocks noGrp="1"/>
          </p:cNvSpPr>
          <p:nvPr>
            <p:ph type="title"/>
          </p:nvPr>
        </p:nvSpPr>
        <p:spPr>
          <a:xfrm>
            <a:off x="381000" y="152400"/>
            <a:ext cx="8305800" cy="609600"/>
          </a:xfrm>
        </p:spPr>
        <p:txBody>
          <a:bodyPr/>
          <a:lstStyle/>
          <a:p>
            <a:pPr eaLnBrk="1" hangingPunct="1"/>
            <a:r>
              <a:rPr lang="en-US" sz="2800" b="1" smtClean="0">
                <a:solidFill>
                  <a:srgbClr val="333399"/>
                </a:solidFill>
              </a:rPr>
              <a:t>Establishing causation</a:t>
            </a:r>
          </a:p>
        </p:txBody>
      </p:sp>
      <p:sp>
        <p:nvSpPr>
          <p:cNvPr id="22532" name="Rectangle 2"/>
          <p:cNvSpPr>
            <a:spLocks noChangeArrowheads="1"/>
          </p:cNvSpPr>
          <p:nvPr/>
        </p:nvSpPr>
        <p:spPr bwMode="auto">
          <a:xfrm>
            <a:off x="0" y="4191000"/>
            <a:ext cx="9144000" cy="26670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2533" name="Text Box 3"/>
          <p:cNvSpPr txBox="1">
            <a:spLocks noChangeArrowheads="1"/>
          </p:cNvSpPr>
          <p:nvPr/>
        </p:nvSpPr>
        <p:spPr bwMode="auto">
          <a:xfrm>
            <a:off x="533400" y="4389438"/>
            <a:ext cx="80772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30000"/>
              </a:lnSpc>
              <a:spcAft>
                <a:spcPct val="60000"/>
              </a:spcAft>
            </a:pPr>
            <a:r>
              <a:rPr lang="en-US"/>
              <a:t>Lung cancer is clearly associated with smoking. </a:t>
            </a:r>
          </a:p>
          <a:p>
            <a:pPr>
              <a:lnSpc>
                <a:spcPct val="130000"/>
              </a:lnSpc>
              <a:spcAft>
                <a:spcPct val="60000"/>
              </a:spcAft>
            </a:pPr>
            <a:r>
              <a:rPr lang="en-US"/>
              <a:t>What if a genetic mutation (lurking variable) caused </a:t>
            </a:r>
            <a:br>
              <a:rPr lang="en-US"/>
            </a:br>
            <a:r>
              <a:rPr lang="en-US"/>
              <a:t>people to both get lung cancer </a:t>
            </a:r>
            <a:r>
              <a:rPr lang="en-US" u="sng"/>
              <a:t>and</a:t>
            </a:r>
            <a:r>
              <a:rPr lang="en-US"/>
              <a:t> become addicted to smoking? </a:t>
            </a:r>
          </a:p>
        </p:txBody>
      </p:sp>
      <p:sp>
        <p:nvSpPr>
          <p:cNvPr id="22534" name="Rectangle 11"/>
          <p:cNvSpPr>
            <a:spLocks noChangeArrowheads="1"/>
          </p:cNvSpPr>
          <p:nvPr/>
        </p:nvSpPr>
        <p:spPr bwMode="auto">
          <a:xfrm>
            <a:off x="533400" y="5761038"/>
            <a:ext cx="7848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40000"/>
              </a:lnSpc>
              <a:spcAft>
                <a:spcPct val="35000"/>
              </a:spcAft>
            </a:pPr>
            <a:r>
              <a:rPr lang="en-US"/>
              <a:t>It took years of research and accumulated indirect evidence to reach the conclusion that smoking causes lung cancer.</a:t>
            </a:r>
          </a:p>
        </p:txBody>
      </p:sp>
      <p:pic>
        <p:nvPicPr>
          <p:cNvPr id="22535" name="Picture 12" descr="Baldi04-CO01_FINAL"/>
          <p:cNvPicPr>
            <a:picLocks noChangeAspect="1" noChangeArrowheads="1"/>
          </p:cNvPicPr>
          <p:nvPr/>
        </p:nvPicPr>
        <p:blipFill>
          <a:blip r:embed="rId2" cstate="print">
            <a:extLst>
              <a:ext uri="{28A0092B-C50C-407E-A947-70E740481C1C}">
                <a14:useLocalDpi xmlns:a14="http://schemas.microsoft.com/office/drawing/2010/main" val="0"/>
              </a:ext>
            </a:extLst>
          </a:blip>
          <a:srcRect l="2843" t="8044" r="8365" b="41531"/>
          <a:stretch>
            <a:fillRect/>
          </a:stretch>
        </p:blipFill>
        <p:spPr bwMode="auto">
          <a:xfrm>
            <a:off x="6453188" y="4191000"/>
            <a:ext cx="26908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Objectives (PSLS Chapter 4)</a:t>
            </a:r>
          </a:p>
        </p:txBody>
      </p:sp>
      <p:sp>
        <p:nvSpPr>
          <p:cNvPr id="5123" name="Rectangle 3"/>
          <p:cNvSpPr>
            <a:spLocks noGrp="1" noChangeArrowheads="1"/>
          </p:cNvSpPr>
          <p:nvPr>
            <p:ph type="body" idx="1"/>
          </p:nvPr>
        </p:nvSpPr>
        <p:spPr>
          <a:xfrm>
            <a:off x="381000" y="1068388"/>
            <a:ext cx="8305800" cy="5403850"/>
          </a:xfrm>
        </p:spPr>
        <p:txBody>
          <a:bodyPr/>
          <a:lstStyle/>
          <a:p>
            <a:pPr marL="457200" indent="-457200" eaLnBrk="1" hangingPunct="1">
              <a:lnSpc>
                <a:spcPct val="150000"/>
              </a:lnSpc>
              <a:spcAft>
                <a:spcPct val="30000"/>
              </a:spcAft>
              <a:buClr>
                <a:srgbClr val="CC0000"/>
              </a:buClr>
              <a:buSzPct val="60000"/>
              <a:buFont typeface="Wingdings" pitchFamily="2" charset="2"/>
              <a:buNone/>
            </a:pPr>
            <a:r>
              <a:rPr lang="en-US" sz="2400" b="1" smtClean="0">
                <a:solidFill>
                  <a:srgbClr val="333399"/>
                </a:solidFill>
              </a:rPr>
              <a:t>Regression</a:t>
            </a:r>
            <a:br>
              <a:rPr lang="en-US" sz="2400" b="1" smtClean="0">
                <a:solidFill>
                  <a:srgbClr val="333399"/>
                </a:solidFill>
              </a:rPr>
            </a:br>
            <a:endParaRPr lang="en-US" sz="1000" b="1" smtClean="0">
              <a:solidFill>
                <a:srgbClr val="333399"/>
              </a:solidFill>
            </a:endParaRPr>
          </a:p>
          <a:p>
            <a:pPr marL="457200" indent="-457200" eaLnBrk="1" hangingPunct="1">
              <a:lnSpc>
                <a:spcPct val="120000"/>
              </a:lnSpc>
              <a:spcAft>
                <a:spcPct val="30000"/>
              </a:spcAft>
              <a:buSzPct val="60000"/>
            </a:pPr>
            <a:r>
              <a:rPr lang="en-US" smtClean="0"/>
              <a:t>The least-squares regression line</a:t>
            </a:r>
          </a:p>
          <a:p>
            <a:pPr marL="457200" indent="-457200" eaLnBrk="1" hangingPunct="1">
              <a:lnSpc>
                <a:spcPct val="120000"/>
              </a:lnSpc>
              <a:spcAft>
                <a:spcPct val="30000"/>
              </a:spcAft>
              <a:buSzPct val="60000"/>
            </a:pPr>
            <a:r>
              <a:rPr lang="en-US" smtClean="0"/>
              <a:t>Finding the least-squares regression line</a:t>
            </a:r>
          </a:p>
          <a:p>
            <a:pPr marL="457200" indent="-457200" eaLnBrk="1" hangingPunct="1">
              <a:lnSpc>
                <a:spcPct val="120000"/>
              </a:lnSpc>
              <a:spcAft>
                <a:spcPct val="30000"/>
              </a:spcAft>
              <a:buSzPct val="60000"/>
            </a:pPr>
            <a:r>
              <a:rPr lang="en-US" smtClean="0"/>
              <a:t>The coefficient of determination, </a:t>
            </a:r>
            <a:r>
              <a:rPr lang="en-US" i="1" smtClean="0"/>
              <a:t>r</a:t>
            </a:r>
            <a:r>
              <a:rPr lang="en-US" i="1" baseline="30000" smtClean="0"/>
              <a:t> 2</a:t>
            </a:r>
          </a:p>
          <a:p>
            <a:pPr marL="457200" indent="-457200" eaLnBrk="1" hangingPunct="1">
              <a:lnSpc>
                <a:spcPct val="120000"/>
              </a:lnSpc>
              <a:spcAft>
                <a:spcPct val="30000"/>
              </a:spcAft>
              <a:buSzPct val="60000"/>
            </a:pPr>
            <a:r>
              <a:rPr lang="en-US" smtClean="0"/>
              <a:t>Outliers and influential observations</a:t>
            </a:r>
          </a:p>
          <a:p>
            <a:pPr marL="457200" indent="-457200" eaLnBrk="1" hangingPunct="1">
              <a:lnSpc>
                <a:spcPct val="120000"/>
              </a:lnSpc>
              <a:spcAft>
                <a:spcPct val="30000"/>
              </a:spcAft>
              <a:buSzPct val="60000"/>
            </a:pPr>
            <a:r>
              <a:rPr lang="en-US" smtClean="0"/>
              <a:t>Making predictions</a:t>
            </a:r>
          </a:p>
          <a:p>
            <a:pPr marL="457200" indent="-457200" eaLnBrk="1" hangingPunct="1">
              <a:lnSpc>
                <a:spcPct val="120000"/>
              </a:lnSpc>
              <a:spcAft>
                <a:spcPct val="30000"/>
              </a:spcAft>
              <a:buSzPct val="60000"/>
            </a:pPr>
            <a:r>
              <a:rPr lang="en-US" smtClean="0"/>
              <a:t>Association does not imply causation</a:t>
            </a:r>
          </a:p>
          <a:p>
            <a:pPr marL="457200" indent="-457200" eaLnBrk="1" hangingPunct="1">
              <a:lnSpc>
                <a:spcPct val="120000"/>
              </a:lnSpc>
              <a:spcAft>
                <a:spcPct val="30000"/>
              </a:spcAft>
              <a:buClr>
                <a:srgbClr val="CC0000"/>
              </a:buClr>
              <a:buSzPct val="60000"/>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9"/>
          <p:cNvSpPr>
            <a:spLocks noGrp="1"/>
          </p:cNvSpPr>
          <p:nvPr>
            <p:ph idx="1"/>
          </p:nvPr>
        </p:nvSpPr>
        <p:spPr>
          <a:xfrm>
            <a:off x="381000" y="914400"/>
            <a:ext cx="8305800" cy="3124200"/>
          </a:xfrm>
        </p:spPr>
        <p:txBody>
          <a:bodyPr/>
          <a:lstStyle/>
          <a:p>
            <a:pPr marL="0" indent="0" algn="just">
              <a:lnSpc>
                <a:spcPct val="130000"/>
              </a:lnSpc>
              <a:spcBef>
                <a:spcPct val="0"/>
              </a:spcBef>
              <a:spcAft>
                <a:spcPct val="15000"/>
              </a:spcAft>
              <a:buSzPct val="100000"/>
              <a:buNone/>
            </a:pPr>
            <a:r>
              <a:rPr lang="en-US" dirty="0" smtClean="0"/>
              <a:t>Suppose </a:t>
            </a:r>
            <a:r>
              <a:rPr lang="en-US" dirty="0"/>
              <a:t>we wanted to estimate a score for someone who had spent exactly 2.3 hours on an essay. I’m sure most of us have experience in drawing </a:t>
            </a:r>
            <a:r>
              <a:rPr lang="en-US" b="1" dirty="0"/>
              <a:t>lines of best fit</a:t>
            </a:r>
            <a:r>
              <a:rPr lang="en-US" dirty="0"/>
              <a:t>, where we line up a ruler, think “this seems about right”, and draw some lines from the X to the Y axis. In a room full of people, you’ll notice that no two lines of best fit turn out exactly the same. What we need to answer this question is the </a:t>
            </a:r>
            <a:r>
              <a:rPr lang="en-US" b="1" i="1" dirty="0"/>
              <a:t>best </a:t>
            </a:r>
            <a:r>
              <a:rPr lang="en-US" dirty="0" smtClean="0"/>
              <a:t>fit line.</a:t>
            </a:r>
            <a:endParaRPr lang="en-US" dirty="0" smtClean="0"/>
          </a:p>
        </p:txBody>
      </p:sp>
      <p:sp>
        <p:nvSpPr>
          <p:cNvPr id="22531" name="Title 8"/>
          <p:cNvSpPr>
            <a:spLocks noGrp="1"/>
          </p:cNvSpPr>
          <p:nvPr>
            <p:ph type="title"/>
          </p:nvPr>
        </p:nvSpPr>
        <p:spPr>
          <a:xfrm>
            <a:off x="381000" y="152400"/>
            <a:ext cx="8305800" cy="609600"/>
          </a:xfrm>
        </p:spPr>
        <p:txBody>
          <a:bodyPr/>
          <a:lstStyle/>
          <a:p>
            <a:pPr eaLnBrk="1" hangingPunct="1"/>
            <a:r>
              <a:rPr lang="en-US" sz="2800" b="1" dirty="0" smtClean="0">
                <a:solidFill>
                  <a:srgbClr val="333399"/>
                </a:solidFill>
              </a:rPr>
              <a:t>Least Square Example</a:t>
            </a:r>
            <a:endParaRPr lang="en-US" sz="2800" b="1" dirty="0" smtClean="0">
              <a:solidFill>
                <a:srgbClr val="333399"/>
              </a:solidFill>
            </a:endParaRPr>
          </a:p>
        </p:txBody>
      </p:sp>
      <p:sp>
        <p:nvSpPr>
          <p:cNvPr id="22532" name="Rectangle 2"/>
          <p:cNvSpPr>
            <a:spLocks noChangeArrowheads="1"/>
          </p:cNvSpPr>
          <p:nvPr/>
        </p:nvSpPr>
        <p:spPr bwMode="auto">
          <a:xfrm>
            <a:off x="0" y="4191000"/>
            <a:ext cx="9144000" cy="26670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Rectangle 1"/>
          <p:cNvSpPr/>
          <p:nvPr/>
        </p:nvSpPr>
        <p:spPr>
          <a:xfrm>
            <a:off x="304800" y="4397276"/>
            <a:ext cx="8534400" cy="2308324"/>
          </a:xfrm>
          <a:prstGeom prst="rect">
            <a:avLst/>
          </a:prstGeom>
        </p:spPr>
        <p:txBody>
          <a:bodyPr wrap="square">
            <a:spAutoFit/>
          </a:bodyPr>
          <a:lstStyle/>
          <a:p>
            <a:pPr algn="just"/>
            <a:r>
              <a:rPr lang="en-US" dirty="0"/>
              <a:t>Through the magic of least sums regression, and with a few simple equations, we can calculate a predictive model that can let us estimate grades far more accurately than by sight alone. Regression analyses are an extremely powerful analytical tool used within economics and science. There are a number of popular statistical programs that can construct complicated regression models for a variety of needs. A simpler model such as this requires nothing more than some data, and maybe a calculator. It’s worth noting at this point that this method is intended for </a:t>
            </a:r>
            <a:r>
              <a:rPr lang="en-US" b="1" dirty="0"/>
              <a:t>continuous data</a:t>
            </a:r>
            <a:r>
              <a:rPr lang="en-US" dirty="0"/>
              <a:t>.</a:t>
            </a:r>
          </a:p>
        </p:txBody>
      </p:sp>
    </p:spTree>
    <p:extLst>
      <p:ext uri="{BB962C8B-B14F-4D97-AF65-F5344CB8AC3E}">
        <p14:creationId xmlns:p14="http://schemas.microsoft.com/office/powerpoint/2010/main" val="2269863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8"/>
          <p:cNvSpPr>
            <a:spLocks noGrp="1"/>
          </p:cNvSpPr>
          <p:nvPr>
            <p:ph type="title"/>
          </p:nvPr>
        </p:nvSpPr>
        <p:spPr>
          <a:xfrm>
            <a:off x="381000" y="152400"/>
            <a:ext cx="8305800" cy="609600"/>
          </a:xfrm>
        </p:spPr>
        <p:txBody>
          <a:bodyPr/>
          <a:lstStyle/>
          <a:p>
            <a:pPr eaLnBrk="1" hangingPunct="1"/>
            <a:r>
              <a:rPr lang="en-US" sz="2800" b="1" dirty="0" smtClean="0">
                <a:solidFill>
                  <a:srgbClr val="333399"/>
                </a:solidFill>
              </a:rPr>
              <a:t>Least Square Example</a:t>
            </a:r>
            <a:endParaRPr lang="en-US" sz="2800" b="1" dirty="0" smtClean="0">
              <a:solidFill>
                <a:srgbClr val="333399"/>
              </a:solidFill>
            </a:endParaRPr>
          </a:p>
        </p:txBody>
      </p:sp>
      <p:sp>
        <p:nvSpPr>
          <p:cNvPr id="22532" name="Rectangle 2"/>
          <p:cNvSpPr>
            <a:spLocks noChangeArrowheads="1"/>
          </p:cNvSpPr>
          <p:nvPr/>
        </p:nvSpPr>
        <p:spPr bwMode="auto">
          <a:xfrm>
            <a:off x="0" y="4191000"/>
            <a:ext cx="9144000" cy="26670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839200" cy="603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863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8"/>
          <p:cNvSpPr>
            <a:spLocks noGrp="1"/>
          </p:cNvSpPr>
          <p:nvPr>
            <p:ph type="title"/>
          </p:nvPr>
        </p:nvSpPr>
        <p:spPr>
          <a:xfrm>
            <a:off x="381000" y="152400"/>
            <a:ext cx="8305800" cy="609600"/>
          </a:xfrm>
        </p:spPr>
        <p:txBody>
          <a:bodyPr/>
          <a:lstStyle/>
          <a:p>
            <a:pPr eaLnBrk="1" hangingPunct="1"/>
            <a:r>
              <a:rPr lang="en-US" sz="2800" b="1" dirty="0" smtClean="0">
                <a:solidFill>
                  <a:srgbClr val="333399"/>
                </a:solidFill>
              </a:rPr>
              <a:t>Least Square Example</a:t>
            </a:r>
            <a:endParaRPr lang="en-US" sz="2800" b="1" dirty="0" smtClean="0">
              <a:solidFill>
                <a:srgbClr val="333399"/>
              </a:solidFill>
            </a:endParaRPr>
          </a:p>
        </p:txBody>
      </p:sp>
      <p:sp>
        <p:nvSpPr>
          <p:cNvPr id="22532" name="Rectangle 2"/>
          <p:cNvSpPr>
            <a:spLocks noChangeArrowheads="1"/>
          </p:cNvSpPr>
          <p:nvPr/>
        </p:nvSpPr>
        <p:spPr bwMode="auto">
          <a:xfrm>
            <a:off x="0" y="4191000"/>
            <a:ext cx="9144000" cy="26670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30" y="990600"/>
            <a:ext cx="383557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886" y="857249"/>
            <a:ext cx="3936314" cy="278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2" y="3941463"/>
            <a:ext cx="3862388" cy="276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924422"/>
            <a:ext cx="3886200" cy="2781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863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8"/>
          <p:cNvSpPr>
            <a:spLocks noGrp="1"/>
          </p:cNvSpPr>
          <p:nvPr>
            <p:ph type="title"/>
          </p:nvPr>
        </p:nvSpPr>
        <p:spPr>
          <a:xfrm>
            <a:off x="381000" y="152400"/>
            <a:ext cx="8305800" cy="609600"/>
          </a:xfrm>
        </p:spPr>
        <p:txBody>
          <a:bodyPr/>
          <a:lstStyle/>
          <a:p>
            <a:pPr eaLnBrk="1" hangingPunct="1"/>
            <a:r>
              <a:rPr lang="en-US" sz="2800" b="1" dirty="0" smtClean="0">
                <a:solidFill>
                  <a:srgbClr val="333399"/>
                </a:solidFill>
              </a:rPr>
              <a:t>Least Square Example</a:t>
            </a:r>
            <a:endParaRPr lang="en-US" sz="2800" b="1" dirty="0" smtClean="0">
              <a:solidFill>
                <a:srgbClr val="333399"/>
              </a:solidFill>
            </a:endParaRPr>
          </a:p>
        </p:txBody>
      </p:sp>
      <p:sp>
        <p:nvSpPr>
          <p:cNvPr id="22532" name="Rectangle 2"/>
          <p:cNvSpPr>
            <a:spLocks noChangeArrowheads="1"/>
          </p:cNvSpPr>
          <p:nvPr/>
        </p:nvSpPr>
        <p:spPr bwMode="auto">
          <a:xfrm>
            <a:off x="0" y="4191000"/>
            <a:ext cx="9144000" cy="26670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Rectangle 1"/>
          <p:cNvSpPr/>
          <p:nvPr/>
        </p:nvSpPr>
        <p:spPr>
          <a:xfrm>
            <a:off x="381000" y="899279"/>
            <a:ext cx="8305800" cy="2585323"/>
          </a:xfrm>
          <a:prstGeom prst="rect">
            <a:avLst/>
          </a:prstGeom>
        </p:spPr>
        <p:txBody>
          <a:bodyPr wrap="square">
            <a:spAutoFit/>
          </a:bodyPr>
          <a:lstStyle/>
          <a:p>
            <a:pPr algn="just"/>
            <a:r>
              <a:rPr lang="en-US" b="1" dirty="0"/>
              <a:t>Least Squares Regression Equations</a:t>
            </a:r>
          </a:p>
          <a:p>
            <a:pPr algn="just"/>
            <a:r>
              <a:rPr lang="en-US" dirty="0"/>
              <a:t>The premise of a regression model is to examine the impact of one or more independent variables (in this case time spent writing an essay) on a dependent variable of interest (in this case essay grades). Linear regression analyses such as these are based on a simple equation:  </a:t>
            </a:r>
            <a:endParaRPr lang="en-US" dirty="0" smtClean="0"/>
          </a:p>
          <a:p>
            <a:pPr algn="just"/>
            <a:endParaRPr lang="en-US" dirty="0"/>
          </a:p>
          <a:p>
            <a:pPr algn="ctr"/>
            <a:r>
              <a:rPr lang="en-US" dirty="0"/>
              <a:t> </a:t>
            </a:r>
            <a:r>
              <a:rPr lang="en-US" b="1" dirty="0" smtClean="0"/>
              <a:t>Y </a:t>
            </a:r>
            <a:r>
              <a:rPr lang="en-US" b="1" dirty="0"/>
              <a:t>= a + </a:t>
            </a:r>
            <a:r>
              <a:rPr lang="en-US" b="1" dirty="0" err="1"/>
              <a:t>bX</a:t>
            </a:r>
            <a:r>
              <a:rPr lang="en-US" b="1" dirty="0"/>
              <a:t> </a:t>
            </a:r>
            <a:endParaRPr lang="en-US" dirty="0"/>
          </a:p>
          <a:p>
            <a:pPr algn="ctr"/>
            <a:r>
              <a:rPr lang="en-US" b="1" dirty="0" smtClean="0"/>
              <a:t>Y </a:t>
            </a:r>
            <a:r>
              <a:rPr lang="en-US" b="1" dirty="0"/>
              <a:t>– Essay Grade    </a:t>
            </a:r>
            <a:r>
              <a:rPr lang="en-US" b="1" i="1" dirty="0"/>
              <a:t>a</a:t>
            </a:r>
            <a:r>
              <a:rPr lang="en-US" b="1" dirty="0"/>
              <a:t> – Intercept     </a:t>
            </a:r>
            <a:r>
              <a:rPr lang="en-US" b="1" i="1" dirty="0"/>
              <a:t>b</a:t>
            </a:r>
            <a:r>
              <a:rPr lang="en-US" b="1" dirty="0"/>
              <a:t> – Coefficient      X – Time spent on Essay</a:t>
            </a:r>
            <a:endParaRPr lang="en-US" dirty="0"/>
          </a:p>
        </p:txBody>
      </p:sp>
      <p:sp>
        <p:nvSpPr>
          <p:cNvPr id="3" name="Rectangle 2"/>
          <p:cNvSpPr/>
          <p:nvPr/>
        </p:nvSpPr>
        <p:spPr>
          <a:xfrm>
            <a:off x="381000" y="4445675"/>
            <a:ext cx="8458200" cy="2031325"/>
          </a:xfrm>
          <a:prstGeom prst="rect">
            <a:avLst/>
          </a:prstGeom>
        </p:spPr>
        <p:txBody>
          <a:bodyPr wrap="square">
            <a:spAutoFit/>
          </a:bodyPr>
          <a:lstStyle/>
          <a:p>
            <a:pPr algn="just"/>
            <a:r>
              <a:rPr lang="en-US" dirty="0"/>
              <a:t>There’s a couple of key takeaways from the above equation. First of all, the</a:t>
            </a:r>
            <a:r>
              <a:rPr lang="en-US" b="1" dirty="0"/>
              <a:t> intercept (</a:t>
            </a:r>
            <a:r>
              <a:rPr lang="en-US" b="1" i="1" dirty="0"/>
              <a:t>a</a:t>
            </a:r>
            <a:r>
              <a:rPr lang="en-US" b="1" dirty="0"/>
              <a:t>)</a:t>
            </a:r>
            <a:r>
              <a:rPr lang="en-US" dirty="0"/>
              <a:t> is the essay grade we expect to get when the time spent on essays is zero. You can imagine you can jot down a few key bullet points while spending only a minute on an essay and still get a few points here and there. Every essay will have at least this score according to our model. On top of that, every hour we spent on our essays (</a:t>
            </a:r>
            <a:r>
              <a:rPr lang="en-US" b="1" dirty="0"/>
              <a:t>X</a:t>
            </a:r>
            <a:r>
              <a:rPr lang="en-US" dirty="0"/>
              <a:t>) leads to an increase of </a:t>
            </a:r>
            <a:r>
              <a:rPr lang="en-US" b="1" i="1" dirty="0"/>
              <a:t>b</a:t>
            </a:r>
            <a:r>
              <a:rPr lang="en-US" dirty="0"/>
              <a:t> in the grade the essay gets.  We can work out </a:t>
            </a:r>
            <a:r>
              <a:rPr lang="en-US" b="1" i="1" dirty="0"/>
              <a:t>b</a:t>
            </a:r>
            <a:r>
              <a:rPr lang="en-US" dirty="0"/>
              <a:t> through the following, slightly scary equation:</a:t>
            </a:r>
          </a:p>
        </p:txBody>
      </p:sp>
      <p:pic>
        <p:nvPicPr>
          <p:cNvPr id="47106" name="Picture 2" descr="https://cdn.technologynetworks.com/tn/images/body/juuu153856736634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599" y="3200400"/>
            <a:ext cx="2734166"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856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8"/>
          <p:cNvSpPr>
            <a:spLocks noGrp="1"/>
          </p:cNvSpPr>
          <p:nvPr>
            <p:ph type="title"/>
          </p:nvPr>
        </p:nvSpPr>
        <p:spPr>
          <a:xfrm>
            <a:off x="381000" y="152400"/>
            <a:ext cx="8305800" cy="609600"/>
          </a:xfrm>
        </p:spPr>
        <p:txBody>
          <a:bodyPr/>
          <a:lstStyle/>
          <a:p>
            <a:pPr eaLnBrk="1" hangingPunct="1"/>
            <a:r>
              <a:rPr lang="en-US" sz="2800" b="1" dirty="0" smtClean="0">
                <a:solidFill>
                  <a:srgbClr val="333399"/>
                </a:solidFill>
              </a:rPr>
              <a:t>Least Square Example</a:t>
            </a:r>
            <a:endParaRPr lang="en-US" sz="2800" b="1" dirty="0" smtClean="0">
              <a:solidFill>
                <a:srgbClr val="333399"/>
              </a:solidFill>
            </a:endParaRPr>
          </a:p>
        </p:txBody>
      </p:sp>
      <p:sp>
        <p:nvSpPr>
          <p:cNvPr id="22532" name="Rectangle 2"/>
          <p:cNvSpPr>
            <a:spLocks noChangeArrowheads="1"/>
          </p:cNvSpPr>
          <p:nvPr/>
        </p:nvSpPr>
        <p:spPr bwMode="auto">
          <a:xfrm>
            <a:off x="0" y="4191000"/>
            <a:ext cx="9144000" cy="26670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Open Sans"/>
                <a:cs typeface="Arial" pitchFamily="34" charset="0"/>
              </a:rPr>
              <a:t>But we</a:t>
            </a:r>
            <a:r>
              <a:rPr kumimoji="0" lang="en-US" sz="1000" b="0" i="0" u="none" strike="noStrike" cap="none" normalizeH="0" baseline="0" smtClean="0">
                <a:ln>
                  <a:noFill/>
                </a:ln>
                <a:solidFill>
                  <a:srgbClr val="333333"/>
                </a:solidFill>
                <a:effectLst/>
                <a:latin typeface="Arial"/>
                <a:cs typeface="Arial" pitchFamily="34" charset="0"/>
              </a:rPr>
              <a:t>’</a:t>
            </a:r>
            <a:r>
              <a:rPr kumimoji="0" lang="en-US" sz="1000" b="0" i="0" u="none" strike="noStrike" cap="none" normalizeH="0" baseline="0" smtClean="0">
                <a:ln>
                  <a:noFill/>
                </a:ln>
                <a:solidFill>
                  <a:srgbClr val="333333"/>
                </a:solidFill>
                <a:effectLst/>
                <a:latin typeface="Open Sans"/>
                <a:cs typeface="Arial" pitchFamily="34" charset="0"/>
              </a:rPr>
              <a:t>re getting ahead of ourselves. To calculate</a:t>
            </a:r>
            <a:r>
              <a:rPr kumimoji="0" lang="en-US" sz="1000" b="1" i="0" u="none" strike="noStrike" cap="none" normalizeH="0" baseline="0" smtClean="0">
                <a:ln>
                  <a:noFill/>
                </a:ln>
                <a:solidFill>
                  <a:srgbClr val="333333"/>
                </a:solidFill>
                <a:effectLst/>
                <a:latin typeface="Arial"/>
                <a:cs typeface="Arial" pitchFamily="34" charset="0"/>
              </a:rPr>
              <a:t> </a:t>
            </a:r>
            <a:r>
              <a:rPr kumimoji="0" lang="en-US" sz="1000" b="1" i="1" u="none" strike="noStrike" cap="none" normalizeH="0" baseline="0" smtClean="0">
                <a:ln>
                  <a:noFill/>
                </a:ln>
                <a:solidFill>
                  <a:srgbClr val="333333"/>
                </a:solidFill>
                <a:effectLst/>
                <a:latin typeface="Open Sans"/>
                <a:cs typeface="Arial" pitchFamily="34" charset="0"/>
              </a:rPr>
              <a:t>b</a:t>
            </a:r>
            <a:r>
              <a:rPr kumimoji="0" lang="en-US" sz="1000" b="0" i="0" u="none" strike="noStrike" cap="none" normalizeH="0" baseline="0" smtClean="0">
                <a:ln>
                  <a:noFill/>
                </a:ln>
                <a:solidFill>
                  <a:srgbClr val="333333"/>
                </a:solidFill>
                <a:effectLst/>
                <a:latin typeface="Open Sans"/>
                <a:cs typeface="Arial" pitchFamily="34" charset="0"/>
              </a:rPr>
              <a:t>, and make sense of that creepy equation, we</a:t>
            </a:r>
            <a:r>
              <a:rPr kumimoji="0" lang="en-US" sz="1000" b="0" i="0" u="none" strike="noStrike" cap="none" normalizeH="0" baseline="0" smtClean="0">
                <a:ln>
                  <a:noFill/>
                </a:ln>
                <a:solidFill>
                  <a:srgbClr val="333333"/>
                </a:solidFill>
                <a:effectLst/>
                <a:latin typeface="Arial"/>
                <a:cs typeface="Arial" pitchFamily="34" charset="0"/>
              </a:rPr>
              <a:t>’</a:t>
            </a:r>
            <a:r>
              <a:rPr kumimoji="0" lang="en-US" sz="1000" b="0" i="0" u="none" strike="noStrike" cap="none" normalizeH="0" baseline="0" smtClean="0">
                <a:ln>
                  <a:noFill/>
                </a:ln>
                <a:solidFill>
                  <a:srgbClr val="333333"/>
                </a:solidFill>
                <a:effectLst/>
                <a:latin typeface="Open Sans"/>
                <a:cs typeface="Arial" pitchFamily="34" charset="0"/>
              </a:rPr>
              <a:t>re going to need to know the values for our data:</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Open Sans"/>
                <a:cs typeface="Arial" pitchFamily="34" charset="0"/>
              </a:rPr>
              <a:t/>
            </a:r>
            <a:br>
              <a:rPr kumimoji="0" lang="en-US" sz="1000" b="0" i="0" u="none" strike="noStrike" cap="none" normalizeH="0" baseline="0" smtClean="0">
                <a:ln>
                  <a:noFill/>
                </a:ln>
                <a:solidFill>
                  <a:srgbClr val="333333"/>
                </a:solidFill>
                <a:effectLst/>
                <a:latin typeface="Open Sans"/>
                <a:cs typeface="Arial" pitchFamily="34" charset="0"/>
              </a:rPr>
            </a:b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98C58B"/>
                </a:solidFill>
                <a:effectLst/>
                <a:latin typeface="Open Sans"/>
                <a:cs typeface="Arial" pitchFamily="34" charset="0"/>
                <a:hlinkClick r:id="rId2"/>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6100" b="0" i="0" u="none" strike="noStrike" cap="none" normalizeH="0" baseline="0" smtClean="0">
                <a:ln>
                  <a:noFill/>
                </a:ln>
                <a:solidFill>
                  <a:srgbClr val="98C58B"/>
                </a:solidFill>
                <a:effectLst/>
                <a:latin typeface="Open Sans"/>
                <a:cs typeface="Arial" pitchFamily="34" charset="0"/>
              </a:rPr>
              <a:t/>
            </a:r>
            <a:br>
              <a:rPr kumimoji="0" lang="en-US" sz="126100" b="0" i="0" u="none" strike="noStrike" cap="none" normalizeH="0" baseline="0" smtClean="0">
                <a:ln>
                  <a:noFill/>
                </a:ln>
                <a:solidFill>
                  <a:srgbClr val="98C58B"/>
                </a:solidFill>
                <a:effectLst/>
                <a:latin typeface="Open Sans"/>
                <a:cs typeface="Arial" pitchFamily="34" charset="0"/>
              </a:rPr>
            </a:br>
            <a:endParaRPr kumimoji="0" lang="en-US" sz="126100" b="0" i="0" u="none" strike="noStrike" cap="none" normalizeH="0" baseline="0" smtClean="0">
              <a:ln>
                <a:noFill/>
              </a:ln>
              <a:solidFill>
                <a:srgbClr val="98C58B"/>
              </a:solidFill>
              <a:effectLst/>
              <a:latin typeface="Open Sans"/>
              <a:cs typeface="Arial" pitchFamily="34" charset="0"/>
            </a:endParaRPr>
          </a:p>
        </p:txBody>
      </p:sp>
      <p:pic>
        <p:nvPicPr>
          <p:cNvPr id="46082" name="Picture 2" descr="https://cdn.technologynetworks.com/tn/images/body/ju1538567171775.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9073813"/>
            <a:ext cx="35823525" cy="200310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877669"/>
            <a:ext cx="8534400" cy="646331"/>
          </a:xfrm>
          <a:prstGeom prst="rect">
            <a:avLst/>
          </a:prstGeom>
        </p:spPr>
        <p:txBody>
          <a:bodyPr wrap="square">
            <a:spAutoFit/>
          </a:bodyPr>
          <a:lstStyle/>
          <a:p>
            <a:pPr algn="just"/>
            <a:r>
              <a:rPr lang="en-US" dirty="0"/>
              <a:t>But we’re getting ahead of ourselves. To calculate</a:t>
            </a:r>
            <a:r>
              <a:rPr lang="en-US" b="1" dirty="0"/>
              <a:t> </a:t>
            </a:r>
            <a:r>
              <a:rPr lang="en-US" b="1" i="1" dirty="0"/>
              <a:t>b</a:t>
            </a:r>
            <a:r>
              <a:rPr lang="en-US" dirty="0"/>
              <a:t>, and make sense of that creepy equation, we’re going to need to know the values for our data:</a:t>
            </a:r>
          </a:p>
        </p:txBody>
      </p:sp>
      <p:pic>
        <p:nvPicPr>
          <p:cNvPr id="460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76400"/>
            <a:ext cx="2910974" cy="510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05200" y="1529477"/>
            <a:ext cx="5410200" cy="2585323"/>
          </a:xfrm>
          <a:prstGeom prst="rect">
            <a:avLst/>
          </a:prstGeom>
          <a:ln>
            <a:solidFill>
              <a:schemeClr val="accent1"/>
            </a:solidFill>
          </a:ln>
        </p:spPr>
        <p:txBody>
          <a:bodyPr wrap="square">
            <a:spAutoFit/>
          </a:bodyPr>
          <a:lstStyle/>
          <a:p>
            <a:pPr algn="just"/>
            <a:r>
              <a:rPr lang="en-US" dirty="0"/>
              <a:t>When calculating least squares regressions by hand, the first step is to </a:t>
            </a:r>
            <a:r>
              <a:rPr lang="en-US" b="1" dirty="0"/>
              <a:t>find the means of the dependent and independent variables</a:t>
            </a:r>
            <a:r>
              <a:rPr lang="en-US" dirty="0"/>
              <a:t>. We do this because of an interesting quirk within linear regression lines - the line will </a:t>
            </a:r>
            <a:r>
              <a:rPr lang="en-US" b="1" dirty="0"/>
              <a:t>always </a:t>
            </a:r>
            <a:r>
              <a:rPr lang="en-US" dirty="0"/>
              <a:t>cross the point where the two means intersect. We can think of this as an anchor point, as we know that the regression line in our test score data will always cross</a:t>
            </a:r>
            <a:r>
              <a:rPr lang="en-US" b="1" dirty="0"/>
              <a:t> (4.72, 64.45)</a:t>
            </a:r>
            <a:r>
              <a:rPr lang="en-US" dirty="0"/>
              <a:t>.  </a:t>
            </a:r>
          </a:p>
        </p:txBody>
      </p:sp>
      <p:sp>
        <p:nvSpPr>
          <p:cNvPr id="5" name="Rectangle 4"/>
          <p:cNvSpPr/>
          <p:nvPr/>
        </p:nvSpPr>
        <p:spPr>
          <a:xfrm>
            <a:off x="3337034" y="4521875"/>
            <a:ext cx="5715000" cy="2031325"/>
          </a:xfrm>
          <a:prstGeom prst="rect">
            <a:avLst/>
          </a:prstGeom>
          <a:ln>
            <a:solidFill>
              <a:schemeClr val="accent1"/>
            </a:solidFill>
          </a:ln>
        </p:spPr>
        <p:txBody>
          <a:bodyPr wrap="square">
            <a:spAutoFit/>
          </a:bodyPr>
          <a:lstStyle/>
          <a:p>
            <a:r>
              <a:rPr lang="en-US" dirty="0"/>
              <a:t>The second step is to calculate the difference between each value and the mean value </a:t>
            </a:r>
            <a:r>
              <a:rPr lang="en-US" dirty="0" smtClean="0"/>
              <a:t>for both the dependent </a:t>
            </a:r>
            <a:r>
              <a:rPr lang="en-US" dirty="0"/>
              <a:t>and the independent variable. In this case this means we subtract </a:t>
            </a:r>
            <a:r>
              <a:rPr lang="en-US" dirty="0" smtClean="0"/>
              <a:t>64.45 from </a:t>
            </a:r>
            <a:r>
              <a:rPr lang="en-US" dirty="0"/>
              <a:t>each test score and 4.72 from each time data </a:t>
            </a:r>
            <a:r>
              <a:rPr lang="en-US" dirty="0" smtClean="0"/>
              <a:t>point. Additionally</a:t>
            </a:r>
            <a:r>
              <a:rPr lang="en-US" dirty="0"/>
              <a:t>,</a:t>
            </a:r>
            <a:r>
              <a:rPr lang="en-US" dirty="0" smtClean="0"/>
              <a:t/>
            </a:r>
            <a:br>
              <a:rPr lang="en-US" dirty="0" smtClean="0"/>
            </a:br>
            <a:r>
              <a:rPr lang="en-US" dirty="0"/>
              <a:t>we want to find the product of multiplying these two differences together.</a:t>
            </a:r>
          </a:p>
        </p:txBody>
      </p:sp>
    </p:spTree>
    <p:extLst>
      <p:ext uri="{BB962C8B-B14F-4D97-AF65-F5344CB8AC3E}">
        <p14:creationId xmlns:p14="http://schemas.microsoft.com/office/powerpoint/2010/main" val="3762856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8"/>
          <p:cNvSpPr>
            <a:spLocks noGrp="1"/>
          </p:cNvSpPr>
          <p:nvPr>
            <p:ph type="title"/>
          </p:nvPr>
        </p:nvSpPr>
        <p:spPr>
          <a:xfrm>
            <a:off x="381000" y="152400"/>
            <a:ext cx="8305800" cy="609600"/>
          </a:xfrm>
        </p:spPr>
        <p:txBody>
          <a:bodyPr/>
          <a:lstStyle/>
          <a:p>
            <a:pPr eaLnBrk="1" hangingPunct="1"/>
            <a:r>
              <a:rPr lang="en-US" sz="2800" b="1" dirty="0" smtClean="0">
                <a:solidFill>
                  <a:srgbClr val="333399"/>
                </a:solidFill>
              </a:rPr>
              <a:t>Least Square Example</a:t>
            </a:r>
            <a:endParaRPr lang="en-US" sz="2800" b="1" dirty="0" smtClean="0">
              <a:solidFill>
                <a:srgbClr val="333399"/>
              </a:solidFill>
            </a:endParaRPr>
          </a:p>
        </p:txBody>
      </p:sp>
      <p:sp>
        <p:nvSpPr>
          <p:cNvPr id="22532" name="Rectangle 2"/>
          <p:cNvSpPr>
            <a:spLocks noChangeArrowheads="1"/>
          </p:cNvSpPr>
          <p:nvPr/>
        </p:nvSpPr>
        <p:spPr bwMode="auto">
          <a:xfrm>
            <a:off x="0" y="4191000"/>
            <a:ext cx="9144000" cy="26670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4505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26" y="920454"/>
            <a:ext cx="8583474" cy="570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856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8"/>
          <p:cNvSpPr>
            <a:spLocks noGrp="1"/>
          </p:cNvSpPr>
          <p:nvPr>
            <p:ph type="title"/>
          </p:nvPr>
        </p:nvSpPr>
        <p:spPr>
          <a:xfrm>
            <a:off x="381000" y="152400"/>
            <a:ext cx="8305800" cy="609600"/>
          </a:xfrm>
        </p:spPr>
        <p:txBody>
          <a:bodyPr/>
          <a:lstStyle/>
          <a:p>
            <a:pPr eaLnBrk="1" hangingPunct="1"/>
            <a:r>
              <a:rPr lang="en-US" sz="2800" b="1" dirty="0" smtClean="0">
                <a:solidFill>
                  <a:srgbClr val="333399"/>
                </a:solidFill>
              </a:rPr>
              <a:t>Least Square Example</a:t>
            </a:r>
            <a:endParaRPr lang="en-US" sz="2800" b="1" dirty="0" smtClean="0">
              <a:solidFill>
                <a:srgbClr val="333399"/>
              </a:solidFill>
            </a:endParaRPr>
          </a:p>
        </p:txBody>
      </p:sp>
      <p:sp>
        <p:nvSpPr>
          <p:cNvPr id="22532" name="Rectangle 2"/>
          <p:cNvSpPr>
            <a:spLocks noChangeArrowheads="1"/>
          </p:cNvSpPr>
          <p:nvPr/>
        </p:nvSpPr>
        <p:spPr bwMode="auto">
          <a:xfrm>
            <a:off x="0" y="4191000"/>
            <a:ext cx="9144000" cy="26670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12163"/>
            <a:ext cx="8382000" cy="538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856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8"/>
          <p:cNvSpPr>
            <a:spLocks noGrp="1"/>
          </p:cNvSpPr>
          <p:nvPr>
            <p:ph type="title"/>
          </p:nvPr>
        </p:nvSpPr>
        <p:spPr>
          <a:xfrm>
            <a:off x="381000" y="152400"/>
            <a:ext cx="8305800" cy="609600"/>
          </a:xfrm>
        </p:spPr>
        <p:txBody>
          <a:bodyPr/>
          <a:lstStyle/>
          <a:p>
            <a:pPr eaLnBrk="1" hangingPunct="1"/>
            <a:r>
              <a:rPr lang="en-US" sz="2800" b="1" dirty="0" smtClean="0">
                <a:solidFill>
                  <a:srgbClr val="333399"/>
                </a:solidFill>
              </a:rPr>
              <a:t>Least Square Example</a:t>
            </a:r>
            <a:endParaRPr lang="en-US" sz="2800" b="1" dirty="0" smtClean="0">
              <a:solidFill>
                <a:srgbClr val="333399"/>
              </a:solidFill>
            </a:endParaRPr>
          </a:p>
        </p:txBody>
      </p:sp>
      <p:sp>
        <p:nvSpPr>
          <p:cNvPr id="22532" name="Rectangle 2"/>
          <p:cNvSpPr>
            <a:spLocks noChangeArrowheads="1"/>
          </p:cNvSpPr>
          <p:nvPr/>
        </p:nvSpPr>
        <p:spPr bwMode="auto">
          <a:xfrm>
            <a:off x="0" y="4191000"/>
            <a:ext cx="9144000" cy="26670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430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622792"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856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8"/>
          <p:cNvSpPr>
            <a:spLocks noGrp="1"/>
          </p:cNvSpPr>
          <p:nvPr>
            <p:ph type="title"/>
          </p:nvPr>
        </p:nvSpPr>
        <p:spPr>
          <a:xfrm>
            <a:off x="381000" y="152400"/>
            <a:ext cx="8305800" cy="609600"/>
          </a:xfrm>
        </p:spPr>
        <p:txBody>
          <a:bodyPr/>
          <a:lstStyle/>
          <a:p>
            <a:pPr eaLnBrk="1" hangingPunct="1"/>
            <a:r>
              <a:rPr lang="en-US" sz="2800" b="1" dirty="0" smtClean="0">
                <a:solidFill>
                  <a:srgbClr val="333399"/>
                </a:solidFill>
              </a:rPr>
              <a:t>Least Square Example</a:t>
            </a:r>
            <a:endParaRPr lang="en-US" sz="2800" b="1" dirty="0" smtClean="0">
              <a:solidFill>
                <a:srgbClr val="333399"/>
              </a:solidFill>
            </a:endParaRPr>
          </a:p>
        </p:txBody>
      </p:sp>
      <p:sp>
        <p:nvSpPr>
          <p:cNvPr id="22532" name="Rectangle 2"/>
          <p:cNvSpPr>
            <a:spLocks noChangeArrowheads="1"/>
          </p:cNvSpPr>
          <p:nvPr/>
        </p:nvSpPr>
        <p:spPr bwMode="auto">
          <a:xfrm>
            <a:off x="0" y="4191000"/>
            <a:ext cx="9144000" cy="26670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4198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34" y="1158766"/>
            <a:ext cx="8915400" cy="264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8569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8"/>
          <p:cNvSpPr>
            <a:spLocks noGrp="1"/>
          </p:cNvSpPr>
          <p:nvPr>
            <p:ph type="title"/>
          </p:nvPr>
        </p:nvSpPr>
        <p:spPr>
          <a:xfrm>
            <a:off x="381000" y="152400"/>
            <a:ext cx="8305800" cy="609600"/>
          </a:xfrm>
        </p:spPr>
        <p:txBody>
          <a:bodyPr/>
          <a:lstStyle/>
          <a:p>
            <a:pPr eaLnBrk="1" hangingPunct="1"/>
            <a:r>
              <a:rPr lang="en-US" sz="2800" b="1" dirty="0" smtClean="0">
                <a:solidFill>
                  <a:srgbClr val="333399"/>
                </a:solidFill>
              </a:rPr>
              <a:t>Least Square Example</a:t>
            </a:r>
            <a:endParaRPr lang="en-US" sz="2800" b="1" dirty="0" smtClean="0">
              <a:solidFill>
                <a:srgbClr val="333399"/>
              </a:solidFill>
            </a:endParaRPr>
          </a:p>
        </p:txBody>
      </p:sp>
      <p:sp>
        <p:nvSpPr>
          <p:cNvPr id="22532" name="Rectangle 2"/>
          <p:cNvSpPr>
            <a:spLocks noChangeArrowheads="1"/>
          </p:cNvSpPr>
          <p:nvPr/>
        </p:nvSpPr>
        <p:spPr bwMode="auto">
          <a:xfrm>
            <a:off x="0" y="4191000"/>
            <a:ext cx="9144000" cy="266700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4096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382000" cy="599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856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l="1704" t="11894" b="4301"/>
          <a:stretch>
            <a:fillRect/>
          </a:stretch>
        </p:blipFill>
        <p:spPr bwMode="auto">
          <a:xfrm>
            <a:off x="266700" y="2593975"/>
            <a:ext cx="4392613"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4">
            <a:extLst>
              <a:ext uri="{28A0092B-C50C-407E-A947-70E740481C1C}">
                <a14:useLocalDpi xmlns:a14="http://schemas.microsoft.com/office/drawing/2010/main" val="0"/>
              </a:ext>
            </a:extLst>
          </a:blip>
          <a:srcRect l="39104" t="27750" r="8813" b="13669"/>
          <a:stretch>
            <a:fillRect/>
          </a:stretch>
        </p:blipFill>
        <p:spPr bwMode="auto">
          <a:xfrm>
            <a:off x="5486400" y="3352800"/>
            <a:ext cx="2971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Oval 6"/>
          <p:cNvSpPr>
            <a:spLocks noChangeArrowheads="1"/>
          </p:cNvSpPr>
          <p:nvPr/>
        </p:nvSpPr>
        <p:spPr bwMode="auto">
          <a:xfrm>
            <a:off x="1917700" y="4157663"/>
            <a:ext cx="381000" cy="1371600"/>
          </a:xfrm>
          <a:prstGeom prst="ellipse">
            <a:avLst/>
          </a:prstGeom>
          <a:noFill/>
          <a:ln w="28575">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sp>
        <p:nvSpPr>
          <p:cNvPr id="6149" name="Line 7"/>
          <p:cNvSpPr>
            <a:spLocks noChangeShapeType="1"/>
          </p:cNvSpPr>
          <p:nvPr/>
        </p:nvSpPr>
        <p:spPr bwMode="auto">
          <a:xfrm>
            <a:off x="2286000" y="4953000"/>
            <a:ext cx="2819400" cy="0"/>
          </a:xfrm>
          <a:prstGeom prst="line">
            <a:avLst/>
          </a:prstGeom>
          <a:noFill/>
          <a:ln w="38100" cmpd="dbl">
            <a:solidFill>
              <a:srgbClr val="33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0" name="Rectangle 8"/>
          <p:cNvSpPr>
            <a:spLocks noGrp="1" noChangeArrowheads="1"/>
          </p:cNvSpPr>
          <p:nvPr>
            <p:ph type="title"/>
          </p:nvPr>
        </p:nvSpPr>
        <p:spPr/>
        <p:txBody>
          <a:bodyPr/>
          <a:lstStyle/>
          <a:p>
            <a:pPr eaLnBrk="1" hangingPunct="1"/>
            <a:r>
              <a:rPr lang="en-US" smtClean="0"/>
              <a:t>The least-squares regression line</a:t>
            </a:r>
          </a:p>
        </p:txBody>
      </p:sp>
      <p:sp>
        <p:nvSpPr>
          <p:cNvPr id="6151" name="Rectangle 9"/>
          <p:cNvSpPr>
            <a:spLocks noGrp="1" noChangeArrowheads="1"/>
          </p:cNvSpPr>
          <p:nvPr>
            <p:ph type="body" idx="1"/>
          </p:nvPr>
        </p:nvSpPr>
        <p:spPr>
          <a:xfrm>
            <a:off x="381000" y="990600"/>
            <a:ext cx="8305800" cy="1600200"/>
          </a:xfrm>
        </p:spPr>
        <p:txBody>
          <a:bodyPr/>
          <a:lstStyle/>
          <a:p>
            <a:pPr marL="0" indent="0" eaLnBrk="1" hangingPunct="1">
              <a:lnSpc>
                <a:spcPct val="120000"/>
              </a:lnSpc>
              <a:buFont typeface="Wingdings" pitchFamily="2" charset="2"/>
              <a:buNone/>
            </a:pPr>
            <a:r>
              <a:rPr lang="en-US" smtClean="0"/>
              <a:t>The </a:t>
            </a:r>
            <a:r>
              <a:rPr lang="en-US" b="1" smtClean="0">
                <a:solidFill>
                  <a:srgbClr val="333399"/>
                </a:solidFill>
              </a:rPr>
              <a:t>least-squares regression line</a:t>
            </a:r>
            <a:r>
              <a:rPr lang="en-US" smtClean="0"/>
              <a:t> is the unique line such that the sum of the </a:t>
            </a:r>
            <a:r>
              <a:rPr lang="en-US" b="1" smtClean="0">
                <a:solidFill>
                  <a:srgbClr val="333399"/>
                </a:solidFill>
              </a:rPr>
              <a:t>vertical distances </a:t>
            </a:r>
            <a:r>
              <a:rPr lang="en-US" smtClean="0"/>
              <a:t>between the data points and the line is zero, and the sum of the squared vertical distances is the smallest possible. </a:t>
            </a:r>
          </a:p>
        </p:txBody>
      </p:sp>
      <p:sp>
        <p:nvSpPr>
          <p:cNvPr id="6152" name="Oval 6"/>
          <p:cNvSpPr>
            <a:spLocks noChangeArrowheads="1"/>
          </p:cNvSpPr>
          <p:nvPr/>
        </p:nvSpPr>
        <p:spPr bwMode="auto">
          <a:xfrm>
            <a:off x="5105400" y="3276600"/>
            <a:ext cx="3581400" cy="2971800"/>
          </a:xfrm>
          <a:prstGeom prst="ellipse">
            <a:avLst/>
          </a:prstGeom>
          <a:noFill/>
          <a:ln w="28575">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5334000"/>
            <a:ext cx="9144000" cy="152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1" name="Rectangle 3"/>
          <p:cNvSpPr>
            <a:spLocks noGrp="1" noChangeArrowheads="1"/>
          </p:cNvSpPr>
          <p:nvPr>
            <p:ph type="body" sz="half" idx="1"/>
          </p:nvPr>
        </p:nvSpPr>
        <p:spPr>
          <a:xfrm>
            <a:off x="417513" y="5486400"/>
            <a:ext cx="4230687" cy="979488"/>
          </a:xfrm>
        </p:spPr>
        <p:txBody>
          <a:bodyPr/>
          <a:lstStyle/>
          <a:p>
            <a:pPr marL="0" indent="0" eaLnBrk="1" hangingPunct="1">
              <a:lnSpc>
                <a:spcPct val="130000"/>
              </a:lnSpc>
              <a:buFont typeface="Wingdings" pitchFamily="2" charset="2"/>
              <a:buNone/>
            </a:pPr>
            <a:r>
              <a:rPr lang="en-US" sz="1800" i="1" smtClean="0"/>
              <a:t>Not all calculators/software use this convention. Other notations include:</a:t>
            </a:r>
          </a:p>
          <a:p>
            <a:pPr marL="0" indent="0" eaLnBrk="1" hangingPunct="1">
              <a:lnSpc>
                <a:spcPct val="130000"/>
              </a:lnSpc>
              <a:buFont typeface="Wingdings" pitchFamily="2" charset="2"/>
              <a:buNone/>
            </a:pPr>
            <a:endParaRPr lang="en-US" sz="1800" i="1" smtClean="0"/>
          </a:p>
        </p:txBody>
      </p:sp>
      <p:graphicFrame>
        <p:nvGraphicFramePr>
          <p:cNvPr id="7172" name="Object 2"/>
          <p:cNvGraphicFramePr>
            <a:graphicFrameLocks noChangeAspect="1"/>
          </p:cNvGraphicFramePr>
          <p:nvPr/>
        </p:nvGraphicFramePr>
        <p:xfrm>
          <a:off x="5638800" y="1709738"/>
          <a:ext cx="1752600" cy="490537"/>
        </p:xfrm>
        <a:graphic>
          <a:graphicData uri="http://schemas.openxmlformats.org/presentationml/2006/ole">
            <mc:AlternateContent xmlns:mc="http://schemas.openxmlformats.org/markup-compatibility/2006">
              <mc:Choice xmlns:v="urn:schemas-microsoft-com:vml" Requires="v">
                <p:oleObj spid="_x0000_s7189" name="Equation" r:id="rId4" imgW="635000" imgH="177800" progId="Equation.3">
                  <p:embed/>
                </p:oleObj>
              </mc:Choice>
              <mc:Fallback>
                <p:oleObj name="Equation" r:id="rId4" imgW="635000" imgH="177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709738"/>
                        <a:ext cx="17526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3"/>
          <p:cNvGraphicFramePr>
            <a:graphicFrameLocks noChangeAspect="1"/>
          </p:cNvGraphicFramePr>
          <p:nvPr/>
        </p:nvGraphicFramePr>
        <p:xfrm>
          <a:off x="5091113" y="5483225"/>
          <a:ext cx="1371600" cy="384175"/>
        </p:xfrm>
        <a:graphic>
          <a:graphicData uri="http://schemas.openxmlformats.org/presentationml/2006/ole">
            <mc:AlternateContent xmlns:mc="http://schemas.openxmlformats.org/markup-compatibility/2006">
              <mc:Choice xmlns:v="urn:schemas-microsoft-com:vml" Requires="v">
                <p:oleObj spid="_x0000_s7190" name="Equation" r:id="rId6" imgW="635000" imgH="177800" progId="Equation.3">
                  <p:embed/>
                </p:oleObj>
              </mc:Choice>
              <mc:Fallback>
                <p:oleObj name="Equation" r:id="rId6" imgW="635000" imgH="177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1113" y="5483225"/>
                        <a:ext cx="1371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Object 4"/>
          <p:cNvGraphicFramePr>
            <a:graphicFrameLocks noChangeAspect="1"/>
          </p:cNvGraphicFramePr>
          <p:nvPr>
            <p:ph sz="half" idx="2"/>
          </p:nvPr>
        </p:nvGraphicFramePr>
        <p:xfrm>
          <a:off x="5091113" y="5856288"/>
          <a:ext cx="1560512" cy="485775"/>
        </p:xfrm>
        <a:graphic>
          <a:graphicData uri="http://schemas.openxmlformats.org/presentationml/2006/ole">
            <mc:AlternateContent xmlns:mc="http://schemas.openxmlformats.org/markup-compatibility/2006">
              <mc:Choice xmlns:v="urn:schemas-microsoft-com:vml" Requires="v">
                <p:oleObj spid="_x0000_s7191" name="Equation" r:id="rId8" imgW="736600" imgH="228600" progId="">
                  <p:embed/>
                </p:oleObj>
              </mc:Choice>
              <mc:Fallback>
                <p:oleObj name="Equation" r:id="rId8" imgW="736600" imgH="228600" progId="">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1113" y="5856288"/>
                        <a:ext cx="15605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5" name="Object 5"/>
          <p:cNvGraphicFramePr>
            <a:graphicFrameLocks noChangeAspect="1"/>
          </p:cNvGraphicFramePr>
          <p:nvPr/>
        </p:nvGraphicFramePr>
        <p:xfrm>
          <a:off x="1371600" y="1692275"/>
          <a:ext cx="3711575" cy="515938"/>
        </p:xfrm>
        <a:graphic>
          <a:graphicData uri="http://schemas.openxmlformats.org/presentationml/2006/ole">
            <mc:AlternateContent xmlns:mc="http://schemas.openxmlformats.org/markup-compatibility/2006">
              <mc:Choice xmlns:v="urn:schemas-microsoft-com:vml" Requires="v">
                <p:oleObj spid="_x0000_s7192" name="Equation" r:id="rId10" imgW="1459866" imgH="203112" progId="">
                  <p:embed/>
                </p:oleObj>
              </mc:Choice>
              <mc:Fallback>
                <p:oleObj name="Equation" r:id="rId10" imgW="1459866" imgH="203112" progId="">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1692275"/>
                        <a:ext cx="3711575" cy="515938"/>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Rectangle 17"/>
          <p:cNvSpPr>
            <a:spLocks noChangeArrowheads="1"/>
          </p:cNvSpPr>
          <p:nvPr/>
        </p:nvSpPr>
        <p:spPr bwMode="auto">
          <a:xfrm>
            <a:off x="381000" y="914400"/>
            <a:ext cx="69342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20000"/>
              </a:spcBef>
              <a:buClr>
                <a:srgbClr val="0099FF"/>
              </a:buClr>
              <a:buSzPct val="65000"/>
              <a:buFont typeface="Wingdings" pitchFamily="2" charset="2"/>
              <a:buNone/>
            </a:pPr>
            <a:r>
              <a:rPr lang="en-US" sz="2000"/>
              <a:t>     is the predicted </a:t>
            </a:r>
            <a:r>
              <a:rPr lang="en-US" sz="2000" i="1"/>
              <a:t>y</a:t>
            </a:r>
            <a:r>
              <a:rPr lang="en-US" sz="2000"/>
              <a:t> value on the regression line    </a:t>
            </a:r>
          </a:p>
        </p:txBody>
      </p:sp>
      <p:graphicFrame>
        <p:nvGraphicFramePr>
          <p:cNvPr id="7177" name="Object 6"/>
          <p:cNvGraphicFramePr>
            <a:graphicFrameLocks noChangeAspect="1"/>
          </p:cNvGraphicFramePr>
          <p:nvPr/>
        </p:nvGraphicFramePr>
        <p:xfrm>
          <a:off x="417513" y="957263"/>
          <a:ext cx="244475" cy="381000"/>
        </p:xfrm>
        <a:graphic>
          <a:graphicData uri="http://schemas.openxmlformats.org/presentationml/2006/ole">
            <mc:AlternateContent xmlns:mc="http://schemas.openxmlformats.org/markup-compatibility/2006">
              <mc:Choice xmlns:v="urn:schemas-microsoft-com:vml" Requires="v">
                <p:oleObj spid="_x0000_s7193" name="Equation" r:id="rId12" imgW="114300" imgH="177800" progId="Equation.3">
                  <p:embed/>
                </p:oleObj>
              </mc:Choice>
              <mc:Fallback>
                <p:oleObj name="Equation" r:id="rId12" imgW="114300" imgH="17780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7513" y="957263"/>
                        <a:ext cx="2444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78" name="Group 19"/>
          <p:cNvGrpSpPr>
            <a:grpSpLocks/>
          </p:cNvGrpSpPr>
          <p:nvPr/>
        </p:nvGrpSpPr>
        <p:grpSpPr bwMode="auto">
          <a:xfrm>
            <a:off x="1143000" y="3048000"/>
            <a:ext cx="6858000" cy="1535113"/>
            <a:chOff x="685800" y="2602468"/>
            <a:chExt cx="7696200" cy="1981200"/>
          </a:xfrm>
        </p:grpSpPr>
        <p:sp>
          <p:nvSpPr>
            <p:cNvPr id="13" name="Rectangle 12"/>
            <p:cNvSpPr/>
            <p:nvPr/>
          </p:nvSpPr>
          <p:spPr>
            <a:xfrm>
              <a:off x="6400941" y="2602468"/>
              <a:ext cx="1981059" cy="198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685800" y="2602468"/>
              <a:ext cx="1981059" cy="198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11"/>
            <p:cNvCxnSpPr/>
            <p:nvPr/>
          </p:nvCxnSpPr>
          <p:spPr>
            <a:xfrm flipV="1">
              <a:off x="6628977" y="3213013"/>
              <a:ext cx="1448383" cy="68430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90442" y="2983547"/>
              <a:ext cx="1371776" cy="129484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505959" y="2602468"/>
              <a:ext cx="1981059" cy="198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Connector 15"/>
            <p:cNvCxnSpPr/>
            <p:nvPr/>
          </p:nvCxnSpPr>
          <p:spPr>
            <a:xfrm>
              <a:off x="3776751" y="3440432"/>
              <a:ext cx="1448382"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7179" name="TextBox 22"/>
          <p:cNvSpPr txBox="1">
            <a:spLocks noChangeArrowheads="1"/>
          </p:cNvSpPr>
          <p:nvPr/>
        </p:nvSpPr>
        <p:spPr bwMode="auto">
          <a:xfrm>
            <a:off x="1452563" y="4659313"/>
            <a:ext cx="6294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slope &lt; 0	           slope = 0	                       slope &gt; 0</a:t>
            </a:r>
          </a:p>
        </p:txBody>
      </p:sp>
      <p:sp>
        <p:nvSpPr>
          <p:cNvPr id="24" name="Rectangle 23"/>
          <p:cNvSpPr/>
          <p:nvPr/>
        </p:nvSpPr>
        <p:spPr>
          <a:xfrm>
            <a:off x="5584825" y="1677988"/>
            <a:ext cx="1905000" cy="555625"/>
          </a:xfrm>
          <a:prstGeom prst="rect">
            <a:avLst/>
          </a:prstGeom>
          <a:noFill/>
          <a:ln w="28575">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7181" name="Object 7"/>
          <p:cNvGraphicFramePr>
            <a:graphicFrameLocks noChangeAspect="1"/>
          </p:cNvGraphicFramePr>
          <p:nvPr/>
        </p:nvGraphicFramePr>
        <p:xfrm>
          <a:off x="5091113" y="6324600"/>
          <a:ext cx="3595687" cy="381000"/>
        </p:xfrm>
        <a:graphic>
          <a:graphicData uri="http://schemas.openxmlformats.org/presentationml/2006/ole">
            <mc:AlternateContent xmlns:mc="http://schemas.openxmlformats.org/markup-compatibility/2006">
              <mc:Choice xmlns:v="urn:schemas-microsoft-com:vml" Requires="v">
                <p:oleObj spid="_x0000_s7194" name="Equation" r:id="rId14" imgW="1916868" imgH="203112" progId="Equation.3">
                  <p:embed/>
                </p:oleObj>
              </mc:Choice>
              <mc:Fallback>
                <p:oleObj name="Equation" r:id="rId14" imgW="1916868" imgH="203112"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91113" y="6324600"/>
                        <a:ext cx="35956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2" name="Rectangle 10"/>
          <p:cNvSpPr>
            <a:spLocks noGrp="1" noChangeArrowheads="1"/>
          </p:cNvSpPr>
          <p:nvPr>
            <p:ph type="title"/>
          </p:nvPr>
        </p:nvSpPr>
        <p:spPr>
          <a:xfrm>
            <a:off x="381000" y="152400"/>
            <a:ext cx="8305800" cy="609600"/>
          </a:xfrm>
        </p:spPr>
        <p:txBody>
          <a:bodyPr/>
          <a:lstStyle/>
          <a:p>
            <a:pPr eaLnBrk="1" hangingPunct="1">
              <a:lnSpc>
                <a:spcPct val="120000"/>
              </a:lnSpc>
            </a:pPr>
            <a:r>
              <a:rPr lang="en-US" sz="2800" b="1" smtClean="0">
                <a:solidFill>
                  <a:srgbClr val="333399"/>
                </a:solidFill>
              </a:rPr>
              <a:t>Notation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2">
            <a:extLst>
              <a:ext uri="{28A0092B-C50C-407E-A947-70E740481C1C}">
                <a14:useLocalDpi xmlns:a14="http://schemas.microsoft.com/office/drawing/2010/main" val="0"/>
              </a:ext>
            </a:extLst>
          </a:blip>
          <a:srcRect l="1923" t="12485" b="3806"/>
          <a:stretch>
            <a:fillRect/>
          </a:stretch>
        </p:blipFill>
        <p:spPr bwMode="auto">
          <a:xfrm>
            <a:off x="4800600" y="1066800"/>
            <a:ext cx="388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6"/>
          <p:cNvSpPr>
            <a:spLocks noGrp="1" noChangeArrowheads="1"/>
          </p:cNvSpPr>
          <p:nvPr>
            <p:ph type="title"/>
          </p:nvPr>
        </p:nvSpPr>
        <p:spPr>
          <a:xfrm>
            <a:off x="381000" y="206375"/>
            <a:ext cx="8305800" cy="533400"/>
          </a:xfrm>
        </p:spPr>
        <p:txBody>
          <a:bodyPr/>
          <a:lstStyle/>
          <a:p>
            <a:pPr eaLnBrk="1" hangingPunct="1"/>
            <a:r>
              <a:rPr lang="en-US" sz="2800" b="1" smtClean="0">
                <a:solidFill>
                  <a:srgbClr val="333399"/>
                </a:solidFill>
              </a:rPr>
              <a:t>Interpretation</a:t>
            </a:r>
          </a:p>
        </p:txBody>
      </p:sp>
      <p:sp>
        <p:nvSpPr>
          <p:cNvPr id="8196" name="Text Box 2"/>
          <p:cNvSpPr txBox="1">
            <a:spLocks noChangeArrowheads="1"/>
          </p:cNvSpPr>
          <p:nvPr/>
        </p:nvSpPr>
        <p:spPr bwMode="auto">
          <a:xfrm>
            <a:off x="457200" y="1755775"/>
            <a:ext cx="3962400" cy="1692275"/>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190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30000"/>
              </a:lnSpc>
            </a:pPr>
            <a:r>
              <a:rPr lang="en-US" sz="2000">
                <a:solidFill>
                  <a:srgbClr val="000000"/>
                </a:solidFill>
              </a:rPr>
              <a:t>The </a:t>
            </a:r>
            <a:r>
              <a:rPr lang="en-US" sz="2000" b="1">
                <a:solidFill>
                  <a:srgbClr val="000000"/>
                </a:solidFill>
              </a:rPr>
              <a:t>slope</a:t>
            </a:r>
            <a:r>
              <a:rPr lang="en-US" sz="2000">
                <a:solidFill>
                  <a:srgbClr val="000000"/>
                </a:solidFill>
              </a:rPr>
              <a:t> of the regression line describes how much we expect </a:t>
            </a:r>
            <a:r>
              <a:rPr lang="en-US" sz="2000" i="1">
                <a:solidFill>
                  <a:srgbClr val="000000"/>
                </a:solidFill>
              </a:rPr>
              <a:t>y</a:t>
            </a:r>
            <a:r>
              <a:rPr lang="en-US" sz="2000">
                <a:solidFill>
                  <a:srgbClr val="000000"/>
                </a:solidFill>
              </a:rPr>
              <a:t> to change, on average, for every unit change in </a:t>
            </a:r>
            <a:r>
              <a:rPr lang="en-US" sz="2000" i="1">
                <a:solidFill>
                  <a:srgbClr val="000000"/>
                </a:solidFill>
              </a:rPr>
              <a:t>x</a:t>
            </a:r>
            <a:r>
              <a:rPr lang="en-US" sz="2000">
                <a:solidFill>
                  <a:srgbClr val="000000"/>
                </a:solidFill>
              </a:rPr>
              <a:t>. </a:t>
            </a:r>
          </a:p>
        </p:txBody>
      </p:sp>
      <p:sp>
        <p:nvSpPr>
          <p:cNvPr id="8197" name="Text Box 2"/>
          <p:cNvSpPr txBox="1">
            <a:spLocks noChangeArrowheads="1"/>
          </p:cNvSpPr>
          <p:nvPr/>
        </p:nvSpPr>
        <p:spPr bwMode="auto">
          <a:xfrm>
            <a:off x="457200" y="5184775"/>
            <a:ext cx="81534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30000"/>
              </a:lnSpc>
            </a:pPr>
            <a:r>
              <a:rPr lang="en-US" sz="2000">
                <a:solidFill>
                  <a:srgbClr val="000000"/>
                </a:solidFill>
              </a:rPr>
              <a:t>The </a:t>
            </a:r>
            <a:r>
              <a:rPr lang="en-US" sz="2000" b="1">
                <a:solidFill>
                  <a:srgbClr val="000000"/>
                </a:solidFill>
              </a:rPr>
              <a:t>intercept </a:t>
            </a:r>
            <a:r>
              <a:rPr lang="en-US" sz="2000">
                <a:solidFill>
                  <a:srgbClr val="000000"/>
                </a:solidFill>
              </a:rPr>
              <a:t>is a necessary mathematical descriptor of the regression line. It does not describe a specific property of the data.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533400" y="1676400"/>
            <a:ext cx="480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The </a:t>
            </a:r>
            <a:r>
              <a:rPr lang="en-US" b="1">
                <a:solidFill>
                  <a:srgbClr val="333399"/>
                </a:solidFill>
              </a:rPr>
              <a:t>slope of the regression line, </a:t>
            </a:r>
            <a:r>
              <a:rPr lang="en-US" b="1" i="1">
                <a:solidFill>
                  <a:srgbClr val="333399"/>
                </a:solidFill>
              </a:rPr>
              <a:t>b</a:t>
            </a:r>
            <a:r>
              <a:rPr lang="en-US" b="1"/>
              <a:t>,</a:t>
            </a:r>
            <a:r>
              <a:rPr lang="en-US"/>
              <a:t> equals:</a:t>
            </a:r>
          </a:p>
        </p:txBody>
      </p:sp>
      <p:sp>
        <p:nvSpPr>
          <p:cNvPr id="9219" name="Text Box 4"/>
          <p:cNvSpPr txBox="1">
            <a:spLocks noChangeArrowheads="1"/>
          </p:cNvSpPr>
          <p:nvPr/>
        </p:nvSpPr>
        <p:spPr bwMode="auto">
          <a:xfrm>
            <a:off x="1219200" y="2733675"/>
            <a:ext cx="58912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i="1"/>
              <a:t>r</a:t>
            </a:r>
            <a:r>
              <a:rPr lang="en-US"/>
              <a:t>  is the correlation coefficient between </a:t>
            </a:r>
            <a:r>
              <a:rPr lang="en-US" i="1"/>
              <a:t>x</a:t>
            </a:r>
            <a:r>
              <a:rPr lang="en-US"/>
              <a:t> and </a:t>
            </a:r>
            <a:r>
              <a:rPr lang="en-US" i="1"/>
              <a:t>y</a:t>
            </a:r>
            <a:endParaRPr lang="en-US" i="1" baseline="30000"/>
          </a:p>
          <a:p>
            <a:r>
              <a:rPr lang="en-US" i="1"/>
              <a:t>s</a:t>
            </a:r>
            <a:r>
              <a:rPr lang="en-US" baseline="-25000"/>
              <a:t>y</a:t>
            </a:r>
            <a:r>
              <a:rPr lang="en-US"/>
              <a:t> is the standard deviation of the response variable </a:t>
            </a:r>
            <a:r>
              <a:rPr lang="en-US" i="1"/>
              <a:t>y</a:t>
            </a:r>
            <a:endParaRPr lang="en-US"/>
          </a:p>
          <a:p>
            <a:r>
              <a:rPr lang="en-US" i="1"/>
              <a:t>s</a:t>
            </a:r>
            <a:r>
              <a:rPr lang="en-US" baseline="-25000"/>
              <a:t>x</a:t>
            </a:r>
            <a:r>
              <a:rPr lang="en-US"/>
              <a:t> is the standard deviation of the explanatory variable </a:t>
            </a:r>
            <a:r>
              <a:rPr lang="en-US" i="1"/>
              <a:t>x</a:t>
            </a:r>
            <a:endParaRPr lang="en-US"/>
          </a:p>
        </p:txBody>
      </p:sp>
      <p:sp>
        <p:nvSpPr>
          <p:cNvPr id="9220" name="Text Box 5"/>
          <p:cNvSpPr txBox="1">
            <a:spLocks noChangeArrowheads="1"/>
          </p:cNvSpPr>
          <p:nvPr/>
        </p:nvSpPr>
        <p:spPr bwMode="auto">
          <a:xfrm>
            <a:off x="533400" y="4648200"/>
            <a:ext cx="2749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The </a:t>
            </a:r>
            <a:r>
              <a:rPr lang="en-US" b="1">
                <a:solidFill>
                  <a:srgbClr val="333399"/>
                </a:solidFill>
              </a:rPr>
              <a:t>intercept, </a:t>
            </a:r>
            <a:r>
              <a:rPr lang="en-US" b="1" i="1">
                <a:solidFill>
                  <a:srgbClr val="333399"/>
                </a:solidFill>
              </a:rPr>
              <a:t>a, </a:t>
            </a:r>
            <a:r>
              <a:rPr lang="en-US"/>
              <a:t>equals:</a:t>
            </a:r>
          </a:p>
        </p:txBody>
      </p:sp>
      <p:sp>
        <p:nvSpPr>
          <p:cNvPr id="9221" name="Text Box 7"/>
          <p:cNvSpPr txBox="1">
            <a:spLocks noChangeArrowheads="1"/>
          </p:cNvSpPr>
          <p:nvPr/>
        </p:nvSpPr>
        <p:spPr bwMode="auto">
          <a:xfrm>
            <a:off x="1219200" y="5497513"/>
            <a:ext cx="6477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i="1"/>
              <a:t>x̅</a:t>
            </a:r>
            <a:r>
              <a:rPr lang="en-US"/>
              <a:t> and </a:t>
            </a:r>
            <a:r>
              <a:rPr lang="en-US" i="1"/>
              <a:t>y̅</a:t>
            </a:r>
            <a:r>
              <a:rPr lang="en-US"/>
              <a:t> are the respective means of the</a:t>
            </a:r>
            <a:r>
              <a:rPr lang="en-US" i="1"/>
              <a:t> x</a:t>
            </a:r>
            <a:r>
              <a:rPr lang="en-US"/>
              <a:t> and </a:t>
            </a:r>
            <a:r>
              <a:rPr lang="en-US" i="1"/>
              <a:t>y</a:t>
            </a:r>
            <a:r>
              <a:rPr lang="en-US"/>
              <a:t> variables</a:t>
            </a:r>
          </a:p>
        </p:txBody>
      </p:sp>
      <p:sp>
        <p:nvSpPr>
          <p:cNvPr id="9222" name="Rectangle 10"/>
          <p:cNvSpPr>
            <a:spLocks noGrp="1" noChangeArrowheads="1"/>
          </p:cNvSpPr>
          <p:nvPr>
            <p:ph type="title"/>
          </p:nvPr>
        </p:nvSpPr>
        <p:spPr>
          <a:xfrm>
            <a:off x="381000" y="0"/>
            <a:ext cx="8305800" cy="685800"/>
          </a:xfrm>
        </p:spPr>
        <p:txBody>
          <a:bodyPr/>
          <a:lstStyle/>
          <a:p>
            <a:pPr eaLnBrk="1" hangingPunct="1">
              <a:lnSpc>
                <a:spcPct val="120000"/>
              </a:lnSpc>
            </a:pPr>
            <a:r>
              <a:rPr lang="en-US" smtClean="0"/>
              <a:t>Finding the least-squares regression line</a:t>
            </a:r>
          </a:p>
        </p:txBody>
      </p:sp>
      <p:sp>
        <p:nvSpPr>
          <p:cNvPr id="9223" name="Rectangle 12"/>
          <p:cNvSpPr>
            <a:spLocks noChangeArrowheads="1"/>
          </p:cNvSpPr>
          <p:nvPr/>
        </p:nvSpPr>
        <p:spPr bwMode="auto">
          <a:xfrm>
            <a:off x="457200" y="1295400"/>
            <a:ext cx="800100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4" name="Rectangle 13"/>
          <p:cNvSpPr>
            <a:spLocks noChangeArrowheads="1"/>
          </p:cNvSpPr>
          <p:nvPr/>
        </p:nvSpPr>
        <p:spPr bwMode="auto">
          <a:xfrm>
            <a:off x="457200" y="4419600"/>
            <a:ext cx="80010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9225" name="Object 4"/>
          <p:cNvGraphicFramePr>
            <a:graphicFrameLocks noChangeAspect="1"/>
          </p:cNvGraphicFramePr>
          <p:nvPr/>
        </p:nvGraphicFramePr>
        <p:xfrm>
          <a:off x="5638800" y="1295400"/>
          <a:ext cx="1301750" cy="1143000"/>
        </p:xfrm>
        <a:graphic>
          <a:graphicData uri="http://schemas.openxmlformats.org/presentationml/2006/ole">
            <mc:AlternateContent xmlns:mc="http://schemas.openxmlformats.org/markup-compatibility/2006">
              <mc:Choice xmlns:v="urn:schemas-microsoft-com:vml" Requires="v">
                <p:oleObj spid="_x0000_s9227" name="Equation" r:id="rId4" imgW="520700" imgH="457200" progId="Equation.3">
                  <p:embed/>
                </p:oleObj>
              </mc:Choice>
              <mc:Fallback>
                <p:oleObj name="Equation" r:id="rId4" imgW="5207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5400"/>
                        <a:ext cx="1301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6" name="Object 5"/>
          <p:cNvGraphicFramePr>
            <a:graphicFrameLocks noChangeAspect="1"/>
          </p:cNvGraphicFramePr>
          <p:nvPr/>
        </p:nvGraphicFramePr>
        <p:xfrm>
          <a:off x="3581400" y="4572000"/>
          <a:ext cx="1651000" cy="508000"/>
        </p:xfrm>
        <a:graphic>
          <a:graphicData uri="http://schemas.openxmlformats.org/presentationml/2006/ole">
            <mc:AlternateContent xmlns:mc="http://schemas.openxmlformats.org/markup-compatibility/2006">
              <mc:Choice xmlns:v="urn:schemas-microsoft-com:vml" Requires="v">
                <p:oleObj spid="_x0000_s9228" name="Equation" r:id="rId6" imgW="660113" imgH="203112" progId="Equation.3">
                  <p:embed/>
                </p:oleObj>
              </mc:Choice>
              <mc:Fallback>
                <p:oleObj name="Equation" r:id="rId6" imgW="660113" imgH="203112"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4572000"/>
                        <a:ext cx="1651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2"/>
          <p:cNvSpPr>
            <a:spLocks noGrp="1"/>
          </p:cNvSpPr>
          <p:nvPr>
            <p:ph type="title"/>
          </p:nvPr>
        </p:nvSpPr>
        <p:spPr>
          <a:xfrm>
            <a:off x="381000" y="152400"/>
            <a:ext cx="8305800" cy="609600"/>
          </a:xfrm>
        </p:spPr>
        <p:txBody>
          <a:bodyPr/>
          <a:lstStyle/>
          <a:p>
            <a:pPr eaLnBrk="1" hangingPunct="1"/>
            <a:r>
              <a:rPr lang="en-US" sz="2800" b="1" smtClean="0">
                <a:solidFill>
                  <a:srgbClr val="333399"/>
                </a:solidFill>
              </a:rPr>
              <a:t>Plotting the least-square regression line</a:t>
            </a:r>
          </a:p>
        </p:txBody>
      </p:sp>
      <p:sp>
        <p:nvSpPr>
          <p:cNvPr id="10243" name="Text Box 2"/>
          <p:cNvSpPr txBox="1">
            <a:spLocks noChangeArrowheads="1"/>
          </p:cNvSpPr>
          <p:nvPr/>
        </p:nvSpPr>
        <p:spPr bwMode="auto">
          <a:xfrm>
            <a:off x="457200" y="966788"/>
            <a:ext cx="8382000"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10000"/>
              </a:lnSpc>
            </a:pPr>
            <a:r>
              <a:rPr lang="en-US" sz="2000"/>
              <a:t>Use the regression equation to find the value of y for two distinct values of x, and draw the line that goes through those two points. </a:t>
            </a:r>
          </a:p>
          <a:p>
            <a:pPr>
              <a:lnSpc>
                <a:spcPct val="110000"/>
              </a:lnSpc>
            </a:pPr>
            <a:endParaRPr lang="en-US" sz="800"/>
          </a:p>
          <a:p>
            <a:pPr>
              <a:lnSpc>
                <a:spcPct val="110000"/>
              </a:lnSpc>
            </a:pPr>
            <a:r>
              <a:rPr lang="en-US" sz="2000" i="1"/>
              <a:t>Hint: The regression line always passes through the mean of x and y.</a:t>
            </a:r>
          </a:p>
        </p:txBody>
      </p:sp>
      <p:sp>
        <p:nvSpPr>
          <p:cNvPr id="10244" name="Text Box 8"/>
          <p:cNvSpPr txBox="1">
            <a:spLocks noChangeArrowheads="1"/>
          </p:cNvSpPr>
          <p:nvPr/>
        </p:nvSpPr>
        <p:spPr bwMode="auto">
          <a:xfrm>
            <a:off x="5181600" y="3098800"/>
            <a:ext cx="3352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0000"/>
              </a:lnSpc>
            </a:pPr>
            <a:r>
              <a:rPr lang="en-US">
                <a:solidFill>
                  <a:srgbClr val="CC0000"/>
                </a:solidFill>
              </a:rPr>
              <a:t>The points used for drawing the regression line are derived from the equation. </a:t>
            </a:r>
          </a:p>
        </p:txBody>
      </p:sp>
      <p:sp>
        <p:nvSpPr>
          <p:cNvPr id="10245" name="Text Box 11"/>
          <p:cNvSpPr txBox="1">
            <a:spLocks noChangeArrowheads="1"/>
          </p:cNvSpPr>
          <p:nvPr/>
        </p:nvSpPr>
        <p:spPr bwMode="auto">
          <a:xfrm>
            <a:off x="5181600" y="4540250"/>
            <a:ext cx="33528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20000"/>
              </a:lnSpc>
            </a:pPr>
            <a:r>
              <a:rPr lang="en-US">
                <a:solidFill>
                  <a:srgbClr val="333399"/>
                </a:solidFill>
              </a:rPr>
              <a:t>They are NOT actual points from the data set (except by pure coincidence).</a:t>
            </a:r>
          </a:p>
        </p:txBody>
      </p:sp>
      <p:grpSp>
        <p:nvGrpSpPr>
          <p:cNvPr id="10246" name="Group 24"/>
          <p:cNvGrpSpPr>
            <a:grpSpLocks/>
          </p:cNvGrpSpPr>
          <p:nvPr/>
        </p:nvGrpSpPr>
        <p:grpSpPr bwMode="auto">
          <a:xfrm>
            <a:off x="609600" y="2590800"/>
            <a:ext cx="4419600" cy="4038600"/>
            <a:chOff x="609600" y="2362200"/>
            <a:chExt cx="5029200" cy="4419600"/>
          </a:xfrm>
        </p:grpSpPr>
        <p:pic>
          <p:nvPicPr>
            <p:cNvPr id="102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428" t="12900" b="3972"/>
            <a:stretch>
              <a:fillRect/>
            </a:stretch>
          </p:blipFill>
          <p:spPr bwMode="auto">
            <a:xfrm>
              <a:off x="609600" y="2362200"/>
              <a:ext cx="5029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Line 4"/>
            <p:cNvSpPr>
              <a:spLocks noChangeShapeType="1"/>
            </p:cNvSpPr>
            <p:nvPr/>
          </p:nvSpPr>
          <p:spPr bwMode="auto">
            <a:xfrm flipH="1">
              <a:off x="1498600" y="2667000"/>
              <a:ext cx="76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9" name="Line 5"/>
            <p:cNvSpPr>
              <a:spLocks noChangeShapeType="1"/>
            </p:cNvSpPr>
            <p:nvPr/>
          </p:nvSpPr>
          <p:spPr bwMode="auto">
            <a:xfrm flipH="1" flipV="1">
              <a:off x="1574800" y="2667000"/>
              <a:ext cx="76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0" name="Line 6"/>
            <p:cNvSpPr>
              <a:spLocks noChangeShapeType="1"/>
            </p:cNvSpPr>
            <p:nvPr/>
          </p:nvSpPr>
          <p:spPr bwMode="auto">
            <a:xfrm flipH="1">
              <a:off x="2006600" y="5334000"/>
              <a:ext cx="76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1" name="Line 7"/>
            <p:cNvSpPr>
              <a:spLocks noChangeShapeType="1"/>
            </p:cNvSpPr>
            <p:nvPr/>
          </p:nvSpPr>
          <p:spPr bwMode="auto">
            <a:xfrm flipH="1" flipV="1">
              <a:off x="2082800" y="5334000"/>
              <a:ext cx="76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252" name="Picture 1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475" t="21719" r="9343" b="23038"/>
            <a:stretch>
              <a:fillRect/>
            </a:stretch>
          </p:blipFill>
          <p:spPr bwMode="auto">
            <a:xfrm>
              <a:off x="1676400" y="2819400"/>
              <a:ext cx="3429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Rectangle 15"/>
            <p:cNvSpPr>
              <a:spLocks noChangeArrowheads="1"/>
            </p:cNvSpPr>
            <p:nvPr/>
          </p:nvSpPr>
          <p:spPr bwMode="auto">
            <a:xfrm>
              <a:off x="3314700" y="4267200"/>
              <a:ext cx="152400" cy="152400"/>
            </a:xfrm>
            <a:prstGeom prst="rect">
              <a:avLst/>
            </a:prstGeom>
            <a:solidFill>
              <a:srgbClr val="CC0000"/>
            </a:solidFill>
            <a:ln w="9525">
              <a:solidFill>
                <a:srgbClr val="66CCFF"/>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590800"/>
            <a:ext cx="9144000" cy="4267200"/>
          </a:xfrm>
          <a:prstGeom prst="rect">
            <a:avLst/>
          </a:prstGeom>
          <a:solidFill>
            <a:srgbClr val="FFE4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67" name="Content Placeholder 6"/>
          <p:cNvSpPr>
            <a:spLocks noGrp="1"/>
          </p:cNvSpPr>
          <p:nvPr>
            <p:ph idx="1"/>
          </p:nvPr>
        </p:nvSpPr>
        <p:spPr>
          <a:xfrm>
            <a:off x="381000" y="1066800"/>
            <a:ext cx="8305800" cy="1447800"/>
          </a:xfrm>
        </p:spPr>
        <p:txBody>
          <a:bodyPr/>
          <a:lstStyle/>
          <a:p>
            <a:pPr marL="0" indent="0" eaLnBrk="1" hangingPunct="1">
              <a:buFont typeface="Wingdings" pitchFamily="2" charset="2"/>
              <a:buNone/>
            </a:pPr>
            <a:r>
              <a:rPr lang="en-US" smtClean="0"/>
              <a:t>Don’t compute the regression line until you have confirmed that there is a linear relationship between </a:t>
            </a:r>
            <a:r>
              <a:rPr lang="en-US" i="1" smtClean="0"/>
              <a:t>x</a:t>
            </a:r>
            <a:r>
              <a:rPr lang="en-US" smtClean="0"/>
              <a:t> and </a:t>
            </a:r>
            <a:r>
              <a:rPr lang="en-US" i="1" smtClean="0"/>
              <a:t>y</a:t>
            </a:r>
            <a:r>
              <a:rPr lang="en-US" smtClean="0"/>
              <a:t>.</a:t>
            </a:r>
          </a:p>
          <a:p>
            <a:pPr marL="0" indent="0" eaLnBrk="1" hangingPunct="1">
              <a:buFont typeface="Wingdings" pitchFamily="2" charset="2"/>
              <a:buNone/>
            </a:pPr>
            <a:endParaRPr lang="en-US" sz="800" smtClean="0"/>
          </a:p>
          <a:p>
            <a:pPr marL="0" indent="0" algn="ctr" eaLnBrk="1" hangingPunct="1">
              <a:buFont typeface="Wingdings" pitchFamily="2" charset="2"/>
              <a:buNone/>
            </a:pPr>
            <a:r>
              <a:rPr lang="en-US" b="1" smtClean="0">
                <a:solidFill>
                  <a:srgbClr val="333399"/>
                </a:solidFill>
              </a:rPr>
              <a:t>ALWAYS PLOT THE RAW DATA</a:t>
            </a:r>
          </a:p>
        </p:txBody>
      </p:sp>
      <p:pic>
        <p:nvPicPr>
          <p:cNvPr id="11268" name="Picture 4"/>
          <p:cNvPicPr>
            <a:picLocks noChangeAspect="1" noChangeArrowheads="1"/>
          </p:cNvPicPr>
          <p:nvPr/>
        </p:nvPicPr>
        <p:blipFill>
          <a:blip r:embed="rId2">
            <a:lum bright="-22000" contrast="38000"/>
            <a:extLst>
              <a:ext uri="{28A0092B-C50C-407E-A947-70E740481C1C}">
                <a14:useLocalDpi xmlns:a14="http://schemas.microsoft.com/office/drawing/2010/main" val="0"/>
              </a:ext>
            </a:extLst>
          </a:blip>
          <a:srcRect t="4961"/>
          <a:stretch>
            <a:fillRect/>
          </a:stretch>
        </p:blipFill>
        <p:spPr bwMode="auto">
          <a:xfrm>
            <a:off x="3406775" y="2730500"/>
            <a:ext cx="56388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itle 5"/>
          <p:cNvSpPr>
            <a:spLocks noGrp="1"/>
          </p:cNvSpPr>
          <p:nvPr>
            <p:ph type="title"/>
          </p:nvPr>
        </p:nvSpPr>
        <p:spPr>
          <a:xfrm>
            <a:off x="381000" y="152400"/>
            <a:ext cx="8534400" cy="609600"/>
          </a:xfrm>
        </p:spPr>
        <p:txBody>
          <a:bodyPr/>
          <a:lstStyle/>
          <a:p>
            <a:pPr eaLnBrk="1" hangingPunct="1"/>
            <a:r>
              <a:rPr lang="en-US" sz="2800" b="1" smtClean="0">
                <a:solidFill>
                  <a:srgbClr val="333399"/>
                </a:solidFill>
              </a:rPr>
              <a:t>Least-squares regression is only for linear associations</a:t>
            </a:r>
          </a:p>
        </p:txBody>
      </p:sp>
      <p:sp>
        <p:nvSpPr>
          <p:cNvPr id="11270" name="Text Box 3"/>
          <p:cNvSpPr txBox="1">
            <a:spLocks noChangeArrowheads="1"/>
          </p:cNvSpPr>
          <p:nvPr/>
        </p:nvSpPr>
        <p:spPr bwMode="auto">
          <a:xfrm>
            <a:off x="304800" y="3581400"/>
            <a:ext cx="28194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282575" eaLnBrk="0" hangingPunct="0">
              <a:defRPr>
                <a:solidFill>
                  <a:schemeClr val="tx1"/>
                </a:solidFill>
                <a:latin typeface="Arial" charset="0"/>
                <a:cs typeface="Arial" charset="0"/>
              </a:defRPr>
            </a:lvl1pPr>
            <a:lvl2pPr marL="742950" indent="-285750" defTabSz="282575" eaLnBrk="0" hangingPunct="0">
              <a:defRPr>
                <a:solidFill>
                  <a:schemeClr val="tx1"/>
                </a:solidFill>
                <a:latin typeface="Arial" charset="0"/>
                <a:cs typeface="Arial" charset="0"/>
              </a:defRPr>
            </a:lvl2pPr>
            <a:lvl3pPr marL="1143000" indent="-228600" defTabSz="282575" eaLnBrk="0" hangingPunct="0">
              <a:defRPr>
                <a:solidFill>
                  <a:schemeClr val="tx1"/>
                </a:solidFill>
                <a:latin typeface="Arial" charset="0"/>
                <a:cs typeface="Arial" charset="0"/>
              </a:defRPr>
            </a:lvl3pPr>
            <a:lvl4pPr marL="1600200" indent="-228600" defTabSz="282575" eaLnBrk="0" hangingPunct="0">
              <a:defRPr>
                <a:solidFill>
                  <a:schemeClr val="tx1"/>
                </a:solidFill>
                <a:latin typeface="Arial" charset="0"/>
                <a:cs typeface="Arial" charset="0"/>
              </a:defRPr>
            </a:lvl4pPr>
            <a:lvl5pPr marL="2057400" indent="-228600" defTabSz="282575" eaLnBrk="0" hangingPunct="0">
              <a:defRPr>
                <a:solidFill>
                  <a:schemeClr val="tx1"/>
                </a:solidFill>
                <a:latin typeface="Arial" charset="0"/>
                <a:cs typeface="Arial" charset="0"/>
              </a:defRPr>
            </a:lvl5pPr>
            <a:lvl6pPr marL="2514600" indent="-228600" defTabSz="282575" eaLnBrk="0" fontAlgn="base" hangingPunct="0">
              <a:spcBef>
                <a:spcPct val="0"/>
              </a:spcBef>
              <a:spcAft>
                <a:spcPct val="0"/>
              </a:spcAft>
              <a:defRPr>
                <a:solidFill>
                  <a:schemeClr val="tx1"/>
                </a:solidFill>
                <a:latin typeface="Arial" charset="0"/>
                <a:cs typeface="Arial" charset="0"/>
              </a:defRPr>
            </a:lvl6pPr>
            <a:lvl7pPr marL="2971800" indent="-228600" defTabSz="282575" eaLnBrk="0" fontAlgn="base" hangingPunct="0">
              <a:spcBef>
                <a:spcPct val="0"/>
              </a:spcBef>
              <a:spcAft>
                <a:spcPct val="0"/>
              </a:spcAft>
              <a:defRPr>
                <a:solidFill>
                  <a:schemeClr val="tx1"/>
                </a:solidFill>
                <a:latin typeface="Arial" charset="0"/>
                <a:cs typeface="Arial" charset="0"/>
              </a:defRPr>
            </a:lvl7pPr>
            <a:lvl8pPr marL="3429000" indent="-228600" defTabSz="282575" eaLnBrk="0" fontAlgn="base" hangingPunct="0">
              <a:spcBef>
                <a:spcPct val="0"/>
              </a:spcBef>
              <a:spcAft>
                <a:spcPct val="0"/>
              </a:spcAft>
              <a:defRPr>
                <a:solidFill>
                  <a:schemeClr val="tx1"/>
                </a:solidFill>
                <a:latin typeface="Arial" charset="0"/>
                <a:cs typeface="Arial" charset="0"/>
              </a:defRPr>
            </a:lvl8pPr>
            <a:lvl9pPr marL="3886200" indent="-228600" defTabSz="282575" eaLnBrk="0" fontAlgn="base" hangingPunct="0">
              <a:spcBef>
                <a:spcPct val="0"/>
              </a:spcBef>
              <a:spcAft>
                <a:spcPct val="0"/>
              </a:spcAft>
              <a:defRPr>
                <a:solidFill>
                  <a:schemeClr val="tx1"/>
                </a:solidFill>
                <a:latin typeface="Arial" charset="0"/>
                <a:cs typeface="Arial" charset="0"/>
              </a:defRPr>
            </a:lvl9pPr>
          </a:lstStyle>
          <a:p>
            <a:pPr eaLnBrk="1" hangingPunct="1">
              <a:lnSpc>
                <a:spcPct val="140000"/>
              </a:lnSpc>
            </a:pPr>
            <a:r>
              <a:rPr lang="en-US"/>
              <a:t>These data sets all give a linear regression equation of about     ŷ 	= 3 + 0.5</a:t>
            </a:r>
            <a:r>
              <a:rPr lang="en-US" i="1"/>
              <a:t>x</a:t>
            </a:r>
            <a:r>
              <a:rPr lang="en-US"/>
              <a:t>.</a:t>
            </a:r>
          </a:p>
          <a:p>
            <a:pPr eaLnBrk="1" hangingPunct="1">
              <a:lnSpc>
                <a:spcPct val="140000"/>
              </a:lnSpc>
            </a:pPr>
            <a:endParaRPr lang="en-US"/>
          </a:p>
          <a:p>
            <a:pPr eaLnBrk="1" hangingPunct="1">
              <a:lnSpc>
                <a:spcPct val="140000"/>
              </a:lnSpc>
            </a:pPr>
            <a:r>
              <a:rPr lang="en-US" i="1"/>
              <a:t>But don’t report that until you have plotted the data.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5" name="Text Box 5"/>
          <p:cNvSpPr txBox="1">
            <a:spLocks noChangeArrowheads="1"/>
          </p:cNvSpPr>
          <p:nvPr/>
        </p:nvSpPr>
        <p:spPr bwMode="auto">
          <a:xfrm>
            <a:off x="42863" y="1171575"/>
            <a:ext cx="17526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20000"/>
              </a:lnSpc>
            </a:pPr>
            <a:r>
              <a:rPr lang="en-US" sz="1600"/>
              <a:t>Moderate linear association; regression OK.</a:t>
            </a:r>
          </a:p>
        </p:txBody>
      </p:sp>
      <p:sp>
        <p:nvSpPr>
          <p:cNvPr id="1280006" name="Text Box 6"/>
          <p:cNvSpPr txBox="1">
            <a:spLocks noChangeArrowheads="1"/>
          </p:cNvSpPr>
          <p:nvPr/>
        </p:nvSpPr>
        <p:spPr bwMode="auto">
          <a:xfrm>
            <a:off x="7239000" y="1171575"/>
            <a:ext cx="19050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20000"/>
              </a:lnSpc>
            </a:pPr>
            <a:r>
              <a:rPr lang="en-US" sz="1600"/>
              <a:t>Obvious nonlinear relationship; regression inappropriate.</a:t>
            </a:r>
          </a:p>
        </p:txBody>
      </p:sp>
      <p:sp>
        <p:nvSpPr>
          <p:cNvPr id="1280007" name="Text Box 7"/>
          <p:cNvSpPr txBox="1">
            <a:spLocks noChangeArrowheads="1"/>
          </p:cNvSpPr>
          <p:nvPr/>
        </p:nvSpPr>
        <p:spPr bwMode="auto">
          <a:xfrm>
            <a:off x="42863" y="3962400"/>
            <a:ext cx="18288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20000"/>
              </a:lnSpc>
            </a:pPr>
            <a:r>
              <a:rPr lang="en-US" sz="1600"/>
              <a:t>One extreme outlier, requiring further examination.</a:t>
            </a:r>
          </a:p>
        </p:txBody>
      </p:sp>
      <p:sp>
        <p:nvSpPr>
          <p:cNvPr id="1280008" name="Text Box 8"/>
          <p:cNvSpPr txBox="1">
            <a:spLocks noChangeArrowheads="1"/>
          </p:cNvSpPr>
          <p:nvPr/>
        </p:nvSpPr>
        <p:spPr bwMode="auto">
          <a:xfrm>
            <a:off x="7239000" y="3962400"/>
            <a:ext cx="19050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20000"/>
              </a:lnSpc>
            </a:pPr>
            <a:r>
              <a:rPr lang="en-US" sz="1600"/>
              <a:t>Only two values for </a:t>
            </a:r>
            <a:r>
              <a:rPr lang="en-US" sz="1600" i="1"/>
              <a:t>x;</a:t>
            </a:r>
            <a:r>
              <a:rPr lang="en-US" sz="1600"/>
              <a:t> a redesign is due here…</a:t>
            </a:r>
          </a:p>
        </p:txBody>
      </p:sp>
      <p:pic>
        <p:nvPicPr>
          <p:cNvPr id="122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4013"/>
            <a:ext cx="5491163"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335338"/>
            <a:ext cx="5486400"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
          <p:cNvSpPr txBox="1">
            <a:spLocks noChangeArrowheads="1"/>
          </p:cNvSpPr>
          <p:nvPr/>
        </p:nvSpPr>
        <p:spPr bwMode="auto">
          <a:xfrm>
            <a:off x="3276600" y="2536825"/>
            <a:ext cx="1524000" cy="358775"/>
          </a:xfrm>
          <a:prstGeom prst="rect">
            <a:avLst/>
          </a:prstGeom>
          <a:noFill/>
          <a:ln w="9525">
            <a:noFill/>
            <a:miter lim="800000"/>
            <a:headEnd/>
            <a:tailEnd/>
          </a:ln>
          <a:effectLst/>
        </p:spPr>
        <p:txBody>
          <a:bodyPr>
            <a:spAutoFit/>
          </a:bodyPr>
          <a:lstStyle/>
          <a:p>
            <a:pPr defTabSz="282575">
              <a:lnSpc>
                <a:spcPct val="140000"/>
              </a:lnSpc>
              <a:defRPr/>
            </a:pPr>
            <a:r>
              <a:rPr lang="en-US" sz="1400" dirty="0">
                <a:solidFill>
                  <a:schemeClr val="bg1">
                    <a:lumMod val="50000"/>
                  </a:schemeClr>
                </a:solidFill>
                <a:cs typeface="+mn-cs"/>
              </a:rPr>
              <a:t>ŷ = 3 + 0.5</a:t>
            </a:r>
            <a:r>
              <a:rPr lang="en-US" sz="1400" i="1" dirty="0">
                <a:solidFill>
                  <a:schemeClr val="bg1">
                    <a:lumMod val="50000"/>
                  </a:schemeClr>
                </a:solidFill>
                <a:cs typeface="+mn-cs"/>
              </a:rPr>
              <a:t>x </a:t>
            </a:r>
          </a:p>
        </p:txBody>
      </p:sp>
      <p:sp>
        <p:nvSpPr>
          <p:cNvPr id="13" name="Text Box 3"/>
          <p:cNvSpPr txBox="1">
            <a:spLocks noChangeArrowheads="1"/>
          </p:cNvSpPr>
          <p:nvPr/>
        </p:nvSpPr>
        <p:spPr bwMode="auto">
          <a:xfrm>
            <a:off x="3276600" y="5584825"/>
            <a:ext cx="1524000" cy="358775"/>
          </a:xfrm>
          <a:prstGeom prst="rect">
            <a:avLst/>
          </a:prstGeom>
          <a:noFill/>
          <a:ln w="9525">
            <a:noFill/>
            <a:miter lim="800000"/>
            <a:headEnd/>
            <a:tailEnd/>
          </a:ln>
          <a:effectLst/>
        </p:spPr>
        <p:txBody>
          <a:bodyPr>
            <a:spAutoFit/>
          </a:bodyPr>
          <a:lstStyle/>
          <a:p>
            <a:pPr defTabSz="282575">
              <a:lnSpc>
                <a:spcPct val="140000"/>
              </a:lnSpc>
              <a:defRPr/>
            </a:pPr>
            <a:r>
              <a:rPr lang="en-US" sz="1400" dirty="0">
                <a:solidFill>
                  <a:schemeClr val="bg1">
                    <a:lumMod val="50000"/>
                  </a:schemeClr>
                </a:solidFill>
                <a:cs typeface="+mn-cs"/>
              </a:rPr>
              <a:t>ŷ = 3 + 0.5</a:t>
            </a:r>
            <a:r>
              <a:rPr lang="en-US" sz="1400" i="1" dirty="0">
                <a:solidFill>
                  <a:schemeClr val="bg1">
                    <a:lumMod val="50000"/>
                  </a:schemeClr>
                </a:solidFill>
                <a:cs typeface="+mn-cs"/>
              </a:rPr>
              <a:t>x </a:t>
            </a:r>
          </a:p>
        </p:txBody>
      </p:sp>
      <p:sp>
        <p:nvSpPr>
          <p:cNvPr id="14" name="Text Box 3"/>
          <p:cNvSpPr txBox="1">
            <a:spLocks noChangeArrowheads="1"/>
          </p:cNvSpPr>
          <p:nvPr/>
        </p:nvSpPr>
        <p:spPr bwMode="auto">
          <a:xfrm>
            <a:off x="6019800" y="2536825"/>
            <a:ext cx="1524000" cy="358775"/>
          </a:xfrm>
          <a:prstGeom prst="rect">
            <a:avLst/>
          </a:prstGeom>
          <a:noFill/>
          <a:ln w="9525">
            <a:noFill/>
            <a:miter lim="800000"/>
            <a:headEnd/>
            <a:tailEnd/>
          </a:ln>
          <a:effectLst/>
        </p:spPr>
        <p:txBody>
          <a:bodyPr>
            <a:spAutoFit/>
          </a:bodyPr>
          <a:lstStyle/>
          <a:p>
            <a:pPr defTabSz="282575">
              <a:lnSpc>
                <a:spcPct val="140000"/>
              </a:lnSpc>
              <a:defRPr/>
            </a:pPr>
            <a:r>
              <a:rPr lang="en-US" sz="1400" dirty="0">
                <a:solidFill>
                  <a:schemeClr val="bg1">
                    <a:lumMod val="50000"/>
                  </a:schemeClr>
                </a:solidFill>
                <a:cs typeface="+mn-cs"/>
              </a:rPr>
              <a:t>ŷ = 3 + 0.5</a:t>
            </a:r>
            <a:r>
              <a:rPr lang="en-US" sz="1400" i="1" dirty="0">
                <a:solidFill>
                  <a:schemeClr val="bg1">
                    <a:lumMod val="50000"/>
                  </a:schemeClr>
                </a:solidFill>
                <a:cs typeface="+mn-cs"/>
              </a:rPr>
              <a:t>x </a:t>
            </a:r>
          </a:p>
        </p:txBody>
      </p:sp>
      <p:sp>
        <p:nvSpPr>
          <p:cNvPr id="15" name="Text Box 3"/>
          <p:cNvSpPr txBox="1">
            <a:spLocks noChangeArrowheads="1"/>
          </p:cNvSpPr>
          <p:nvPr/>
        </p:nvSpPr>
        <p:spPr bwMode="auto">
          <a:xfrm>
            <a:off x="6019800" y="5584825"/>
            <a:ext cx="1524000" cy="358775"/>
          </a:xfrm>
          <a:prstGeom prst="rect">
            <a:avLst/>
          </a:prstGeom>
          <a:noFill/>
          <a:ln w="9525">
            <a:noFill/>
            <a:miter lim="800000"/>
            <a:headEnd/>
            <a:tailEnd/>
          </a:ln>
          <a:effectLst/>
        </p:spPr>
        <p:txBody>
          <a:bodyPr>
            <a:spAutoFit/>
          </a:bodyPr>
          <a:lstStyle/>
          <a:p>
            <a:pPr defTabSz="282575">
              <a:lnSpc>
                <a:spcPct val="140000"/>
              </a:lnSpc>
              <a:defRPr/>
            </a:pPr>
            <a:r>
              <a:rPr lang="en-US" sz="1400" dirty="0">
                <a:solidFill>
                  <a:schemeClr val="bg1">
                    <a:lumMod val="50000"/>
                  </a:schemeClr>
                </a:solidFill>
                <a:cs typeface="+mn-cs"/>
              </a:rPr>
              <a:t>ŷ = 3 + 0.5</a:t>
            </a:r>
            <a:r>
              <a:rPr lang="en-US" sz="1400" i="1" dirty="0">
                <a:solidFill>
                  <a:schemeClr val="bg1">
                    <a:lumMod val="50000"/>
                  </a:schemeClr>
                </a:solidFill>
                <a:cs typeface="+mn-cs"/>
              </a:rPr>
              <a:t>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00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800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80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5" grpId="0" autoUpdateAnimBg="0"/>
      <p:bldP spid="1280006" grpId="0" autoUpdateAnimBg="0"/>
      <p:bldP spid="1280007" grpId="0" autoUpdateAnimBg="0"/>
      <p:bldP spid="1280008" grpId="0" autoUpdateAnimBg="0"/>
    </p:bldLst>
  </p:timing>
</p:sld>
</file>

<file path=ppt/theme/theme1.xml><?xml version="1.0" encoding="utf-8"?>
<a:theme xmlns:a="http://schemas.openxmlformats.org/drawingml/2006/main" name="PSLS2e-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11694</TotalTime>
  <Words>1998</Words>
  <Application>Microsoft Office PowerPoint</Application>
  <PresentationFormat>On-screen Show (4:3)</PresentationFormat>
  <Paragraphs>243</Paragraphs>
  <Slides>29</Slides>
  <Notes>12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5" baseType="lpstr">
      <vt:lpstr>Arial</vt:lpstr>
      <vt:lpstr>Garamond</vt:lpstr>
      <vt:lpstr>Wingdings</vt:lpstr>
      <vt:lpstr>PSLS2e-master</vt:lpstr>
      <vt:lpstr>Equation</vt:lpstr>
      <vt:lpstr>Worksheet</vt:lpstr>
      <vt:lpstr>4. Relationships: Regression</vt:lpstr>
      <vt:lpstr>Objectives (PSLS Chapter 4)</vt:lpstr>
      <vt:lpstr>The least-squares regression line</vt:lpstr>
      <vt:lpstr>Notation</vt:lpstr>
      <vt:lpstr>Interpretation</vt:lpstr>
      <vt:lpstr>Finding the least-squares regression line</vt:lpstr>
      <vt:lpstr>Plotting the least-square regression line</vt:lpstr>
      <vt:lpstr>Least-squares regression is only for linear associations</vt:lpstr>
      <vt:lpstr>PowerPoint Presentation</vt:lpstr>
      <vt:lpstr>The coefficient of determination, r 2</vt:lpstr>
      <vt:lpstr>PowerPoint Presentation</vt:lpstr>
      <vt:lpstr>Outliers and influential points</vt:lpstr>
      <vt:lpstr>Residuals</vt:lpstr>
      <vt:lpstr>PowerPoint Presentation</vt:lpstr>
      <vt:lpstr>Making predictions</vt:lpstr>
      <vt:lpstr>PowerPoint Presentation</vt:lpstr>
      <vt:lpstr>Association does not imply causation</vt:lpstr>
      <vt:lpstr>PowerPoint Presentation</vt:lpstr>
      <vt:lpstr>Establishing causation</vt:lpstr>
      <vt:lpstr>Least Square Example</vt:lpstr>
      <vt:lpstr>Least Square Example</vt:lpstr>
      <vt:lpstr>Least Square Example</vt:lpstr>
      <vt:lpstr>Least Square Example</vt:lpstr>
      <vt:lpstr>Least Square Example</vt:lpstr>
      <vt:lpstr>Least Square Example</vt:lpstr>
      <vt:lpstr>Least Square Example</vt:lpstr>
      <vt:lpstr>Least Square Example</vt:lpstr>
      <vt:lpstr>Least Square Example</vt:lpstr>
      <vt:lpstr>Least Square Example</vt:lpstr>
    </vt:vector>
  </TitlesOfParts>
  <Company>UCI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Brigitte Baldi</dc:creator>
  <cp:lastModifiedBy>Hussain Computer</cp:lastModifiedBy>
  <cp:revision>845</cp:revision>
  <cp:lastPrinted>2003-07-12T15:26:38Z</cp:lastPrinted>
  <dcterms:created xsi:type="dcterms:W3CDTF">2003-05-27T03:45:36Z</dcterms:created>
  <dcterms:modified xsi:type="dcterms:W3CDTF">2019-11-28T05:10:19Z</dcterms:modified>
</cp:coreProperties>
</file>