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56" r:id="rId2"/>
  </p:sldMasterIdLst>
  <p:notesMasterIdLst>
    <p:notesMasterId r:id="rId16"/>
  </p:notesMasterIdLst>
  <p:handoutMasterIdLst>
    <p:handoutMasterId r:id="rId17"/>
  </p:handoutMasterIdLst>
  <p:sldIdLst>
    <p:sldId id="257" r:id="rId3"/>
    <p:sldId id="472" r:id="rId4"/>
    <p:sldId id="473" r:id="rId5"/>
    <p:sldId id="474" r:id="rId6"/>
    <p:sldId id="475" r:id="rId7"/>
    <p:sldId id="478" r:id="rId8"/>
    <p:sldId id="476" r:id="rId9"/>
    <p:sldId id="477" r:id="rId10"/>
    <p:sldId id="479" r:id="rId11"/>
    <p:sldId id="480" r:id="rId12"/>
    <p:sldId id="481" r:id="rId13"/>
    <p:sldId id="482" r:id="rId14"/>
    <p:sldId id="4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66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704" autoAdjust="0"/>
  </p:normalViewPr>
  <p:slideViewPr>
    <p:cSldViewPr snapToGrid="0">
      <p:cViewPr varScale="1">
        <p:scale>
          <a:sx n="70" d="100"/>
          <a:sy n="70" d="100"/>
        </p:scale>
        <p:origin x="594" y="120"/>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11/28/2019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11/28/2019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2/8/2016</a:t>
            </a:r>
          </a:p>
        </p:txBody>
      </p:sp>
      <p:sp>
        <p:nvSpPr>
          <p:cNvPr id="5" name="Footer Placeholder 4"/>
          <p:cNvSpPr>
            <a:spLocks noGrp="1"/>
          </p:cNvSpPr>
          <p:nvPr>
            <p:ph type="ftr" sz="quarter" idx="11"/>
          </p:nvPr>
        </p:nvSpPr>
        <p:spPr/>
        <p:txBody>
          <a:bodyPr/>
          <a:lstStyle/>
          <a:p>
            <a:r>
              <a:rPr lang="en-US"/>
              <a:t>DIGITAL IMAGE PROCESSING by DR. M. Wasim</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54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2/8/2016</a:t>
            </a:r>
          </a:p>
        </p:txBody>
      </p:sp>
      <p:sp>
        <p:nvSpPr>
          <p:cNvPr id="5" name="Footer Placeholder 4"/>
          <p:cNvSpPr>
            <a:spLocks noGrp="1"/>
          </p:cNvSpPr>
          <p:nvPr>
            <p:ph type="ftr" sz="quarter" idx="11"/>
          </p:nvPr>
        </p:nvSpPr>
        <p:spPr/>
        <p:txBody>
          <a:bodyPr/>
          <a:lstStyle/>
          <a:p>
            <a:r>
              <a:rPr lang="en-US"/>
              <a:t>DIGITAL IMAGE PROCESSING by DR. M. Wasim</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292235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2/8/2016</a:t>
            </a:r>
          </a:p>
        </p:txBody>
      </p:sp>
      <p:sp>
        <p:nvSpPr>
          <p:cNvPr id="5" name="Footer Placeholder 4"/>
          <p:cNvSpPr>
            <a:spLocks noGrp="1"/>
          </p:cNvSpPr>
          <p:nvPr>
            <p:ph type="ftr" sz="quarter" idx="11"/>
          </p:nvPr>
        </p:nvSpPr>
        <p:spPr/>
        <p:txBody>
          <a:bodyPr/>
          <a:lstStyle/>
          <a:p>
            <a:r>
              <a:rPr lang="en-US"/>
              <a:t>DIGITAL IMAGE PROCESSING by DR. M. Wasim</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2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2/8/2016</a:t>
            </a:r>
          </a:p>
        </p:txBody>
      </p:sp>
      <p:sp>
        <p:nvSpPr>
          <p:cNvPr id="5" name="Footer Placeholder 4"/>
          <p:cNvSpPr>
            <a:spLocks noGrp="1"/>
          </p:cNvSpPr>
          <p:nvPr>
            <p:ph type="ftr" sz="quarter" idx="11"/>
          </p:nvPr>
        </p:nvSpPr>
        <p:spPr/>
        <p:txBody>
          <a:bodyPr/>
          <a:lstStyle/>
          <a:p>
            <a:r>
              <a:rPr lang="en-US"/>
              <a:t>DIGITAL IMAGE PROCESSING by DR. M. Wasim</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301412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2/8/2016</a:t>
            </a:r>
          </a:p>
        </p:txBody>
      </p:sp>
      <p:sp>
        <p:nvSpPr>
          <p:cNvPr id="5" name="Footer Placeholder 4"/>
          <p:cNvSpPr>
            <a:spLocks noGrp="1"/>
          </p:cNvSpPr>
          <p:nvPr>
            <p:ph type="ftr" sz="quarter" idx="11"/>
          </p:nvPr>
        </p:nvSpPr>
        <p:spPr/>
        <p:txBody>
          <a:bodyPr/>
          <a:lstStyle/>
          <a:p>
            <a:r>
              <a:rPr lang="en-US"/>
              <a:t>DIGITAL IMAGE PROCESSING by DR. M. Wasim</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24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2/8/2016</a:t>
            </a:r>
          </a:p>
        </p:txBody>
      </p:sp>
      <p:sp>
        <p:nvSpPr>
          <p:cNvPr id="6" name="Footer Placeholder 5"/>
          <p:cNvSpPr>
            <a:spLocks noGrp="1"/>
          </p:cNvSpPr>
          <p:nvPr>
            <p:ph type="ftr" sz="quarter" idx="11"/>
          </p:nvPr>
        </p:nvSpPr>
        <p:spPr/>
        <p:txBody>
          <a:bodyPr/>
          <a:lstStyle/>
          <a:p>
            <a:r>
              <a:rPr lang="en-US"/>
              <a:t>DIGITAL IMAGE PROCESSING by DR. M. Wasim</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361261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2/8/2016</a:t>
            </a:r>
          </a:p>
        </p:txBody>
      </p:sp>
      <p:sp>
        <p:nvSpPr>
          <p:cNvPr id="8" name="Footer Placeholder 7"/>
          <p:cNvSpPr>
            <a:spLocks noGrp="1"/>
          </p:cNvSpPr>
          <p:nvPr>
            <p:ph type="ftr" sz="quarter" idx="11"/>
          </p:nvPr>
        </p:nvSpPr>
        <p:spPr/>
        <p:txBody>
          <a:bodyPr/>
          <a:lstStyle/>
          <a:p>
            <a:r>
              <a:rPr lang="en-US"/>
              <a:t>DIGITAL IMAGE PROCESSING by DR. M. Wasim</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125129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2/8/2016</a:t>
            </a:r>
          </a:p>
        </p:txBody>
      </p:sp>
      <p:sp>
        <p:nvSpPr>
          <p:cNvPr id="4" name="Footer Placeholder 3"/>
          <p:cNvSpPr>
            <a:spLocks noGrp="1"/>
          </p:cNvSpPr>
          <p:nvPr>
            <p:ph type="ftr" sz="quarter" idx="11"/>
          </p:nvPr>
        </p:nvSpPr>
        <p:spPr/>
        <p:txBody>
          <a:bodyPr/>
          <a:lstStyle/>
          <a:p>
            <a:r>
              <a:rPr lang="en-US"/>
              <a:t>DIGITAL IMAGE PROCESSING by DR. M. Wasim</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133363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2/8/2016</a:t>
            </a:r>
          </a:p>
        </p:txBody>
      </p:sp>
      <p:sp>
        <p:nvSpPr>
          <p:cNvPr id="3" name="Footer Placeholder 2"/>
          <p:cNvSpPr>
            <a:spLocks noGrp="1"/>
          </p:cNvSpPr>
          <p:nvPr>
            <p:ph type="ftr" sz="quarter" idx="11"/>
          </p:nvPr>
        </p:nvSpPr>
        <p:spPr/>
        <p:txBody>
          <a:bodyPr/>
          <a:lstStyle/>
          <a:p>
            <a:r>
              <a:rPr lang="en-US"/>
              <a:t>DIGITAL IMAGE PROCESSING by DR. M. Wasim</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257304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2/8/2016</a:t>
            </a:r>
          </a:p>
        </p:txBody>
      </p:sp>
      <p:sp>
        <p:nvSpPr>
          <p:cNvPr id="6" name="Footer Placeholder 5"/>
          <p:cNvSpPr>
            <a:spLocks noGrp="1"/>
          </p:cNvSpPr>
          <p:nvPr>
            <p:ph type="ftr" sz="quarter" idx="11"/>
          </p:nvPr>
        </p:nvSpPr>
        <p:spPr/>
        <p:txBody>
          <a:bodyPr/>
          <a:lstStyle/>
          <a:p>
            <a:r>
              <a:rPr lang="en-US"/>
              <a:t>DIGITAL IMAGE PROCESSING by DR. M. Wasim</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a:p>
        </p:txBody>
      </p:sp>
    </p:spTree>
    <p:extLst>
      <p:ext uri="{BB962C8B-B14F-4D97-AF65-F5344CB8AC3E}">
        <p14:creationId xmlns:p14="http://schemas.microsoft.com/office/powerpoint/2010/main" val="1288697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2/8/2016</a:t>
            </a:r>
          </a:p>
        </p:txBody>
      </p:sp>
      <p:sp>
        <p:nvSpPr>
          <p:cNvPr id="6" name="Footer Placeholder 5"/>
          <p:cNvSpPr>
            <a:spLocks noGrp="1"/>
          </p:cNvSpPr>
          <p:nvPr>
            <p:ph type="ftr" sz="quarter" idx="11"/>
          </p:nvPr>
        </p:nvSpPr>
        <p:spPr/>
        <p:txBody>
          <a:bodyPr/>
          <a:lstStyle/>
          <a:p>
            <a:r>
              <a:rPr lang="en-US"/>
              <a:t>DIGITAL IMAGE PROCESSING by DR. M. Wasim</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5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2/8/2016</a:t>
            </a: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DIGITAL IMAGE PROCESSING by DR. M. Wasim</a:t>
            </a: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5B29C50-D6F1-4DB6-9B68-F4CD3996E9CF}"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87730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6648" userDrawn="1">
          <p15:clr>
            <a:srgbClr val="F26B43"/>
          </p15:clr>
        </p15:guide>
        <p15:guide id="5" orient="horz" pos="3528" userDrawn="1">
          <p15:clr>
            <a:srgbClr val="F26B43"/>
          </p15:clr>
        </p15:guide>
        <p15:guide id="6"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683" y="4517408"/>
            <a:ext cx="6864823" cy="1247100"/>
          </a:xfrm>
        </p:spPr>
        <p:txBody>
          <a:bodyPr>
            <a:noAutofit/>
          </a:bodyPr>
          <a:lstStyle/>
          <a:p>
            <a:pPr algn="ctr"/>
            <a:r>
              <a:rPr lang="en-US" sz="3600" dirty="0">
                <a:solidFill>
                  <a:srgbClr val="C00000"/>
                </a:solidFill>
              </a:rPr>
              <a:t>DS501 Statistical and Mathematical methods for Data Science</a:t>
            </a:r>
            <a:endParaRPr lang="en-US" sz="3600" dirty="0">
              <a:solidFill>
                <a:srgbClr val="C00000"/>
              </a:solidFill>
              <a:latin typeface="Arial" pitchFamily="34" charset="0"/>
              <a:cs typeface="Arial" pitchFamily="34" charset="0"/>
            </a:endParaRPr>
          </a:p>
        </p:txBody>
      </p:sp>
      <p:sp>
        <p:nvSpPr>
          <p:cNvPr id="3" name="Subtitle 2"/>
          <p:cNvSpPr>
            <a:spLocks noGrp="1"/>
          </p:cNvSpPr>
          <p:nvPr>
            <p:ph type="body" idx="1"/>
          </p:nvPr>
        </p:nvSpPr>
        <p:spPr>
          <a:xfrm>
            <a:off x="8610600" y="4810009"/>
            <a:ext cx="3200400" cy="1863746"/>
          </a:xfrm>
        </p:spPr>
        <p:txBody>
          <a:bodyPr>
            <a:normAutofit/>
          </a:bodyPr>
          <a:lstStyle/>
          <a:p>
            <a:r>
              <a:rPr lang="en-US" b="1" dirty="0">
                <a:solidFill>
                  <a:schemeClr val="tx1"/>
                </a:solidFill>
                <a:latin typeface="Tw Cen MT Condensed (Headings)"/>
                <a:cs typeface="Arial" pitchFamily="34" charset="0"/>
              </a:rPr>
              <a:t>Lecture Week </a:t>
            </a:r>
            <a:r>
              <a:rPr lang="en-US" b="1" dirty="0" smtClean="0">
                <a:solidFill>
                  <a:schemeClr val="tx1"/>
                </a:solidFill>
                <a:latin typeface="Tw Cen MT Condensed (Headings)"/>
                <a:cs typeface="Arial" pitchFamily="34" charset="0"/>
              </a:rPr>
              <a:t>12</a:t>
            </a:r>
            <a:endParaRPr lang="en-US" b="1" dirty="0">
              <a:solidFill>
                <a:schemeClr val="tx1"/>
              </a:solidFill>
              <a:latin typeface="Tw Cen MT Condensed (Headings)"/>
              <a:cs typeface="Arial" pitchFamily="34" charset="0"/>
            </a:endParaRPr>
          </a:p>
          <a:p>
            <a:pPr marL="342900" indent="-342900" algn="l">
              <a:buFont typeface="Wingdings" panose="05000000000000000000" pitchFamily="2" charset="2"/>
              <a:buChar char="Ø"/>
            </a:pPr>
            <a:r>
              <a:rPr lang="en-US" dirty="0" smtClean="0">
                <a:latin typeface="Tw Cen MT Condensed (Headings)"/>
                <a:cs typeface="Arial" pitchFamily="34" charset="0"/>
              </a:rPr>
              <a:t>Analysis of Variance (ANOVA)</a:t>
            </a:r>
            <a:endParaRPr lang="en-US" dirty="0">
              <a:latin typeface="Tw Cen MT Condensed (Headings)"/>
              <a:cs typeface="Arial" pitchFamily="34" charset="0"/>
            </a:endParaRPr>
          </a:p>
        </p:txBody>
      </p:sp>
      <p:sp>
        <p:nvSpPr>
          <p:cNvPr id="5" name="Footer Placeholder 4"/>
          <p:cNvSpPr>
            <a:spLocks noGrp="1"/>
          </p:cNvSpPr>
          <p:nvPr>
            <p:ph type="ftr" sz="quarter" idx="11"/>
          </p:nvPr>
        </p:nvSpPr>
        <p:spPr/>
        <p:txBody>
          <a:bodyPr/>
          <a:lstStyle/>
          <a:p>
            <a:r>
              <a:rPr lang="en-US" dirty="0"/>
              <a:t> Statistical and mathematical methods for data science - DR. M. Wasim</a:t>
            </a:r>
          </a:p>
        </p:txBody>
      </p:sp>
      <p:sp>
        <p:nvSpPr>
          <p:cNvPr id="7" name="Slide Number Placeholder 6"/>
          <p:cNvSpPr>
            <a:spLocks noGrp="1"/>
          </p:cNvSpPr>
          <p:nvPr>
            <p:ph type="sldNum" sz="quarter" idx="12"/>
          </p:nvPr>
        </p:nvSpPr>
        <p:spPr/>
        <p:txBody>
          <a:bodyPr/>
          <a:lstStyle/>
          <a:p>
            <a:fld id="{E5B29C50-D6F1-4DB6-9B68-F4CD3996E9CF}" type="slidenum">
              <a:rPr lang="en-US" smtClean="0"/>
              <a:t>1</a:t>
            </a:fld>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904" y="5469670"/>
            <a:ext cx="51816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184" y="6392316"/>
            <a:ext cx="23526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2" descr="Image result for logo fast univers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Image result for logo fast univers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66" y="4912537"/>
            <a:ext cx="1460327" cy="146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95518" y="6442499"/>
            <a:ext cx="3473018" cy="461665"/>
          </a:xfrm>
          <a:prstGeom prst="rect">
            <a:avLst/>
          </a:prstGeom>
          <a:noFill/>
        </p:spPr>
        <p:txBody>
          <a:bodyPr wrap="square" rtlCol="0">
            <a:spAutoFit/>
          </a:bodyPr>
          <a:lstStyle/>
          <a:p>
            <a:r>
              <a:rPr lang="en-US" sz="1600" b="1" dirty="0"/>
              <a:t>Certified Data Analyst </a:t>
            </a:r>
            <a:r>
              <a:rPr lang="en-US" sz="2000" b="1" dirty="0"/>
              <a:t>[</a:t>
            </a:r>
            <a:r>
              <a:rPr lang="en-US" sz="1600" b="1" dirty="0"/>
              <a:t>KARACHI</a:t>
            </a:r>
            <a:r>
              <a:rPr lang="en-US" sz="1600" b="1" dirty="0">
                <a:solidFill>
                  <a:srgbClr val="C00000"/>
                </a:solidFill>
              </a:rPr>
              <a:t>.AI</a:t>
            </a:r>
            <a:r>
              <a:rPr lang="en-US" sz="2400" dirty="0"/>
              <a:t>]</a:t>
            </a:r>
            <a:endParaRPr lang="en-US" dirty="0"/>
          </a:p>
        </p:txBody>
      </p:sp>
    </p:spTree>
    <p:extLst>
      <p:ext uri="{BB962C8B-B14F-4D97-AF65-F5344CB8AC3E}">
        <p14:creationId xmlns:p14="http://schemas.microsoft.com/office/powerpoint/2010/main" val="19908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5"/>
            <a:ext cx="9720072" cy="670858"/>
          </a:xfrm>
          <a:prstGeom prst="rect">
            <a:avLst/>
          </a:prstGeom>
        </p:spPr>
        <p:txBody>
          <a:bodyPr vert="horz" lIns="91440" tIns="45720" rIns="91440" bIns="45720" rtlCol="0" anchor="ctr">
            <a:normAutofit lnSpcReduction="1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10</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21282" y="777924"/>
            <a:ext cx="10763250" cy="2635256"/>
          </a:xfrm>
          <a:prstGeom prst="rect">
            <a:avLst/>
          </a:prstGeom>
        </p:spPr>
      </p:pic>
      <p:pic>
        <p:nvPicPr>
          <p:cNvPr id="6" name="Picture 5"/>
          <p:cNvPicPr>
            <a:picLocks noChangeAspect="1"/>
          </p:cNvPicPr>
          <p:nvPr/>
        </p:nvPicPr>
        <p:blipFill>
          <a:blip r:embed="rId3"/>
          <a:stretch>
            <a:fillRect/>
          </a:stretch>
        </p:blipFill>
        <p:spPr>
          <a:xfrm>
            <a:off x="821282" y="3607489"/>
            <a:ext cx="10725150" cy="2863215"/>
          </a:xfrm>
          <a:prstGeom prst="rect">
            <a:avLst/>
          </a:prstGeom>
        </p:spPr>
      </p:pic>
    </p:spTree>
    <p:extLst>
      <p:ext uri="{BB962C8B-B14F-4D97-AF65-F5344CB8AC3E}">
        <p14:creationId xmlns:p14="http://schemas.microsoft.com/office/powerpoint/2010/main" val="469709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11</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78219" y="1485260"/>
            <a:ext cx="10834758" cy="4096675"/>
          </a:xfrm>
          <a:prstGeom prst="rect">
            <a:avLst/>
          </a:prstGeom>
        </p:spPr>
      </p:pic>
    </p:spTree>
    <p:extLst>
      <p:ext uri="{BB962C8B-B14F-4D97-AF65-F5344CB8AC3E}">
        <p14:creationId xmlns:p14="http://schemas.microsoft.com/office/powerpoint/2010/main" val="399802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12</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83174" y="1214177"/>
            <a:ext cx="11926938" cy="4922080"/>
          </a:xfrm>
          <a:prstGeom prst="rect">
            <a:avLst/>
          </a:prstGeom>
        </p:spPr>
      </p:pic>
    </p:spTree>
    <p:extLst>
      <p:ext uri="{BB962C8B-B14F-4D97-AF65-F5344CB8AC3E}">
        <p14:creationId xmlns:p14="http://schemas.microsoft.com/office/powerpoint/2010/main" val="4293335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13</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91067" y="1275925"/>
            <a:ext cx="11868576" cy="4933950"/>
          </a:xfrm>
          <a:prstGeom prst="rect">
            <a:avLst/>
          </a:prstGeom>
        </p:spPr>
      </p:pic>
    </p:spTree>
    <p:extLst>
      <p:ext uri="{BB962C8B-B14F-4D97-AF65-F5344CB8AC3E}">
        <p14:creationId xmlns:p14="http://schemas.microsoft.com/office/powerpoint/2010/main" val="382968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2</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859808" y="1091345"/>
            <a:ext cx="10672549" cy="5262979"/>
          </a:xfrm>
          <a:prstGeom prst="rect">
            <a:avLst/>
          </a:prstGeom>
        </p:spPr>
        <p:txBody>
          <a:bodyPr wrap="square">
            <a:spAutoFit/>
          </a:bodyPr>
          <a:lstStyle/>
          <a:p>
            <a:pPr algn="just"/>
            <a:r>
              <a:rPr lang="en-US" sz="2800" b="1" dirty="0" smtClean="0"/>
              <a:t>Introduction</a:t>
            </a:r>
            <a:r>
              <a:rPr lang="en-US" sz="2800" b="1" dirty="0" smtClean="0">
                <a:latin typeface="medium-content-serif-font"/>
              </a:rPr>
              <a:t>:</a:t>
            </a:r>
            <a:endParaRPr lang="en-US" sz="2800" b="1" dirty="0" smtClean="0">
              <a:latin typeface="medium-content-serif-font"/>
            </a:endParaRPr>
          </a:p>
          <a:p>
            <a:pPr marL="457200" indent="-457200" algn="just">
              <a:buFont typeface="Arial" panose="020B0604020202020204" pitchFamily="34" charset="0"/>
              <a:buChar char="•"/>
            </a:pPr>
            <a:r>
              <a:rPr lang="en-US" sz="2800" dirty="0" smtClean="0"/>
              <a:t>Analysis </a:t>
            </a:r>
            <a:r>
              <a:rPr lang="en-US" sz="2800" dirty="0"/>
              <a:t>of Variance (ANOVA) is a hypothesis-testing technique used to test the equality of two or more population (or treatment) means by examining the variances of samples that are taken. </a:t>
            </a:r>
            <a:endParaRPr lang="en-US" sz="2800" dirty="0" smtClean="0"/>
          </a:p>
          <a:p>
            <a:pPr marL="457200" indent="-457200" algn="just">
              <a:buFont typeface="Arial" panose="020B0604020202020204" pitchFamily="34" charset="0"/>
              <a:buChar char="•"/>
            </a:pPr>
            <a:r>
              <a:rPr lang="en-US" sz="2800" dirty="0" smtClean="0"/>
              <a:t>ANOVA </a:t>
            </a:r>
            <a:r>
              <a:rPr lang="en-US" sz="2800" dirty="0"/>
              <a:t>allows one to determine whether the differences between the samples are simply due to random error (sampling errors) or whether there are systematic treatment effects that causes the mean in one group to differ from the mean in another. </a:t>
            </a:r>
            <a:endParaRPr lang="en-US" sz="2800" dirty="0" smtClean="0"/>
          </a:p>
          <a:p>
            <a:pPr marL="457200" indent="-457200" algn="just">
              <a:buFont typeface="Arial" panose="020B0604020202020204" pitchFamily="34" charset="0"/>
              <a:buChar char="•"/>
            </a:pPr>
            <a:r>
              <a:rPr lang="en-US" sz="2800" dirty="0"/>
              <a:t>Most of the time ANOVA is used to compare the equality of three or more means, however when the means from two samples are compared using ANOVA it is equivalent to using a t-test to compare the means of independent samples. </a:t>
            </a:r>
            <a:endParaRPr lang="en-US" sz="2800" dirty="0">
              <a:latin typeface="medium-content-serif-font"/>
            </a:endParaRPr>
          </a:p>
        </p:txBody>
      </p:sp>
    </p:spTree>
    <p:extLst>
      <p:ext uri="{BB962C8B-B14F-4D97-AF65-F5344CB8AC3E}">
        <p14:creationId xmlns:p14="http://schemas.microsoft.com/office/powerpoint/2010/main" val="528112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3</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859808" y="1091345"/>
            <a:ext cx="10672549" cy="4832092"/>
          </a:xfrm>
          <a:prstGeom prst="rect">
            <a:avLst/>
          </a:prstGeom>
        </p:spPr>
        <p:txBody>
          <a:bodyPr wrap="square">
            <a:spAutoFit/>
          </a:bodyPr>
          <a:lstStyle/>
          <a:p>
            <a:pPr marL="457200" indent="-457200" algn="just">
              <a:buFont typeface="Arial" panose="020B0604020202020204" pitchFamily="34" charset="0"/>
              <a:buChar char="•"/>
            </a:pPr>
            <a:r>
              <a:rPr lang="en-US" sz="2800" dirty="0"/>
              <a:t>ANOVA is based on comparing the variance (or variation) between the data samples to variation within each particular sample. </a:t>
            </a:r>
            <a:endParaRPr lang="en-US" sz="2800" dirty="0" smtClean="0"/>
          </a:p>
          <a:p>
            <a:pPr marL="457200" indent="-457200" algn="just">
              <a:buFont typeface="Arial" panose="020B0604020202020204" pitchFamily="34" charset="0"/>
              <a:buChar char="•"/>
            </a:pPr>
            <a:r>
              <a:rPr lang="en-US" sz="2800" dirty="0" smtClean="0"/>
              <a:t>If </a:t>
            </a:r>
            <a:r>
              <a:rPr lang="en-US" sz="2800" dirty="0"/>
              <a:t>the </a:t>
            </a:r>
            <a:r>
              <a:rPr lang="en-US" sz="2800" i="1" dirty="0">
                <a:solidFill>
                  <a:srgbClr val="0000FF"/>
                </a:solidFill>
              </a:rPr>
              <a:t>between</a:t>
            </a:r>
            <a:r>
              <a:rPr lang="en-US" sz="2800" dirty="0"/>
              <a:t> variation is much larger than the </a:t>
            </a:r>
            <a:r>
              <a:rPr lang="en-US" sz="2800" i="1" dirty="0">
                <a:solidFill>
                  <a:srgbClr val="0000FF"/>
                </a:solidFill>
              </a:rPr>
              <a:t>within</a:t>
            </a:r>
            <a:r>
              <a:rPr lang="en-US" sz="2800" dirty="0"/>
              <a:t> variation, the means of different samples will not be equal. </a:t>
            </a:r>
            <a:endParaRPr lang="en-US" sz="2800" dirty="0" smtClean="0"/>
          </a:p>
          <a:p>
            <a:pPr marL="457200" indent="-457200" algn="just">
              <a:buFont typeface="Arial" panose="020B0604020202020204" pitchFamily="34" charset="0"/>
              <a:buChar char="•"/>
            </a:pPr>
            <a:r>
              <a:rPr lang="en-US" sz="2800" dirty="0" smtClean="0"/>
              <a:t>If </a:t>
            </a:r>
            <a:r>
              <a:rPr lang="en-US" sz="2800" dirty="0"/>
              <a:t>the </a:t>
            </a:r>
            <a:r>
              <a:rPr lang="en-US" sz="2800" i="1" dirty="0">
                <a:solidFill>
                  <a:srgbClr val="0000FF"/>
                </a:solidFill>
              </a:rPr>
              <a:t>between</a:t>
            </a:r>
            <a:r>
              <a:rPr lang="en-US" sz="2800" dirty="0"/>
              <a:t> and </a:t>
            </a:r>
            <a:r>
              <a:rPr lang="en-US" sz="2800" i="1" dirty="0">
                <a:solidFill>
                  <a:srgbClr val="0000FF"/>
                </a:solidFill>
              </a:rPr>
              <a:t>within</a:t>
            </a:r>
            <a:r>
              <a:rPr lang="en-US" sz="2800" dirty="0"/>
              <a:t> variations are approximately the same size, then there will be no significant difference between sample means</a:t>
            </a:r>
            <a:r>
              <a:rPr lang="en-US" sz="2800" dirty="0" smtClean="0"/>
              <a:t>.</a:t>
            </a:r>
          </a:p>
          <a:p>
            <a:pPr marL="457200" indent="-457200" algn="just">
              <a:buFont typeface="Arial" panose="020B0604020202020204" pitchFamily="34" charset="0"/>
              <a:buChar char="•"/>
            </a:pPr>
            <a:r>
              <a:rPr lang="en-US" sz="2800" dirty="0" smtClean="0"/>
              <a:t>Assumptions </a:t>
            </a:r>
            <a:r>
              <a:rPr lang="en-US" sz="2800" dirty="0"/>
              <a:t>of ANOVA: </a:t>
            </a:r>
            <a:endParaRPr lang="en-US" sz="2800" dirty="0" smtClean="0"/>
          </a:p>
          <a:p>
            <a:pPr algn="just"/>
            <a:r>
              <a:rPr lang="en-US" sz="2800" dirty="0" smtClean="0"/>
              <a:t>	(</a:t>
            </a:r>
            <a:r>
              <a:rPr lang="en-US" sz="2800" dirty="0" err="1" smtClean="0"/>
              <a:t>i</a:t>
            </a:r>
            <a:r>
              <a:rPr lang="en-US" sz="2800" dirty="0" smtClean="0"/>
              <a:t>)	 All </a:t>
            </a:r>
            <a:r>
              <a:rPr lang="en-US" sz="2800" dirty="0"/>
              <a:t>populations involved follow a normal distribution. </a:t>
            </a:r>
            <a:endParaRPr lang="en-US" sz="2800" dirty="0" smtClean="0"/>
          </a:p>
          <a:p>
            <a:pPr algn="just"/>
            <a:r>
              <a:rPr lang="en-US" sz="2800" dirty="0" smtClean="0"/>
              <a:t>	(</a:t>
            </a:r>
            <a:r>
              <a:rPr lang="en-US" sz="2800" dirty="0"/>
              <a:t>ii) </a:t>
            </a:r>
            <a:r>
              <a:rPr lang="en-US" sz="2800" dirty="0" smtClean="0"/>
              <a:t> All </a:t>
            </a:r>
            <a:r>
              <a:rPr lang="en-US" sz="2800" dirty="0"/>
              <a:t>populations have the same variance (or standard deviation). </a:t>
            </a:r>
            <a:endParaRPr lang="en-US" sz="2800" dirty="0" smtClean="0"/>
          </a:p>
          <a:p>
            <a:pPr algn="just"/>
            <a:r>
              <a:rPr lang="en-US" sz="2800" dirty="0" smtClean="0"/>
              <a:t>	(</a:t>
            </a:r>
            <a:r>
              <a:rPr lang="en-US" sz="2800" dirty="0"/>
              <a:t>iii</a:t>
            </a:r>
            <a:r>
              <a:rPr lang="en-US" sz="2800" dirty="0" smtClean="0"/>
              <a:t>) The </a:t>
            </a:r>
            <a:r>
              <a:rPr lang="en-US" sz="2800" dirty="0"/>
              <a:t>samples are randomly selected and independent of one </a:t>
            </a:r>
            <a:r>
              <a:rPr lang="en-US" sz="2800" dirty="0" smtClean="0"/>
              <a:t>			another</a:t>
            </a:r>
            <a:r>
              <a:rPr lang="en-US" sz="2800" dirty="0"/>
              <a:t>. </a:t>
            </a:r>
            <a:endParaRPr lang="en-US" sz="2800" dirty="0">
              <a:latin typeface="medium-content-serif-font"/>
            </a:endParaRPr>
          </a:p>
        </p:txBody>
      </p:sp>
    </p:spTree>
    <p:extLst>
      <p:ext uri="{BB962C8B-B14F-4D97-AF65-F5344CB8AC3E}">
        <p14:creationId xmlns:p14="http://schemas.microsoft.com/office/powerpoint/2010/main" val="1570121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4</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859808" y="1091345"/>
            <a:ext cx="10672549" cy="3970318"/>
          </a:xfrm>
          <a:prstGeom prst="rect">
            <a:avLst/>
          </a:prstGeom>
        </p:spPr>
        <p:txBody>
          <a:bodyPr wrap="square">
            <a:spAutoFit/>
          </a:bodyPr>
          <a:lstStyle/>
          <a:p>
            <a:pPr marL="457200" indent="-457200" algn="just">
              <a:buFont typeface="Arial" panose="020B0604020202020204" pitchFamily="34" charset="0"/>
              <a:buChar char="•"/>
            </a:pPr>
            <a:r>
              <a:rPr lang="en-US" sz="2800" dirty="0"/>
              <a:t>Since ANOVA assumes the populations involved follow a normal distribution, ANOVA falls into a category of hypothesis tests known as parametric tests. </a:t>
            </a:r>
            <a:endParaRPr lang="en-US" sz="2800" dirty="0" smtClean="0"/>
          </a:p>
          <a:p>
            <a:pPr marL="457200" indent="-457200" algn="just">
              <a:buFont typeface="Arial" panose="020B0604020202020204" pitchFamily="34" charset="0"/>
              <a:buChar char="•"/>
            </a:pPr>
            <a:r>
              <a:rPr lang="en-US" sz="2800" dirty="0" smtClean="0"/>
              <a:t>If </a:t>
            </a:r>
            <a:r>
              <a:rPr lang="en-US" sz="2800" dirty="0"/>
              <a:t>the populations involved did not follow a normal distribution, an ANOVA test could not be used to examine the equality of the sample means. </a:t>
            </a:r>
            <a:endParaRPr lang="en-US" sz="2800" dirty="0" smtClean="0"/>
          </a:p>
          <a:p>
            <a:pPr marL="457200" indent="-457200" algn="just">
              <a:buFont typeface="Arial" panose="020B0604020202020204" pitchFamily="34" charset="0"/>
              <a:buChar char="•"/>
            </a:pPr>
            <a:r>
              <a:rPr lang="en-US" sz="2800" dirty="0" smtClean="0"/>
              <a:t>Instead</a:t>
            </a:r>
            <a:r>
              <a:rPr lang="en-US" sz="2800" dirty="0"/>
              <a:t>, one would have to use a non-parametric test (or distribution-free test), which is a more general form of hypothesis testing that does not rely on distributional assumptions. </a:t>
            </a:r>
            <a:endParaRPr lang="en-US" sz="2800" dirty="0">
              <a:latin typeface="medium-content-serif-font"/>
            </a:endParaRPr>
          </a:p>
        </p:txBody>
      </p:sp>
    </p:spTree>
    <p:extLst>
      <p:ext uri="{BB962C8B-B14F-4D97-AF65-F5344CB8AC3E}">
        <p14:creationId xmlns:p14="http://schemas.microsoft.com/office/powerpoint/2010/main" val="3734061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5</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34458" y="1091345"/>
            <a:ext cx="4765106" cy="2436125"/>
          </a:xfrm>
          <a:prstGeom prst="rect">
            <a:avLst/>
          </a:prstGeom>
        </p:spPr>
      </p:pic>
      <p:pic>
        <p:nvPicPr>
          <p:cNvPr id="9" name="Picture 8"/>
          <p:cNvPicPr>
            <a:picLocks noChangeAspect="1"/>
          </p:cNvPicPr>
          <p:nvPr/>
        </p:nvPicPr>
        <p:blipFill>
          <a:blip r:embed="rId3"/>
          <a:stretch>
            <a:fillRect/>
          </a:stretch>
        </p:blipFill>
        <p:spPr>
          <a:xfrm>
            <a:off x="1034458" y="3671239"/>
            <a:ext cx="4749227" cy="2799465"/>
          </a:xfrm>
          <a:prstGeom prst="rect">
            <a:avLst/>
          </a:prstGeom>
        </p:spPr>
      </p:pic>
      <p:pic>
        <p:nvPicPr>
          <p:cNvPr id="4" name="Picture 3"/>
          <p:cNvPicPr>
            <a:picLocks noChangeAspect="1"/>
          </p:cNvPicPr>
          <p:nvPr/>
        </p:nvPicPr>
        <p:blipFill>
          <a:blip r:embed="rId4"/>
          <a:stretch>
            <a:fillRect/>
          </a:stretch>
        </p:blipFill>
        <p:spPr>
          <a:xfrm>
            <a:off x="6031533" y="940966"/>
            <a:ext cx="4622765" cy="2429777"/>
          </a:xfrm>
          <a:prstGeom prst="rect">
            <a:avLst/>
          </a:prstGeom>
        </p:spPr>
      </p:pic>
      <p:pic>
        <p:nvPicPr>
          <p:cNvPr id="6" name="Picture 5"/>
          <p:cNvPicPr>
            <a:picLocks noChangeAspect="1"/>
          </p:cNvPicPr>
          <p:nvPr/>
        </p:nvPicPr>
        <p:blipFill>
          <a:blip r:embed="rId5"/>
          <a:stretch>
            <a:fillRect/>
          </a:stretch>
        </p:blipFill>
        <p:spPr>
          <a:xfrm>
            <a:off x="6047936" y="3370743"/>
            <a:ext cx="3429000" cy="876300"/>
          </a:xfrm>
          <a:prstGeom prst="rect">
            <a:avLst/>
          </a:prstGeom>
        </p:spPr>
      </p:pic>
      <p:pic>
        <p:nvPicPr>
          <p:cNvPr id="11" name="Picture 10"/>
          <p:cNvPicPr>
            <a:picLocks noChangeAspect="1"/>
          </p:cNvPicPr>
          <p:nvPr/>
        </p:nvPicPr>
        <p:blipFill>
          <a:blip r:embed="rId6"/>
          <a:stretch>
            <a:fillRect/>
          </a:stretch>
        </p:blipFill>
        <p:spPr>
          <a:xfrm>
            <a:off x="6031533" y="4204645"/>
            <a:ext cx="5467350" cy="1647825"/>
          </a:xfrm>
          <a:prstGeom prst="rect">
            <a:avLst/>
          </a:prstGeom>
        </p:spPr>
      </p:pic>
      <p:pic>
        <p:nvPicPr>
          <p:cNvPr id="12" name="Picture 11"/>
          <p:cNvPicPr>
            <a:picLocks noChangeAspect="1"/>
          </p:cNvPicPr>
          <p:nvPr/>
        </p:nvPicPr>
        <p:blipFill>
          <a:blip r:embed="rId7"/>
          <a:stretch>
            <a:fillRect/>
          </a:stretch>
        </p:blipFill>
        <p:spPr>
          <a:xfrm>
            <a:off x="9601483" y="3652437"/>
            <a:ext cx="247650" cy="257175"/>
          </a:xfrm>
          <a:prstGeom prst="rect">
            <a:avLst/>
          </a:prstGeom>
        </p:spPr>
      </p:pic>
      <p:pic>
        <p:nvPicPr>
          <p:cNvPr id="13" name="Picture 12"/>
          <p:cNvPicPr>
            <a:picLocks noChangeAspect="1"/>
          </p:cNvPicPr>
          <p:nvPr/>
        </p:nvPicPr>
        <p:blipFill>
          <a:blip r:embed="rId7"/>
          <a:stretch>
            <a:fillRect/>
          </a:stretch>
        </p:blipFill>
        <p:spPr>
          <a:xfrm>
            <a:off x="11622906" y="5188769"/>
            <a:ext cx="247650" cy="257175"/>
          </a:xfrm>
          <a:prstGeom prst="rect">
            <a:avLst/>
          </a:prstGeom>
        </p:spPr>
      </p:pic>
      <p:pic>
        <p:nvPicPr>
          <p:cNvPr id="14" name="Picture 13"/>
          <p:cNvPicPr>
            <a:picLocks noChangeAspect="1"/>
          </p:cNvPicPr>
          <p:nvPr/>
        </p:nvPicPr>
        <p:blipFill>
          <a:blip r:embed="rId8"/>
          <a:stretch>
            <a:fillRect/>
          </a:stretch>
        </p:blipFill>
        <p:spPr>
          <a:xfrm>
            <a:off x="6031533" y="5852470"/>
            <a:ext cx="2457947" cy="709178"/>
          </a:xfrm>
          <a:prstGeom prst="rect">
            <a:avLst/>
          </a:prstGeom>
        </p:spPr>
      </p:pic>
    </p:spTree>
    <p:extLst>
      <p:ext uri="{BB962C8B-B14F-4D97-AF65-F5344CB8AC3E}">
        <p14:creationId xmlns:p14="http://schemas.microsoft.com/office/powerpoint/2010/main" val="77834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6</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011267" y="1414062"/>
            <a:ext cx="8410575" cy="4733925"/>
          </a:xfrm>
          <a:prstGeom prst="rect">
            <a:avLst/>
          </a:prstGeom>
        </p:spPr>
      </p:pic>
    </p:spTree>
    <p:extLst>
      <p:ext uri="{BB962C8B-B14F-4D97-AF65-F5344CB8AC3E}">
        <p14:creationId xmlns:p14="http://schemas.microsoft.com/office/powerpoint/2010/main" val="2941837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7</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177403" y="1958346"/>
            <a:ext cx="5920441" cy="2691807"/>
          </a:xfrm>
          <a:prstGeom prst="rect">
            <a:avLst/>
          </a:prstGeom>
        </p:spPr>
      </p:pic>
      <p:pic>
        <p:nvPicPr>
          <p:cNvPr id="11" name="Picture 10"/>
          <p:cNvPicPr>
            <a:picLocks noChangeAspect="1"/>
          </p:cNvPicPr>
          <p:nvPr/>
        </p:nvPicPr>
        <p:blipFill>
          <a:blip r:embed="rId3"/>
          <a:stretch>
            <a:fillRect/>
          </a:stretch>
        </p:blipFill>
        <p:spPr>
          <a:xfrm>
            <a:off x="7793661" y="1203986"/>
            <a:ext cx="3600450" cy="4200525"/>
          </a:xfrm>
          <a:prstGeom prst="rect">
            <a:avLst/>
          </a:prstGeom>
        </p:spPr>
      </p:pic>
    </p:spTree>
    <p:extLst>
      <p:ext uri="{BB962C8B-B14F-4D97-AF65-F5344CB8AC3E}">
        <p14:creationId xmlns:p14="http://schemas.microsoft.com/office/powerpoint/2010/main" val="450909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8</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600041" y="1199749"/>
            <a:ext cx="6800850" cy="2581275"/>
          </a:xfrm>
          <a:prstGeom prst="rect">
            <a:avLst/>
          </a:prstGeom>
        </p:spPr>
      </p:pic>
      <p:pic>
        <p:nvPicPr>
          <p:cNvPr id="4" name="Picture 3"/>
          <p:cNvPicPr>
            <a:picLocks noChangeAspect="1"/>
          </p:cNvPicPr>
          <p:nvPr/>
        </p:nvPicPr>
        <p:blipFill>
          <a:blip r:embed="rId3"/>
          <a:stretch>
            <a:fillRect/>
          </a:stretch>
        </p:blipFill>
        <p:spPr>
          <a:xfrm>
            <a:off x="3437606" y="3889428"/>
            <a:ext cx="5073052" cy="1938166"/>
          </a:xfrm>
          <a:prstGeom prst="rect">
            <a:avLst/>
          </a:prstGeom>
        </p:spPr>
      </p:pic>
    </p:spTree>
    <p:extLst>
      <p:ext uri="{BB962C8B-B14F-4D97-AF65-F5344CB8AC3E}">
        <p14:creationId xmlns:p14="http://schemas.microsoft.com/office/powerpoint/2010/main" val="2516361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56519" y="107064"/>
            <a:ext cx="9720072" cy="984281"/>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dirty="0" smtClean="0">
                <a:solidFill>
                  <a:srgbClr val="C00000"/>
                </a:solidFill>
              </a:rPr>
              <a:t>ANALYSIS OF VARIANCE (ANOVA)  </a:t>
            </a:r>
            <a:endParaRPr lang="en-US" dirty="0">
              <a:solidFill>
                <a:srgbClr val="C00000"/>
              </a:solidFill>
            </a:endParaRPr>
          </a:p>
        </p:txBody>
      </p:sp>
      <p:sp>
        <p:nvSpPr>
          <p:cNvPr id="10" name="Slide Number Placeholder 9"/>
          <p:cNvSpPr>
            <a:spLocks noGrp="1"/>
          </p:cNvSpPr>
          <p:nvPr>
            <p:ph type="sldNum" sz="quarter" idx="12"/>
          </p:nvPr>
        </p:nvSpPr>
        <p:spPr/>
        <p:txBody>
          <a:bodyPr/>
          <a:lstStyle/>
          <a:p>
            <a:fld id="{E5B29C50-D6F1-4DB6-9B68-F4CD3996E9CF}" type="slidenum">
              <a:rPr lang="en-US" smtClean="0"/>
              <a:t>9</a:t>
            </a:fld>
            <a:endParaRPr lang="en-US"/>
          </a:p>
        </p:txBody>
      </p:sp>
      <p:sp>
        <p:nvSpPr>
          <p:cNvPr id="7" name="Footer Placeholder 4"/>
          <p:cNvSpPr>
            <a:spLocks noGrp="1"/>
          </p:cNvSpPr>
          <p:nvPr>
            <p:ph type="ftr" sz="quarter" idx="11"/>
          </p:nvPr>
        </p:nvSpPr>
        <p:spPr>
          <a:xfrm>
            <a:off x="4842932" y="6470704"/>
            <a:ext cx="5901458" cy="274320"/>
          </a:xfrm>
        </p:spPr>
        <p:txBody>
          <a:bodyPr/>
          <a:lstStyle/>
          <a:p>
            <a:r>
              <a:rPr lang="en-US" dirty="0"/>
              <a:t> Statistical and mathematical methods for data science - DR. M. Wasim</a:t>
            </a:r>
          </a:p>
        </p:txBody>
      </p:sp>
      <p:sp>
        <p:nvSpPr>
          <p:cNvPr id="2" name="AutoShape 4" descr="Image result for statistics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1063092" y="1091345"/>
            <a:ext cx="5153463" cy="4769089"/>
          </a:xfrm>
          <a:prstGeom prst="rect">
            <a:avLst/>
          </a:prstGeom>
        </p:spPr>
      </p:pic>
    </p:spTree>
    <p:extLst>
      <p:ext uri="{BB962C8B-B14F-4D97-AF65-F5344CB8AC3E}">
        <p14:creationId xmlns:p14="http://schemas.microsoft.com/office/powerpoint/2010/main" val="3633767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ACC2096-6844-4B95-B463-E84303707E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568</Words>
  <Application>Microsoft Office PowerPoint</Application>
  <PresentationFormat>Widescreen</PresentationFormat>
  <Paragraphs>57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medium-content-serif-font</vt:lpstr>
      <vt:lpstr>Tw Cen MT</vt:lpstr>
      <vt:lpstr>Tw Cen MT Condensed</vt:lpstr>
      <vt:lpstr>Tw Cen MT Condensed (Headings)</vt:lpstr>
      <vt:lpstr>Wingdings</vt:lpstr>
      <vt:lpstr>Wingdings 3</vt:lpstr>
      <vt:lpstr>Integral</vt:lpstr>
      <vt:lpstr>DS501 Statistical and Mathematical methods for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2016-02-07T19:12:21Z</dcterms:created>
  <dcterms:modified xsi:type="dcterms:W3CDTF">2019-11-28T11:35:17Z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TC034606119991</vt:lpwstr>
  </property>
</Properties>
</file>