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5" r:id="rId3"/>
    <p:sldId id="328" r:id="rId4"/>
    <p:sldId id="329" r:id="rId5"/>
    <p:sldId id="330" r:id="rId6"/>
    <p:sldId id="257" r:id="rId7"/>
    <p:sldId id="258" r:id="rId8"/>
    <p:sldId id="259" r:id="rId9"/>
    <p:sldId id="260" r:id="rId10"/>
    <p:sldId id="331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32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2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38" autoAdjust="0"/>
  </p:normalViewPr>
  <p:slideViewPr>
    <p:cSldViewPr snapToGrid="0">
      <p:cViewPr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E3DC1-2F27-4632-9E14-F73A65AF19D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0F7CD-594A-4B5B-94A9-21534F313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Overlay plots</a:t>
            </a:r>
            <a:r>
              <a:rPr lang="en-US" dirty="0"/>
              <a:t> are composed of layers; each layer contains one plot, and the layers are stacked on top of each other to create the combined plot.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0F7CD-594A-4B5B-94A9-21534F313E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E65F-B0E5-40A2-B34B-02AF9987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A1072-B0B8-459D-9378-70F39F270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7BB9-2989-4308-B068-CF364546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1471-0CEC-4F67-B62C-AE6F6C30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43FA-E092-4705-A922-E76FE4B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E21F-6B48-47D5-BEB0-FA09910E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17C8A-F71B-4EFA-9A53-77DD2E5C1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1FA3-6273-4ADA-BA52-A4367B6E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387A-EDA4-444B-A40E-8571AE6E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2144-07F2-4A9E-A29E-98CCBF25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5620D-244E-405E-A1ED-3C4DCD9EA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1AC98-FFA9-42DC-9B5A-069C53B6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7223-BABC-4384-8091-AD9BBB2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7F50-E5B6-42B4-811F-606991D2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7313-43C7-42EA-97EB-889D2A0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62F0-52B1-4B97-97BF-7AC5A081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0E71-0E6A-49B8-B089-3816031F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184D-3DD1-4478-9DE4-9EEA0607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640C-056F-41BC-A485-5B8AECF4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7A08-6683-4A7B-8845-C0220727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3996-F793-45F4-BF24-1579BD8F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3800-A58E-4770-BBBE-51175CDE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63E8-908E-46EA-8FF6-2BD7E31E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AFA3-482C-4C48-8609-53D050A6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B64A-F9A6-4F98-B129-7673995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7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0B84-D133-49E9-AA7C-743E4C0C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1585-5E2A-4016-A028-5509D7468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12624-F99A-4C4A-A65A-B2A9C64B0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045E-ADE3-47BF-BDB8-3D95D805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9382-E8E8-485B-B725-C33A19F8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9CA4-28EB-4C52-8EA7-CAFC8C12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FF5-94A3-437E-9DBE-A7FDD008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FC05-D7D6-4B6D-B2CD-5243CB89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D93E-C609-4271-85DE-CD2B44855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B82A0-1E63-460E-9E41-4167A9A1F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E7F3A-8FD9-4A5A-9143-47E729F8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47B24-5CB5-46FB-B0A0-9ECC4A6B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CDD16-414D-4FB4-B5F8-316F7EB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4E7BA-F659-4409-A4ED-378416C3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F75-38ED-48E8-AB6B-FCD492D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05049-5B6B-4EBF-9E35-CC56E2AC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40FA8-D29B-4140-BF01-9D3B77A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F55BB-6A69-4B7E-9188-46B05688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C7F67-85A5-4BFC-A855-5B48317C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9F1B5-663A-4024-B0D1-93FFFAFA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8C749-ABEC-4816-A141-CA49A50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6FD9-686E-4F70-90DD-72067319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4BD3-0E18-4510-8FA4-4B216DC8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D45DD-D920-480B-8C07-7097320C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BBEE5-2279-4A11-ACB0-42B6B58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1AC1-A3F2-4816-A552-C40A3A3D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99A5-C3AE-43F2-ACC2-9E736545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9A6A-8D26-4B8B-9E28-A084D186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7AF84-3BF2-48A5-8551-CEF5ABB08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72B6-0B20-4834-9109-81A76397C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AA3E-D2BB-4ACA-B3A1-7649DB4F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3289F-367D-4340-8F39-AC5123D9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77A6-7527-4712-8B61-E21EBB51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0B2E9-ADB2-462D-B309-1F6FF2C8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8767-C801-4DB7-9BA8-BCDA559A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5E71-E75A-49A4-8BD7-7D991A481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EF8D-51DF-44B3-8685-116B30E2FEA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D11A-04EF-42C6-89EF-50BC05880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EA28-DCA5-4BEC-AE70-6247DC1D5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1A99-AE68-4C8B-B662-B5E3301C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CD8D-F85C-4765-B8B5-B4ED8EB3B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6B53B-1975-4C2D-9591-5D8A33558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Retrieving data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481331"/>
            <a:ext cx="10515600" cy="1318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If we need the first or the last line of the data frame, we can use the df[:1] or df[-1:] construct: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619835" y="3429000"/>
            <a:ext cx="2505502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df[12:15]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df[-1:]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6898A-2DEB-4BFD-864B-D3F17BF6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0" y="1944550"/>
            <a:ext cx="6802531" cy="48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34" y="310534"/>
            <a:ext cx="10515600" cy="8768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Data dimensionality, feature names, and feature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205C9F-6B7B-40DB-95A9-7FAFB52FA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89" y="1722472"/>
            <a:ext cx="2351837" cy="104730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838200" y="1492503"/>
            <a:ext cx="6415649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Data Dimensionality: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print(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df.shape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Printing out column names using columns: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print(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df.columns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701760-EF0B-421B-90BA-B43FCF188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2197"/>
            <a:ext cx="7800833" cy="24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305410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Feature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4" y="3859887"/>
            <a:ext cx="6287069" cy="256042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sz="2600" dirty="0">
                <a:latin typeface="Arial Narrow" panose="020B0606020202030204" pitchFamily="34" charset="0"/>
              </a:rPr>
              <a:t>bool, int64, float64 and object are the data types of our features</a:t>
            </a:r>
          </a:p>
          <a:p>
            <a:endParaRPr lang="en-US" sz="2600" dirty="0">
              <a:latin typeface="Arial Narrow" panose="020B0606020202030204" pitchFamily="34" charset="0"/>
            </a:endParaRPr>
          </a:p>
          <a:p>
            <a:r>
              <a:rPr lang="en-US" sz="2600" dirty="0">
                <a:latin typeface="Arial Narrow" panose="020B0606020202030204" pitchFamily="34" charset="0"/>
              </a:rPr>
              <a:t>With this same method, we can easily see if there are any missing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442414" y="1182231"/>
            <a:ext cx="635991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Use the info() method to output some general information about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2BB4C-3BF7-4A85-8006-7B03F3940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83" y="-57503"/>
            <a:ext cx="5167890" cy="661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1BF9E-6E6E-49EE-9C78-7521021664DF}"/>
              </a:ext>
            </a:extLst>
          </p:cNvPr>
          <p:cNvSpPr/>
          <p:nvPr/>
        </p:nvSpPr>
        <p:spPr>
          <a:xfrm>
            <a:off x="442414" y="2505670"/>
            <a:ext cx="272386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print(df.info())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28" y="268286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Changing the Feature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28" y="1256498"/>
            <a:ext cx="7600666" cy="256042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Change the column type with the </a:t>
            </a:r>
            <a:r>
              <a:rPr lang="en-US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astype</a:t>
            </a:r>
            <a:r>
              <a:rPr lang="en-US" sz="2400" dirty="0">
                <a:latin typeface="Arial Narrow" panose="020B0606020202030204" pitchFamily="34" charset="0"/>
              </a:rPr>
              <a:t> method </a:t>
            </a:r>
          </a:p>
          <a:p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Let’s</a:t>
            </a:r>
            <a:r>
              <a:rPr lang="en-US" sz="2400" dirty="0">
                <a:latin typeface="Arial Narrow" panose="020B0606020202030204" pitchFamily="34" charset="0"/>
              </a:rPr>
              <a:t> apply this method to the churn feature to convert it into int64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describe method shows basic statistical characteristics of each numerical feature (int64 and float64 types)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number of non-missing values, mean, standard deviation, range, median, 0.25 and 0.75 quartiles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7961194" y="1910536"/>
            <a:ext cx="3870278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df['churn'] = df['churn'].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astype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('int64’)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df.describe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957FD-87B8-4978-978E-E9B8B9E34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2" y="3813825"/>
            <a:ext cx="10848679" cy="2922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7D7A50-A36D-45AA-AA9E-09BFEEC6832B}"/>
              </a:ext>
            </a:extLst>
          </p:cNvPr>
          <p:cNvSpPr/>
          <p:nvPr/>
        </p:nvSpPr>
        <p:spPr>
          <a:xfrm>
            <a:off x="6407131" y="60365"/>
            <a:ext cx="563019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number of individuals or items moving out of a collective group over a specific period.</a:t>
            </a:r>
          </a:p>
        </p:txBody>
      </p:sp>
    </p:spTree>
    <p:extLst>
      <p:ext uri="{BB962C8B-B14F-4D97-AF65-F5344CB8AC3E}">
        <p14:creationId xmlns:p14="http://schemas.microsoft.com/office/powerpoint/2010/main" val="234793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Statistics of non-numerical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72" y="1583094"/>
            <a:ext cx="10515600" cy="160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Explicitly indicate data types of interest in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include</a:t>
            </a:r>
            <a:r>
              <a:rPr lang="en-US" dirty="0">
                <a:latin typeface="Arial Narrow" panose="020B0606020202030204" pitchFamily="34" charset="0"/>
              </a:rPr>
              <a:t>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325469" y="3147995"/>
            <a:ext cx="4164644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df.describe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(include=['object', 'bool'])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CA445-EFD9-4940-8EAC-4ED27E86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82" y="2715904"/>
            <a:ext cx="6683749" cy="29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32" y="321188"/>
            <a:ext cx="10515600" cy="8768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Statistics of Categorical (type object) and Boolean (type bool)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629439"/>
            <a:ext cx="10515600" cy="256042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For categorical (type object) and </a:t>
            </a:r>
            <a:r>
              <a:rPr lang="en-US" dirty="0" err="1">
                <a:latin typeface="Arial Narrow" panose="020B0606020202030204" pitchFamily="34" charset="0"/>
              </a:rPr>
              <a:t>boolean</a:t>
            </a:r>
            <a:r>
              <a:rPr lang="en-US" dirty="0">
                <a:latin typeface="Arial Narrow" panose="020B0606020202030204" pitchFamily="34" charset="0"/>
              </a:rPr>
              <a:t> (type bool) features we can use the </a:t>
            </a:r>
            <a:r>
              <a:rPr lang="en-US" dirty="0" err="1">
                <a:latin typeface="Arial Narrow" panose="020B0606020202030204" pitchFamily="34" charset="0"/>
              </a:rPr>
              <a:t>value_counts</a:t>
            </a:r>
            <a:r>
              <a:rPr lang="en-US" dirty="0">
                <a:latin typeface="Arial Narrow" panose="020B0606020202030204" pitchFamily="34" charset="0"/>
              </a:rPr>
              <a:t> method</a:t>
            </a:r>
          </a:p>
          <a:p>
            <a:r>
              <a:rPr lang="en-US" dirty="0">
                <a:latin typeface="Arial Narrow" panose="020B0606020202030204" pitchFamily="34" charset="0"/>
              </a:rPr>
              <a:t>Let’s have a look at the distribution of Churn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556132" y="3453970"/>
            <a:ext cx="5735486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df['churn'].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value_counts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df['churn'].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value_counts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(normalize=True)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FD36F-4550-465F-B080-0DA4460F1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492299"/>
            <a:ext cx="5155456" cy="364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1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14410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DataFrame</a:t>
            </a:r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 Sorting</a:t>
            </a:r>
            <a:b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8" y="1064726"/>
            <a:ext cx="10515600" cy="25604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A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can be sorted by the value of one of the variables (</a:t>
            </a:r>
            <a:r>
              <a:rPr lang="en-US" sz="2400" dirty="0" err="1">
                <a:latin typeface="Arial Narrow" panose="020B0606020202030204" pitchFamily="34" charset="0"/>
              </a:rPr>
              <a:t>i.e</a:t>
            </a:r>
            <a:r>
              <a:rPr lang="en-US" sz="2400" dirty="0">
                <a:latin typeface="Arial Narrow" panose="020B0606020202030204" pitchFamily="34" charset="0"/>
              </a:rPr>
              <a:t> columns).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For example, we can sort by Total day charge (use ascending=False to sort in descending order)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3485865" y="2073586"/>
            <a:ext cx="60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df.sort_values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(by=‘total day charge', ascending=False).head()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29072-472B-444D-A880-D6036917F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"/>
          <a:stretch/>
        </p:blipFill>
        <p:spPr>
          <a:xfrm>
            <a:off x="1446380" y="3460976"/>
            <a:ext cx="9403590" cy="32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84" y="378773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Sort by multiple columns:</a:t>
            </a:r>
            <a:b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052FD4-EE0A-467A-A4AC-177D2A6B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10261"/>
            <a:ext cx="7851860" cy="371930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751012" y="1147844"/>
            <a:ext cx="4731676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df.sort_values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(by=[‘churn', ‘total day charge'],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       ascending=[True, False]).head()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1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3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Indexing and retrieving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3" y="1597861"/>
            <a:ext cx="10515600" cy="256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can be indexed in different ways.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514350" indent="-514350">
              <a:buAutoNum type="alphaLcParenBoth"/>
            </a:pPr>
            <a:r>
              <a:rPr lang="en-US" dirty="0">
                <a:latin typeface="Arial Narrow" panose="020B0606020202030204" pitchFamily="34" charset="0"/>
              </a:rPr>
              <a:t>To get a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single column</a:t>
            </a:r>
            <a:r>
              <a:rPr lang="en-US" dirty="0">
                <a:latin typeface="Arial Narrow" panose="020B0606020202030204" pitchFamily="34" charset="0"/>
              </a:rPr>
              <a:t>, we can use 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['Name'] construction </a:t>
            </a:r>
          </a:p>
          <a:p>
            <a:pPr marL="514350" indent="-514350">
              <a:buAutoNum type="alphaLcParenBoth"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What is the proportion of churned users in our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dataframe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875430" y="4375172"/>
            <a:ext cx="3419901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df[‘churn'].mean()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9CC8A-5655-4CAC-8112-8B8BEF17A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7"/>
          <a:stretch/>
        </p:blipFill>
        <p:spPr>
          <a:xfrm>
            <a:off x="6655100" y="4409965"/>
            <a:ext cx="4889643" cy="12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277381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Indexing and retrieving data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9" y="1523027"/>
            <a:ext cx="8196618" cy="34611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(b) Boolean indexing with one column: 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sz="3000" dirty="0">
                <a:latin typeface="Arial Narrow" panose="020B0606020202030204" pitchFamily="34" charset="0"/>
              </a:rPr>
              <a:t>The syntax is </a:t>
            </a:r>
            <a:r>
              <a:rPr lang="en-US" sz="3000" dirty="0">
                <a:solidFill>
                  <a:srgbClr val="FF0000"/>
                </a:solidFill>
                <a:latin typeface="Arial Narrow" panose="020B0606020202030204" pitchFamily="34" charset="0"/>
              </a:rPr>
              <a:t>df[P(df['Name'])]</a:t>
            </a:r>
            <a:r>
              <a:rPr lang="en-US" sz="3000" dirty="0">
                <a:latin typeface="Arial Narrow" panose="020B0606020202030204" pitchFamily="34" charset="0"/>
              </a:rPr>
              <a:t>, where P is some logical condition that is checked for each element of the Name column. </a:t>
            </a:r>
          </a:p>
          <a:p>
            <a:r>
              <a:rPr lang="en-US" sz="3000" dirty="0">
                <a:latin typeface="Arial Narrow" panose="020B0606020202030204" pitchFamily="34" charset="0"/>
              </a:rPr>
              <a:t>The result of such indexing is the </a:t>
            </a:r>
            <a:r>
              <a:rPr lang="en-US" sz="3000" dirty="0" err="1">
                <a:latin typeface="Arial Narrow" panose="020B0606020202030204" pitchFamily="34" charset="0"/>
              </a:rPr>
              <a:t>DataFrame</a:t>
            </a:r>
            <a:r>
              <a:rPr lang="en-US" sz="3000" dirty="0">
                <a:latin typeface="Arial Narrow" panose="020B0606020202030204" pitchFamily="34" charset="0"/>
              </a:rPr>
              <a:t> consisting only of rows that satisfy the P condition on the Name column.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What are average values of numerical features for churned users?</a:t>
            </a:r>
            <a:endParaRPr lang="en-US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848134" y="4984203"/>
            <a:ext cx="4375245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df[df[‘churn'] == 1].mean()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6F257-0357-421A-B623-37D58B963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77" y="1111734"/>
            <a:ext cx="3460948" cy="40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20C6-6C07-45AB-9DC1-36B4CF2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Exploratory data analysis (EDA)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C1EC-94E6-450C-B6C4-9A34939D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Exploratory data analysis is an approach for analyzing data sets to summarize their main characteristics, often with visual methods</a:t>
            </a:r>
          </a:p>
          <a:p>
            <a:r>
              <a:rPr lang="en-US" dirty="0">
                <a:latin typeface="Arial Narrow" panose="020B0606020202030204" pitchFamily="34" charset="0"/>
              </a:rPr>
              <a:t>EDA is statisticians way of </a:t>
            </a:r>
            <a:r>
              <a:rPr lang="en-US" i="1" dirty="0">
                <a:latin typeface="Arial Narrow" panose="020B0606020202030204" pitchFamily="34" charset="0"/>
              </a:rPr>
              <a:t>story telling</a:t>
            </a:r>
            <a:r>
              <a:rPr lang="en-US" dirty="0">
                <a:latin typeface="Arial Narrow" panose="020B0606020202030204" pitchFamily="34" charset="0"/>
              </a:rPr>
              <a:t> where you explore data, find patterns and tells insights</a:t>
            </a:r>
          </a:p>
        </p:txBody>
      </p:sp>
    </p:spTree>
    <p:extLst>
      <p:ext uri="{BB962C8B-B14F-4D97-AF65-F5344CB8AC3E}">
        <p14:creationId xmlns:p14="http://schemas.microsoft.com/office/powerpoint/2010/main" val="100148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3" y="36796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Indexing and retrieving data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05" y="1288013"/>
            <a:ext cx="6266598" cy="256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How much time (on average) do churned users spend on the phone during daytime?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6704841" y="1244786"/>
            <a:ext cx="497650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df[df['churn'] == 1]['total day minutes'].mean()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1069A-91C9-460B-94DF-F25CEF7F4DBE}"/>
              </a:ext>
            </a:extLst>
          </p:cNvPr>
          <p:cNvSpPr/>
          <p:nvPr/>
        </p:nvSpPr>
        <p:spPr>
          <a:xfrm>
            <a:off x="510653" y="3413096"/>
            <a:ext cx="7610524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df[(df['churn'] == 1) &amp; (df['international plan']== 'yes')]['total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intl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minutes'].max()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0A8849-EA8D-4396-AA8C-0586F9D8DB0A}"/>
              </a:ext>
            </a:extLst>
          </p:cNvPr>
          <p:cNvSpPr txBox="1">
            <a:spLocks/>
          </p:cNvSpPr>
          <p:nvPr/>
        </p:nvSpPr>
        <p:spPr>
          <a:xfrm>
            <a:off x="420805" y="2467314"/>
            <a:ext cx="6880747" cy="103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What is the maximum length of international calls among loyal users (Churn == 0) who do not have an international plan?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C7C68-E773-46DF-86C5-01303012B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" y="4796798"/>
            <a:ext cx="9334853" cy="20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0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Indexing and retrieving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73" y="1241946"/>
            <a:ext cx="11514161" cy="77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     (c) 	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DataFrames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 indexing by column name (label) or row name (index) or by the serial 	number of a row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237698" y="4388621"/>
            <a:ext cx="339260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df.loc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[0:5,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State':'Area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code’]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df.iloc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[0:4, 0:4]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25F28-F3FA-4E8D-977D-BA6E4725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43" y="3729618"/>
            <a:ext cx="3521123" cy="3128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0E26A-C998-4BFA-864A-37C05407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05" y="3754204"/>
            <a:ext cx="4414397" cy="28475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7D3284-F957-4A89-828B-1CE9AECAA961}"/>
              </a:ext>
            </a:extLst>
          </p:cNvPr>
          <p:cNvSpPr/>
          <p:nvPr/>
        </p:nvSpPr>
        <p:spPr>
          <a:xfrm>
            <a:off x="721193" y="1969100"/>
            <a:ext cx="112451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loc method </a:t>
            </a:r>
            <a:r>
              <a:rPr lang="en-US" sz="2200" dirty="0">
                <a:latin typeface="Arial Narrow" panose="020B0606020202030204" pitchFamily="34" charset="0"/>
              </a:rPr>
              <a:t>is used for </a:t>
            </a: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indexing by name</a:t>
            </a:r>
            <a:r>
              <a:rPr lang="en-US" sz="2200" dirty="0">
                <a:latin typeface="Arial Narrow" panose="020B0606020202030204" pitchFamily="34" charset="0"/>
              </a:rPr>
              <a:t>, while </a:t>
            </a:r>
            <a:r>
              <a:rPr lang="en-US" sz="22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iloc</a:t>
            </a:r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()</a:t>
            </a:r>
            <a:r>
              <a:rPr lang="en-US" sz="2200" dirty="0">
                <a:latin typeface="Arial Narrow" panose="020B0606020202030204" pitchFamily="34" charset="0"/>
              </a:rPr>
              <a:t> is used </a:t>
            </a: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for indexing by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In the first case below, we say "give us the values of the rows with index from 0 to 5 (inclusive) and columns labeled from State to Area code (inclusive)"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In the second case, we say "give us the values of the first five rows in the first three columns" (as in a typical Python slice: the maximal value is not included)</a:t>
            </a:r>
          </a:p>
        </p:txBody>
      </p:sp>
    </p:spTree>
    <p:extLst>
      <p:ext uri="{BB962C8B-B14F-4D97-AF65-F5344CB8AC3E}">
        <p14:creationId xmlns:p14="http://schemas.microsoft.com/office/powerpoint/2010/main" val="3566495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Indexing and retrieving data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481331"/>
            <a:ext cx="10515600" cy="1318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(d) If we need the first or the last line of the data frame, we can use the df[:1] or df[-1:] construct: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619835" y="3429000"/>
            <a:ext cx="2505502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df[12:15]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df[-1:]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6898A-2DEB-4BFD-864B-D3F17BF6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0" y="1944550"/>
            <a:ext cx="6802531" cy="48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Applying Functions to Cells, Columns and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629439"/>
            <a:ext cx="10515600" cy="256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To apply functions to each column, use apply():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647131" y="3623868"/>
            <a:ext cx="328342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df.apply(</a:t>
            </a:r>
            <a:r>
              <a:rPr lang="en-US" sz="2000" dirty="0" err="1">
                <a:latin typeface="Arial Narrow" panose="020B0606020202030204" pitchFamily="34" charset="0"/>
              </a:rPr>
              <a:t>np.max</a:t>
            </a:r>
            <a:r>
              <a:rPr lang="en-US" sz="2000" dirty="0">
                <a:latin typeface="Arial Narrow" panose="020B0606020202030204" pitchFamily="34" charset="0"/>
              </a:rPr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63C36-A2CB-4F1E-BC49-90EA58A95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18" y="1046974"/>
            <a:ext cx="3916851" cy="57511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974DFB-9FF6-40DD-8F8E-F58B9C65E9A9}"/>
              </a:ext>
            </a:extLst>
          </p:cNvPr>
          <p:cNvSpPr/>
          <p:nvPr/>
        </p:nvSpPr>
        <p:spPr>
          <a:xfrm>
            <a:off x="647131" y="238688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The apply method can also be used to apply a function to each row.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To do this, specify axis=1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2A89F-A61C-4E9A-A0FB-6E278BA4154C}"/>
              </a:ext>
            </a:extLst>
          </p:cNvPr>
          <p:cNvSpPr/>
          <p:nvPr/>
        </p:nvSpPr>
        <p:spPr>
          <a:xfrm>
            <a:off x="781859" y="5265672"/>
            <a:ext cx="3013967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How to a particular Row?</a:t>
            </a:r>
          </a:p>
          <a:p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Home Task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25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40" y="1460260"/>
            <a:ext cx="10515600" cy="256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Lambda function: 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If we need to select all states starting with W, we can do it like this: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2234819" y="2470890"/>
            <a:ext cx="6096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df[df[‘state'].apply(lambda state: state[0] == 'W')].head()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D854D-427E-4A0C-8D20-BEF506A2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75" y="3618804"/>
            <a:ext cx="6246127" cy="31919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86F692-435A-4B39-BD4C-DD4318AE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3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Applying Functions to Cells, Columns and Rows</a:t>
            </a:r>
          </a:p>
        </p:txBody>
      </p:sp>
    </p:spTree>
    <p:extLst>
      <p:ext uri="{BB962C8B-B14F-4D97-AF65-F5344CB8AC3E}">
        <p14:creationId xmlns:p14="http://schemas.microsoft.com/office/powerpoint/2010/main" val="3220424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775F-480B-4E70-8F03-817CFA41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81" y="1760031"/>
            <a:ext cx="10515600" cy="9926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The map method can be used to replace values in a column by passing a dictionary of the form {</a:t>
            </a:r>
            <a:r>
              <a:rPr lang="en-US" sz="2400" dirty="0" err="1">
                <a:latin typeface="Arial Narrow" panose="020B0606020202030204" pitchFamily="34" charset="0"/>
              </a:rPr>
              <a:t>old_value</a:t>
            </a:r>
            <a:r>
              <a:rPr lang="en-US" sz="2400" dirty="0">
                <a:latin typeface="Arial Narrow" panose="020B0606020202030204" pitchFamily="34" charset="0"/>
              </a:rPr>
              <a:t>: </a:t>
            </a:r>
            <a:r>
              <a:rPr lang="en-US" sz="2400" dirty="0" err="1">
                <a:latin typeface="Arial Narrow" panose="020B0606020202030204" pitchFamily="34" charset="0"/>
              </a:rPr>
              <a:t>new_value</a:t>
            </a:r>
            <a:r>
              <a:rPr lang="en-US" sz="2400" dirty="0">
                <a:latin typeface="Arial Narrow" panose="020B0606020202030204" pitchFamily="34" charset="0"/>
              </a:rPr>
              <a:t>} as its argument: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3BFC7-05F0-4E2C-8806-7604C616C5AF}"/>
              </a:ext>
            </a:extLst>
          </p:cNvPr>
          <p:cNvSpPr/>
          <p:nvPr/>
        </p:nvSpPr>
        <p:spPr>
          <a:xfrm>
            <a:off x="346881" y="2746290"/>
            <a:ext cx="5207758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d = {'No' : False, 'Yes' : True}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df['International plan'] = df['International plan'].map(d)</a:t>
            </a:r>
          </a:p>
          <a:p>
            <a:r>
              <a:rPr lang="en-US" sz="2000" dirty="0" err="1">
                <a:latin typeface="Arial Narrow" panose="020B0606020202030204" pitchFamily="34" charset="0"/>
              </a:rPr>
              <a:t>df.head</a:t>
            </a:r>
            <a:r>
              <a:rPr lang="en-US" sz="2000" dirty="0">
                <a:latin typeface="Arial Narrow" panose="020B0606020202030204" pitchFamily="34" charset="0"/>
              </a:rPr>
              <a:t>()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The same thing can be done with the replace method</a:t>
            </a:r>
            <a:r>
              <a:rPr lang="en-US" sz="2000" dirty="0">
                <a:latin typeface="Arial Narrow" panose="020B0606020202030204" pitchFamily="34" charset="0"/>
              </a:rPr>
              <a:t>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df = </a:t>
            </a:r>
            <a:r>
              <a:rPr lang="en-US" sz="2000" dirty="0" err="1">
                <a:latin typeface="Arial Narrow" panose="020B0606020202030204" pitchFamily="34" charset="0"/>
              </a:rPr>
              <a:t>df.replace</a:t>
            </a:r>
            <a:r>
              <a:rPr lang="en-US" sz="2000" dirty="0">
                <a:latin typeface="Arial Narrow" panose="020B0606020202030204" pitchFamily="34" charset="0"/>
              </a:rPr>
              <a:t>({'Voice mail plan': d})</a:t>
            </a:r>
          </a:p>
          <a:p>
            <a:r>
              <a:rPr lang="en-US" sz="2000" dirty="0" err="1">
                <a:latin typeface="Arial Narrow" panose="020B0606020202030204" pitchFamily="34" charset="0"/>
              </a:rPr>
              <a:t>df.head</a:t>
            </a:r>
            <a:r>
              <a:rPr lang="en-US" sz="2000" dirty="0">
                <a:latin typeface="Arial Narrow" panose="020B0606020202030204" pitchFamily="34" charset="0"/>
              </a:rPr>
              <a:t>()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B69C5-1EB5-49A4-8DAA-E3DE016E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81" y="3718561"/>
            <a:ext cx="5257800" cy="2927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CFA7F-FD92-437F-832B-C01C619EA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81" y="2497995"/>
            <a:ext cx="6587319" cy="9589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5DDC33-D240-4938-AE33-2E930ABF5A2F}"/>
              </a:ext>
            </a:extLst>
          </p:cNvPr>
          <p:cNvSpPr/>
          <p:nvPr/>
        </p:nvSpPr>
        <p:spPr>
          <a:xfrm>
            <a:off x="346881" y="1241946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Map function: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67E6E08-AFA9-4FDB-B7E0-E199C3B96A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7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Arial Narrow" panose="020B0606020202030204" pitchFamily="34" charset="0"/>
              </a:rPr>
              <a:t>Applying Functions to Cells, Columns and Rows</a:t>
            </a: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7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95" y="1250793"/>
            <a:ext cx="4894998" cy="8768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Grouping Data</a:t>
            </a:r>
            <a:b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95" y="2439535"/>
            <a:ext cx="11268502" cy="290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df.groupby</a:t>
            </a:r>
            <a:r>
              <a:rPr lang="en-US" sz="2400" dirty="0">
                <a:latin typeface="Arial Narrow" panose="020B0606020202030204" pitchFamily="34" charset="0"/>
              </a:rPr>
              <a:t>(by=</a:t>
            </a:r>
            <a:r>
              <a:rPr lang="en-US" sz="2400" dirty="0" err="1">
                <a:latin typeface="Arial Narrow" panose="020B0606020202030204" pitchFamily="34" charset="0"/>
              </a:rPr>
              <a:t>grouping_columns</a:t>
            </a:r>
            <a:r>
              <a:rPr lang="en-US" sz="2400" dirty="0">
                <a:latin typeface="Arial Narrow" panose="020B0606020202030204" pitchFamily="34" charset="0"/>
              </a:rPr>
              <a:t>)[columns_to_show].function()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First, the </a:t>
            </a:r>
            <a:r>
              <a:rPr lang="en-US" sz="2400" dirty="0" err="1">
                <a:latin typeface="Arial Narrow" panose="020B0606020202030204" pitchFamily="34" charset="0"/>
              </a:rPr>
              <a:t>groupby</a:t>
            </a:r>
            <a:r>
              <a:rPr lang="en-US" sz="2400" dirty="0">
                <a:latin typeface="Arial Narrow" panose="020B0606020202030204" pitchFamily="34" charset="0"/>
              </a:rPr>
              <a:t> method divides the </a:t>
            </a:r>
            <a:r>
              <a:rPr lang="en-US" sz="2400" dirty="0" err="1">
                <a:latin typeface="Arial Narrow" panose="020B0606020202030204" pitchFamily="34" charset="0"/>
              </a:rPr>
              <a:t>grouping_columns</a:t>
            </a:r>
            <a:r>
              <a:rPr lang="en-US" sz="2400" dirty="0">
                <a:latin typeface="Arial Narrow" panose="020B0606020202030204" pitchFamily="34" charset="0"/>
              </a:rPr>
              <a:t> by their values.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They become a new index in the resulting </a:t>
            </a:r>
            <a:r>
              <a:rPr lang="en-US" sz="2000" dirty="0" err="1">
                <a:latin typeface="Arial Narrow" panose="020B0606020202030204" pitchFamily="34" charset="0"/>
              </a:rPr>
              <a:t>dataframe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Then, columns of interest are selected (columns_to_show).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If columns_to_show is not included, all non </a:t>
            </a:r>
            <a:r>
              <a:rPr lang="en-US" sz="2000" dirty="0" err="1">
                <a:latin typeface="Arial Narrow" panose="020B0606020202030204" pitchFamily="34" charset="0"/>
              </a:rPr>
              <a:t>groupby</a:t>
            </a:r>
            <a:r>
              <a:rPr lang="en-US" sz="2000" dirty="0">
                <a:latin typeface="Arial Narrow" panose="020B0606020202030204" pitchFamily="34" charset="0"/>
              </a:rPr>
              <a:t> clauses will be included.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Finally, one or several functions are applied to the obtained groups per selected columns.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495868" y="5127558"/>
            <a:ext cx="795209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columns_to_show = ['total day minutes', 'total eve minutes’, total night minutes']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df.groupby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(['churn'])[columns_to_show].describe(percentiles=[])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9A2821-9C88-433F-AE36-5C42D3FB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18" y="62050"/>
            <a:ext cx="6814782" cy="23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95" y="1265807"/>
            <a:ext cx="10515600" cy="8768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Passing a list of functions to </a:t>
            </a:r>
            <a:r>
              <a:rPr lang="en-US" sz="28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agg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():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332095" y="2159688"/>
            <a:ext cx="7665493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columns_to_show = ['total day minutes', 'total eve minutes',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                  'total night minutes']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df.groupby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(['churn'])[columns_to_show].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agg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np.mean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np.std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np.min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np.max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15C0D-D048-4F30-9BA7-AF55FA89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5" y="4504778"/>
            <a:ext cx="7297004" cy="21934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B96B1F-6B07-4042-BFD1-6CFEBA3A2443}"/>
              </a:ext>
            </a:extLst>
          </p:cNvPr>
          <p:cNvSpPr txBox="1">
            <a:spLocks/>
          </p:cNvSpPr>
          <p:nvPr/>
        </p:nvSpPr>
        <p:spPr>
          <a:xfrm>
            <a:off x="332095" y="402517"/>
            <a:ext cx="4894998" cy="87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Grouping Data</a:t>
            </a:r>
            <a:b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9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6" y="190455"/>
            <a:ext cx="10515600" cy="8768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Summary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92" y="1196570"/>
            <a:ext cx="10515600" cy="18839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Suppose we want to see how the observations in our sample are distributed in the context of two variables - Churn and International plan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To do so, we can build a contingency table using 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crosstab</a:t>
            </a:r>
            <a:r>
              <a:rPr lang="en-US" sz="2400" dirty="0">
                <a:latin typeface="Arial Narrow" panose="020B0606020202030204" pitchFamily="34" charset="0"/>
              </a:rPr>
              <a:t> method</a:t>
            </a: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83106" y="3339058"/>
            <a:ext cx="595343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latin typeface="Arial Narrow" panose="020B0606020202030204" pitchFamily="34" charset="0"/>
              </a:rPr>
              <a:t>pd.crosstab</a:t>
            </a:r>
            <a:r>
              <a:rPr lang="en-US" sz="2000" dirty="0">
                <a:latin typeface="Arial Narrow" panose="020B0606020202030204" pitchFamily="34" charset="0"/>
              </a:rPr>
              <a:t>(df['Churn'], df['International plan'])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pd.crosstab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(df['Churn'], df['Voice mail plan'], normalize=True)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3ABCA-D0FC-4863-A696-2E546F5B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47" y="2575504"/>
            <a:ext cx="5953439" cy="38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93" y="378773"/>
            <a:ext cx="3352232" cy="876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Pivot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93" y="2376997"/>
            <a:ext cx="11281013" cy="2560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Pivot_table</a:t>
            </a:r>
            <a:r>
              <a:rPr lang="en-US" sz="2400" dirty="0">
                <a:latin typeface="Arial Narrow" panose="020B0606020202030204" pitchFamily="34" charset="0"/>
              </a:rPr>
              <a:t> method takes the following parameters: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values – a list of variables to calculate statistics for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index – a list of variables to group data by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aggfunc</a:t>
            </a:r>
            <a:r>
              <a:rPr lang="en-US" sz="2400" dirty="0">
                <a:latin typeface="Arial Narrow" panose="020B0606020202030204" pitchFamily="34" charset="0"/>
              </a:rPr>
              <a:t> – what statistics we need to calculate for groups: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sum, mean, maximum, minimum or something 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Let’s look at the average number of day, evening, and night calls by area code: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2066497" y="4950286"/>
            <a:ext cx="576731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df.pivot_table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(['total day calls', 'total eve calls', 'total night calls'], ['area code'],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aggfunc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='std’)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#sum , mean, maximum, minimum or something else.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76555-9147-4F9F-B4E6-FF91813B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53" y="0"/>
            <a:ext cx="8194643" cy="2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99FDB30-3194-4119-AC1E-F645BAEBFD3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46244" y="1467467"/>
            <a:ext cx="10407555" cy="46069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EDA usually employs graphical techniques to get better understanding of data, such as Histograms, Line charts, Box plots etc.</a:t>
            </a:r>
          </a:p>
          <a:p>
            <a:pPr lvl="1" eaLnBrk="1" hangingPunct="1"/>
            <a:r>
              <a:rPr lang="en-US" altLang="en-US" dirty="0">
                <a:latin typeface="Arial Narrow" panose="020B0606020202030204" pitchFamily="34" charset="0"/>
              </a:rPr>
              <a:t>However, some other techniques like tabulation, clustering, simple model building can also be used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Often undetected errors in data are discovered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9E12B4-4F21-415A-BE21-5B8FC575A1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Arial Narrow" panose="020B0606020202030204" pitchFamily="34" charset="0"/>
              </a:rPr>
              <a:t>Exploratory data analysis (EDA) </a:t>
            </a: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378773"/>
            <a:ext cx="6436057" cy="876821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DataFrame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transformations</a:t>
            </a:r>
            <a:b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5" y="2246751"/>
            <a:ext cx="10515600" cy="164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Adding columns to a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For example: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Calculate the total number of calls for all users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Create the </a:t>
            </a:r>
            <a:r>
              <a:rPr lang="en-US" sz="2400" dirty="0" err="1">
                <a:latin typeface="Arial Narrow" panose="020B0606020202030204" pitchFamily="34" charset="0"/>
              </a:rPr>
              <a:t>total_calls</a:t>
            </a:r>
            <a:r>
              <a:rPr lang="en-US" sz="2400" dirty="0">
                <a:latin typeface="Arial Narrow" panose="020B0606020202030204" pitchFamily="34" charset="0"/>
              </a:rPr>
              <a:t> Series and paste it into the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442414" y="3774472"/>
            <a:ext cx="7964607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total_calls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= df['Total day calls'] + df['Total eve calls'] + \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             df['Total night calls'] + df['Total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intl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calls']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df.insert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(loc=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df.columns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), column='Total calls', value=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total_calls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 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df.head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loc parameter is the number of columns after which to insert the Series object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we set it 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df.columns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 to paste it at the very end of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dataframe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5E430-681A-42CB-86AB-B5DCD65A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30" y="115913"/>
            <a:ext cx="4121317" cy="34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63" y="1629439"/>
            <a:ext cx="10515600" cy="5334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Add a column without creating an intermediate Series instance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456063" y="2296418"/>
            <a:ext cx="6326874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Code: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df['Total charge'] = df['total day charge'] + df['total eve charge'] + \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                    df['total night charge'] + df['total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intl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charge']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df.head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A0EE6-BC53-4B27-8632-7789FD63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57" y="231590"/>
            <a:ext cx="7392309" cy="723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56E75E-A599-4D86-AACF-018562A2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" y="4061138"/>
            <a:ext cx="5339781" cy="26010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B54A2F7-E9C0-4A31-B4A5-22703BF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63" y="365094"/>
            <a:ext cx="10515600" cy="8763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DataFrame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transformations</a:t>
            </a:r>
            <a:b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DE857-1697-46EC-81C7-57DF0EEF0B16}"/>
              </a:ext>
            </a:extLst>
          </p:cNvPr>
          <p:cNvSpPr/>
          <p:nvPr/>
        </p:nvSpPr>
        <p:spPr>
          <a:xfrm>
            <a:off x="456063" y="1167774"/>
            <a:ext cx="414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Adding columns to a </a:t>
            </a:r>
            <a:r>
              <a:rPr lang="en-US" sz="24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DataFrame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8618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29" y="2505629"/>
            <a:ext cx="10515600" cy="25604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Use the drop method, passing the required indexes and the axis parameter (1 if you delete columns, and nothing or 0 if you delete rows)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</a:t>
            </a:r>
            <a:r>
              <a:rPr lang="en-US" sz="2400" dirty="0" err="1">
                <a:latin typeface="Arial Narrow" panose="020B0606020202030204" pitchFamily="34" charset="0"/>
              </a:rPr>
              <a:t>inplace</a:t>
            </a:r>
            <a:r>
              <a:rPr lang="en-US" sz="2400" dirty="0">
                <a:latin typeface="Arial Narrow" panose="020B0606020202030204" pitchFamily="34" charset="0"/>
              </a:rPr>
              <a:t> argument tells whether to change the original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With </a:t>
            </a:r>
            <a:r>
              <a:rPr lang="en-US" sz="2000" dirty="0" err="1">
                <a:latin typeface="Arial Narrow" panose="020B0606020202030204" pitchFamily="34" charset="0"/>
              </a:rPr>
              <a:t>inplace</a:t>
            </a:r>
            <a:r>
              <a:rPr lang="en-US" sz="2000" dirty="0">
                <a:latin typeface="Arial Narrow" panose="020B0606020202030204" pitchFamily="34" charset="0"/>
              </a:rPr>
              <a:t>=False, the drop method doesn't change the existing </a:t>
            </a:r>
            <a:r>
              <a:rPr lang="en-US" sz="2000" dirty="0" err="1">
                <a:latin typeface="Arial Narrow" panose="020B0606020202030204" pitchFamily="34" charset="0"/>
              </a:rPr>
              <a:t>DataFrame</a:t>
            </a:r>
            <a:r>
              <a:rPr lang="en-US" sz="2000" dirty="0">
                <a:latin typeface="Arial Narrow" panose="020B0606020202030204" pitchFamily="34" charset="0"/>
              </a:rPr>
              <a:t> and returns a new one with dropped rows or columns.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With </a:t>
            </a:r>
            <a:r>
              <a:rPr lang="en-US" sz="2000" dirty="0" err="1">
                <a:latin typeface="Arial Narrow" panose="020B0606020202030204" pitchFamily="34" charset="0"/>
              </a:rPr>
              <a:t>inplace</a:t>
            </a:r>
            <a:r>
              <a:rPr lang="en-US" sz="2000" dirty="0">
                <a:latin typeface="Arial Narrow" panose="020B0606020202030204" pitchFamily="34" charset="0"/>
              </a:rPr>
              <a:t>=True, it alters the </a:t>
            </a:r>
            <a:r>
              <a:rPr lang="en-US" sz="2000" dirty="0" err="1">
                <a:latin typeface="Arial Narrow" panose="020B0606020202030204" pitchFamily="34" charset="0"/>
              </a:rPr>
              <a:t>DataFrame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438701" y="4720730"/>
            <a:ext cx="6477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get rid of just created columns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df.drop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(['Total charge', 'Total calls'], axis=1,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inplace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=True)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and here’s how you can delete rows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df.drop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([1, 2]).head()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7623C-2DE3-4C42-A97C-3D757B105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65" y="198277"/>
            <a:ext cx="7770650" cy="16714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73E144-7D78-4B19-A92D-82BA1942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29" y="291474"/>
            <a:ext cx="10515600" cy="8763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DataFrame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transformations</a:t>
            </a:r>
            <a:b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23E71-0E2A-4AB1-B39D-336CFC261FE8}"/>
              </a:ext>
            </a:extLst>
          </p:cNvPr>
          <p:cNvSpPr/>
          <p:nvPr/>
        </p:nvSpPr>
        <p:spPr>
          <a:xfrm>
            <a:off x="456063" y="1167774"/>
            <a:ext cx="3036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Delete columns or rows</a:t>
            </a:r>
          </a:p>
        </p:txBody>
      </p:sp>
    </p:spTree>
    <p:extLst>
      <p:ext uri="{BB962C8B-B14F-4D97-AF65-F5344CB8AC3E}">
        <p14:creationId xmlns:p14="http://schemas.microsoft.com/office/powerpoint/2010/main" val="2913469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324011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Predicting telecom churn </a:t>
            </a:r>
            <a:r>
              <a:rPr lang="en-US" sz="3600" dirty="0">
                <a:latin typeface="Arial Narrow" panose="020B0606020202030204" pitchFamily="34" charset="0"/>
              </a:rPr>
              <a:t>Using a crosstab contingency table </a:t>
            </a:r>
            <a:b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629439"/>
            <a:ext cx="10515600" cy="159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How churn rate is related to the International plan feature. </a:t>
            </a:r>
          </a:p>
          <a:p>
            <a:r>
              <a:rPr lang="en-US" dirty="0">
                <a:latin typeface="Arial Narrow" panose="020B0606020202030204" pitchFamily="34" charset="0"/>
              </a:rPr>
              <a:t>Using a crosstab contingency table and </a:t>
            </a:r>
          </a:p>
          <a:p>
            <a:r>
              <a:rPr lang="en-US" dirty="0">
                <a:latin typeface="Arial Narrow" panose="020B0606020202030204" pitchFamily="34" charset="0"/>
              </a:rPr>
              <a:t>Also through visual analysis with Seaborn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647131" y="3432303"/>
            <a:ext cx="60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pd.crosstab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(df['churn'], df['international plan'], margins=True)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C1699-3589-4648-8220-826C99792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25" y="2678321"/>
            <a:ext cx="4627992" cy="27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78" y="351477"/>
            <a:ext cx="5685430" cy="87682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Predicting telecom churn</a:t>
            </a:r>
            <a:r>
              <a:rPr lang="en-US" sz="3200" b="1" dirty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Visual analysis with Seaborn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365079" y="2661313"/>
            <a:ext cx="568543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 some imports to set up plotting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import </a:t>
            </a:r>
            <a:r>
              <a:rPr lang="en-US" sz="2000" dirty="0" err="1">
                <a:latin typeface="Arial Narrow" panose="020B0606020202030204" pitchFamily="34" charset="0"/>
              </a:rPr>
              <a:t>matplotlib.pyplot</a:t>
            </a:r>
            <a:r>
              <a:rPr lang="en-US" sz="2000" dirty="0">
                <a:latin typeface="Arial Narrow" panose="020B0606020202030204" pitchFamily="34" charset="0"/>
              </a:rPr>
              <a:t> as </a:t>
            </a:r>
            <a:r>
              <a:rPr lang="en-US" sz="2000" dirty="0" err="1">
                <a:latin typeface="Arial Narrow" panose="020B0606020202030204" pitchFamily="34" charset="0"/>
              </a:rPr>
              <a:t>plt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 pip install seaborn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import seaborn as </a:t>
            </a:r>
            <a:r>
              <a:rPr lang="en-US" sz="2000" dirty="0" err="1">
                <a:latin typeface="Arial Narrow" panose="020B0606020202030204" pitchFamily="34" charset="0"/>
              </a:rPr>
              <a:t>sns</a:t>
            </a:r>
            <a:endParaRPr lang="en-US" sz="2000" dirty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 err="1">
                <a:latin typeface="Arial Narrow" panose="020B0606020202030204" pitchFamily="34" charset="0"/>
              </a:rPr>
              <a:t>sns.countplot</a:t>
            </a:r>
            <a:r>
              <a:rPr lang="en-US" sz="2000" dirty="0">
                <a:latin typeface="Arial Narrow" panose="020B0606020202030204" pitchFamily="34" charset="0"/>
              </a:rPr>
              <a:t>(x='international plan', hue='churn', data=df);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CB875-AB39-402C-8C2E-C336D0E7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100410" cy="3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32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321781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Predicting telecom churn </a:t>
            </a:r>
            <a:r>
              <a:rPr lang="en-US" sz="3600" dirty="0">
                <a:latin typeface="Arial Narrow" panose="020B0606020202030204" pitchFamily="34" charset="0"/>
              </a:rPr>
              <a:t>Using a crosstab contingency table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356813" y="1209849"/>
            <a:ext cx="7132093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latin typeface="Arial Narrow" panose="020B0606020202030204" pitchFamily="34" charset="0"/>
              </a:rPr>
              <a:t>pd.crosstab</a:t>
            </a:r>
            <a:r>
              <a:rPr lang="en-US" sz="2000" dirty="0">
                <a:latin typeface="Arial Narrow" panose="020B0606020202030204" pitchFamily="34" charset="0"/>
              </a:rPr>
              <a:t>(df['churn'], df['customer service calls'], margins=True)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CA2C9-C7C3-4195-A82B-3DF87863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" y="2687711"/>
            <a:ext cx="8565109" cy="27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6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51" y="264622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Predicting telecom churn</a:t>
            </a:r>
            <a:r>
              <a:rPr lang="en-US" sz="3600" b="1" dirty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Visual analysis with Seaborn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488751" y="154988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sns.countplot(x='Customer service calls', hue='Churn', data=df);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E58B5-87B8-458C-B216-99F5D124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16" y="2767534"/>
            <a:ext cx="6645617" cy="37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9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510652" y="4259065"/>
            <a:ext cx="7923663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df['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Many_service_calls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'] = (df['customer service calls'] &gt; 3).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astype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('int')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pd.crosstab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(df['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Many_service_calls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'], df['churn'], margins=True)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1C4F6-AD38-4DE9-9260-5C0EA6BE4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90" y="1465666"/>
            <a:ext cx="6813095" cy="25058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029D06-4619-48B9-A658-AC83719FC9C9}"/>
              </a:ext>
            </a:extLst>
          </p:cNvPr>
          <p:cNvSpPr txBox="1">
            <a:spLocks/>
          </p:cNvSpPr>
          <p:nvPr/>
        </p:nvSpPr>
        <p:spPr>
          <a:xfrm>
            <a:off x="647131" y="445062"/>
            <a:ext cx="10515600" cy="87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Predicting telecom churn </a:t>
            </a:r>
            <a:r>
              <a:rPr lang="en-US" sz="3600" dirty="0">
                <a:latin typeface="Arial Narrow" panose="020B0606020202030204" pitchFamily="34" charset="0"/>
              </a:rPr>
              <a:t>Using a crosstab contingency table </a:t>
            </a:r>
          </a:p>
        </p:txBody>
      </p:sp>
    </p:spTree>
    <p:extLst>
      <p:ext uri="{BB962C8B-B14F-4D97-AF65-F5344CB8AC3E}">
        <p14:creationId xmlns:p14="http://schemas.microsoft.com/office/powerpoint/2010/main" val="4169356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978357" y="1498684"/>
            <a:ext cx="6096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sns.countplot(x='</a:t>
            </a:r>
            <a:r>
              <a:rPr lang="en-US" sz="2000" dirty="0" err="1">
                <a:latin typeface="Arial Narrow" panose="020B0606020202030204" pitchFamily="34" charset="0"/>
              </a:rPr>
              <a:t>Many_service_calls</a:t>
            </a:r>
            <a:r>
              <a:rPr lang="en-US" sz="2000" dirty="0">
                <a:latin typeface="Arial Narrow" panose="020B0606020202030204" pitchFamily="34" charset="0"/>
              </a:rPr>
              <a:t>', hue='churn', data=df);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4B535-0F06-44D0-9B45-7D2F984A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35" y="2851545"/>
            <a:ext cx="5709313" cy="37418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7AD522-2D85-4F55-AF4E-1BAFADE3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51" y="264622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Predicting telecom churn</a:t>
            </a:r>
            <a:r>
              <a:rPr lang="en-US" sz="3600" b="1" dirty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Visual analysis with Seaborn</a:t>
            </a:r>
          </a:p>
        </p:txBody>
      </p:sp>
    </p:spTree>
    <p:extLst>
      <p:ext uri="{BB962C8B-B14F-4D97-AF65-F5344CB8AC3E}">
        <p14:creationId xmlns:p14="http://schemas.microsoft.com/office/powerpoint/2010/main" val="9610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6" y="1424533"/>
            <a:ext cx="10515600" cy="87682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Contingency table that relates Churn with both International plan and freshly created </a:t>
            </a:r>
            <a:r>
              <a:rPr lang="en-US" sz="2400" dirty="0" err="1">
                <a:latin typeface="Arial Narrow" panose="020B0606020202030204" pitchFamily="34" charset="0"/>
              </a:rPr>
              <a:t>Many_service_calls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120100" y="2413337"/>
            <a:ext cx="10042631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latin typeface="Arial Narrow" panose="020B0606020202030204" pitchFamily="34" charset="0"/>
              </a:rPr>
              <a:t>pd.crosstab</a:t>
            </a:r>
            <a:r>
              <a:rPr lang="en-US" sz="2000" dirty="0">
                <a:latin typeface="Arial Narrow" panose="020B0606020202030204" pitchFamily="34" charset="0"/>
              </a:rPr>
              <a:t>(df['</a:t>
            </a:r>
            <a:r>
              <a:rPr lang="en-US" sz="2000" dirty="0" err="1">
                <a:latin typeface="Arial Narrow" panose="020B0606020202030204" pitchFamily="34" charset="0"/>
              </a:rPr>
              <a:t>Many_service_calls</a:t>
            </a:r>
            <a:r>
              <a:rPr lang="en-US" sz="2000" dirty="0">
                <a:latin typeface="Arial Narrow" panose="020B0606020202030204" pitchFamily="34" charset="0"/>
              </a:rPr>
              <a:t>'] &amp; df['international plan'] , df['churn'])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6E8D4-4852-4453-84E8-0E8F07273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60" y="3652761"/>
            <a:ext cx="9583310" cy="23142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8EC8DB-A1F1-4CC4-9C4A-B41A1CEFDA42}"/>
              </a:ext>
            </a:extLst>
          </p:cNvPr>
          <p:cNvSpPr txBox="1">
            <a:spLocks/>
          </p:cNvSpPr>
          <p:nvPr/>
        </p:nvSpPr>
        <p:spPr>
          <a:xfrm>
            <a:off x="647131" y="445062"/>
            <a:ext cx="10515600" cy="87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Predicting telecom churn </a:t>
            </a:r>
            <a:r>
              <a:rPr lang="en-US" sz="3600" dirty="0">
                <a:latin typeface="Arial Narrow" panose="020B0606020202030204" pitchFamily="34" charset="0"/>
              </a:rPr>
              <a:t>Using a crosstab contingency table </a:t>
            </a:r>
          </a:p>
        </p:txBody>
      </p:sp>
    </p:spTree>
    <p:extLst>
      <p:ext uri="{BB962C8B-B14F-4D97-AF65-F5344CB8AC3E}">
        <p14:creationId xmlns:p14="http://schemas.microsoft.com/office/powerpoint/2010/main" val="11999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CB00C16-67FB-4318-AEC0-64B02B22D14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33015"/>
            <a:ext cx="10515600" cy="474394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Overlay plots is also a useful EDA technique, such as Pareto diagram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Overlay Plot allows one or more new plot curve(s) to be drawn over existing plots using data from a Parametric, Lookup, Arrays, or Integral table.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eaLnBrk="1" hangingPunct="1"/>
            <a:endParaRPr lang="en-US" altLang="en-US" dirty="0">
              <a:latin typeface="Arial Narrow" panose="020B0606020202030204" pitchFamily="34" charset="0"/>
            </a:endParaRPr>
          </a:p>
          <a:p>
            <a:pPr eaLnBrk="1" hangingPunct="1"/>
            <a:endParaRPr lang="en-US" altLang="en-US" dirty="0">
              <a:latin typeface="Arial Narrow" panose="020B0606020202030204" pitchFamily="34" charset="0"/>
            </a:endParaRPr>
          </a:p>
          <a:p>
            <a:pPr eaLnBrk="1" hangingPunct="1"/>
            <a:endParaRPr lang="en-US" altLang="en-US" dirty="0">
              <a:latin typeface="Arial Narrow" panose="020B0606020202030204" pitchFamily="34" charset="0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1DEDB1C8-722C-46E8-BB3D-D0D685EA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45" y="2945785"/>
            <a:ext cx="869473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F46ECA-F4F6-4627-ADD8-E3B96932B2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Arial Narrow" panose="020B0606020202030204" pitchFamily="34" charset="0"/>
              </a:rPr>
              <a:t>Exploratory data analysis (EDA) </a:t>
            </a: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8493-0FCF-4292-B464-0393506E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2EB7-B4A1-47A6-81BC-AA78C9D0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9191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EDA on another Dataset</a:t>
            </a:r>
          </a:p>
        </p:txBody>
      </p:sp>
    </p:spTree>
    <p:extLst>
      <p:ext uri="{BB962C8B-B14F-4D97-AF65-F5344CB8AC3E}">
        <p14:creationId xmlns:p14="http://schemas.microsoft.com/office/powerpoint/2010/main" val="1147347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Preparations</a:t>
            </a:r>
            <a:br>
              <a:rPr lang="en-US" sz="3600" dirty="0">
                <a:latin typeface="Arial Narrow" panose="020B0606020202030204" pitchFamily="34" charset="0"/>
              </a:rPr>
            </a:b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241946"/>
            <a:ext cx="10515600" cy="15368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For the preparations lets first import the necessary libraries and load the files needed for our EDA</a:t>
            </a: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647131" y="2901014"/>
            <a:ext cx="1013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Code: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import pandas as pd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import seaborn as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import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matplotlib.pyplot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as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plt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import warnings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warnings.filterwarnings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('ignore')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Comment this if the data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visualisations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doesn't work on your side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%matplotlib inline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plt.style.use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bmh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')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58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Preparations</a:t>
            </a:r>
            <a:br>
              <a:rPr lang="en-US" sz="3600" dirty="0">
                <a:latin typeface="Arial Narrow" panose="020B0606020202030204" pitchFamily="34" charset="0"/>
              </a:rPr>
            </a:b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2" y="3676602"/>
            <a:ext cx="6168787" cy="256042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Some features won't be relevant in our exploratory analysis as there are too much missing values (such as Alley and </a:t>
            </a:r>
            <a:r>
              <a:rPr lang="en-US" dirty="0" err="1">
                <a:latin typeface="Arial Narrow" panose="020B0606020202030204" pitchFamily="34" charset="0"/>
              </a:rPr>
              <a:t>PoolQC</a:t>
            </a:r>
            <a:r>
              <a:rPr lang="en-US" dirty="0">
                <a:latin typeface="Arial Narrow" panose="020B0606020202030204" pitchFamily="34" charset="0"/>
              </a:rPr>
              <a:t>). </a:t>
            </a:r>
          </a:p>
          <a:p>
            <a:r>
              <a:rPr lang="en-US" dirty="0">
                <a:latin typeface="Arial Narrow" panose="020B0606020202030204" pitchFamily="34" charset="0"/>
              </a:rPr>
              <a:t>Better to concentrate on the ones which can give us real insights.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838200" y="1433979"/>
            <a:ext cx="348814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Code: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pd.read_csv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('train.csv')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df.head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df.info()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07621-D9E4-4E15-A929-485068DF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69" y="2546042"/>
            <a:ext cx="5613531" cy="3116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439BB0-AA25-44A4-B92C-4F40FDE7B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"/>
          <a:stretch/>
        </p:blipFill>
        <p:spPr>
          <a:xfrm>
            <a:off x="5646823" y="46191"/>
            <a:ext cx="5940126" cy="21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61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77" y="303711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Preparations</a:t>
            </a:r>
            <a:br>
              <a:rPr lang="en-US" sz="3600" dirty="0">
                <a:latin typeface="Arial Narrow" panose="020B0606020202030204" pitchFamily="34" charset="0"/>
              </a:rPr>
            </a:b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629440"/>
            <a:ext cx="4034051" cy="16323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Remove Id and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Features with 30% or less </a:t>
            </a:r>
            <a:r>
              <a:rPr lang="en-US" sz="2400" dirty="0" err="1">
                <a:latin typeface="Arial Narrow" panose="020B0606020202030204" pitchFamily="34" charset="0"/>
              </a:rPr>
              <a:t>NaN</a:t>
            </a:r>
            <a:r>
              <a:rPr lang="en-US" sz="2400" dirty="0">
                <a:latin typeface="Arial Narrow" panose="020B0606020202030204" pitchFamily="34" charset="0"/>
              </a:rPr>
              <a:t>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5033287" y="2803147"/>
            <a:ext cx="7019745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df.count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 does not include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values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df2 = df[[column for column in df if df[column].count() /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(df) &gt;= 0.3]]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del df2['Id']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print("List of dropped columns:", end=" ")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for c in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df.columns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   if c not in df2.columns: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       print(c, end=", ")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print('\n')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 = df2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93861-6CA0-4129-85F4-3854C5FC9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87" y="0"/>
            <a:ext cx="7019745" cy="24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43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0" y="160707"/>
            <a:ext cx="5668166" cy="8768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How the housing price is distributed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183106" y="1490008"/>
            <a:ext cx="75278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print(df['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SalePrice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'].describe())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plt.figure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figsize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=(9, 8))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sns.distplot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(df['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SalePrice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'], color='g', bins=100,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hist_kws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={'alpha': 0.4});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B0DC5-C307-4D4D-81B8-D353A7DB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53" y="0"/>
            <a:ext cx="6367550" cy="2429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415E7-48E6-4A1F-A0CF-CDAB5F14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15" y="2459504"/>
            <a:ext cx="5220079" cy="43378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A4BB07-6216-433A-BF78-939A7FB62A0B}"/>
              </a:ext>
            </a:extLst>
          </p:cNvPr>
          <p:cNvSpPr/>
          <p:nvPr/>
        </p:nvSpPr>
        <p:spPr>
          <a:xfrm>
            <a:off x="0" y="3881480"/>
            <a:ext cx="7168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Prices are skewed right and some outliers lies above ~500,000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We will eventually want to get rid of the them to get a normal distribution of the independent variable (`</a:t>
            </a:r>
            <a:r>
              <a:rPr lang="en-US" sz="2400" dirty="0" err="1">
                <a:latin typeface="Arial Narrow" panose="020B0606020202030204" pitchFamily="34" charset="0"/>
              </a:rPr>
              <a:t>SalePrice</a:t>
            </a:r>
            <a:r>
              <a:rPr lang="en-US" sz="2400" dirty="0">
                <a:latin typeface="Arial Narrow" panose="020B0606020202030204" pitchFamily="34" charset="0"/>
              </a:rPr>
              <a:t>`)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 Narrow" panose="020B0606020202030204" pitchFamily="34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How? Home Task</a:t>
            </a:r>
          </a:p>
        </p:txBody>
      </p:sp>
    </p:spTree>
    <p:extLst>
      <p:ext uri="{BB962C8B-B14F-4D97-AF65-F5344CB8AC3E}">
        <p14:creationId xmlns:p14="http://schemas.microsoft.com/office/powerpoint/2010/main" val="1415462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Listing Data from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8" y="1397427"/>
            <a:ext cx="10515600" cy="256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List all the types of our data from our dataset and take only the numerical ones: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264994" y="2174339"/>
            <a:ext cx="5241771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da-D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list(set(df.dtypes.tolist()))</a:t>
            </a:r>
          </a:p>
          <a:p>
            <a:endParaRPr lang="da-DK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df_num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df.select_dtypes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(include = ['float64', 'int64'])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df_num.head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01FF1-1D9A-423E-A7A6-02B9905E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29" y="1988160"/>
            <a:ext cx="6318869" cy="39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4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324881" y="27296"/>
            <a:ext cx="6662774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df_num.hist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figsize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=(16, 20), bins=50,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xlabelsize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=8,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ylabelsize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=8);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; avoid having the matplotlib verbose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informations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81898-6777-4EB9-B480-69A952873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50" y="1422108"/>
            <a:ext cx="10351927" cy="54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19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242295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Correlation</a:t>
            </a:r>
            <a:b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US" sz="3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22" y="947742"/>
            <a:ext cx="6169926" cy="9909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Features such as `1stFlrSF`, `</a:t>
            </a:r>
            <a:r>
              <a:rPr lang="en-US" sz="2400" dirty="0" err="1">
                <a:latin typeface="Arial Narrow" panose="020B0606020202030204" pitchFamily="34" charset="0"/>
              </a:rPr>
              <a:t>TotalBsmtSF</a:t>
            </a:r>
            <a:r>
              <a:rPr lang="en-US" sz="2400" dirty="0">
                <a:latin typeface="Arial Narrow" panose="020B0606020202030204" pitchFamily="34" charset="0"/>
              </a:rPr>
              <a:t>`, `</a:t>
            </a:r>
            <a:r>
              <a:rPr lang="en-US" sz="2400" dirty="0" err="1">
                <a:latin typeface="Arial Narrow" panose="020B0606020202030204" pitchFamily="34" charset="0"/>
              </a:rPr>
              <a:t>LotFrontage</a:t>
            </a:r>
            <a:r>
              <a:rPr lang="en-US" sz="2400" dirty="0">
                <a:latin typeface="Arial Narrow" panose="020B0606020202030204" pitchFamily="34" charset="0"/>
              </a:rPr>
              <a:t>`, `</a:t>
            </a:r>
            <a:r>
              <a:rPr lang="en-US" sz="2400" dirty="0" err="1">
                <a:latin typeface="Arial Narrow" panose="020B0606020202030204" pitchFamily="34" charset="0"/>
              </a:rPr>
              <a:t>GrLiveArea</a:t>
            </a:r>
            <a:r>
              <a:rPr lang="en-US" sz="2400" dirty="0">
                <a:latin typeface="Arial Narrow" panose="020B0606020202030204" pitchFamily="34" charset="0"/>
              </a:rPr>
              <a:t>`... seems to share a similar distribution to the one we have with `</a:t>
            </a:r>
            <a:r>
              <a:rPr lang="en-US" sz="2400" dirty="0" err="1">
                <a:latin typeface="Arial Narrow" panose="020B0606020202030204" pitchFamily="34" charset="0"/>
              </a:rPr>
              <a:t>SalePrice</a:t>
            </a:r>
            <a:r>
              <a:rPr lang="en-US" sz="2400" dirty="0">
                <a:latin typeface="Arial Narrow" panose="020B0606020202030204" pitchFamily="34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244522" y="4240032"/>
            <a:ext cx="913149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df_num_corr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df_num.corr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()['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SalePrice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'][:-1] # -1 because the latest row is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SalePrice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golden_features_list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df_num_corr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[abs(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df_num_corr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 &gt; 0.5].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sort_values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(ascending=False)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print("There is {} strongly correlated values with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SalePrice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:\n{}".format(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golden_features_list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golden_features_list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EF1AA-8972-49BD-A83C-35C1241C2F9F}"/>
              </a:ext>
            </a:extLst>
          </p:cNvPr>
          <p:cNvSpPr/>
          <p:nvPr/>
        </p:nvSpPr>
        <p:spPr>
          <a:xfrm>
            <a:off x="223482" y="2056623"/>
            <a:ext cx="8483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Find which features are strongly correlated with </a:t>
            </a:r>
            <a:r>
              <a:rPr lang="en-US" sz="2000" dirty="0" err="1">
                <a:latin typeface="Arial Narrow" panose="020B0606020202030204" pitchFamily="34" charset="0"/>
              </a:rPr>
              <a:t>SalePrice</a:t>
            </a:r>
            <a:r>
              <a:rPr lang="en-US" sz="2000" dirty="0">
                <a:latin typeface="Arial Narrow" panose="020B0606020202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We'll store them in a var called </a:t>
            </a:r>
            <a:r>
              <a:rPr lang="en-US" sz="2000" dirty="0" err="1">
                <a:latin typeface="Arial Narrow" panose="020B0606020202030204" pitchFamily="34" charset="0"/>
              </a:rPr>
              <a:t>golden_features_list</a:t>
            </a:r>
            <a:r>
              <a:rPr lang="en-US" sz="2000" dirty="0">
                <a:latin typeface="Arial Narrow" panose="020B0606020202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We'll reuse our </a:t>
            </a:r>
            <a:r>
              <a:rPr lang="en-US" sz="2000" dirty="0" err="1">
                <a:latin typeface="Arial Narrow" panose="020B0606020202030204" pitchFamily="34" charset="0"/>
              </a:rPr>
              <a:t>df_num</a:t>
            </a:r>
            <a:r>
              <a:rPr lang="en-US" sz="2000" dirty="0">
                <a:latin typeface="Arial Narrow" panose="020B0606020202030204" pitchFamily="34" charset="0"/>
              </a:rPr>
              <a:t> dataset to do so.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7F763-A742-4B76-BBE6-D6BE9A71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8" y="74832"/>
            <a:ext cx="5647899" cy="2736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B279E-BFF4-40EA-91F2-1253B0840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" y="3246830"/>
            <a:ext cx="12146148" cy="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D871-1896-470D-89B1-242E36E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C352-343E-460F-80A3-A5BEB88B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9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0CAE0FE-BDF1-43C8-AB19-244998A164D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6188" y="125333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Brushing and Linking (IVA)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346B8BE2-A3C6-4EF5-AEF3-6943EB37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57" y="1999445"/>
            <a:ext cx="5349400" cy="434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61E80D-FBCD-484A-948F-61BEB92D87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Arial Narrow" panose="020B0606020202030204" pitchFamily="34" charset="0"/>
              </a:rPr>
              <a:t>Exploratory data analysis (EDA) </a:t>
            </a:r>
            <a:endParaRPr lang="en-US" sz="3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E1ED-0772-4225-A114-1159A14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3B30-A440-43FD-A8AD-0C5FEA8B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Pandas is a Python library that provides extensive means for data analysis</a:t>
            </a:r>
          </a:p>
          <a:p>
            <a:r>
              <a:rPr lang="en-US" dirty="0">
                <a:latin typeface="Arial Narrow" panose="020B0606020202030204" pitchFamily="34" charset="0"/>
              </a:rPr>
              <a:t>Data scientists often work with data stored in table formats like .csv, .</a:t>
            </a:r>
            <a:r>
              <a:rPr lang="en-US" dirty="0" err="1">
                <a:latin typeface="Arial Narrow" panose="020B0606020202030204" pitchFamily="34" charset="0"/>
              </a:rPr>
              <a:t>tsv</a:t>
            </a:r>
            <a:r>
              <a:rPr lang="en-US" dirty="0">
                <a:latin typeface="Arial Narrow" panose="020B0606020202030204" pitchFamily="34" charset="0"/>
              </a:rPr>
              <a:t>, or .xlsx</a:t>
            </a:r>
          </a:p>
          <a:p>
            <a:r>
              <a:rPr lang="en-US" dirty="0">
                <a:latin typeface="Arial Narrow" panose="020B0606020202030204" pitchFamily="34" charset="0"/>
              </a:rPr>
              <a:t>Pandas makes it very convenient to load, process, and analyze such tabular data using SQL-like queries</a:t>
            </a:r>
          </a:p>
          <a:p>
            <a:r>
              <a:rPr lang="en-US" dirty="0">
                <a:latin typeface="Arial Narrow" panose="020B0606020202030204" pitchFamily="34" charset="0"/>
              </a:rPr>
              <a:t>In conjunction with Matplotlib and Seaborn, Pandas provides a wide range of opportunities for visual analysis of tabular data</a:t>
            </a:r>
          </a:p>
        </p:txBody>
      </p:sp>
    </p:spTree>
    <p:extLst>
      <p:ext uri="{BB962C8B-B14F-4D97-AF65-F5344CB8AC3E}">
        <p14:creationId xmlns:p14="http://schemas.microsoft.com/office/powerpoint/2010/main" val="29823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C05A-AE33-4A31-998A-2A4C774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5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6C32-CF11-4ED5-AF6D-C95AB085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The main data structures in Pandas are implemented with Series and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classes</a:t>
            </a:r>
          </a:p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Series</a:t>
            </a:r>
            <a:r>
              <a:rPr lang="en-US" dirty="0">
                <a:latin typeface="Arial Narrow" panose="020B0606020202030204" pitchFamily="34" charset="0"/>
              </a:rPr>
              <a:t> is a one-dimensional indexed array of some fixed data type </a:t>
            </a:r>
          </a:p>
          <a:p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is a two-dimensional data structure - a table - where each column contains data of the same type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It as a dictionary of Series instances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rows correspond to instances (examples, observations, etc.), and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columns correspond to features of these instances.</a:t>
            </a:r>
          </a:p>
        </p:txBody>
      </p:sp>
    </p:spTree>
    <p:extLst>
      <p:ext uri="{BB962C8B-B14F-4D97-AF65-F5344CB8AC3E}">
        <p14:creationId xmlns:p14="http://schemas.microsoft.com/office/powerpoint/2010/main" val="125454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Importing Libraries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729018" y="2459504"/>
            <a:ext cx="7978254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import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numpy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 as np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import pandas as pd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we don't like warnings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# you can comment the following 2 lines if you'd like to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import warnings</a:t>
            </a:r>
          </a:p>
          <a:p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warnings.filterwarnings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('ignore')</a:t>
            </a:r>
          </a:p>
        </p:txBody>
      </p:sp>
    </p:spTree>
    <p:extLst>
      <p:ext uri="{BB962C8B-B14F-4D97-AF65-F5344CB8AC3E}">
        <p14:creationId xmlns:p14="http://schemas.microsoft.com/office/powerpoint/2010/main" val="85148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DE9-36F4-4557-8EE3-5D31EDB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Analyzing a dataset on the churn rate of telecom operator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7C0E-6D80-4028-A068-5FEB9802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629439"/>
            <a:ext cx="10515600" cy="25604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Read the data (using </a:t>
            </a:r>
            <a:r>
              <a:rPr lang="en-US" sz="2400" dirty="0" err="1">
                <a:latin typeface="Arial Narrow" panose="020B0606020202030204" pitchFamily="34" charset="0"/>
              </a:rPr>
              <a:t>read_csv</a:t>
            </a:r>
            <a:r>
              <a:rPr lang="en-US" sz="2400" dirty="0">
                <a:latin typeface="Arial Narrow" panose="020B0606020202030204" pitchFamily="34" charset="0"/>
              </a:rPr>
              <a:t>), and take a look at the first 5 lines using the head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D04A-16CA-4409-A45E-9FFBAAA0A1C0}"/>
              </a:ext>
            </a:extLst>
          </p:cNvPr>
          <p:cNvSpPr/>
          <p:nvPr/>
        </p:nvSpPr>
        <p:spPr>
          <a:xfrm>
            <a:off x="630350" y="2528298"/>
            <a:ext cx="6831843" cy="1107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Code: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 =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pd.read_csv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('Desktop/Python Tutorial/telecom_churn.csv')</a:t>
            </a:r>
          </a:p>
          <a:p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df.head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B9F0B-258A-42F6-AA39-717833D8F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0" y="3809500"/>
            <a:ext cx="10914519" cy="27286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68129-E571-411B-B1A6-B5FC6F2E3535}"/>
              </a:ext>
            </a:extLst>
          </p:cNvPr>
          <p:cNvSpPr/>
          <p:nvPr/>
        </p:nvSpPr>
        <p:spPr>
          <a:xfrm>
            <a:off x="7626256" y="2540668"/>
            <a:ext cx="432008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Each row corresponds to one client, an instance, and columns are features of this instance.</a:t>
            </a:r>
          </a:p>
        </p:txBody>
      </p:sp>
    </p:spTree>
    <p:extLst>
      <p:ext uri="{BB962C8B-B14F-4D97-AF65-F5344CB8AC3E}">
        <p14:creationId xmlns:p14="http://schemas.microsoft.com/office/powerpoint/2010/main" val="399932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2985</Words>
  <Application>Microsoft Office PowerPoint</Application>
  <PresentationFormat>Widescreen</PresentationFormat>
  <Paragraphs>361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Office Theme</vt:lpstr>
      <vt:lpstr>PowerPoint Presentation</vt:lpstr>
      <vt:lpstr>Exploratory data analysis (EDA) </vt:lpstr>
      <vt:lpstr>PowerPoint Presentation</vt:lpstr>
      <vt:lpstr>PowerPoint Presentation</vt:lpstr>
      <vt:lpstr>PowerPoint Presentation</vt:lpstr>
      <vt:lpstr>Pandas Library</vt:lpstr>
      <vt:lpstr>Pandas Library</vt:lpstr>
      <vt:lpstr>Importing Libraries</vt:lpstr>
      <vt:lpstr>Analyzing a dataset on the churn rate of telecom operator clients</vt:lpstr>
      <vt:lpstr>Retrieving data</vt:lpstr>
      <vt:lpstr>Data dimensionality, feature names, and feature types</vt:lpstr>
      <vt:lpstr>Feature types:</vt:lpstr>
      <vt:lpstr>Changing the Feature Type</vt:lpstr>
      <vt:lpstr>Statistics of non-numerical features</vt:lpstr>
      <vt:lpstr>Statistics of Categorical (type object) and Boolean (type bool) features</vt:lpstr>
      <vt:lpstr>DataFrame Sorting </vt:lpstr>
      <vt:lpstr>Sort by multiple columns: </vt:lpstr>
      <vt:lpstr>Indexing and retrieving data</vt:lpstr>
      <vt:lpstr>Indexing and retrieving data</vt:lpstr>
      <vt:lpstr>Indexing and retrieving data</vt:lpstr>
      <vt:lpstr>Indexing and retrieving data</vt:lpstr>
      <vt:lpstr>Indexing and retrieving data</vt:lpstr>
      <vt:lpstr>Applying Functions to Cells, Columns and Rows</vt:lpstr>
      <vt:lpstr>Applying Functions to Cells, Columns and Rows</vt:lpstr>
      <vt:lpstr>PowerPoint Presentation</vt:lpstr>
      <vt:lpstr>Grouping Data </vt:lpstr>
      <vt:lpstr>Passing a list of functions to agg():</vt:lpstr>
      <vt:lpstr>Summary tables</vt:lpstr>
      <vt:lpstr>Pivot tables </vt:lpstr>
      <vt:lpstr>DataFrame transformations </vt:lpstr>
      <vt:lpstr>DataFrame transformations </vt:lpstr>
      <vt:lpstr>DataFrame transformations </vt:lpstr>
      <vt:lpstr>Predicting telecom churn Using a crosstab contingency table  </vt:lpstr>
      <vt:lpstr> Predicting telecom churn Visual analysis with Seaborn</vt:lpstr>
      <vt:lpstr>Predicting telecom churn Using a crosstab contingency table </vt:lpstr>
      <vt:lpstr>Predicting telecom churn Visual analysis with Seaborn</vt:lpstr>
      <vt:lpstr>PowerPoint Presentation</vt:lpstr>
      <vt:lpstr>Predicting telecom churn Visual analysis with Seaborn</vt:lpstr>
      <vt:lpstr>Contingency table that relates Churn with both International plan and freshly created Many_service_calls.</vt:lpstr>
      <vt:lpstr>PowerPoint Presentation</vt:lpstr>
      <vt:lpstr>Preparations </vt:lpstr>
      <vt:lpstr>Preparations </vt:lpstr>
      <vt:lpstr>Preparations </vt:lpstr>
      <vt:lpstr>How the housing price is distributed</vt:lpstr>
      <vt:lpstr>Listing Data from a dataset</vt:lpstr>
      <vt:lpstr>PowerPoint Presentation</vt:lpstr>
      <vt:lpstr>Correlation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58</cp:revision>
  <dcterms:created xsi:type="dcterms:W3CDTF">2019-09-13T05:29:55Z</dcterms:created>
  <dcterms:modified xsi:type="dcterms:W3CDTF">2019-09-14T02:46:41Z</dcterms:modified>
</cp:coreProperties>
</file>