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8.xml" ContentType="application/vnd.openxmlformats-officedocument.drawingml.chart+xml"/>
  <Override PartName="/ppt/charts/chart23.xml" ContentType="application/vnd.openxmlformats-officedocument.drawingml.chart+xml"/>
  <Override PartName="/ppt/charts/chart22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000" spc="-1" strike="noStrike">
                <a:solidFill>
                  <a:srgbClr val="595959"/>
                </a:solidFill>
                <a:latin typeface="Calibri"/>
              </a:defRPr>
            </a:pPr>
            <a:r>
              <a:rPr b="0" sz="2000" spc="-1" strike="noStrike">
                <a:solidFill>
                  <a:srgbClr val="595959"/>
                </a:solidFill>
                <a:latin typeface="Calibri"/>
              </a:rPr>
              <a:t>Yearly Female Vs Disease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399</c:v>
                </c:pt>
                <c:pt idx="1">
                  <c:v>578</c:v>
                </c:pt>
                <c:pt idx="2">
                  <c:v>730</c:v>
                </c:pt>
                <c:pt idx="3">
                  <c:v>848</c:v>
                </c:pt>
                <c:pt idx="4">
                  <c:v>872</c:v>
                </c:pt>
              </c:numCache>
            </c:numRef>
          </c:val>
        </c:ser>
        <c:gapWidth val="219"/>
        <c:overlap val="-27"/>
        <c:axId val="77377715"/>
        <c:axId val="46365252"/>
      </c:barChart>
      <c:catAx>
        <c:axId val="7737771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6365252"/>
        <c:crosses val="autoZero"/>
        <c:auto val="1"/>
        <c:lblAlgn val="ctr"/>
        <c:lblOffset val="100"/>
      </c:catAx>
      <c:valAx>
        <c:axId val="4636525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7377715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Year Vs Most Common Diseas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Pneumonia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164</c:v>
                </c:pt>
                <c:pt idx="1">
                  <c:v>235</c:v>
                </c:pt>
                <c:pt idx="2">
                  <c:v>302</c:v>
                </c:pt>
                <c:pt idx="3">
                  <c:v>346</c:v>
                </c:pt>
                <c:pt idx="4">
                  <c:v>453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Typhoid fever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/>
                </c:pt>
                <c:pt idx="1">
                  <c:v/>
                </c:pt>
                <c:pt idx="2">
                  <c:v>68</c:v>
                </c:pt>
                <c:pt idx="3">
                  <c:v>78</c:v>
                </c:pt>
                <c:pt idx="4">
                  <c:v>123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Viral Fever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55</c:v>
                </c:pt>
                <c:pt idx="1">
                  <c:v>60</c:v>
                </c:pt>
                <c:pt idx="2">
                  <c:v/>
                </c:pt>
                <c:pt idx="3">
                  <c:v>170</c:v>
                </c:pt>
                <c:pt idx="4">
                  <c:v>61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Dengue          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/>
                </c:pt>
                <c:pt idx="1">
                  <c:v>84</c:v>
                </c:pt>
                <c:pt idx="2">
                  <c:v>139</c:v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219"/>
        <c:overlap val="-27"/>
        <c:axId val="17377420"/>
        <c:axId val="71383866"/>
      </c:barChart>
      <c:catAx>
        <c:axId val="1737742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1383866"/>
        <c:crosses val="autoZero"/>
        <c:auto val="1"/>
        <c:lblAlgn val="ctr"/>
        <c:lblOffset val="100"/>
      </c:catAx>
      <c:valAx>
        <c:axId val="7138386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7377420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Yearly Male Vs Diseas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421</c:v>
                </c:pt>
                <c:pt idx="1">
                  <c:v>563</c:v>
                </c:pt>
                <c:pt idx="2">
                  <c:v>743</c:v>
                </c:pt>
                <c:pt idx="3">
                  <c:v>889</c:v>
                </c:pt>
                <c:pt idx="4">
                  <c:v>864</c:v>
                </c:pt>
              </c:numCache>
            </c:numRef>
          </c:val>
        </c:ser>
        <c:gapWidth val="219"/>
        <c:overlap val="-27"/>
        <c:axId val="73188917"/>
        <c:axId val="68958131"/>
      </c:barChart>
      <c:catAx>
        <c:axId val="7318891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958131"/>
        <c:crosses val="autoZero"/>
        <c:auto val="1"/>
        <c:lblAlgn val="ctr"/>
        <c:lblOffset val="100"/>
      </c:catAx>
      <c:valAx>
        <c:axId val="6895813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3188917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Yearly Male Vs Disease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Pneumonia        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164</c:v>
                </c:pt>
                <c:pt idx="1">
                  <c:v>235</c:v>
                </c:pt>
                <c:pt idx="2">
                  <c:v>302</c:v>
                </c:pt>
                <c:pt idx="3">
                  <c:v>346</c:v>
                </c:pt>
                <c:pt idx="4">
                  <c:v>453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Typhoid fever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/>
                </c:pt>
                <c:pt idx="1">
                  <c:v/>
                </c:pt>
                <c:pt idx="2">
                  <c:v>68</c:v>
                </c:pt>
                <c:pt idx="3">
                  <c:v>78</c:v>
                </c:pt>
                <c:pt idx="4">
                  <c:v>123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Viral Fever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55</c:v>
                </c:pt>
                <c:pt idx="1">
                  <c:v>60</c:v>
                </c:pt>
                <c:pt idx="2">
                  <c:v/>
                </c:pt>
                <c:pt idx="3">
                  <c:v>170</c:v>
                </c:pt>
                <c:pt idx="4">
                  <c:v>61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Dengue          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/>
                </c:pt>
                <c:pt idx="1">
                  <c:v>84</c:v>
                </c:pt>
                <c:pt idx="2">
                  <c:v>139</c:v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Malaria         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5"/>
                <c:pt idx="0">
                  <c:v>51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219"/>
        <c:overlap val="-27"/>
        <c:axId val="17094420"/>
        <c:axId val="91495794"/>
      </c:barChart>
      <c:catAx>
        <c:axId val="1709442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1495794"/>
        <c:crosses val="autoZero"/>
        <c:auto val="1"/>
        <c:lblAlgn val="ctr"/>
        <c:lblOffset val="100"/>
      </c:catAx>
      <c:valAx>
        <c:axId val="9149579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7094420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Most Common Diseas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FemaleDiseases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Pneumonia</c:v>
                </c:pt>
                <c:pt idx="1">
                  <c:v>Viral Fever</c:v>
                </c:pt>
                <c:pt idx="2">
                  <c:v>Typhoid fever</c:v>
                </c:pt>
                <c:pt idx="3">
                  <c:v>Dengue</c:v>
                </c:pt>
                <c:pt idx="4">
                  <c:v>Malaria</c:v>
                </c:pt>
                <c:pt idx="5">
                  <c:v>Febrile convulsions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1500</c:v>
                </c:pt>
                <c:pt idx="1">
                  <c:v>413</c:v>
                </c:pt>
                <c:pt idx="2">
                  <c:v>372</c:v>
                </c:pt>
                <c:pt idx="3">
                  <c:v>333</c:v>
                </c:pt>
                <c:pt idx="4">
                  <c:v>220</c:v>
                </c:pt>
                <c:pt idx="5">
                  <c:v>168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MaleDiseases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Pneumonia</c:v>
                </c:pt>
                <c:pt idx="1">
                  <c:v>Viral Fever</c:v>
                </c:pt>
                <c:pt idx="2">
                  <c:v>Typhoid fever</c:v>
                </c:pt>
                <c:pt idx="3">
                  <c:v>Dengue</c:v>
                </c:pt>
                <c:pt idx="4">
                  <c:v>Malaria</c:v>
                </c:pt>
                <c:pt idx="5">
                  <c:v>Febrile convulsions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1572</c:v>
                </c:pt>
                <c:pt idx="1">
                  <c:v>418</c:v>
                </c:pt>
                <c:pt idx="2">
                  <c:v>381</c:v>
                </c:pt>
                <c:pt idx="3">
                  <c:v>308</c:v>
                </c:pt>
                <c:pt idx="4">
                  <c:v>223</c:v>
                </c:pt>
                <c:pt idx="5">
                  <c:v>156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T.Diseases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Pneumonia</c:v>
                </c:pt>
                <c:pt idx="1">
                  <c:v>Viral Fever</c:v>
                </c:pt>
                <c:pt idx="2">
                  <c:v>Typhoid fever</c:v>
                </c:pt>
                <c:pt idx="3">
                  <c:v>Dengue</c:v>
                </c:pt>
                <c:pt idx="4">
                  <c:v>Malaria</c:v>
                </c:pt>
                <c:pt idx="5">
                  <c:v>Febrile convulsions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6"/>
                <c:pt idx="0">
                  <c:v>3072</c:v>
                </c:pt>
                <c:pt idx="1">
                  <c:v>831</c:v>
                </c:pt>
                <c:pt idx="2">
                  <c:v>753</c:v>
                </c:pt>
                <c:pt idx="3">
                  <c:v>641</c:v>
                </c:pt>
                <c:pt idx="4">
                  <c:v>443</c:v>
                </c:pt>
                <c:pt idx="5">
                  <c:v>324</c:v>
                </c:pt>
              </c:numCache>
            </c:numRef>
          </c:val>
        </c:ser>
        <c:gapWidth val="219"/>
        <c:overlap val="-27"/>
        <c:axId val="68795120"/>
        <c:axId val="83482129"/>
      </c:barChart>
      <c:catAx>
        <c:axId val="6879512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3482129"/>
        <c:crosses val="autoZero"/>
        <c:auto val="1"/>
        <c:lblAlgn val="ctr"/>
        <c:lblOffset val="100"/>
      </c:catAx>
      <c:valAx>
        <c:axId val="8348212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795120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800" spc="-1" strike="noStrike">
                <a:solidFill>
                  <a:srgbClr val="595959"/>
                </a:solidFill>
                <a:latin typeface="Calibri"/>
              </a:rPr>
              <a:t>Yearly Female Vs Disease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399</c:v>
                </c:pt>
                <c:pt idx="1">
                  <c:v>578</c:v>
                </c:pt>
                <c:pt idx="2">
                  <c:v>730</c:v>
                </c:pt>
                <c:pt idx="3">
                  <c:v>848</c:v>
                </c:pt>
                <c:pt idx="4">
                  <c:v>872</c:v>
                </c:pt>
              </c:numCache>
            </c:numRef>
          </c:val>
        </c:ser>
        <c:gapWidth val="219"/>
        <c:overlap val="-27"/>
        <c:axId val="56405918"/>
        <c:axId val="68557673"/>
      </c:barChart>
      <c:catAx>
        <c:axId val="5640591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557673"/>
        <c:crosses val="autoZero"/>
        <c:auto val="1"/>
        <c:lblAlgn val="ctr"/>
        <c:lblOffset val="100"/>
      </c:catAx>
      <c:valAx>
        <c:axId val="685576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640591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Yearly Male Vs Diseas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421</c:v>
                </c:pt>
                <c:pt idx="1">
                  <c:v>563</c:v>
                </c:pt>
                <c:pt idx="2">
                  <c:v>743</c:v>
                </c:pt>
                <c:pt idx="3">
                  <c:v>889</c:v>
                </c:pt>
                <c:pt idx="4">
                  <c:v>864</c:v>
                </c:pt>
              </c:numCache>
            </c:numRef>
          </c:val>
        </c:ser>
        <c:gapWidth val="219"/>
        <c:overlap val="-27"/>
        <c:axId val="68563182"/>
        <c:axId val="85276984"/>
      </c:barChart>
      <c:catAx>
        <c:axId val="6856318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5276984"/>
        <c:crosses val="autoZero"/>
        <c:auto val="1"/>
        <c:lblAlgn val="ctr"/>
        <c:lblOffset val="100"/>
      </c:catAx>
      <c:valAx>
        <c:axId val="8527698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563182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50D414-20B9-4F1F-A655-6B64F89CA03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2409B9-BF2B-4D0B-9E03-08F674A5B8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E692715-ED13-4400-9BED-296DB42CF70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4B44C0-7581-47F4-BF45-FCC28E7438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2.xml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23.xml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24.xml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25.xml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26.xml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27.xml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28.xml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Mathematics &amp; Statistics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Working 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Patel Hospital Medical Datasets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092240" y="5079960"/>
            <a:ext cx="10426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Supervisor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Dr. Muhammad Waseem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Powered by Muhammad Qasim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Roll no: 19k-1612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Most common Disease in Females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741240" y="1325520"/>
            <a:ext cx="10708920" cy="423072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507960" y="49989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Pneumonia        1500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Viral Fever          413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Typhoid fever     372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Most common Disease in Male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743040" y="1044720"/>
            <a:ext cx="10705680" cy="422964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609480" y="46821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Pneumonia        1,572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Viral Fever          418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Typhoid fever     381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5. In which year female having most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common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6" name="Chart 5"/>
          <p:cNvGraphicFramePr/>
          <p:nvPr/>
        </p:nvGraphicFramePr>
        <p:xfrm>
          <a:off x="4064040" y="851040"/>
          <a:ext cx="7480080" cy="49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7" name="CustomShape 2"/>
          <p:cNvSpPr/>
          <p:nvPr/>
        </p:nvSpPr>
        <p:spPr>
          <a:xfrm>
            <a:off x="754920" y="851040"/>
            <a:ext cx="7126200" cy="57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2018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872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453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123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 61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2017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848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170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78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730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302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 139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68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578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235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84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60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399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164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55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Malaria         51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5. In which year female having most common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250920" y="944640"/>
            <a:ext cx="11699640" cy="60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5. In which year female having most common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42920" y="5025960"/>
            <a:ext cx="888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Most common disease is “Pneumonia”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Second most common disease after 2016 is “Typhoid”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Viral Fever is 3</a:t>
            </a:r>
            <a:r>
              <a:rPr b="0" lang="en-US" sz="11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Disease we  are facing in 2019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2" name="Chart 4"/>
          <p:cNvGraphicFramePr/>
          <p:nvPr/>
        </p:nvGraphicFramePr>
        <p:xfrm>
          <a:off x="1282680" y="880920"/>
          <a:ext cx="9842040" cy="39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6. In which year Male having most common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Chart 3"/>
          <p:cNvGraphicFramePr/>
          <p:nvPr/>
        </p:nvGraphicFramePr>
        <p:xfrm>
          <a:off x="3178800" y="950760"/>
          <a:ext cx="8889120" cy="515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5" name="CustomShape 2"/>
          <p:cNvSpPr/>
          <p:nvPr/>
        </p:nvSpPr>
        <p:spPr>
          <a:xfrm>
            <a:off x="870840" y="950760"/>
            <a:ext cx="6095520" cy="57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889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391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168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81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436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115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 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743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327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 110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563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249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65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63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421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169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 48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6. In which year male having most common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100080" y="1214280"/>
            <a:ext cx="11849040" cy="50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6. In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year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havi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42920" y="5025960"/>
            <a:ext cx="888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Most common disease is “Pneumonia”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Second most common disease after 2016 is “Typhoid”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Viral Fever is 3</a:t>
            </a:r>
            <a:r>
              <a:rPr b="0" lang="en-US" sz="11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Disease we  are facing in 2019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0" name="Chart 5"/>
          <p:cNvGraphicFramePr/>
          <p:nvPr/>
        </p:nvGraphicFramePr>
        <p:xfrm>
          <a:off x="667800" y="1073880"/>
          <a:ext cx="10174320" cy="357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7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.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220680" y="1182600"/>
            <a:ext cx="9799200" cy="534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8. Most common Disease in male and female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4" name="Chart 3"/>
          <p:cNvGraphicFramePr/>
          <p:nvPr/>
        </p:nvGraphicFramePr>
        <p:xfrm>
          <a:off x="571680" y="1104840"/>
          <a:ext cx="11175480" cy="48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Analysis Base on below points: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888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Age vs Disease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Gender vs Disease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common Disease in female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common Disease in male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which year female having most common Disease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which year male having most common Disease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Male vs Female disease pattern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common Disease in male and female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year is most crucial for female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year is most crucial for male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Visualization of all 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6. In which year Male having most common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6" name="Chart 5"/>
          <p:cNvGraphicFramePr/>
          <p:nvPr/>
        </p:nvGraphicFramePr>
        <p:xfrm>
          <a:off x="3124080" y="1193760"/>
          <a:ext cx="8712000" cy="527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7" name="CustomShape 2"/>
          <p:cNvSpPr/>
          <p:nvPr/>
        </p:nvSpPr>
        <p:spPr>
          <a:xfrm>
            <a:off x="754920" y="851040"/>
            <a:ext cx="7126200" cy="57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2018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alibri"/>
                <a:ea typeface="Calibri"/>
              </a:rPr>
              <a:t>Total 872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453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123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 61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2017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848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170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78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730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302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 139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68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Year:  2015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578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235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84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60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Year:  2014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399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164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55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Malaria         51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12407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9. Which year is most crucial for Male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70840" y="950760"/>
            <a:ext cx="6095520" cy="57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Calibri"/>
                <a:ea typeface="Calibri"/>
              </a:rPr>
              <a:t>Year:  2017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889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391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168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81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864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436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115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 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743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327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 110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Total 563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249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Dengue          65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63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Year:  2014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0ad47"/>
                </a:solidFill>
                <a:latin typeface="Calibri"/>
                <a:ea typeface="Calibri"/>
              </a:rPr>
              <a:t>Total 421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Pneumonia        169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Typhoid fever     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Viral Fever       48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60" name="Chart 7"/>
          <p:cNvGraphicFramePr/>
          <p:nvPr/>
        </p:nvGraphicFramePr>
        <p:xfrm>
          <a:off x="2273400" y="1181160"/>
          <a:ext cx="8915040" cy="535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10. Visualization of all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888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Seaborn, matplotlib and pandas plot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Bar chart, line chart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Subplots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patie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nts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Distri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butio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5320" y="1535400"/>
            <a:ext cx="10866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Patients age starting from 12 to 90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25 to 75 look like uniform distribution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9" descr=""/>
          <p:cNvPicPr/>
          <p:nvPr/>
        </p:nvPicPr>
        <p:blipFill>
          <a:blip r:embed="rId1"/>
          <a:stretch/>
        </p:blipFill>
        <p:spPr>
          <a:xfrm>
            <a:off x="5925600" y="1670760"/>
            <a:ext cx="6180840" cy="39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21400" y="10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 vs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328680" y="1441440"/>
            <a:ext cx="11332440" cy="2251080"/>
          </a:xfrm>
          <a:prstGeom prst="rect">
            <a:avLst/>
          </a:prstGeom>
          <a:ln>
            <a:noFill/>
          </a:ln>
        </p:spPr>
      </p:pic>
      <p:pic>
        <p:nvPicPr>
          <p:cNvPr id="93" name="Picture 5" descr=""/>
          <p:cNvPicPr/>
          <p:nvPr/>
        </p:nvPicPr>
        <p:blipFill>
          <a:blip r:embed="rId2"/>
          <a:stretch/>
        </p:blipFill>
        <p:spPr>
          <a:xfrm>
            <a:off x="328680" y="4304160"/>
            <a:ext cx="11548440" cy="23972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78640" y="1201680"/>
            <a:ext cx="819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Pneumonia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507680" y="1210680"/>
            <a:ext cx="787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Viral Fever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695320" y="1210680"/>
            <a:ext cx="950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Typhoid fever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760200" y="1210680"/>
            <a:ext cx="950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Typhoid fever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5018400" y="1210680"/>
            <a:ext cx="62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Dengue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183360" y="1210680"/>
            <a:ext cx="600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Malaria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7140960" y="1210680"/>
            <a:ext cx="127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Febrile convulsions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8276760" y="1210680"/>
            <a:ext cx="767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Meningitis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9171720" y="1198800"/>
            <a:ext cx="1564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Fever of unknown 0rigin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10402920" y="1198800"/>
            <a:ext cx="1802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Encephalitis', 'Viral hepatitis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240840" y="3708720"/>
            <a:ext cx="123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Fever of unknown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origin (PUO)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1375200" y="3708720"/>
            <a:ext cx="127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Mosquito-borne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hemorrhagic fever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2893680" y="3768840"/>
            <a:ext cx="619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Tetanus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5017680" y="3763800"/>
            <a:ext cx="11138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Mosquito-borne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fever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/Chikungunya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6082920" y="3806280"/>
            <a:ext cx="11260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Rheumatic fever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7175880" y="3826800"/>
            <a:ext cx="1142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Maternal pyrexia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8371800" y="3796200"/>
            <a:ext cx="110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Post procedural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fever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>
            <a:off x="9333360" y="3695760"/>
            <a:ext cx="155916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Acute febrile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mucocutaneous lymph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node syndrome [MCLS]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2" name="CustomShape 20"/>
          <p:cNvSpPr/>
          <p:nvPr/>
        </p:nvSpPr>
        <p:spPr>
          <a:xfrm>
            <a:off x="10849320" y="3696840"/>
            <a:ext cx="1274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Crimean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hemorrhagic fever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(CHF Congo virus)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3" name="CustomShape 21"/>
          <p:cNvSpPr/>
          <p:nvPr/>
        </p:nvSpPr>
        <p:spPr>
          <a:xfrm>
            <a:off x="4025520" y="3769560"/>
            <a:ext cx="6580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Sinusitis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40480" y="-182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 vs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9" descr=""/>
          <p:cNvPicPr/>
          <p:nvPr/>
        </p:nvPicPr>
        <p:blipFill>
          <a:blip r:embed="rId1"/>
          <a:stretch/>
        </p:blipFill>
        <p:spPr>
          <a:xfrm>
            <a:off x="441360" y="771480"/>
            <a:ext cx="11039040" cy="2813400"/>
          </a:xfrm>
          <a:prstGeom prst="rect">
            <a:avLst/>
          </a:prstGeom>
          <a:ln>
            <a:noFill/>
          </a:ln>
        </p:spPr>
      </p:pic>
      <p:pic>
        <p:nvPicPr>
          <p:cNvPr id="116" name="Picture 28" descr=""/>
          <p:cNvPicPr/>
          <p:nvPr/>
        </p:nvPicPr>
        <p:blipFill>
          <a:blip r:embed="rId2"/>
          <a:stretch/>
        </p:blipFill>
        <p:spPr>
          <a:xfrm>
            <a:off x="441360" y="3585240"/>
            <a:ext cx="11039040" cy="32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40480" y="-182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240480" y="819000"/>
            <a:ext cx="11039040" cy="326664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65160" y="2659320"/>
            <a:ext cx="10866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Phenomena mots effected patients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25 to 55 oldest people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65 to 70 oldest people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Viral Fever most effected patients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20 to 38 or 50 to 55 oldest people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Typhoid most effected patients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55 to 60 oldest people oldest people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1825560"/>
            <a:ext cx="1086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Most Common disease in males (3,480)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Pneumonia (1,572)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Viral Fever (418)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Typhoid Fever (381)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Most Common disease in Females (3,427)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Pneumonia (1500)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Viral Fever (413)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Typhoid Fever (372)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6006960" y="1280160"/>
            <a:ext cx="5622840" cy="534564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640080" y="13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Gender vs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Gender vs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1738080" y="1325520"/>
          <a:ext cx="8715240" cy="2209320"/>
        </p:xfrm>
        <a:graphic>
          <a:graphicData uri="http://schemas.openxmlformats.org/drawingml/2006/table">
            <a:tbl>
              <a:tblPr/>
              <a:tblGrid>
                <a:gridCol w="1956600"/>
                <a:gridCol w="1382040"/>
                <a:gridCol w="396000"/>
                <a:gridCol w="1244880"/>
                <a:gridCol w="1244880"/>
                <a:gridCol w="1244880"/>
                <a:gridCol w="1245960"/>
              </a:tblGrid>
              <a:tr h="447480">
                <a:tc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 Diseases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F_Per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MaleDiseases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M_Per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T.Diseases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T.Diseases_Per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</a:tr>
              <a:tr h="353520"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Pneumonia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43.77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1572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45.17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3072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44.50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</a:tr>
              <a:tr h="353520"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Viral Fever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12.05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12.01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12.04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</a:tr>
              <a:tr h="353520"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Typhoid fever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10.85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10.95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10.91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</a:tr>
              <a:tr h="350280"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Dengue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9.72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8.85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9.29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fffff"/>
                    </a:solidFill>
                  </a:tcPr>
                </a:tc>
              </a:tr>
              <a:tr h="351000"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Malaria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  <a:tc>
                  <a:txBody>
                    <a:bodyPr lIns="32400" rIns="32400" tIns="16200" bIns="16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2400" marR="32400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25" name="TextShape 3"/>
          <p:cNvSpPr txBox="1"/>
          <p:nvPr/>
        </p:nvSpPr>
        <p:spPr>
          <a:xfrm>
            <a:off x="762120" y="3720960"/>
            <a:ext cx="888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Pneumonia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Effect male more than Females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Most topes disease effect to both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Viral Fever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Effect females more than Males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Typhoid Fever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Effect males more then Females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Gender vs Disease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032120" y="1325520"/>
            <a:ext cx="8886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Pneumonia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Effect male more than Females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Most topes disease effect to both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Viral Fever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Effect females more than Males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Typhoid Fever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Effect males more then Females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6375240" y="156600"/>
            <a:ext cx="5651280" cy="660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LibreOffice/6.0.7.3$Linux_X86_64 LibreOffice_project/00m0$Build-3</Application>
  <Words>652</Words>
  <Paragraphs>284</Paragraphs>
  <Company>United Bank Limited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2019-12-05T07:21:53Z</dcterms:created>
  <dc:creator>Muhammad  Qasim</dc:creator>
  <dc:description/>
  <dc:language>en-US</dc:language>
  <cp:lastModifiedBy/>
  <dcterms:modified xsi:type="dcterms:W3CDTF">2019-12-10T12:21:56Z</dcterms:modified>
  <cp:revision>58</cp:revision>
  <dc:subject/>
  <dc:title>Mathematics &amp; Statistics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United Bank Limited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