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notesSlide46.xml" ContentType="application/vnd.openxmlformats-officedocument.presentationml.notesSlide+xml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9A7107F-247C-47C9-98F5-4D925ED1C5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Convert a collection of raw documents to a matrix of TF-IDF features. TfidfTransformer applies Term Frequency Inverse Document Frequency normalization to a sparse matrix of occurrence counts. However, CountVectorizer tokenize the documents and count the occurrences of token and return them as a sparse matrix.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FE9ADB-D914-4AE3-B9DB-2EA2E9700AE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Convert a collection of raw documents to a matrix of TF-IDF features. TfidfTransformer applies Term Frequency Inverse Document Frequency normalization to a sparse matrix of occurrence counts. However, CountVectorizer tokenize the documents and count the occurrences of token and return them as a sparse matrix.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3F3AC0C-7DDB-4841-A307-373B70AB308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0688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66260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5152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0688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66260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51520" y="136440"/>
            <a:ext cx="10515240" cy="336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0688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6260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5152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10688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6260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51520" y="136440"/>
            <a:ext cx="10515240" cy="336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10688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662600" y="11570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5152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10688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662600" y="342972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51520" y="136440"/>
            <a:ext cx="10515240" cy="336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39640" y="342972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39640" y="11570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51520" y="342972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A32FDE-712B-4B6A-909D-5A7A7EBCCE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A15028-40F1-4F56-831E-C4252B20C1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48222BD-4E49-4589-8D21-5146C2DA2D4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1520" y="136440"/>
            <a:ext cx="10515240" cy="7264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51520" y="115704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Edit Master text styles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D1D7CD3-3C08-441D-A5F9-9C6B7B694CE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A356708-85B8-48A7-B930-197D287008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python-word-embedding-using-word2vec/" TargetMode="External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NLP  Core using NLTK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Dr. Muhammad Nouman Durrani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Get Synonyms From WordNet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09480" y="1600200"/>
            <a:ext cx="10972440" cy="3556080"/>
          </a:xfrm>
          <a:prstGeom prst="rect">
            <a:avLst/>
          </a:prstGeom>
          <a:noFill/>
          <a:ln>
            <a:solidFill>
              <a:srgbClr val="bbe0e3"/>
            </a:solidFill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You can use WordNet to get synonymous words like this: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nltk.corpus import wordnet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synonyms = []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for syn in wordnet.synsets('Computer'):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for lemma in syn.lemmas():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synonyms.append(lemma.name())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print(synonyms)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09480" y="5425200"/>
            <a:ext cx="11382120" cy="118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output is: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['computer', 'computing_machine', 'computing_device', 'data_processor', 'electronic_computer', 'information_processing_system', 'calculator', 'reckoner', 'figurer', 'estimator', 'computer']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Get Antonyms From WordNet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09480" y="129924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You can get the antonyms of words the same way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Use the lemmas before adding them to the array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it's an antonym or not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09480" y="2925360"/>
            <a:ext cx="10397880" cy="2650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nltk.corpus import wordnet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antonyms = []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for syn in wordnet.synsets("small"):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   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for l in syn.lemmas():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       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if l.antonyms():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           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antonyms.append(l.antonyms()[0].name())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print(antonyms)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09480" y="6049080"/>
            <a:ext cx="4301640" cy="5187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Unicode MS"/>
              </a:rPr>
              <a:t>['large', 'big', 'big']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NLTK Word Stemming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Word stemming means removing affixes from words and returning the root word. (The stem of the word working is work.)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Search engines use this technique when indexing pages, so many people write different versions for the same word and all of them are stemmed to the root 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NLTK has a class called PorterStemmer that uses this algorithm.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nltk.stem import PorterStemmer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stemmer = PorterStemmer()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print(stemmer.stem('working’))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 Narrow"/>
              </a:rPr>
              <a:t>The result is: work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09480" y="274680"/>
            <a:ext cx="10972440" cy="594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Lemmatizing Words Using WordNet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9480" y="100548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Word lemmatizing is similar to stemming, but the difference is the result of lemmatizing is a real word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we stem some words, it will result as follows: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nltk.stem import PorterStemmer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stemmer = PorterStemmer()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print(stemmer.stem('increases’))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2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 Narrow"/>
              </a:rPr>
              <a:t>The result is: increas.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21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When we lemmatize the same word using NLTK WordNet, the result is increase: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from nltk.stem import WordNetLemmatizer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lemmatizer = WordNetLemmatizer()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print(lemmatizer.lemmatize('increases'))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4520" indent="60480"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The result is increase.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Lemmatizing Words Using WordNet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09480" y="154008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If we try to lemmatize a word like “playing”, it will end up with the same word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is because the default part of speech is nouns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To get verbs, adjective, or adverb, we should specify it (See Example)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Actually, this is a very good level of text compression.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We end up with about 50% to 60% compression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09480" y="3968280"/>
            <a:ext cx="6600240" cy="2101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from nltk.stem import WordNetLemmatizer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lemmatizer = WordNetLemmatizer()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print(lemmatizer.lemmatize('playing', pos="v"))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print(lemmatizer.lemmatize('playing', pos="n"))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print(lemmatizer.lemmatize('playing', pos="a"))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print(lemmatizer.lemmatize('playing', pos="r"))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7365240" y="3968280"/>
            <a:ext cx="4217040" cy="2101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The result is: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play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playing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playing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playing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4680"/>
            <a:ext cx="6356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Part of speech tagging (POS)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09480" y="1600200"/>
            <a:ext cx="840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Part-of-speech tagging is used to assign parts of speech to each word of a given text (such as nouns, verbs, pronouns, adverb, conjunction, adjectives, interjection) based on its definition and its context.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text = “vote to choose a particular man or a group (party) to represent them in parliament”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tex = word_tokenize(text)  #Tokenize the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for token in tex: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print(nltk.pos_tag([token]))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85400" y="1782000"/>
            <a:ext cx="2895120" cy="475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[('vote',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[('to', 'TO')]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[('choose',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[('a', 'DT')]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[('particular', 'JJ')]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[('man',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[('or', 'CC')]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[('a', 'DT')]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[('group',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[('(', '(')]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[('party',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[(')', ')')]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[('to', 'TO')]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[('represent', 'NN')]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[('them', 'PRP')]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[('in', 'IN')]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[('parliament', 'NN')]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Picture 5" descr=""/>
          <p:cNvPicPr/>
          <p:nvPr/>
        </p:nvPicPr>
        <p:blipFill>
          <a:blip r:embed="rId1"/>
          <a:stretch/>
        </p:blipFill>
        <p:spPr>
          <a:xfrm>
            <a:off x="7191000" y="165240"/>
            <a:ext cx="4889880" cy="13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3" descr=""/>
          <p:cNvPicPr/>
          <p:nvPr/>
        </p:nvPicPr>
        <p:blipFill>
          <a:blip r:embed="rId1"/>
          <a:srcRect l="7246" t="3981" r="0" b="10650"/>
          <a:stretch/>
        </p:blipFill>
        <p:spPr>
          <a:xfrm>
            <a:off x="0" y="274680"/>
            <a:ext cx="12191760" cy="630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Named entity recognition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09480" y="22237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is the process of detecting the named entities such as the person name, the location name, the company name, the quantities and the monetary value.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text = “Google’s CEO Sundar Pichai introduced the new Pixel at Minnesota Roi Centre Event”          #importing chunk library from nltk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from nltk import ne_chunk         # tokenize and POS Tagging before doing chunk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token = word_tokenize(text)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tags = nltk.pos_tag(token)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chunk = ne_chunk(tags)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"/>
              </a:rPr>
              <a:t>chunk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3322800" y="846000"/>
            <a:ext cx="501948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rcRect l="3522" t="3981" r="0" b="9070"/>
          <a:stretch/>
        </p:blipFill>
        <p:spPr>
          <a:xfrm>
            <a:off x="429480" y="274680"/>
            <a:ext cx="11762280" cy="59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POS Tagging Output: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Tree('S', [Tree('GPE', [('Google', 'NNP')]), ("'s", 'POS'), Tree('ORGANIZATION', [('CEO', 'NNP'), ('Sundar', 'NNP'), ('Pichai', 'NNP')]), ('introduced', 'VBD'), ('the', 'DT'), ('new', 'JJ'), ('Pixel', 'NNP'), ('at', 'IN'), Tree('ORGANIZATION', [('Minnesota', 'NNP'), ('Roi', 'NNP'), ('Centre', 'NNP')]), ('Event', 'NNP')])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09480" y="1212120"/>
            <a:ext cx="10972440" cy="233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process of breaking down a text paragraph into smaller chunks such as words or sentences is called Tokenization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Token is a single entity that is building blocks for sentence or paragraph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ff0000"/>
                </a:solidFill>
                <a:latin typeface="Arial Narrow"/>
              </a:rPr>
              <a:t>Sentence Tokenization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Sentence tokenizer breaks text paragraph into sentences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09480" y="3784680"/>
            <a:ext cx="10972440" cy="204264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nltk.tokenize import sent_tokenize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text="""Hello Mr. Smith, how are you doing today? The weather is great, and city is awesome. The sky is pinkish-blue. You shouldn't eat cardboard"""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tokenized_text=sent_tokenize(text)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print(tokenized_text)</a:t>
            </a:r>
            <a:r>
              <a:rPr b="0" lang="en-US" sz="3200" spc="-1" strike="noStrike">
                <a:solidFill>
                  <a:srgbClr val="0070c0"/>
                </a:solidFill>
                <a:latin typeface="Arial Narro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609480" y="5837400"/>
            <a:ext cx="10972440" cy="639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['Hello Mr. Smith, how are you doing today?', 'The weather is great, and city is awesome.', 'The sky is pinkish-blue.', "You shouldn't eat cardboard"]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Chunking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Chunking means picking up individual pieces of information and grouping them into bigger pieces.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In the context of NLP and text mining, chunking means grouping of words or tokens into chunks.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text = “We saw the yellow dog”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token = word_tokenize(text)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tags = nltk.pos_tag(token)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reg = “NP: {&lt;DT&gt;?&lt;JJ&gt;*&lt;NN&gt;}”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a = nltk.RegexpParser(reg)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result = a.parse(tags)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</a:rPr>
              <a:t>print(result)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5" descr=""/>
          <p:cNvPicPr/>
          <p:nvPr/>
        </p:nvPicPr>
        <p:blipFill>
          <a:blip r:embed="rId1"/>
          <a:stretch/>
        </p:blipFill>
        <p:spPr>
          <a:xfrm>
            <a:off x="4405680" y="56880"/>
            <a:ext cx="7675200" cy="157356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1010160" y="6400080"/>
            <a:ext cx="551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(S We/PRP saw/VBD (NP the/DT yellow/JJ dog/NN))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What are Word Embeddings?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51520" y="1157040"/>
            <a:ext cx="11220840" cy="5439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ff0000"/>
                </a:solidFill>
                <a:latin typeface="Arial Narrow"/>
              </a:rPr>
              <a:t>Word Embeddings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are the texts converted into numbers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There may be different numerical representations of the same text.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Why do we need </a:t>
            </a:r>
            <a:r>
              <a:rPr b="1" lang="en-US" sz="2600" spc="-1" strike="noStrike">
                <a:solidFill>
                  <a:srgbClr val="ff0000"/>
                </a:solidFill>
                <a:latin typeface="Arial Narrow"/>
              </a:rPr>
              <a:t>Word Embeddings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?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Many Machine Learning algorithms and almost all Deep Learning Architectures are incapable of </a:t>
            </a:r>
            <a:r>
              <a:rPr b="0" lang="en-US" sz="2600" spc="-1" strike="noStrike">
                <a:solidFill>
                  <a:srgbClr val="0070c0"/>
                </a:solidFill>
                <a:latin typeface="Arial Narrow"/>
              </a:rPr>
              <a:t>processing </a:t>
            </a:r>
            <a:r>
              <a:rPr b="0" i="1" lang="en-US" sz="2600" spc="-1" strike="noStrike">
                <a:solidFill>
                  <a:srgbClr val="0070c0"/>
                </a:solidFill>
                <a:latin typeface="Arial Narrow"/>
              </a:rPr>
              <a:t>strings </a:t>
            </a:r>
            <a:r>
              <a:rPr b="0" lang="en-US" sz="2600" spc="-1" strike="noStrike">
                <a:solidFill>
                  <a:srgbClr val="0070c0"/>
                </a:solidFill>
                <a:latin typeface="Arial Narrow"/>
              </a:rPr>
              <a:t>or </a:t>
            </a:r>
            <a:r>
              <a:rPr b="0" i="1" lang="en-US" sz="2600" spc="-1" strike="noStrike">
                <a:solidFill>
                  <a:srgbClr val="0070c0"/>
                </a:solidFill>
                <a:latin typeface="Arial Narrow"/>
              </a:rPr>
              <a:t>plain text </a:t>
            </a:r>
            <a:r>
              <a:rPr b="0" lang="en-US" sz="2600" spc="-1" strike="noStrike">
                <a:solidFill>
                  <a:srgbClr val="0070c0"/>
                </a:solidFill>
                <a:latin typeface="Arial Narrow"/>
              </a:rPr>
              <a:t>in their raw form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With huge amount of data that is present in the text format, it is imperative to extract knowledge out of it and build applications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They require </a:t>
            </a:r>
            <a:r>
              <a:rPr b="0" lang="en-US" sz="2600" spc="-1" strike="noStrike">
                <a:solidFill>
                  <a:srgbClr val="ff0000"/>
                </a:solidFill>
                <a:latin typeface="Arial Narrow"/>
              </a:rPr>
              <a:t>numbers as inputs to perform any sort of job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, be it classification, regression etc. in broad terms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Some </a:t>
            </a:r>
            <a:r>
              <a:rPr b="0" lang="en-US" sz="2600" spc="-1" strike="noStrike">
                <a:solidFill>
                  <a:srgbClr val="ff0000"/>
                </a:solidFill>
                <a:latin typeface="Arial Narrow"/>
              </a:rPr>
              <a:t>real world applications of text applications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are – sentiment analysis of reviews by Amazon etc., document or news classification or clustering by Google etc.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e75b6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e75b6"/>
                </a:solidFill>
                <a:latin typeface="Arial Narrow"/>
              </a:rPr>
              <a:t>A Word Embedding format generally tries to map a word using a dictionary to a vector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What are Word Embeddings?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Take a look at this example – </a:t>
            </a: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sentence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=” </a:t>
            </a:r>
            <a:r>
              <a:rPr b="1" lang="en-US" sz="2600" spc="-1" strike="noStrike">
                <a:solidFill>
                  <a:srgbClr val="2e75b6"/>
                </a:solidFill>
                <a:latin typeface="Arial Narrow"/>
              </a:rPr>
              <a:t>Word Embeddings are Word converted into numbers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 ”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</a:t>
            </a:r>
            <a:r>
              <a:rPr b="1" i="1" lang="en-US" sz="2600" spc="-1" strike="noStrike">
                <a:solidFill>
                  <a:srgbClr val="ff0000"/>
                </a:solidFill>
                <a:latin typeface="Arial Narrow"/>
              </a:rPr>
              <a:t>word</a:t>
            </a:r>
            <a:r>
              <a:rPr b="0" i="1" lang="en-US" sz="2600" spc="-1" strike="noStrike">
                <a:solidFill>
                  <a:srgbClr val="000000"/>
                </a:solidFill>
                <a:latin typeface="Arial Narrow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in this </a:t>
            </a: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sentence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may be “Embeddings” or “numbers ” etc.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</a:t>
            </a:r>
            <a:r>
              <a:rPr b="1" i="1" lang="en-US" sz="2600" spc="-1" strike="noStrike">
                <a:solidFill>
                  <a:srgbClr val="ff0000"/>
                </a:solidFill>
                <a:latin typeface="Arial Narrow"/>
              </a:rPr>
              <a:t>dictionary</a:t>
            </a:r>
            <a:r>
              <a:rPr b="0" i="1" lang="en-US" sz="2600" spc="-1" strike="noStrike">
                <a:solidFill>
                  <a:srgbClr val="000000"/>
                </a:solidFill>
                <a:latin typeface="Arial Narrow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may be the list of all unique words in the </a:t>
            </a: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sentence. 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So, a dictionary may look like – [‘Word’,’Embeddings’,’are’,’Converted’,’into’,’numbers’]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</a:t>
            </a:r>
            <a:r>
              <a:rPr b="1" lang="en-US" sz="2600" spc="-1" strike="noStrike">
                <a:solidFill>
                  <a:srgbClr val="ff0000"/>
                </a:solidFill>
                <a:latin typeface="Arial Narrow"/>
              </a:rPr>
              <a:t>ve</a:t>
            </a:r>
            <a:r>
              <a:rPr b="1" i="1" lang="en-US" sz="2600" spc="-1" strike="noStrike">
                <a:solidFill>
                  <a:srgbClr val="ff0000"/>
                </a:solidFill>
                <a:latin typeface="Arial Narrow"/>
              </a:rPr>
              <a:t>ctor</a:t>
            </a:r>
            <a:r>
              <a:rPr b="0" i="1" lang="en-US" sz="26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representation of a word may be a </a:t>
            </a:r>
            <a:r>
              <a:rPr b="0" lang="en-US" sz="2600" spc="-1" strike="noStrike">
                <a:solidFill>
                  <a:srgbClr val="2e75b6"/>
                </a:solidFill>
                <a:latin typeface="Arial Narrow"/>
              </a:rPr>
              <a:t>one-hot encoded vector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where 1 stands for the position where the word exists and 0 everywhere else.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vector representation of “</a:t>
            </a:r>
            <a:r>
              <a:rPr b="0" lang="en-US" sz="2600" spc="-1" strike="noStrike">
                <a:solidFill>
                  <a:srgbClr val="4472c4"/>
                </a:solidFill>
                <a:latin typeface="Arial Narrow"/>
              </a:rPr>
              <a:t>numbers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”</a:t>
            </a: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in this format according to the above dictionary is [0,0,0,0,0,1] and of “</a:t>
            </a:r>
            <a:r>
              <a:rPr b="0" lang="en-US" sz="2600" spc="-1" strike="noStrike">
                <a:solidFill>
                  <a:srgbClr val="4472c4"/>
                </a:solidFill>
                <a:latin typeface="Arial Narrow"/>
              </a:rPr>
              <a:t>converted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” is[0,0,0,1,0,0].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274680"/>
            <a:ext cx="10972440" cy="902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0070c0"/>
                </a:solidFill>
                <a:latin typeface="Arial Narrow"/>
              </a:rPr>
              <a:t>1. One-hot encoding (CountVectorizing)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The most basic and naive method for transforming words into vectors is to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count occurrence of each word in each document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. Such an approach is called countvectorizing or one-hot encoding.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idea is to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collect a set of documents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(they can be words, sentences, paragraphs or even articles)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and count the occurrence of every word in them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columns of the resulting matrix are words and the rows are documents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4680"/>
            <a:ext cx="10972440" cy="61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70c0"/>
                </a:solidFill>
                <a:latin typeface="Arial"/>
              </a:rPr>
              <a:t>Example 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Content Placeholder 4" descr=""/>
          <p:cNvPicPr/>
          <p:nvPr/>
        </p:nvPicPr>
        <p:blipFill>
          <a:blip r:embed="rId1"/>
          <a:stretch/>
        </p:blipFill>
        <p:spPr>
          <a:xfrm>
            <a:off x="277920" y="1036800"/>
            <a:ext cx="11304000" cy="569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274680"/>
            <a:ext cx="10972440" cy="66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70c0"/>
                </a:solidFill>
                <a:latin typeface="Arial"/>
              </a:rPr>
              <a:t>Example 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25440" y="948960"/>
            <a:ext cx="11540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from sklearn.feature_extraction.text import CountVectorizer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corpus = [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'This is the first document.',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'This document is the second document.',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'And this is the third one.',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'Is this the first document?',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]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vectorizer = CountVectorizer()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X = vectorizer.fit_transform(corpus)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print(vectorizer.get_feature_names())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['and', 'document', 'first', 'is', 'one', 'second', 'the', 'third', 'this']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print(X.toarray())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3390120" y="5474880"/>
            <a:ext cx="7996680" cy="127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09480" y="274680"/>
            <a:ext cx="10972440" cy="84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 II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Content Placeholder 4" descr=""/>
          <p:cNvPicPr/>
          <p:nvPr/>
        </p:nvPicPr>
        <p:blipFill>
          <a:blip r:embed="rId1"/>
          <a:stretch/>
        </p:blipFill>
        <p:spPr>
          <a:xfrm>
            <a:off x="0" y="1122120"/>
            <a:ext cx="12200400" cy="573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12200" y="79920"/>
            <a:ext cx="10972440" cy="61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Example II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14560" y="691920"/>
            <a:ext cx="11651400" cy="4654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from sklearn.feature_extraction.text import CountVectorizer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vectorizer = CountVectorizer()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sample_text = ["One of the most basic ways we can numerically represent words 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                        </a:t>
            </a: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"is through the one-hot encoding method (also sometimes called 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                        </a:t>
            </a:r>
            <a:r>
              <a:rPr b="0" lang="en-US" sz="2200" spc="-1" strike="noStrike">
                <a:solidFill>
                  <a:srgbClr val="0070c0"/>
                </a:solidFill>
                <a:latin typeface="Arial Narrow"/>
                <a:ea typeface="Verdana"/>
              </a:rPr>
              <a:t>"count vectorizing)."]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Verdana"/>
              </a:rPr>
              <a:t># To actually create the vectorizer, we simply need to call fit on the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Verdana"/>
              </a:rPr>
              <a:t># data that we wish to fix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  <a:ea typeface="Verdana"/>
              </a:rPr>
              <a:t>vectorizer.fit(sample_text)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Verdana"/>
              </a:rPr>
              <a:t># Now, we can inspect how our vectorizer vectorized the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  <a:ea typeface="Verdana"/>
              </a:rPr>
              <a:t># This will print out a list of words used, and their index in the vectors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  <a:ea typeface="Verdana"/>
              </a:rPr>
              <a:t>print('Vocabulary: ')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  <a:ea typeface="Verdana"/>
              </a:rPr>
              <a:t>print(vectorizer.vocabulary_)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>
            <a:off x="214560" y="5415840"/>
            <a:ext cx="11367360" cy="10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Content Placeholder 4" descr=""/>
          <p:cNvPicPr/>
          <p:nvPr/>
        </p:nvPicPr>
        <p:blipFill>
          <a:blip r:embed="rId1"/>
          <a:stretch/>
        </p:blipFill>
        <p:spPr>
          <a:xfrm>
            <a:off x="0" y="0"/>
            <a:ext cx="11097000" cy="6896520"/>
          </a:xfrm>
          <a:prstGeom prst="rect">
            <a:avLst/>
          </a:prstGeom>
          <a:ln>
            <a:noFill/>
          </a:ln>
        </p:spPr>
      </p:pic>
      <p:pic>
        <p:nvPicPr>
          <p:cNvPr id="213" name="Picture 6" descr=""/>
          <p:cNvPicPr/>
          <p:nvPr/>
        </p:nvPicPr>
        <p:blipFill>
          <a:blip r:embed="rId2"/>
          <a:stretch/>
        </p:blipFill>
        <p:spPr>
          <a:xfrm>
            <a:off x="7100640" y="432720"/>
            <a:ext cx="5101920" cy="24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46320" y="865800"/>
            <a:ext cx="115542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# If we would like to actually create a vector, we can do so by passing the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# text into the vectorizer to get back counts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vector = vectorizer.transform(sample_text)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# Our final vector: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print('Full vector: ')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print(vector.toarray())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# Or if we wanted to get the vector for one word: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print('Hot vector: ')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print(vectorizer.transform(['hot']).toarray())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 Narrow"/>
              </a:rPr>
              <a:t># Or if we wanted to get multiple vectors at once to build matrices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print('Hot, one and Today: ')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print(vectorizer.transform(['hot', 'one', 'of']).toarray())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rcRect l="0" t="0" r="0" b="21382"/>
          <a:stretch/>
        </p:blipFill>
        <p:spPr>
          <a:xfrm>
            <a:off x="6095880" y="1890720"/>
            <a:ext cx="5973480" cy="227916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412200" y="79920"/>
            <a:ext cx="10972440" cy="61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Example II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09480" y="16279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ff0000"/>
                </a:solidFill>
                <a:latin typeface="Arial Narrow"/>
              </a:rPr>
              <a:t>Word Tokenization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 tokenizer breaks text paragraph into 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09480" y="2967480"/>
            <a:ext cx="8905680" cy="118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nltk.tokenize import word_tokenize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tokenized_word=word_tokenize(text)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print(tokenized_word)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09480" y="4464360"/>
            <a:ext cx="8905680" cy="11286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['Hello', 'Mr.', 'Smith', ',', 'how', 'are', 'you', 'doing', 'today', '?', 'The', 'weather', 'is', 'great', ',', 'and', 'city', 'is', 'awesome', '.', 'The', 'sky', 'is', 'pinkish-blue', '.', 'You', 'should', "n't", 'eat', 'cardboard']</a:t>
            </a:r>
            <a:r>
              <a:rPr b="0" lang="en-US" sz="2800" spc="-1" strike="noStrike">
                <a:solidFill>
                  <a:srgbClr val="ff0000"/>
                </a:solidFill>
                <a:latin typeface="Arial Narrow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Example II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# We could also do the whole thing at once with the fit_transform method: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print('One swoop:')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new_text = ['Today is the day that I do the thing today, today']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new_vectorizer = CountVectorizer()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print(new_vectorizer.fit_transform(new_text).toarray())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rcRect l="0" t="78618" r="0" b="-910"/>
          <a:stretch/>
        </p:blipFill>
        <p:spPr>
          <a:xfrm>
            <a:off x="1357920" y="4244400"/>
            <a:ext cx="7509960" cy="81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09480" y="1600200"/>
            <a:ext cx="10972440" cy="511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A bag-of-words is a representation of text that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describes the occurrence 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(as one-hot-encoded vector or count vectorizer)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of words within a document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It involves two things: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A vocabulary of known words.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A measure of the presence of known words.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The intuition is that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documents are similar if they have similar content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It is called a bag-of-words , because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any information about the order or structure of words in the document is discarded.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The model is only concerned with whether known words occur in the document, not where in the document.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latin typeface="Arial Narrow"/>
              </a:rPr>
              <a:t>2. Bag of Words (BOW)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Bag of words models encode every word in the vocabulary as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one-hot-encoded vector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For vocabulary of size |V|, each word is represented by a |V| dimensional sparse vector with 1 at index corresponding to the word and 0 at every other index.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As vocabulary may potentially run into millions, bag of word models face scalability challenges.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Bag of Words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is a method to extract features from text documents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These features can be used for training machine learning algorithms.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It creates a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vocabulary of all unique words occurring in all the documents in training set.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BOW is an approach widely used with: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Natural language processing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Information retrieval from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Document classifications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70c0"/>
                </a:solidFill>
                <a:latin typeface="Arial Narrow"/>
              </a:rPr>
              <a:t>2. Bag of Words (BOW)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38600" y="183240"/>
            <a:ext cx="3357720" cy="45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Arial"/>
              </a:rPr>
              <a:t>2. BOW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38600" y="961920"/>
            <a:ext cx="11825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Consider the below two sentences.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1. "John likes to watch movies. Mary likes movies too.“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and   2. "John also likes to watch football games."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These two sentences can be also represented with a collection of words.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1. ['John', 'likes', 'to', 'watch', 'movies.', 'Mary', 'likes', 'movies', 'too.']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2. ['John', 'also', 'likes', 'to', 'watch', 'football', 'games']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Further, for each sentence, remove multiple occurrences of the word and use the word count to represent this.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1. {"John":1,"likes":2,"to":1,"watch":1,"movies":2,"Mary":1,"too":1}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2. {"John":1,"also":1,"likes":1,"to":1,"watch":1,"football":1,   "games":1}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Assuming these sentences are part of a document, below is the combined word frequency for our entire document. Both sentences are taken into account.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{"John":2,"likes":3,"to":2,"watch":2,"movies":2,"Mary":1,"too":1,  "also":1,"football":1,"games":1}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4" descr=""/>
          <p:cNvPicPr/>
          <p:nvPr/>
        </p:nvPicPr>
        <p:blipFill>
          <a:blip r:embed="rId1"/>
          <a:stretch/>
        </p:blipFill>
        <p:spPr>
          <a:xfrm>
            <a:off x="3496680" y="0"/>
            <a:ext cx="7590960" cy="9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000000"/>
                </a:solidFill>
                <a:latin typeface="Arial Narrow"/>
              </a:rPr>
              <a:t>The length of the vector will always be equal to vocabulary size.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000000"/>
                </a:solidFill>
                <a:latin typeface="Arial Narrow"/>
              </a:rPr>
              <a:t>In this case the vector length is 11.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bagofwords(“John likes to watch movies. Mary likes movies too.”, vocabulary)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is [1, 2, 1, 1, 2, 1, 1, 0, 0, 0]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bagofwords (“John also likes to watch football games.”, vocabulary)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is [1, 1, 1, 1, 0, 0, 0, 1, 1, 1]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38600" y="183240"/>
            <a:ext cx="3357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Arial"/>
              </a:rPr>
              <a:t>2. BOW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Content Placeholder 4" descr=""/>
          <p:cNvPicPr/>
          <p:nvPr/>
        </p:nvPicPr>
        <p:blipFill>
          <a:blip r:embed="rId1"/>
          <a:stretch/>
        </p:blipFill>
        <p:spPr>
          <a:xfrm>
            <a:off x="408960" y="36000"/>
            <a:ext cx="11373840" cy="609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Content Placeholder 4" descr=""/>
          <p:cNvPicPr/>
          <p:nvPr/>
        </p:nvPicPr>
        <p:blipFill>
          <a:blip r:embed="rId1"/>
          <a:srcRect l="0" t="0" r="0" b="21882"/>
          <a:stretch/>
        </p:blipFill>
        <p:spPr>
          <a:xfrm>
            <a:off x="121680" y="846000"/>
            <a:ext cx="11640600" cy="4422960"/>
          </a:xfrm>
          <a:prstGeom prst="rect">
            <a:avLst/>
          </a:prstGeom>
          <a:ln>
            <a:noFill/>
          </a:ln>
        </p:spPr>
      </p:pic>
      <p:pic>
        <p:nvPicPr>
          <p:cNvPr id="233" name="Picture 3" descr=""/>
          <p:cNvPicPr/>
          <p:nvPr/>
        </p:nvPicPr>
        <p:blipFill>
          <a:blip r:embed="rId2"/>
          <a:stretch/>
        </p:blipFill>
        <p:spPr>
          <a:xfrm>
            <a:off x="121680" y="5269320"/>
            <a:ext cx="9626400" cy="12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CountVectorizer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Content Placeholder 4" descr=""/>
          <p:cNvPicPr/>
          <p:nvPr/>
        </p:nvPicPr>
        <p:blipFill>
          <a:blip r:embed="rId1"/>
          <a:stretch/>
        </p:blipFill>
        <p:spPr>
          <a:xfrm>
            <a:off x="371880" y="2616480"/>
            <a:ext cx="11448000" cy="256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09480" y="274680"/>
            <a:ext cx="10972440" cy="66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0070c0"/>
                </a:solidFill>
                <a:latin typeface="Arial"/>
              </a:rPr>
              <a:t>3. Word Frequencies with TfidfVectorizer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09480" y="1205280"/>
            <a:ext cx="10972440" cy="49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 counts are a good starting point, but are very basic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One issue with simple counts is that some words like “the” will appear many times and their large counts will not be very meaningful in the encoded vectors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TF-IDF feature numerical representations where words are represented by their term frequency multiplied by their inverse document frequency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0070c0"/>
                </a:solidFill>
                <a:latin typeface="Arial Narrow"/>
              </a:rPr>
              <a:t>Term Frequency: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summarizes how often a given word appears within a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number of times a word appears in a document divided by the total number of words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in the document.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      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Every document has its own term frequency.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Picture 5" descr=""/>
          <p:cNvPicPr/>
          <p:nvPr/>
        </p:nvPicPr>
        <p:blipFill>
          <a:blip r:embed="rId1"/>
          <a:stretch/>
        </p:blipFill>
        <p:spPr>
          <a:xfrm>
            <a:off x="7004160" y="4663440"/>
            <a:ext cx="3266640" cy="1152000"/>
          </a:xfrm>
          <a:prstGeom prst="rect">
            <a:avLst/>
          </a:prstGeom>
          <a:ln>
            <a:noFill/>
          </a:ln>
        </p:spPr>
      </p:pic>
      <p:pic>
        <p:nvPicPr>
          <p:cNvPr id="239" name="Picture 7" descr=""/>
          <p:cNvPicPr/>
          <p:nvPr/>
        </p:nvPicPr>
        <p:blipFill>
          <a:blip r:embed="rId2"/>
          <a:srcRect l="7313" t="0" r="5956" b="72352"/>
          <a:stretch/>
        </p:blipFill>
        <p:spPr>
          <a:xfrm>
            <a:off x="6347160" y="6203160"/>
            <a:ext cx="4581000" cy="37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39320" y="815400"/>
            <a:ext cx="1193328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457200" indent="-221760">
              <a:lnSpc>
                <a:spcPct val="100000"/>
              </a:lnSpc>
              <a:spcBef>
                <a:spcPts val="479"/>
              </a:spcBef>
              <a:buClr>
                <a:srgbClr val="0070c0"/>
              </a:buClr>
              <a:buFont typeface="Symbol" charset="2"/>
              <a:buChar char=""/>
            </a:pPr>
            <a:r>
              <a:rPr b="1" lang="en-US" sz="2400" spc="-1" strike="noStrike">
                <a:solidFill>
                  <a:srgbClr val="0070c0"/>
                </a:solidFill>
                <a:latin typeface="Arial Narrow"/>
              </a:rPr>
              <a:t>Inverse Document Frequency: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log of the number of documents divided by the number of documents that contain the word 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Inverse document frequency determines the weight of rare words across all documents in the corpus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downscales words that appear a lot across documents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9228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9228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692280">
              <a:lnSpc>
                <a:spcPct val="10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Combining these two we come up with the TF-IDF score (w) for a word in a document in the corpus.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It is the product of tf and idf: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TF-IDF are word frequency scores that try to highlight words that are more interesting, e.g. frequent in a document but not across documents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4" descr=""/>
          <p:cNvPicPr/>
          <p:nvPr/>
        </p:nvPicPr>
        <p:blipFill>
          <a:blip r:embed="rId1"/>
          <a:srcRect l="0" t="4733" r="0" b="4210"/>
          <a:stretch/>
        </p:blipFill>
        <p:spPr>
          <a:xfrm>
            <a:off x="3937320" y="2596680"/>
            <a:ext cx="3020040" cy="866880"/>
          </a:xfrm>
          <a:prstGeom prst="rect">
            <a:avLst/>
          </a:prstGeom>
          <a:ln>
            <a:noFill/>
          </a:ln>
        </p:spPr>
      </p:pic>
      <p:pic>
        <p:nvPicPr>
          <p:cNvPr id="242" name="Picture 6" descr=""/>
          <p:cNvPicPr/>
          <p:nvPr/>
        </p:nvPicPr>
        <p:blipFill>
          <a:blip r:embed="rId2"/>
          <a:stretch/>
        </p:blipFill>
        <p:spPr>
          <a:xfrm>
            <a:off x="3642480" y="4178520"/>
            <a:ext cx="3981600" cy="1009080"/>
          </a:xfrm>
          <a:prstGeom prst="rect">
            <a:avLst/>
          </a:prstGeom>
          <a:ln>
            <a:noFill/>
          </a:ln>
        </p:spPr>
      </p:pic>
      <p:pic>
        <p:nvPicPr>
          <p:cNvPr id="243" name="Picture 8" descr=""/>
          <p:cNvPicPr/>
          <p:nvPr/>
        </p:nvPicPr>
        <p:blipFill>
          <a:blip r:embed="rId3"/>
          <a:srcRect l="7313" t="29582" r="5956" b="0"/>
          <a:stretch/>
        </p:blipFill>
        <p:spPr>
          <a:xfrm>
            <a:off x="7438320" y="2604240"/>
            <a:ext cx="3981600" cy="82440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609480" y="212760"/>
            <a:ext cx="10972440" cy="6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0070c0"/>
                </a:solidFill>
                <a:latin typeface="Arial"/>
              </a:rPr>
              <a:t>3. Word Frequencies with TfidfVectorizer</a:t>
            </a:r>
            <a:endParaRPr b="0" lang="en-US" sz="42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0000"/>
                </a:solidFill>
                <a:latin typeface="Arial Narrow"/>
              </a:rPr>
              <a:t>Frequency Distribution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09480" y="2634840"/>
            <a:ext cx="8284680" cy="118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nltk.probability import FreqDist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fdist = FreqDist(tokenized_word)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print(fdist)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31080" y="4269600"/>
            <a:ext cx="4417920" cy="395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&lt;FreqDist with 25 samples and 30 outcomes&gt;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609480" y="5202720"/>
            <a:ext cx="6095520" cy="118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fdist.most_common(2)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Arial Narrow"/>
              </a:rPr>
              <a:t>[('is', 3), (',', 2)]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1032120"/>
            <a:ext cx="1152648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Let’s take an example to get a clearer understanding.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Sentence 1 : The car is driven on the road.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Sentence 2: The truck is driven on the highway.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this example, each sentence is a separate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Calculate the TF-IDF for the above two documents, which represent our corpus.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2462040" y="3144960"/>
            <a:ext cx="7267680" cy="361584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609480" y="274680"/>
            <a:ext cx="10972440" cy="66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0070c0"/>
                </a:solidFill>
                <a:latin typeface="Arial"/>
              </a:rPr>
              <a:t>3. Word Frequencies with TfidfVectorizer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Content Placeholder 4" descr=""/>
          <p:cNvPicPr/>
          <p:nvPr/>
        </p:nvPicPr>
        <p:blipFill>
          <a:blip r:embed="rId1"/>
          <a:stretch/>
        </p:blipFill>
        <p:spPr>
          <a:xfrm>
            <a:off x="224280" y="274680"/>
            <a:ext cx="11246040" cy="647208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5056920" y="1417680"/>
            <a:ext cx="6413400" cy="1005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The TfidfVectorizer will tokenize documents, learn the vocabulary and inverse document frequency weightings, and allow you to encode new documents.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09480" y="1600200"/>
            <a:ext cx="5846400" cy="3428640"/>
          </a:xfrm>
          <a:prstGeom prst="rect">
            <a:avLst/>
          </a:prstGeom>
          <a:noFill/>
          <a:ln>
            <a:solidFill>
              <a:srgbClr val="bbe0e3"/>
            </a:solidFill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from sklearn.feature_extraction.text import TfidfVectorizer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list of text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text = ["The quick brown fox jumped over the lazy dog.",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        </a:t>
            </a: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"The dog.",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        </a:t>
            </a: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"The fox"]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create the transform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vectorizer = TfidfVectorizer()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tokenize and build vocab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vectorizer.fit(text)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705720" y="1600200"/>
            <a:ext cx="5278320" cy="342864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summarize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print(vectorizer.vocabulary_)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print(vectorizer.idf_)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encode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vector = vectorizer.transform([text[0]])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summarize encoded vector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print(vector.shape)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70c0"/>
                </a:solidFill>
                <a:latin typeface="Arial Narrow"/>
              </a:rPr>
              <a:t>print(vector.toarray())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53" name="Picture 5" descr=""/>
          <p:cNvPicPr/>
          <p:nvPr/>
        </p:nvPicPr>
        <p:blipFill>
          <a:blip r:embed="rId1"/>
          <a:stretch/>
        </p:blipFill>
        <p:spPr>
          <a:xfrm>
            <a:off x="1223640" y="5045760"/>
            <a:ext cx="9744120" cy="1537200"/>
          </a:xfrm>
          <a:prstGeom prst="rect">
            <a:avLst/>
          </a:prstGeom>
          <a:ln>
            <a:noFill/>
          </a:ln>
        </p:spPr>
      </p:pic>
      <p:sp>
        <p:nvSpPr>
          <p:cNvPr id="254" name="TextShape 3"/>
          <p:cNvSpPr txBox="1"/>
          <p:nvPr/>
        </p:nvSpPr>
        <p:spPr>
          <a:xfrm>
            <a:off x="609480" y="274680"/>
            <a:ext cx="10972440" cy="667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200" spc="-1" strike="noStrike">
                <a:solidFill>
                  <a:srgbClr val="0070c0"/>
                </a:solidFill>
                <a:latin typeface="Arial"/>
              </a:rPr>
              <a:t>3. Word Frequencies with TfidfVectorizer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51520" y="136440"/>
            <a:ext cx="554400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How exactly does TF-IDF work?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04640" y="2310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Sample tables give the count of terms(tokens/words) in two documents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TF = (Number of times term t appears in a document)/(Number of terms in the document)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TF(This,Document1) = 1/8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TF(This, Document2)=1/5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It denotes the contribution of the word to the document i.e words relevant to the document should be frequent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For Example: A document about Messi should contain the word ‘Messi’ in large number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7" name="Picture 4" descr=""/>
          <p:cNvPicPr/>
          <p:nvPr/>
        </p:nvPicPr>
        <p:blipFill>
          <a:blip r:embed="rId1"/>
          <a:srcRect l="3665" t="15701" r="13152" b="22297"/>
          <a:stretch/>
        </p:blipFill>
        <p:spPr>
          <a:xfrm>
            <a:off x="5965560" y="0"/>
            <a:ext cx="6190560" cy="19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How exactly does TF-IDF work?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551520" y="863280"/>
            <a:ext cx="11335320" cy="585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IDF = log(N/n), where, N is the number of documents and n is the number of documents a term t has appeared in.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IDF(This) = log(2/2) = 0.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e75b6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2e75b6"/>
                </a:solidFill>
                <a:latin typeface="Arial Narrow"/>
              </a:rPr>
              <a:t>How do we explain the reasoning behind IDF?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Ideally, if a word has appeared in all the document, then probably that word is not relevant to a particular document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But if it has appeared in a subset of documents then probably the word is of some relevance to the documents it is present in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Let us compute IDF for the word ‘Messi’.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IDF(Messi) = log(2/1) = 0.301.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Now, let us compare the TF-IDF for a common word ‘This’ and a word ‘Messi’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TF-IDF(This,Document1) = (1/8) * (0) = 0               TF-IDF(This, Document2) = (1/5) * (0) = 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TF-IDF(Messi, Document1) = (4/8)*0.301 = 0.15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For Document1, TF-IDF method heavily penalizes the word ‘This’ but assigns greater weight to ‘Messi’.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So, ‘Messi’ is an important word for Document1 from the context of the entire corpus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Content Placeholder 4" descr=""/>
          <p:cNvPicPr/>
          <p:nvPr/>
        </p:nvPicPr>
        <p:blipFill>
          <a:blip r:embed="rId1"/>
          <a:stretch/>
        </p:blipFill>
        <p:spPr>
          <a:xfrm>
            <a:off x="0" y="863280"/>
            <a:ext cx="12128760" cy="568944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609480" y="274680"/>
            <a:ext cx="10972440" cy="667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200" spc="-1" strike="noStrike">
                <a:solidFill>
                  <a:srgbClr val="0070c0"/>
                </a:solidFill>
                <a:latin typeface="Arial Narrow"/>
              </a:rPr>
              <a:t>3. Word Frequencies with TfidfVectorizer</a:t>
            </a:r>
            <a:endParaRPr b="0" lang="en-US" sz="4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426160" y="136440"/>
            <a:ext cx="376560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Arial Narrow"/>
              </a:rPr>
              <a:t>TF-IDF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94040" y="243000"/>
            <a:ext cx="11997720" cy="6157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import pandas as pd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from sklearn.feature_extraction.text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import TfidfVectorizer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Sample data for analysis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data1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 =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"Java is a language for programming that develops a software for several platforms.”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data2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= </a:t>
            </a:r>
            <a:r>
              <a:rPr b="0" lang="en-US" sz="1900" spc="-1" strike="noStrike">
                <a:solidFill>
                  <a:srgbClr val="000000"/>
                </a:solidFill>
                <a:latin typeface="Arial Narrow"/>
              </a:rPr>
              <a:t>"Python supports multiple programming paradigms and comes up with a large standard library.”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data3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"Go is typed statically compiled language. It was created by Robert Griesemer, Ken Thompson, and”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                  “</a:t>
            </a:r>
            <a:r>
              <a:rPr b="0" lang="en-US" sz="1800" spc="-1" strike="noStrike">
                <a:solidFill>
                  <a:srgbClr val="000000"/>
                </a:solidFill>
                <a:latin typeface="Arial Narrow"/>
              </a:rPr>
              <a:t>Rob Pike in 2009.”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df1 = pd.DataFrame({'Java': [data1], 'Python': [data2], 'Go': [data2]})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vectorizer = TfidfVectorizer() 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Initialize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doc_vec = vectorizer.fit_transform(df1.iloc[0])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Create dataFrame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df2 = pd.DataFrame(doc_vec.toarray().transpose(),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index=vectorizer.get_feature_names())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df2.columns = df1.columns   </a:t>
            </a: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# Change column headers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print(df2)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Content Placeholder 4" descr=""/>
          <p:cNvPicPr/>
          <p:nvPr/>
        </p:nvPicPr>
        <p:blipFill>
          <a:blip r:embed="rId1"/>
          <a:stretch/>
        </p:blipFill>
        <p:spPr>
          <a:xfrm>
            <a:off x="5522760" y="0"/>
            <a:ext cx="5544000" cy="662508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491040" y="0"/>
            <a:ext cx="376560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Arial Narrow"/>
              </a:rPr>
              <a:t>TF-IDF Example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09480" y="61920"/>
            <a:ext cx="10972440" cy="623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Arial Narrow"/>
              </a:rPr>
              <a:t>4. Word2Vec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40920" y="821520"/>
            <a:ext cx="11545920" cy="573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Word2Vec embedding approach, developed by Tomas Mikolov, is considered the state of the art.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Word2Vec approach uses deep learning and neural networks-based techniques to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convert words into corresponding vectors 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in such a way that </a:t>
            </a:r>
            <a:r>
              <a:rPr b="0" lang="en-US" sz="2800" spc="-1" strike="noStrike">
                <a:solidFill>
                  <a:srgbClr val="0070c0"/>
                </a:solidFill>
                <a:latin typeface="Arial Narrow"/>
              </a:rPr>
              <a:t>semantically similar vectors are close to each other in N-dimensional space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, where N refers to the dimensions of the vector.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Word2Vec returns some astonishing results.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Word2Vec's ability to maintain semantic relation is reflected by a classic 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If you have a vector for the word "King" and you remove the vector represented by the word "Man" from the "King" and add "Women" to it, you get a vector which is close to the "Queen" vector. This relation is commonly represented as: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King - Man + Women = Queen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91160" y="896760"/>
            <a:ext cx="6779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These models are shallow two layer neural networks having one input layer, one hidden layer and one output layer.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 Narrow"/>
              </a:rPr>
              <a:t>Word2Vec utilizes two architectures 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Arial Narrow"/>
              </a:rPr>
              <a:t>(i) CBOW (Continuous Bag of Words) 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CBOW model predicts the current word given context words within specific window.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input layer contains the context words and the output layer contains the current word.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hidden layer contains the number of dimensions in which we want to represent current word present at the output layer.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9" name="Picture 5" descr=""/>
          <p:cNvPicPr/>
          <p:nvPr/>
        </p:nvPicPr>
        <p:blipFill>
          <a:blip r:embed="rId1"/>
          <a:stretch/>
        </p:blipFill>
        <p:spPr>
          <a:xfrm>
            <a:off x="6779880" y="1194120"/>
            <a:ext cx="5348160" cy="4075200"/>
          </a:xfrm>
          <a:prstGeom prst="rect">
            <a:avLst/>
          </a:prstGeom>
          <a:ln>
            <a:noFill/>
          </a:ln>
        </p:spPr>
      </p:pic>
      <p:sp>
        <p:nvSpPr>
          <p:cNvPr id="270" name="TextShape 2"/>
          <p:cNvSpPr txBox="1"/>
          <p:nvPr/>
        </p:nvSpPr>
        <p:spPr>
          <a:xfrm>
            <a:off x="609480" y="61920"/>
            <a:ext cx="10972440" cy="623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Arial Narrow"/>
              </a:rPr>
              <a:t>4. Word2Vec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Tokenization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ff0000"/>
                </a:solidFill>
                <a:latin typeface="Arial Narrow"/>
              </a:rPr>
              <a:t>Frequency Distribution Plot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import matplotlib.pyplot as plt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fdist.plot(30,cumulative=False)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plt.show()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5393160" y="2329560"/>
            <a:ext cx="591696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68560" y="1662120"/>
            <a:ext cx="6813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>
                <a:solidFill>
                  <a:srgbClr val="0070c0"/>
                </a:solidFill>
                <a:latin typeface="Arial Narrow"/>
              </a:rPr>
              <a:t>(ii) Skip Gram 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Skip gram predicts the surrounding context words within specific window given current word.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input layer contains the current word and the output layer contains the context words.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hidden layer contains the number of dimensions in which we want to represent current word present at the input layer.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2" name="Picture 4" descr=""/>
          <p:cNvPicPr/>
          <p:nvPr/>
        </p:nvPicPr>
        <p:blipFill>
          <a:blip r:embed="rId1"/>
          <a:stretch/>
        </p:blipFill>
        <p:spPr>
          <a:xfrm>
            <a:off x="6881400" y="2025720"/>
            <a:ext cx="5301000" cy="3625200"/>
          </a:xfrm>
          <a:prstGeom prst="rect">
            <a:avLst/>
          </a:prstGeom>
          <a:ln>
            <a:noFill/>
          </a:ln>
        </p:spPr>
      </p:pic>
      <p:sp>
        <p:nvSpPr>
          <p:cNvPr id="273" name="CustomShape 2"/>
          <p:cNvSpPr/>
          <p:nvPr/>
        </p:nvSpPr>
        <p:spPr>
          <a:xfrm>
            <a:off x="627840" y="5232240"/>
            <a:ext cx="101278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basic idea of word embedding is words that occur in similar context tend to be closer to each other in vector space. 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generating word vectors in Python, modules needed are nltk and gensim.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609480" y="61920"/>
            <a:ext cx="10972440" cy="623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70c0"/>
                </a:solidFill>
                <a:latin typeface="Arial Narrow"/>
              </a:rPr>
              <a:t>4. Word2Vec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09480" y="274680"/>
            <a:ext cx="10972440" cy="874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Word Embedding using Word2Vec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09480" y="121212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 u="sng">
                <a:solidFill>
                  <a:srgbClr val="009999"/>
                </a:solidFill>
                <a:uFillTx/>
                <a:latin typeface="Arial"/>
                <a:hlinkClick r:id="rId1"/>
              </a:rPr>
              <a:t>https://www.geeksforgeeks.org/python-word-embedding-using-word2vec/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Book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Co-Occurrence Matrix with a fixed context window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The big idea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– Similar words tend to occur together and will have similar context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e75b6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2e75b6"/>
                </a:solidFill>
                <a:latin typeface="Arial Narrow"/>
              </a:rPr>
              <a:t>For example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– Apple is a fruit. Mango is a fruit.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Apple and mango tend to have a similar context i.e. fruit.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How a co-occurrence matrix is constructed: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Using two concepts– Co-Occurrence and Context Window.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Co-occurrence – For a given corpus, the co-occurrence of a pair of words say w1 and w2 is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the number of times they have appeared together in a Context Window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Context Window – Context window is specified by a number and the direction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Content Placeholder 4" descr=""/>
          <p:cNvPicPr/>
          <p:nvPr/>
        </p:nvPicPr>
        <p:blipFill>
          <a:blip r:embed="rId1"/>
          <a:stretch/>
        </p:blipFill>
        <p:spPr>
          <a:xfrm>
            <a:off x="773640" y="1257120"/>
            <a:ext cx="10980720" cy="726480"/>
          </a:xfrm>
          <a:prstGeom prst="rect">
            <a:avLst/>
          </a:prstGeom>
          <a:ln>
            <a:noFill/>
          </a:ln>
        </p:spPr>
      </p:pic>
      <p:sp>
        <p:nvSpPr>
          <p:cNvPr id="280" name="CustomShape 1"/>
          <p:cNvSpPr/>
          <p:nvPr/>
        </p:nvSpPr>
        <p:spPr>
          <a:xfrm>
            <a:off x="773640" y="2240640"/>
            <a:ext cx="105742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The green words are a 2 (around) context window for the word ‘Fox’ and for calculating the co-occurrence only these words will be counted.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Context window for the word ‘Over’.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1" name="Picture 7" descr=""/>
          <p:cNvPicPr/>
          <p:nvPr/>
        </p:nvPicPr>
        <p:blipFill>
          <a:blip r:embed="rId2"/>
          <a:stretch/>
        </p:blipFill>
        <p:spPr>
          <a:xfrm>
            <a:off x="773640" y="3988800"/>
            <a:ext cx="10704960" cy="77976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704160" y="289080"/>
            <a:ext cx="10515240" cy="7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Co-Occurrence Matrix with a fixed context window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Example corpus to calculate a co-occurrence matrix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Corpus = He is not lazy. He is intelligent. He is smart.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4" name="Picture 4" descr=""/>
          <p:cNvPicPr/>
          <p:nvPr/>
        </p:nvPicPr>
        <p:blipFill>
          <a:blip r:embed="rId1"/>
          <a:stretch/>
        </p:blipFill>
        <p:spPr>
          <a:xfrm>
            <a:off x="551520" y="2242800"/>
            <a:ext cx="11187000" cy="4478040"/>
          </a:xfrm>
          <a:prstGeom prst="rect">
            <a:avLst/>
          </a:prstGeom>
          <a:ln>
            <a:noFill/>
          </a:ln>
        </p:spPr>
      </p:pic>
      <p:sp>
        <p:nvSpPr>
          <p:cNvPr id="285" name="TextShape 2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Co-Occurrence Matrix with a fixed context window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51520" y="1157040"/>
            <a:ext cx="114170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Red box- It is the number of times ‘He’ and ‘is’ have appeared in the context window 2 and it can be seen that the count turns out to be 4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below table will help you visualize the count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word ‘lazy’ has never appeared with ‘intelligent’ in the context window and therefore has been assigned 0 in the blue box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7" name="Picture 4" descr=""/>
          <p:cNvPicPr/>
          <p:nvPr/>
        </p:nvPicPr>
        <p:blipFill>
          <a:blip r:embed="rId1"/>
          <a:stretch/>
        </p:blipFill>
        <p:spPr>
          <a:xfrm>
            <a:off x="66240" y="3359160"/>
            <a:ext cx="12058920" cy="3214440"/>
          </a:xfrm>
          <a:prstGeom prst="rect">
            <a:avLst/>
          </a:prstGeom>
          <a:ln>
            <a:noFill/>
          </a:ln>
        </p:spPr>
      </p:pic>
      <p:sp>
        <p:nvSpPr>
          <p:cNvPr id="288" name="TextShape 2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Co-Occurrence Matrix with a fixed context window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Variations of Co-occurrence 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51520" y="979560"/>
            <a:ext cx="11433240" cy="5741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Consider V unique words in the corpus. So Vocabulary size = V.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columns of the Co-occurrence matrix form the </a:t>
            </a:r>
            <a:r>
              <a:rPr b="0" i="1" lang="en-US" sz="2600" spc="-1" strike="noStrike">
                <a:solidFill>
                  <a:srgbClr val="000000"/>
                </a:solidFill>
                <a:latin typeface="Arial Narrow"/>
              </a:rPr>
              <a:t>context word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s.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different variations of Co-Occurrence Matrix are: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co-occurrence matrix of size V X V.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Even for a decent corpus V gets very large and difficult to handle.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architecture is never preferred in practice.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co-occurrence matrix of size </a:t>
            </a:r>
            <a:r>
              <a:rPr b="1" lang="en-US" sz="2600" spc="-1" strike="noStrike">
                <a:solidFill>
                  <a:srgbClr val="2e75b6"/>
                </a:solidFill>
                <a:latin typeface="Arial Narrow"/>
              </a:rPr>
              <a:t>V X N where N is a subset of V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and can be obtained by </a:t>
            </a:r>
            <a:r>
              <a:rPr b="0" lang="en-US" sz="2600" spc="-1" strike="noStrike">
                <a:solidFill>
                  <a:srgbClr val="2e75b6"/>
                </a:solidFill>
                <a:latin typeface="Arial Narrow"/>
              </a:rPr>
              <a:t>removing irrelevant words like stopwords etc. for example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is still very large and presents computational difficulties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This co-occurrence matrix is not the word vector representation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Instead, this </a:t>
            </a:r>
            <a:r>
              <a:rPr b="0" lang="en-US" sz="2400" spc="-1" strike="noStrike">
                <a:solidFill>
                  <a:srgbClr val="2e75b6"/>
                </a:solidFill>
                <a:latin typeface="Arial Narrow"/>
              </a:rPr>
              <a:t>Co-occurrence matrix is decomposed using techniques like PCA, SVD etc. into factors and combination of these factors to 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form the word vector representation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For example, you perform PCA on the above matrix of size VXV. You will obtain V principal components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 Narrow"/>
              </a:rPr>
              <a:t>You can choose k components out of these V components. So, the new matrix will be of the form V X 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Variations of Co-occurrence 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 single word, instead of being represented in V dimensions will be represented in k dimensions while still capturing almost the same semantic meaning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So, what PCA does at the back is decompose Co-Occurrence matrix into three matrices, U,S and V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What is of importance is that dot product of U and S gives the word vector representation and V gives the word context representation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3" name="Picture 4" descr=""/>
          <p:cNvPicPr/>
          <p:nvPr/>
        </p:nvPicPr>
        <p:blipFill>
          <a:blip r:embed="rId1"/>
          <a:stretch/>
        </p:blipFill>
        <p:spPr>
          <a:xfrm>
            <a:off x="781200" y="4071960"/>
            <a:ext cx="10858680" cy="214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N-gram Language Model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language model which is based on determining probability based on the count of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sequence of words can be called as </a:t>
            </a:r>
            <a:r>
              <a:rPr b="1" lang="en-US" sz="2600" spc="-1" strike="noStrike">
                <a:solidFill>
                  <a:srgbClr val="000000"/>
                </a:solidFill>
                <a:latin typeface="Arial Narrow"/>
              </a:rPr>
              <a:t>N-gram language model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sequence of words can be 2 words, 3 words, 4 words…n-words etc.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Based on the count of words, N-gram can be: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852480" indent="-39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00"/>
                </a:solidFill>
                <a:latin typeface="Arial Narrow"/>
              </a:rPr>
              <a:t>Unigram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: Sequence of just 1 word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2480" indent="-39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00"/>
                </a:solidFill>
                <a:latin typeface="Arial Narrow"/>
              </a:rPr>
              <a:t>Bigram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: Sequence of 2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2480" indent="-39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00"/>
                </a:solidFill>
                <a:latin typeface="Arial Narrow"/>
              </a:rPr>
              <a:t>Trigram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: Sequence of 3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52480" indent="-394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so on and so forth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Unigram Language Model Example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51520" y="11570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Let’s say we want to determine the probability of the sentence, “Which is the best car insurance package”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Based on Unigram language model, probability can be calculated as following: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P(“Which is best car insurance package”)= P(which)P(is)…P(insurance)P(package)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Above represents product of probability of occurrence of each of the words in the corpus. The probability of any word, wi can be calcuted as following: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P(wi)=c(wi)/c(w)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where wi is ith word, c(wi) is count of wi in the corpus, and c(w) is count of all the words.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Tokenize Non-English Languages Text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To tokenize other languages, you can specify the language like this: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480" y="2959200"/>
            <a:ext cx="11152440" cy="2771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from nltk.tokenize import sent_tokenize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mytext = "Bonjour M. Adam, comment allez-vous? J'espère que tout va bien. Aujourd'hui est un bon jour."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latin typeface="Arial Narrow"/>
              </a:rPr>
              <a:t>print(sent_tokenize(mytext, "french"))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Arial Narrow"/>
              </a:rPr>
              <a:t>The result will be like this: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 Narrow"/>
              </a:rPr>
              <a:t>['Bonjour M. Adam, comment allez-vous?', "J'espère que tout va bien.", "Aujourd'hui est un bon jour."]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136440"/>
            <a:ext cx="10515240" cy="726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 Narrow"/>
              </a:rPr>
              <a:t>Bigram Language Model Example</a:t>
            </a:r>
            <a:br/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551520" y="609480"/>
            <a:ext cx="10515240" cy="501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Using Bigram language model, the probability can be determined as following: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P(“Which is best car insurance package”)= P(which/startOfSentence)P(is/which)P(best/is)..P(endOfSentence/package)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following represents example of how to calculate each of the probabilities: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P(car/best)=P(best car)/P(best)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above can also be calculated as following: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P(car/best)= c(best car)/c(best)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above could be read as: Probability of word “car” given word “best” has occurred is probability of word “best car” divided by probability of word “best”.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Alternatively, Probability of word “car” given word “best” has occurred is count of word “best car” divided by count of word “best”.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 Narrow"/>
              </a:rPr>
              <a:t>The probability of any word given previous word, wi/wi−1 can be calculated as following: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0" name="Picture 6" descr=""/>
          <p:cNvPicPr/>
          <p:nvPr/>
        </p:nvPicPr>
        <p:blipFill>
          <a:blip r:embed="rId1"/>
          <a:stretch/>
        </p:blipFill>
        <p:spPr>
          <a:xfrm>
            <a:off x="3569040" y="5335200"/>
            <a:ext cx="4496760" cy="12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Stopwords</a:t>
            </a:r>
            <a:br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98600" y="102096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Stopwords considered as noise in the text. Text may contain stop words such as is, am, are, this, a, an, the,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Narrow"/>
              </a:rPr>
              <a:t>In NLTK for removing stopwords, you need to create a list of stopwords and filter out your list of tokens from these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09480" y="3130920"/>
            <a:ext cx="10639800" cy="118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nltk.corpus import stopwords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stop_words=set(stopwords.words("english"))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print(stop_words)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98600" y="4638960"/>
            <a:ext cx="10750680" cy="1795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{'their', 'then', 'not', 'ma', 'here', 'other', 'won', 'up', 'weren', 'being', 'we', 'those', 'an', 'them', 'which', 'him', 'so', 'yourselves', 'what', 'own', 'has', 'should', 'above', 'in', 'myself', 'against', 'that', 'before', 't', 'just', 'into', 'about', 'most', 'd', 'where', 'our', 'or', 'such', 'ours', 'of', 'doesn', 'further', 'needn', 'now', 'some', 'too', 'hasn', 'more', 'the', 'yours', 'her', 'below', 'same', 'how', 'very', 'is', 'did', 'you', 'his', 'when', 'few', 'does', 'down', 'yourself', 'i', 'do', 'both', 'shan', 'have', 'itself', 'shouldn', 'through', 'themselves', 'o', 'didn', 've', 'm', 'off', 'out', 'but', 'and', 'doing', 'any', 'nor', 'over', 'had', 'because', 'himself', 'theirs', 'me', 'by', 'she', 'whom', 'hers', 're', 'hadn', 'who', 'he', 'my', 'if', 'will', 'are', 'why', 'from', 'am', 'with', 'been', 'its', 'ourselves', 'ain', 'couldn', 'a', 'aren', 'under', 'll', 'on', 'y', 'can', 'they', 'than', 'after', 'wouldn', 'each', 'once', 'mightn', 'for', 'this', 'these', 's', 'only', 'haven', 'having', 'all', 'don', 'it', 'there', 'until', 'again', 'to', 'while', 'be', 'no', 'during', 'herself', 'as', 'mustn', 'between', 'was', 'at', 'your', 'were', 'isn', 'wasn'}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Stopwords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09480" y="1600200"/>
            <a:ext cx="9365400" cy="2776680"/>
          </a:xfrm>
          <a:prstGeom prst="rect">
            <a:avLst/>
          </a:prstGeom>
          <a:noFill/>
          <a:ln>
            <a:solidFill>
              <a:srgbClr val="bbe0e3"/>
            </a:solidFill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filtered_sent=[]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for w in tokenized_sent: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   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if w not in stop_words: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        </a:t>
            </a: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filtered_sent.append(w)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print("Tokenized Sentence:",tokenized_sent)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print("Filterd Sentence:",filtered_sent)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09480" y="4608360"/>
            <a:ext cx="9365400" cy="70200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Tokenized Sentence: ['Hello', 'Mr.', 'Smith', ',', 'how', 'are', 'you', 'doing', 'today', '?’]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 Narrow"/>
              </a:rPr>
              <a:t>Filterd Sentence: ['Hello', 'Mr.', 'Smith', ',', 'today', '?']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 Narrow"/>
              </a:rPr>
              <a:t>Get Synonyms From WordNet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WordNet is a database built for natural language processing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 Narrow"/>
              </a:rPr>
              <a:t>It includes groups of synonyms and a brief definition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63200" y="3099600"/>
            <a:ext cx="8173800" cy="155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from nltk.corpus import wordnet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syn = wordnet.synsets("pain")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print(syn[0].definition())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 Narrow"/>
              </a:rPr>
              <a:t>print(syn[0].examples())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63200" y="5331240"/>
            <a:ext cx="6095520" cy="1005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 symptom of some physical hurt or disorder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['the patient developed severe pain and distension']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11256</TotalTime>
  <Application>LibreOffice/6.0.7.3$Linux_X86_64 LibreOffice_project/00m0$Build-3</Application>
  <Words>4683</Words>
  <Paragraphs>478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2019-11-01T04:55:46Z</dcterms:created>
  <dc:creator>Faculty</dc:creator>
  <dc:description/>
  <dc:language>en-US</dc:language>
  <cp:lastModifiedBy/>
  <dcterms:modified xsi:type="dcterms:W3CDTF">2019-11-09T20:40:56Z</dcterms:modified>
  <cp:revision>68</cp:revision>
  <dc:subject/>
  <dc:title>NLP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60</vt:i4>
  </property>
</Properties>
</file>