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a:t>Machine Learning method able to extract rules from this data </a:t>
            </a:r>
            <a:endParaRPr/>
          </a:p>
          <a:p>
            <a:pPr indent="0" lvl="0" marL="0" rtl="0" algn="l">
              <a:spcBef>
                <a:spcPts val="360"/>
              </a:spcBef>
              <a:spcAft>
                <a:spcPts val="0"/>
              </a:spcAft>
              <a:buNone/>
            </a:pPr>
            <a:r>
              <a:t/>
            </a:r>
            <a:endParaRPr/>
          </a:p>
        </p:txBody>
      </p:sp>
      <p:sp>
        <p:nvSpPr>
          <p:cNvPr id="235" name="Google Shape;23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a:t>Machine Learning method able to extract rules from this data </a:t>
            </a:r>
            <a:endParaRPr/>
          </a:p>
          <a:p>
            <a:pPr indent="0" lvl="0" marL="0" rtl="0" algn="l">
              <a:spcBef>
                <a:spcPts val="360"/>
              </a:spcBef>
              <a:spcAft>
                <a:spcPts val="0"/>
              </a:spcAft>
              <a:buNone/>
            </a:pPr>
            <a:r>
              <a:t/>
            </a:r>
            <a:endParaRPr/>
          </a:p>
        </p:txBody>
      </p:sp>
      <p:sp>
        <p:nvSpPr>
          <p:cNvPr id="242" name="Google Shape;24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7" name="Google Shape;24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a:t>Machine Learning method able to extract rules from this data </a:t>
            </a:r>
            <a:endParaRPr/>
          </a:p>
          <a:p>
            <a:pPr indent="0" lvl="0" marL="0" rtl="0" algn="l">
              <a:spcBef>
                <a:spcPts val="360"/>
              </a:spcBef>
              <a:spcAft>
                <a:spcPts val="0"/>
              </a:spcAft>
              <a:buNone/>
            </a:pPr>
            <a:r>
              <a:t/>
            </a:r>
            <a:endParaRPr/>
          </a:p>
        </p:txBody>
      </p:sp>
      <p:sp>
        <p:nvSpPr>
          <p:cNvPr id="248" name="Google Shape;24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4" name="Google Shape;26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3" name="Google Shape;28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the method can also assum other groups e.g. Group with one object or group with multiple objects</a:t>
            </a:r>
            <a:endParaRPr/>
          </a:p>
        </p:txBody>
      </p:sp>
      <p:sp>
        <p:nvSpPr>
          <p:cNvPr id="284" name="Google Shape;28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7" name="Google Shape;31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Computer Vision e.g. Face detection, Image Retrieval</a:t>
            </a:r>
            <a:endParaRPr/>
          </a:p>
          <a:p>
            <a:pPr indent="0" lvl="0" marL="0" rtl="0" algn="l">
              <a:spcBef>
                <a:spcPts val="0"/>
              </a:spcBef>
              <a:spcAft>
                <a:spcPts val="0"/>
              </a:spcAft>
              <a:buNone/>
            </a:pPr>
            <a:r>
              <a:rPr lang="en-US"/>
              <a:t>Biomedical e.g. Diagnose a patient with a disease</a:t>
            </a:r>
            <a:endParaRPr/>
          </a:p>
          <a:p>
            <a:pPr indent="0" lvl="0" marL="0" rtl="0" algn="l">
              <a:spcBef>
                <a:spcPts val="0"/>
              </a:spcBef>
              <a:spcAft>
                <a:spcPts val="0"/>
              </a:spcAft>
              <a:buNone/>
            </a:pPr>
            <a:r>
              <a:rPr lang="en-US"/>
              <a:t>Finance e.g. Credit Card Transactions which may be suspecious in nature </a:t>
            </a:r>
            <a:endParaRPr/>
          </a:p>
          <a:p>
            <a:pPr indent="0" lvl="0" marL="0" rtl="0" algn="l">
              <a:spcBef>
                <a:spcPts val="0"/>
              </a:spcBef>
              <a:spcAft>
                <a:spcPts val="0"/>
              </a:spcAft>
              <a:buNone/>
            </a:pPr>
            <a:r>
              <a:rPr lang="en-US"/>
              <a:t>Computer Games e.g. Play with Computers e.g. Chess </a:t>
            </a:r>
            <a:endParaRPr/>
          </a:p>
          <a:p>
            <a:pPr indent="0" lvl="0" marL="0" rtl="0" algn="l">
              <a:spcBef>
                <a:spcPts val="0"/>
              </a:spcBef>
              <a:spcAft>
                <a:spcPts val="0"/>
              </a:spcAft>
              <a:buNone/>
            </a:pPr>
            <a:r>
              <a:rPr lang="en-US"/>
              <a:t>Mobile Application Development: e.g. Replacing 4 digit security key with Biometric; develop applications to identify certain disease etc</a:t>
            </a:r>
            <a:endParaRPr/>
          </a:p>
        </p:txBody>
      </p:sp>
      <p:sp>
        <p:nvSpPr>
          <p:cNvPr id="318" name="Google Shape;31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a:t>
            </a:r>
            <a:endParaRPr/>
          </a:p>
        </p:txBody>
      </p:sp>
      <p:sp>
        <p:nvSpPr>
          <p:cNvPr id="112" name="Google Shape;11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3" name="Google Shape;35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Computer Vision e.g. Face detection, Image Retrieval</a:t>
            </a:r>
            <a:endParaRPr/>
          </a:p>
          <a:p>
            <a:pPr indent="0" lvl="0" marL="0" rtl="0" algn="l">
              <a:spcBef>
                <a:spcPts val="0"/>
              </a:spcBef>
              <a:spcAft>
                <a:spcPts val="0"/>
              </a:spcAft>
              <a:buNone/>
            </a:pPr>
            <a:r>
              <a:rPr lang="en-US"/>
              <a:t>Biomedical e.g. Diagnose a patient with a disease</a:t>
            </a:r>
            <a:endParaRPr/>
          </a:p>
          <a:p>
            <a:pPr indent="0" lvl="0" marL="0" rtl="0" algn="l">
              <a:spcBef>
                <a:spcPts val="0"/>
              </a:spcBef>
              <a:spcAft>
                <a:spcPts val="0"/>
              </a:spcAft>
              <a:buNone/>
            </a:pPr>
            <a:r>
              <a:rPr lang="en-US"/>
              <a:t>Finance e.g. Credit Card Transactions which may be suspecious in nature </a:t>
            </a:r>
            <a:endParaRPr/>
          </a:p>
          <a:p>
            <a:pPr indent="0" lvl="0" marL="0" rtl="0" algn="l">
              <a:spcBef>
                <a:spcPts val="0"/>
              </a:spcBef>
              <a:spcAft>
                <a:spcPts val="0"/>
              </a:spcAft>
              <a:buNone/>
            </a:pPr>
            <a:r>
              <a:rPr lang="en-US"/>
              <a:t>Computer Games e.g. Play with Computers e.g. Chess </a:t>
            </a:r>
            <a:endParaRPr/>
          </a:p>
          <a:p>
            <a:pPr indent="0" lvl="0" marL="0" rtl="0" algn="l">
              <a:spcBef>
                <a:spcPts val="0"/>
              </a:spcBef>
              <a:spcAft>
                <a:spcPts val="0"/>
              </a:spcAft>
              <a:buNone/>
            </a:pPr>
            <a:r>
              <a:rPr lang="en-US"/>
              <a:t>Mobile Application Development: e.g. Replacing 4 digit security key with Biometric; develop applications to identify certain disease etc</a:t>
            </a:r>
            <a:endParaRPr/>
          </a:p>
        </p:txBody>
      </p:sp>
      <p:sp>
        <p:nvSpPr>
          <p:cNvPr id="354" name="Google Shape;354;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endParaRPr/>
          </a:p>
        </p:txBody>
      </p:sp>
      <p:sp>
        <p:nvSpPr>
          <p:cNvPr id="153" name="Google Shape;15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I discuss some applications, I would like to mention that we are using learning methods in our daily life without knowing it. e.g. Royal mail service recognize the postal code i.e. Character recognition using learning methods; so everything u send mail; u are using learning algorithms; perhaps even not aware of it.  Another example is when we use websites such as amazon they often recommend books to buy or CDs to buy. This is another example of learning algorithm that tries to learn what are u interested on; what sort of movies would u like to watch and thus customize recommendation according to that. </a:t>
            </a:r>
            <a:endParaRPr/>
          </a:p>
        </p:txBody>
      </p:sp>
      <p:sp>
        <p:nvSpPr>
          <p:cNvPr id="164" name="Google Shape;16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2"/>
          <p:cNvGrpSpPr/>
          <p:nvPr/>
        </p:nvGrpSpPr>
        <p:grpSpPr>
          <a:xfrm>
            <a:off x="0" y="0"/>
            <a:ext cx="5867400" cy="6858000"/>
            <a:chOff x="0" y="0"/>
            <a:chExt cx="3696" cy="4320"/>
          </a:xfrm>
        </p:grpSpPr>
        <p:sp>
          <p:nvSpPr>
            <p:cNvPr id="23" name="Google Shape;23;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 name="Google Shape;24;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5" name="Google Shape;25;p2"/>
          <p:cNvGrpSpPr/>
          <p:nvPr/>
        </p:nvGrpSpPr>
        <p:grpSpPr>
          <a:xfrm>
            <a:off x="3632200" y="4889500"/>
            <a:ext cx="4876800" cy="319088"/>
            <a:chOff x="2288" y="3080"/>
            <a:chExt cx="3072" cy="201"/>
          </a:xfrm>
        </p:grpSpPr>
        <p:sp>
          <p:nvSpPr>
            <p:cNvPr id="26" name="Google Shape;26;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8" name="Google Shape;28;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9" name="Google Shape;29;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2"/>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11"/>
          <p:cNvSpPr txBox="1"/>
          <p:nvPr>
            <p:ph idx="1" type="body"/>
          </p:nvPr>
        </p:nvSpPr>
        <p:spPr>
          <a:xfrm rot="5400000">
            <a:off x="2670175" y="225425"/>
            <a:ext cx="40290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5" name="Google Shape;85;p1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0" name="Google Shape;90;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Calibri"/>
                <a:ea typeface="Calibri"/>
                <a:cs typeface="Calibri"/>
                <a:sym typeface="Calibri"/>
              </a:rPr>
              <a:t>Click to edit Master title style</a:t>
            </a:r>
            <a:endParaRPr b="1" i="0" sz="3600" u="none" cap="none" strike="noStrike">
              <a:solidFill>
                <a:schemeClr val="dk2"/>
              </a:solidFill>
              <a:latin typeface="Calibri"/>
              <a:ea typeface="Calibri"/>
              <a:cs typeface="Calibri"/>
              <a:sym typeface="Calibri"/>
            </a:endParaRPr>
          </a:p>
        </p:txBody>
      </p:sp>
      <p:sp>
        <p:nvSpPr>
          <p:cNvPr id="91" name="Google Shape;91;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92" name="Google Shape;92;p12"/>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480"/>
              </a:spcBef>
              <a:spcAft>
                <a:spcPts val="0"/>
              </a:spcAft>
              <a:buSzPts val="1800"/>
              <a:buFont typeface="Calibri"/>
              <a:buChar char="–"/>
              <a:defRPr>
                <a:solidFill>
                  <a:schemeClr val="dk2"/>
                </a:solidFill>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 name="Google Shape;36;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Calibri"/>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Calibri"/>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0" name="Google Shape;40;p4"/>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5"/>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6"/>
          <p:cNvSpPr txBox="1"/>
          <p:nvPr>
            <p:ph idx="1" type="body"/>
          </p:nvPr>
        </p:nvSpPr>
        <p:spPr>
          <a:xfrm>
            <a:off x="838200" y="2057400"/>
            <a:ext cx="3770313"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0" name="Google Shape;50;p6"/>
          <p:cNvSpPr txBox="1"/>
          <p:nvPr>
            <p:ph idx="2" type="body"/>
          </p:nvPr>
        </p:nvSpPr>
        <p:spPr>
          <a:xfrm>
            <a:off x="4760913" y="2057400"/>
            <a:ext cx="3770312" cy="40290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Calibri"/>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Calibri"/>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1" name="Google Shape;51;p6"/>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7" name="Google Shape;5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8" name="Google Shape;5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Calibri"/>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Calibri"/>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9" name="Google Shape;5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Calibri"/>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Calibri"/>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0" name="Google Shape;60;p7"/>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8"/>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Calibri"/>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Calibri"/>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1" name="Google Shape;7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2" name="Google Shape;72;p9"/>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240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100"/>
              <a:buFont typeface="Calibri"/>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18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600"/>
              <a:buFont typeface="Calibri"/>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3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300"/>
              <a:buFont typeface="Noto Sans Symbols"/>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300"/>
              <a:buFont typeface="Noto Sans Symbols"/>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300"/>
              <a:buFont typeface="Noto Sans Symbols"/>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3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Calibri"/>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Calibri"/>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3200400" cy="6858000"/>
            <a:chOff x="0" y="0"/>
            <a:chExt cx="2016" cy="4320"/>
          </a:xfrm>
        </p:grpSpPr>
        <p:sp>
          <p:nvSpPr>
            <p:cNvPr id="11" name="Google Shape;11;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3" name="Google Shape;13;p1"/>
          <p:cNvGrpSpPr/>
          <p:nvPr/>
        </p:nvGrpSpPr>
        <p:grpSpPr>
          <a:xfrm>
            <a:off x="228600" y="1524000"/>
            <a:ext cx="7391400" cy="319088"/>
            <a:chOff x="144" y="1248"/>
            <a:chExt cx="4656" cy="201"/>
          </a:xfrm>
        </p:grpSpPr>
        <p:sp>
          <p:nvSpPr>
            <p:cNvPr id="14" name="Google Shape;14;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16" name="Google Shape;16;p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2pPr>
            <a:lvl3pPr lvl="2"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3pPr>
            <a:lvl4pPr lvl="3"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4pPr>
            <a:lvl5pPr lvl="4"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Calibri"/>
              <a:buChar char="–"/>
              <a:defRPr b="0" i="0" sz="2400" u="none" cap="none" strike="noStrike">
                <a:solidFill>
                  <a:schemeClr val="dk1"/>
                </a:solidFill>
                <a:latin typeface="Calibri"/>
                <a:ea typeface="Calibri"/>
                <a:cs typeface="Calibri"/>
                <a:sym typeface="Calibri"/>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Calibri"/>
                <a:ea typeface="Calibri"/>
                <a:cs typeface="Calibri"/>
                <a:sym typeface="Calibri"/>
              </a:defRPr>
            </a:lvl3pPr>
            <a:lvl4pPr indent="-320039" lvl="3" marL="1828800" marR="0" rtl="0" algn="l">
              <a:spcBef>
                <a:spcPts val="360"/>
              </a:spcBef>
              <a:spcAft>
                <a:spcPts val="0"/>
              </a:spcAft>
              <a:buClr>
                <a:schemeClr val="dk1"/>
              </a:buClr>
              <a:buSzPts val="1440"/>
              <a:buFont typeface="Calibri"/>
              <a:buChar char="–"/>
              <a:defRPr b="0" i="0" sz="18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838200" y="6248400"/>
            <a:ext cx="3730625"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4800600" y="6248400"/>
            <a:ext cx="3735388"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21.jpg"/><Relationship Id="rId11" Type="http://schemas.openxmlformats.org/officeDocument/2006/relationships/image" Target="../media/image19.jpg"/><Relationship Id="rId10" Type="http://schemas.openxmlformats.org/officeDocument/2006/relationships/image" Target="../media/image15.jpg"/><Relationship Id="rId9" Type="http://schemas.openxmlformats.org/officeDocument/2006/relationships/image" Target="../media/image32.jpg"/><Relationship Id="rId5" Type="http://schemas.openxmlformats.org/officeDocument/2006/relationships/image" Target="../media/image16.jpg"/><Relationship Id="rId6" Type="http://schemas.openxmlformats.org/officeDocument/2006/relationships/image" Target="../media/image10.jpg"/><Relationship Id="rId7" Type="http://schemas.openxmlformats.org/officeDocument/2006/relationships/image" Target="../media/image29.jpg"/><Relationship Id="rId8"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26.jpg"/><Relationship Id="rId10" Type="http://schemas.openxmlformats.org/officeDocument/2006/relationships/image" Target="../media/image19.jpg"/><Relationship Id="rId9" Type="http://schemas.openxmlformats.org/officeDocument/2006/relationships/image" Target="../media/image28.jpg"/><Relationship Id="rId5" Type="http://schemas.openxmlformats.org/officeDocument/2006/relationships/image" Target="../media/image22.jpg"/><Relationship Id="rId6" Type="http://schemas.openxmlformats.org/officeDocument/2006/relationships/image" Target="../media/image29.jpg"/><Relationship Id="rId7" Type="http://schemas.openxmlformats.org/officeDocument/2006/relationships/image" Target="../media/image24.jpg"/><Relationship Id="rId8"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3.jpg"/><Relationship Id="rId7"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jpg"/><Relationship Id="rId5" Type="http://schemas.openxmlformats.org/officeDocument/2006/relationships/image" Target="../media/image23.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DS503</a:t>
            </a:r>
            <a:br>
              <a:rPr lang="en-US" sz="3200"/>
            </a:br>
            <a:r>
              <a:rPr lang="en-US" sz="3200"/>
              <a:t>Machine Learning for Data Science</a:t>
            </a:r>
            <a:br>
              <a:rPr lang="en-US" sz="3200"/>
            </a:br>
            <a:r>
              <a:rPr lang="en-US" sz="3200"/>
              <a:t>(Introduction &amp; Revision)</a:t>
            </a:r>
            <a:br>
              <a:rPr lang="en-US" sz="3200"/>
            </a:br>
            <a:endParaRPr sz="3200"/>
          </a:p>
        </p:txBody>
      </p:sp>
      <p:sp>
        <p:nvSpPr>
          <p:cNvPr id="101" name="Google Shape;101;p13"/>
          <p:cNvSpPr txBox="1"/>
          <p:nvPr>
            <p:ph idx="1" type="subTitle"/>
          </p:nvPr>
        </p:nvSpPr>
        <p:spPr>
          <a:xfrm>
            <a:off x="228600" y="4267200"/>
            <a:ext cx="7010400" cy="24066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a:p>
            <a:pPr indent="0" lvl="0" marL="0" rtl="0" algn="l">
              <a:spcBef>
                <a:spcPts val="480"/>
              </a:spcBef>
              <a:spcAft>
                <a:spcPts val="0"/>
              </a:spcAft>
              <a:buSzPts val="1800"/>
              <a:buNone/>
            </a:pPr>
            <a:r>
              <a:t/>
            </a:r>
            <a:endParaRPr sz="2400">
              <a:solidFill>
                <a:schemeClr val="dk1"/>
              </a:solidFill>
            </a:endParaRPr>
          </a:p>
        </p:txBody>
      </p:sp>
      <p:sp>
        <p:nvSpPr>
          <p:cNvPr id="102" name="Google Shape;102;p13"/>
          <p:cNvSpPr txBox="1"/>
          <p:nvPr/>
        </p:nvSpPr>
        <p:spPr>
          <a:xfrm>
            <a:off x="4572000" y="3429000"/>
            <a:ext cx="38862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Instructor:</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Muhammad Shahzad</a:t>
            </a:r>
            <a:endParaRPr sz="2800">
              <a:solidFill>
                <a:schemeClr val="dk1"/>
              </a:solidFill>
              <a:latin typeface="Arial"/>
              <a:ea typeface="Arial"/>
              <a:cs typeface="Arial"/>
              <a:sym typeface="Aria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74" name="Google Shape;174;p22"/>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descr="http://thumbnails.visually.netdna-cdn.com/big-data_50291c3b16257.jpg" id="175" name="Google Shape;175;p22"/>
          <p:cNvPicPr preferRelativeResize="0"/>
          <p:nvPr/>
        </p:nvPicPr>
        <p:blipFill rotWithShape="1">
          <a:blip r:embed="rId3">
            <a:alphaModFix/>
          </a:blip>
          <a:srcRect b="0" l="0" r="0" t="0"/>
          <a:stretch/>
        </p:blipFill>
        <p:spPr>
          <a:xfrm>
            <a:off x="0" y="457200"/>
            <a:ext cx="9150350" cy="5791200"/>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40"/>
              <a:t>OK , there is too much Data, then WHAT?</a:t>
            </a:r>
            <a:endParaRPr/>
          </a:p>
        </p:txBody>
      </p:sp>
      <p:sp>
        <p:nvSpPr>
          <p:cNvPr id="182" name="Google Shape;182;p23"/>
          <p:cNvSpPr txBox="1"/>
          <p:nvPr>
            <p:ph idx="1" type="body"/>
          </p:nvPr>
        </p:nvSpPr>
        <p:spPr>
          <a:xfrm>
            <a:off x="633413" y="1873250"/>
            <a:ext cx="81534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3200"/>
              <a:t>Can we use this data to find things that are not apparent but can be very useful to us?</a:t>
            </a:r>
            <a:endParaRPr/>
          </a:p>
          <a:p>
            <a:pPr indent="-209550" lvl="0" marL="342900" rtl="0" algn="l">
              <a:spcBef>
                <a:spcPts val="560"/>
              </a:spcBef>
              <a:spcAft>
                <a:spcPts val="0"/>
              </a:spcAft>
              <a:buSzPts val="2100"/>
              <a:buNone/>
            </a:pPr>
            <a:r>
              <a:t/>
            </a:r>
            <a:endParaRPr/>
          </a:p>
        </p:txBody>
      </p:sp>
      <p:sp>
        <p:nvSpPr>
          <p:cNvPr descr="data:image/jpeg;base64,/9j/4AAQSkZJRgABAQAAAQABAAD/2wCEAAkGBhASEBUUEhQWFBQVFBUUFBQXFRQUFhUUFRcWFRQUFBUXHCceFxkjGRUUHy8gIycpLCwsFR49NTAqNSYrLCkBCQoKDAwMDwwMDSkYFBgpKSkpKSkpKSkpKSkpKSkpKSkpKSkpKSkpKSkpKSkpKSkpKSkpKSkpKSkpKSkpKSkpKf/AABEIAOEA4QMBIgACEQEDEQH/xAAcAAABBAMBAAAAAAAAAAAAAAAAAwQFBwECBgj/xABNEAABAwICBAUPCgQFBAMAAAABAAIDBBESIQUGMVEHEyJBgQgUJTIzNWFxcoKRsbKzwRYjQlJTc3SSodEVF2LwhKLCw9IkNEPxY4OT/8QAFQEBAQAAAAAAAAAAAAAAAAAAAAH/xAAUEQEAAAAAAAAAAAAAAAAAAAAA/9oADAMBAAIRAxEAPwC3sKMKUwowoE8KMKUwowoE8KMKUwowoE8K4PWvhTjpZXwxRGSRhwuLjhYHeC13O/RWBhXnrhAjtpKq+9J9IBQGluGLSrZAWSRtBvyBEwt/zXd+qzTcPWkm9vHTv8x7T/lf8FxGnBmzxH4KMQXBTdULJ/5KNh8LJnN/RzD61K03VBUZ7pTTs8l0b/WWqi7FalB6MpeG/RD9r5Y/KhcfYLlLU3Cfod+ysjHlh8fttC8uByA5B65pdZqGTudVTv8AFNGT6MV1IxuDu1IPiN/UvGxK3iqXNN2Oc072kt9SD2QWowryVS65aQj7SrqG+ATSW9F7KXp+FnTDNlY93ltjk9ppKD07hWuFeeKbh20s3tnQSeVCB7BapWl6oarHdKaB3kulZ6y5BeOBYwKpKbqiYv8AyUbh4WTNd+jmBSlNw/6Md28VQzzI3j9H3/RBY+BYwLjqfho0K7bO5nlwy+trSFK0/CPoh/a1sHnOMftgIJzAjAs0VZFMwPhkZKwkgPY5r2kjaMTSQl8CBvgWcCXwIwIEMCE4wIQK4UYUphRhQJ4UYUphRhQJ4UYUphRhQJ4V584RR2TqfvB7LV6Hwrz3wjd86n7wew1BwOnhmzxH4JlRRgvAPh9Sf6fGbPEfgmVB246fUgfmgb4Ufw0b/wBE5C3agZfwi/OP1SbtDHcP0UuwrN0EIdEO3FJu0S7cfQuhD1tiQcu7R7kmaRy6sOWr2NPMPQg5M0zlgxO3LqXUzPqhJmiZu9aDlyw7liy6U6PZ4fSm0uj23QQSypZ+jPCo2piwuLd2SD0hwEd52/fzetqsLCq+4Be87fv5v9KsXCgTwowpTCjCgTwoSmFCBSyLLayLINbIstrIsg1siy2siyDWy89cI47J1P3g9hi9D2XnjhIHZOp+8HsNQcFp7azp+CY0Pbjp9RT7T30PO+CY0Hbjp9RQTDQlALLUOsum1e1VFVSTPBtM2UNhB2SHi3PdF4CQAQd+XOiueaUpZdRo/VqKQ0Awn/qIpXS2cWWDJHgSXII7UWtbm8IUNWNglkbHSwyBxeWtDpRIXgmzLNwAtJ27TtREcXLF1MaT0RDThzHzF1Q0DExjA6Njri8bpS4HEBe9mkA5X2rei0DG6m4+Sfim8ZxQvE9932LssJzGEXvzHK3OQhLrBKlKLQUszncVYxsxXld83GAOdznZNvduRz5QSMWh5XzcVGBK82txbg9uYB7YZC1877EDHGtg5STdV6k8bZgvFHxzxjZcR58oWOew5DNR0FHI88hjnXNhha52Z2AWG1Am4pGTatpAb5pIlRQ5Q2lO7P8AH8ApdxURpTuz/H8Aqj0XwBd5x+Im/wBCsiyrjqfx2H/xEvqYrJsg1siy2siyDWyFtZCo3QhCgEIQgEIQgF544R++lT5bfYYvQ6888I/fSp8tvsMQcBrAc2ed8ExoO3HT6inusX0PO+CY6PPzg6fUgmAuk/jIj0fTshktK2pfO8WOJrm4REb7LZX6Fza3YEVZuitYIH6QY4PjiaKAtju9oayeVwlcwvPOHOI6PGoV+kuIqoKiesFVNE9mNjGlzQzMPDZjZrnDPYOfauPCyiOgrdVah8pdTg1MUjzgmjBcMze0lu5uF8w61l08uipBo6lijpoqgnrkyPcSGROa/CXiQPaBz5k/RVeNcQMic9u3PxpQVUmDBjdgvfBidhuOfDe10E7T1sbYX0NVcNEnGMmhLZQyS1sw02ljOWw3HqWpXMpmzUc7yxk4jkjqo2ntS27MbDZxjc02Ldoz2qA0fpaencXQSOjcRhJabXFwbHpA9C3p9NTNmM2LHIb3dIGy4rixxCQEHJB02q2jnU76vEWvjdo+Z7XxnEyVpIbiZe17HECDYixTg6w1TdCNlE8nG9dcXixXIaGGzc+awGxcy7WWoc6Rzn3MkLoDsaBG6xsxrbBoBF7Deb3uU0/jMvWxpsjEZBLa2YeBh5J5gRtCDo9WwypY2aodiNC+SaS/bSQnFM0E/SPXAcP/ALVxNZUuke57u2e5zzbZdxLjbpKk6fTBZSywBo+edGXvub4Y7kMtuLiD0JjWOhMUOAESASCXbY8smMi/PhNjbLJvPdRTRxyUVpbuz/H8ApS6jNL93f4/gER6L6n7vP8A4iX1MVlKtOp970f4iX1MVlqgQhCAshCEGUIQgEIQgEIQgF574SB2UqfLb7ti9CLz3wjd9Kny2+7Ygr/WIZs8Tvgo+g7cdPqUjrFtZ4nfBR9D246UEvdP9H6MdLHM9pHzLGvcDcEhzxHyea4LhtUc1ddweBhfUB9rCFkjrnbHDNHLILc5IaB0m6KaSarPiklbMbcXS9c3bc3xYWxtNxldzgCl5tWA2sp6cFx45lO4mwuONaHPtzG3Kz8Gacaf1oZPAXBxM9Q2BkzbOGBkAeS29rEPe5rrD6uea6mPS9PHpGmxsgAdSxObUHtg4MLWtx4sAGVr4Rt8SI5ig1RilHKqWxOklkip2va48Zxbg3E5w7W5NhltBUK3RjhUCCTkHjRG87cJLg0nw2vddFU6DqZ46J9O0uHFBpe0DBHNx0j343fRsXA3O5RusFUybSUj2EYHTizhmCA5rcQ8dr/uqMVmp87aqSnZZ/FkYpTyIw0ta7E9xyYLOG0qHq6UxuwlzHGwN2PDxnzXHP4F2+tOnIjV1lLUAiJ8rHCSPN8b2RtaHOabcY3IXbfI7Fx2l9FGB7RiD2PYJI5AHNxsNwDhdm03a4WO5QOotVK51sNNNmSBeNzdgxfStzAqKnpZGAF7XNxYsNwRiwuLHW32cCPGF2WlK2QaFpXCSQOdUShzsbwTYy5E3zytzpWLQLKiHRbXTRxktkAY4SYpLzl5DMILb2vtLdqDjDoeouWiGUlpIcBG8kEWuDYZEXUdNEWkhwIINiCCCCOYg7CrN0rG0U1XIajrfj9IShr8MrrtgLg1jeLzbm05/wBNlWczy5xJOIkklxJNzvucz0qKRKi9Kd2f4/gFKOUZpTuzvGPUFUeiup8PYg/iZfVGrMVZdT33oP4mX2Y1ZqAQhCAQhCDKEIQCEIQCEIQC8+cInfSp8tvu2L0GvP3CL30qfLb7tiCv9YhmzzvgoyiHKHT6lKax7WeJ3wUbSduP75kEqxbA/stGLa6K3YUoE50Foh9TOyFhDS7FyjezQ1pc4m3gBUtDqe/r11I+RjXMYXmQXLByQ4YsrjtmjpREM2c2sCbc4vl6FqSpaj1Zc6omhlkbCKfEZpXAlrQ1wYLAZm5cLDwpSq1QqGTNjaY5A9nGxyCRjY3syF2ueQCbkZeFAwh01URzGZkjmyuvd4sCcW2+Vs7BN6qrlmeXyvdI87XOJcTbZmVOV+pVTCPnDCHY2RhglaXkyWDSG7rkf+lGDREvGSx2GKESukzFgIb47Hn2G29Am6vlMIhLvmg8yBlhk8ixINrjLwpV2sE+GnaCGmmLjE4CzhicHG+djmN3pSk2rtQ2MSO4oMLS9vz8ALmj6TG47u6AkKTQVTNcxRPeAA42bzHYRfbex2X2IJBmu8gh4t8EMpEskzHyMLgySUkvIjvgPbOtcZXXPaQrXzSGSQgudtIa1t7ADY0ADIDmWJQdiRIUCThkozSndndHqClXhRWle6u6PUFR6I6nrvS78VL7MSs5Vh1PPel34qX2IlZ6AQhCAQhCDKEIQCEIQCEIQCoDhF751Plt92xX+qC4RW9k6ny2e7Ygr7WQZs874KMpRyh/fMpTWTazzvgoymPKHT6kEkwJQNWkZz6UpiyRXTajsHGVDiAQ2kn5JtyicIw2O3nNvApeudipn1mLlS0MEOLK/HNlbHJtH/w3PPyvCuEW7HnZ0ojvNL0BmjrJIQZHTiinLWgucY3B5lIaOYSt3ZYUwrnGOPRscwwvjcZC02DmRPma6MPBzabAnPmIXLR1cjHYmPc02tdrnNNt1wb2WrpSSS4kk7STcnxkoOy1ot/HQDkOPpubwReNP6ulpgdLSRukMwa+N4e2NrWmaTPAWkl2Y2m2XjXAurpC8PL3F4IIeXEuBbbDmc8rC3iW02lJnvke6R2KXKUg4cYNrhwbYEZD0IOw160dEZhBFHUPmghibyA10TYw0uuWtbiBzJJ8aRr9HNcKJxe9jY6BkpdGwyOs2Vxu0A8ntu2JsCBdQtfrhWzNDZJnYcr4QI8VsgXlgGIgZZrSXWWo4yF+INdDGIo3NAacAuAHW25EjpQI6z1jJ6mWaNpY2RxdY5m+Vybbzc9KiCFK6QrhK8uwtZfMtYMLb85Avlc59Ki3opM/uojS3dndHqClionS/dndHqCg9DdTx3pf+Kl9iJWgqu6nbvS/8XL7uFWiqgQhCAQhCDKE165duCOuXbggdITXrl24I65duCB0hNeuXbgjrl24IHSoPhFHZOo8pvu2K8uuXbgqM4QTfSVQf6m+7Yg4DWUdp53wUXT9sP75lK6y/Q874KKpxykD5hS903aUq0opTEt43JCyWZsRG7ypHQeg31Lnhr442sbifJI7AxoLg0XO8uIAUZIVN0dO46MqHtBN6mBr7XJDGslcCQNgxkZncg1l1VqW1Ipi1okc0vacbcDmBpfjD9mGzTn4E30poGenAMrQ0HJpD43g+LA4rttEFhfRx1LHGVujpxhuAcDuMDA5pBJJhvYc1xt5uErJKZzhxEbo2/1vD3HdezWgZeNA0w5EIK3kbYrTnQASRalnpIoEZConS/dndHqCl5RkVEaX7s7o9QRXoTqdu9Un4uX3cKtFVP1PcxGi5LW/7uT3cKs7rl24Ih0hNeuXbgjrl24IHSE165d4EIM4EYEthRhQI4EYEthRhQI4EYEthRhQI4FRvCAOyVR5TfdsV8YVRHCEOydR5TfdsQcBrIM2ed8FEwDlf3uUvrH9DzvgomEZoHbUsxIro6XQEb9GS1Ye7jIZWsLLDCWuw2de1wbvP5UVCBKxhS3yTnZUwQyckVBj4uS12lsmHlebiFxzLGk9ASQRRyOcCJHSssAeQ+J5Y5jv6sr/ALoiLdZOaDS08BJgkfESLOLHFtxuNtqXh0HI5sTiWtE7yyMOxXcRblWaDyS4ht953ZrOmtDtpyW8fFI9rix7GCW7SL4rlzA02ItkSgaw6VqGy8c2R4lNwZMRLzcYTdxz2ZJpdSjNAVHXApi3DKb2ByBs0vFjuIGRStFqbXzMD46eQscAWuIDA5rtjhiIuPFzIInjVlrhdSlZqnURQzSvwAQSiKVoddwc4NLSLZFvLbz9C1r9V6yCJsssLmxuAIdkQMXah1jySdxQMJAm6dto5C5jcJvJhwA5YsdgwgnmJITeSMtJDhZwJBG4jIgoG8+zoKidL92d0eyFLT7OhROlu7O832Qir76nodi5fxcnuoVaGBVn1Ow7Fy/i5PdQq0sKIRwIwJbCjCgRwLCXwoVCqEIUAhCEAhCEAqE4Qe+VT5bfdsV9qheEDvlU+W32GIOB1k+h53wUTDtUvrIO0874KIh2oHQXa6AaDoiojBGKasporHbZ2EjDntuD0A+McUCnUdU9oIaSAS1xAJHKZfA7xi7rHwlFWjDpmOTSj4JLhlNM2aC4NwaePDMwD+prcXNnHvK5zV69bSVVMADIHiqgFwDcuwytHgwlpy51ysdY8OMmJ2M4rvxHEcYIdd203BIO+6SjmLe1JBsRcEg2IsRlzEIiw9C4H6ZpoAQ5tJDxYcDcOkijcXOB3Yybb8PhULX6FknfHI2kdTxSysZidI55kMsmHGBJyiLu2gWXNUVbJC8SRPMb29q5psRcWNj4iQlnaZnfMJnyOdMHB4kcbuDmm4IvkLHm2ILLGmYpq6V5IDqF0743c7qfiXscwc5wS2I+8PjXOaBlH8Fr/rcZB6C5lv1v/ZXKDSsoe9wccUjXskdldwk7e/j3rEFdKxj2NeWslAEjQcnhpuMQ8BQdfqhBxmjp4zmJayji5uTje3E7PwZLWh0pI+fSgkuWPhqXP2kMeyQCLZssbMHRuXKQaSlZG6NrrNc+OQ7bh8WLA4Z5HlH0DcntfrTVVDXNleLPIL8MccZkLb4TIWNBfa52oO9ip4pJaSkIHG0zKOZrhYEjE01EZPgaWyDyXb1XumJRLPM8G+KWR2XOC8kFLO1inNV10S3jRY9qA3JuDYP6Uzk0i8xsjyIjxYTYX5ZBcCecXFwDsud6BhN8FE6W7qfE31BSkj/iozS/dT4m+oIL/wCpz71zfi3+6hVqqqepyPYyb8W73UKtZAIQhAWQhCDKEIQCEIQCEIQCoXX89kqnyx7DFfSoXX4dkqnyx7DUHA6x/Q874KKh2qW1kGbPO+CiYwgchKlN0qCopS6wnGj6QSytjL2R4r8uQ4WNsCbuPNst0pxpbRkUJAZUxT328WJLDO2Zc0A9BVGmh9EvqZCxha0hj5HOeS1oZGMTiSATkM7AFOptW3iF00UsVRHHbjDEX4o8V8JeyRjXBuW0AhOdSnASzE5EUVWQdx4l3h3XSbNYWMhfFTwNhMzBHNIJJJHvZztaHZMDjmbZoiHlgcy2JpbiaHNuLXa7tXC/Md6c1OjJY4opXgBk2Mxm4zEbsLrjmzXR6/6FqOuXv4mTioooWcYWYWWjiYDY2w7biwvmpHW3R7esI4myxudSRwyGMEiQB4LJy5hGXLMHPvvbnDnKPUjSEoBbTSAOIALm4Byth5dsvDsWtBqjWzcZxUJfxTsDwC24eNrBnyiNwUwZj8nr3OLr2xNz9S4B8FrKLqppYKXR5jJBLpqhttpl40RtyG04YmDzyEEI8EEgggi4IORBG0Eb1q4qa18c3+JVOEW+czG5+FuMfmuoEuRScpUdpfup8TfUFISqP0x3U+JvqCC/OpxPY2f8W73UKthVN1OJ7HT/AIo+6iVsogQhCAQhCDKEIQCEIQCEIQCoXX7vlU+WPYar6VCa+nslU/eD2GoOF1kGbPO+Ch4zmpfWTazxO+Ch40DloyWwWjStiVFbEoBWhQEDqnrHx4sBw42OjdkDdjxZwzGVxlkkQVrdF1QtJUPcQXOLiLWLiXHLYM+ZPv4/MZ3zvIe+Rr2yBws17XsMZaWtsLYbZDnaFGYkYkDpukZRC6EPPFOcHuZzF7RYO8dk9oNbKuCIRRyANa4vZeON5jcSCXRuc0lhuL5Heocla4kG75CSSSSSSSTmSTmSSdpWEmSsgoBwv6Ex0wPnT5LfUE7c5NdL9181vqQXx1OB7H1H4r/ajVtKo+pw/wCxqfxP+0xW4iBCEIBCEIMoQhAIQhAIQhBhzlQevZ7I1P3n+lqvCuqMIVEa4uJrZyb5vuPCLAAj0IOM1lObPO+CiGqX1i+h53wUQRkgWaVsSmnSfSUXO8+kqB0Vmya3O8+krBcd59JQPQs2UfjO8+krHGu3n0lUSCCVHiV28+krV0rt59JQSBK1uo7jnbz6SsiZ28+kqCRKyCo0yu3n0rXj3/WPpQP3FNdLn53zW+pI8a7efStZHl203O/4Ki/Opvf/ANFU/iG+7argBVG8AFZgpqgb5mn/ACBXXTy3CBdCEIBCEIMoQhAIQhALBWUIInSkZIKrrTmiMbnBwvn/AHbcrVlhuomp0OC4m3OgozTWokr3NwOAAv2wN+bcFGHg5qfrs/z/ALK/ZNAA8y0Or43IKE/lxUfXZ6H/ALLH8t6j67PQ/wDZX38nxuR8nxuQUL/Leo+uz0O/ZH8tqj67PQ79lfXyfG5HyeG5BQh4NZ/tGehyx/LSf7Rnocr8+Tw3I+Tw3IKDHBnP9o38rkO4M5/tG/lcr8+Tw3I+Tw3IKB/ljP8AaN/K791sODGb7Vv5Hfur7+Tw3I+Tw3IKD/ljN9q38jv3QeC+b7Vv5D+6vz5PDcj5PDcgoL+V8v2rfyH/AJI/ldL9qP8A8z/yV+/J0bkfJ4bkHB8Guqz6RkjS7HieHXDS21m23lWto8Gya6N0QGA5c6lY4rIFAhCEAhCEGUIQgEIQgEIQgwtShCDBWChCowsoQgEIQgEIQgwsoQoBCEKjCyEIQCEIQbNWQhCgyhCEGEIQiv/Z" id="183" name="Google Shape;183;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84" name="Google Shape;184;p23"/>
          <p:cNvPicPr preferRelativeResize="0"/>
          <p:nvPr/>
        </p:nvPicPr>
        <p:blipFill rotWithShape="1">
          <a:blip r:embed="rId3">
            <a:alphaModFix/>
          </a:blip>
          <a:srcRect b="0" l="0" r="0" t="0"/>
          <a:stretch/>
        </p:blipFill>
        <p:spPr>
          <a:xfrm>
            <a:off x="5500688" y="3048000"/>
            <a:ext cx="3286125" cy="3286125"/>
          </a:xfrm>
          <a:prstGeom prst="rect">
            <a:avLst/>
          </a:prstGeom>
          <a:noFill/>
          <a:ln>
            <a:noFill/>
          </a:ln>
        </p:spPr>
      </p:pic>
      <p:sp>
        <p:nvSpPr>
          <p:cNvPr id="185" name="Google Shape;185;p23"/>
          <p:cNvSpPr/>
          <p:nvPr/>
        </p:nvSpPr>
        <p:spPr>
          <a:xfrm>
            <a:off x="914400" y="3581400"/>
            <a:ext cx="5000625" cy="1754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FF0000"/>
                </a:solidFill>
                <a:latin typeface="Arial"/>
                <a:ea typeface="Arial"/>
                <a:cs typeface="Arial"/>
                <a:sym typeface="Arial"/>
              </a:rPr>
              <a:t> We are drowning in data, but starving for knowledge!</a:t>
            </a:r>
            <a:endParaRPr/>
          </a:p>
          <a:p>
            <a:pPr indent="0" lvl="0" marL="0" marR="0" rtl="0" algn="l">
              <a:spcBef>
                <a:spcPts val="0"/>
              </a:spcBef>
              <a:spcAft>
                <a:spcPts val="0"/>
              </a:spcAft>
              <a:buNone/>
            </a:pPr>
            <a:r>
              <a:t/>
            </a:r>
            <a:endParaRPr b="1" i="1" sz="1800">
              <a:solidFill>
                <a:srgbClr val="FF0000"/>
              </a:solidFill>
              <a:latin typeface="Arial"/>
              <a:ea typeface="Arial"/>
              <a:cs typeface="Arial"/>
              <a:sym typeface="Arial"/>
            </a:endParaRPr>
          </a:p>
          <a:p>
            <a:pPr indent="0" lvl="0" marL="0" marR="0" rtl="0" algn="l">
              <a:spcBef>
                <a:spcPts val="0"/>
              </a:spcBef>
              <a:spcAft>
                <a:spcPts val="0"/>
              </a:spcAft>
              <a:buNone/>
            </a:pPr>
            <a:r>
              <a:rPr b="1" lang="en-US" sz="1800">
                <a:solidFill>
                  <a:srgbClr val="FF0000"/>
                </a:solidFill>
                <a:latin typeface="Arial"/>
                <a:ea typeface="Arial"/>
                <a:cs typeface="Arial"/>
                <a:sym typeface="Arial"/>
              </a:rPr>
              <a:t> Knowledge Discovery is needed to make sense and use of data.</a:t>
            </a:r>
            <a:endParaRPr/>
          </a:p>
          <a:p>
            <a:pPr indent="0" lvl="0" marL="0" marR="0" rtl="0" algn="l">
              <a:spcBef>
                <a:spcPts val="0"/>
              </a:spcBef>
              <a:spcAft>
                <a:spcPts val="0"/>
              </a:spcAft>
              <a:buNone/>
            </a:pPr>
            <a:r>
              <a:t/>
            </a:r>
            <a:endParaRPr b="1" i="1" sz="1800">
              <a:solidFill>
                <a:srgbClr val="FF0000"/>
              </a:solidFill>
              <a:latin typeface="Arial"/>
              <a:ea typeface="Arial"/>
              <a:cs typeface="Arial"/>
              <a:sym typeface="Arial"/>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ML in a Nutshell</a:t>
            </a:r>
            <a:endParaRPr sz="3200"/>
          </a:p>
        </p:txBody>
      </p:sp>
      <p:sp>
        <p:nvSpPr>
          <p:cNvPr id="191" name="Google Shape;191;p24"/>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Tens of thousands of machine learning algorithms</a:t>
            </a:r>
            <a:endParaRPr/>
          </a:p>
          <a:p>
            <a:pPr indent="-342900" lvl="0" marL="342900" rtl="0" algn="l">
              <a:spcBef>
                <a:spcPts val="560"/>
              </a:spcBef>
              <a:spcAft>
                <a:spcPts val="0"/>
              </a:spcAft>
              <a:buSzPts val="2100"/>
              <a:buChar char="●"/>
            </a:pPr>
            <a:r>
              <a:rPr lang="en-US"/>
              <a:t>Hundreds new every year</a:t>
            </a:r>
            <a:endParaRPr/>
          </a:p>
          <a:p>
            <a:pPr indent="-342900" lvl="0" marL="342900" rtl="0" algn="l">
              <a:spcBef>
                <a:spcPts val="560"/>
              </a:spcBef>
              <a:spcAft>
                <a:spcPts val="0"/>
              </a:spcAft>
              <a:buSzPts val="2100"/>
              <a:buChar char="●"/>
            </a:pPr>
            <a:r>
              <a:rPr lang="en-US"/>
              <a:t>Every machine learning algorithm has three components:</a:t>
            </a:r>
            <a:endParaRPr/>
          </a:p>
          <a:p>
            <a:pPr indent="-285750" lvl="1" marL="742950" rtl="0" algn="l">
              <a:spcBef>
                <a:spcPts val="480"/>
              </a:spcBef>
              <a:spcAft>
                <a:spcPts val="0"/>
              </a:spcAft>
              <a:buSzPts val="1800"/>
              <a:buFont typeface="Calibri"/>
              <a:buChar char="–"/>
            </a:pPr>
            <a:r>
              <a:rPr b="1" lang="en-US"/>
              <a:t>Representation</a:t>
            </a:r>
            <a:endParaRPr/>
          </a:p>
          <a:p>
            <a:pPr indent="-285750" lvl="1" marL="742950" rtl="0" algn="l">
              <a:spcBef>
                <a:spcPts val="480"/>
              </a:spcBef>
              <a:spcAft>
                <a:spcPts val="0"/>
              </a:spcAft>
              <a:buSzPts val="1800"/>
              <a:buFont typeface="Calibri"/>
              <a:buChar char="–"/>
            </a:pPr>
            <a:r>
              <a:rPr b="1" lang="en-US"/>
              <a:t>Evaluation</a:t>
            </a:r>
            <a:endParaRPr/>
          </a:p>
          <a:p>
            <a:pPr indent="-285750" lvl="1" marL="742950" rtl="0" algn="l">
              <a:spcBef>
                <a:spcPts val="480"/>
              </a:spcBef>
              <a:spcAft>
                <a:spcPts val="0"/>
              </a:spcAft>
              <a:buSzPts val="1800"/>
              <a:buFont typeface="Calibri"/>
              <a:buChar char="–"/>
            </a:pPr>
            <a:r>
              <a:rPr b="1" lang="en-US"/>
              <a:t>Optimization</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Representation</a:t>
            </a:r>
            <a:endParaRPr/>
          </a:p>
        </p:txBody>
      </p:sp>
      <p:sp>
        <p:nvSpPr>
          <p:cNvPr id="197" name="Google Shape;197;p25"/>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lang="en-US"/>
              <a:t>Decision trees</a:t>
            </a:r>
            <a:endParaRPr/>
          </a:p>
          <a:p>
            <a:pPr indent="-342900" lvl="0" marL="342900" rtl="0" algn="l">
              <a:lnSpc>
                <a:spcPct val="90000"/>
              </a:lnSpc>
              <a:spcBef>
                <a:spcPts val="560"/>
              </a:spcBef>
              <a:spcAft>
                <a:spcPts val="0"/>
              </a:spcAft>
              <a:buSzPts val="2100"/>
              <a:buChar char="●"/>
            </a:pPr>
            <a:r>
              <a:rPr lang="en-US"/>
              <a:t>Sets of rules / Logic programs</a:t>
            </a:r>
            <a:endParaRPr/>
          </a:p>
          <a:p>
            <a:pPr indent="-342900" lvl="0" marL="342900" rtl="0" algn="l">
              <a:lnSpc>
                <a:spcPct val="90000"/>
              </a:lnSpc>
              <a:spcBef>
                <a:spcPts val="560"/>
              </a:spcBef>
              <a:spcAft>
                <a:spcPts val="0"/>
              </a:spcAft>
              <a:buSzPts val="2100"/>
              <a:buChar char="●"/>
            </a:pPr>
            <a:r>
              <a:rPr lang="en-US"/>
              <a:t>Instances</a:t>
            </a:r>
            <a:endParaRPr/>
          </a:p>
          <a:p>
            <a:pPr indent="-342900" lvl="0" marL="342900" rtl="0" algn="l">
              <a:lnSpc>
                <a:spcPct val="90000"/>
              </a:lnSpc>
              <a:spcBef>
                <a:spcPts val="560"/>
              </a:spcBef>
              <a:spcAft>
                <a:spcPts val="0"/>
              </a:spcAft>
              <a:buSzPts val="2100"/>
              <a:buChar char="●"/>
            </a:pPr>
            <a:r>
              <a:rPr lang="en-US"/>
              <a:t>Graphical models (Bayes/Markov nets)</a:t>
            </a:r>
            <a:endParaRPr/>
          </a:p>
          <a:p>
            <a:pPr indent="-342900" lvl="0" marL="342900" rtl="0" algn="l">
              <a:lnSpc>
                <a:spcPct val="90000"/>
              </a:lnSpc>
              <a:spcBef>
                <a:spcPts val="560"/>
              </a:spcBef>
              <a:spcAft>
                <a:spcPts val="0"/>
              </a:spcAft>
              <a:buSzPts val="2100"/>
              <a:buChar char="●"/>
            </a:pPr>
            <a:r>
              <a:rPr lang="en-US"/>
              <a:t>Neural networks</a:t>
            </a:r>
            <a:endParaRPr/>
          </a:p>
          <a:p>
            <a:pPr indent="-342900" lvl="0" marL="342900" rtl="0" algn="l">
              <a:lnSpc>
                <a:spcPct val="90000"/>
              </a:lnSpc>
              <a:spcBef>
                <a:spcPts val="560"/>
              </a:spcBef>
              <a:spcAft>
                <a:spcPts val="0"/>
              </a:spcAft>
              <a:buSzPts val="2100"/>
              <a:buChar char="●"/>
            </a:pPr>
            <a:r>
              <a:rPr lang="en-US"/>
              <a:t>Support vector machines</a:t>
            </a:r>
            <a:endParaRPr/>
          </a:p>
          <a:p>
            <a:pPr indent="-342900" lvl="0" marL="342900" rtl="0" algn="l">
              <a:lnSpc>
                <a:spcPct val="90000"/>
              </a:lnSpc>
              <a:spcBef>
                <a:spcPts val="560"/>
              </a:spcBef>
              <a:spcAft>
                <a:spcPts val="0"/>
              </a:spcAft>
              <a:buSzPts val="2100"/>
              <a:buChar char="●"/>
            </a:pPr>
            <a:r>
              <a:rPr lang="en-US"/>
              <a:t>Model ensembles</a:t>
            </a:r>
            <a:endParaRPr/>
          </a:p>
          <a:p>
            <a:pPr indent="-342900" lvl="0" marL="342900" rtl="0" algn="l">
              <a:lnSpc>
                <a:spcPct val="90000"/>
              </a:lnSpc>
              <a:spcBef>
                <a:spcPts val="560"/>
              </a:spcBef>
              <a:spcAft>
                <a:spcPts val="0"/>
              </a:spcAft>
              <a:buSzPts val="2100"/>
              <a:buChar char="●"/>
            </a:pPr>
            <a:r>
              <a:rPr lang="en-US"/>
              <a:t>Etc.</a:t>
            </a:r>
            <a:endParaRPr/>
          </a:p>
          <a:p>
            <a:pPr indent="0" lvl="0" marL="0" rtl="0" algn="l">
              <a:spcBef>
                <a:spcPts val="560"/>
              </a:spcBef>
              <a:spcAft>
                <a:spcPts val="0"/>
              </a:spcAft>
              <a:buSzPts val="2100"/>
              <a:buNone/>
            </a:pPr>
            <a:r>
              <a:t/>
            </a:r>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Evaluation</a:t>
            </a:r>
            <a:endParaRPr/>
          </a:p>
        </p:txBody>
      </p:sp>
      <p:sp>
        <p:nvSpPr>
          <p:cNvPr id="203" name="Google Shape;203;p26"/>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100"/>
              <a:buChar char="●"/>
            </a:pPr>
            <a:r>
              <a:rPr lang="en-US"/>
              <a:t>Accuracy</a:t>
            </a:r>
            <a:endParaRPr/>
          </a:p>
          <a:p>
            <a:pPr indent="-342900" lvl="0" marL="342900" rtl="0" algn="l">
              <a:lnSpc>
                <a:spcPct val="80000"/>
              </a:lnSpc>
              <a:spcBef>
                <a:spcPts val="560"/>
              </a:spcBef>
              <a:spcAft>
                <a:spcPts val="0"/>
              </a:spcAft>
              <a:buSzPts val="2100"/>
              <a:buChar char="●"/>
            </a:pPr>
            <a:r>
              <a:rPr lang="en-US"/>
              <a:t>Precision and recall</a:t>
            </a:r>
            <a:endParaRPr/>
          </a:p>
          <a:p>
            <a:pPr indent="-342900" lvl="0" marL="342900" rtl="0" algn="l">
              <a:lnSpc>
                <a:spcPct val="80000"/>
              </a:lnSpc>
              <a:spcBef>
                <a:spcPts val="560"/>
              </a:spcBef>
              <a:spcAft>
                <a:spcPts val="0"/>
              </a:spcAft>
              <a:buSzPts val="2100"/>
              <a:buChar char="●"/>
            </a:pPr>
            <a:r>
              <a:rPr lang="en-US"/>
              <a:t>Squared error</a:t>
            </a:r>
            <a:endParaRPr/>
          </a:p>
          <a:p>
            <a:pPr indent="-342900" lvl="0" marL="342900" rtl="0" algn="l">
              <a:lnSpc>
                <a:spcPct val="80000"/>
              </a:lnSpc>
              <a:spcBef>
                <a:spcPts val="560"/>
              </a:spcBef>
              <a:spcAft>
                <a:spcPts val="0"/>
              </a:spcAft>
              <a:buSzPts val="2100"/>
              <a:buChar char="●"/>
            </a:pPr>
            <a:r>
              <a:rPr lang="en-US"/>
              <a:t>Likelihood</a:t>
            </a:r>
            <a:endParaRPr/>
          </a:p>
          <a:p>
            <a:pPr indent="-342900" lvl="0" marL="342900" rtl="0" algn="l">
              <a:lnSpc>
                <a:spcPct val="80000"/>
              </a:lnSpc>
              <a:spcBef>
                <a:spcPts val="560"/>
              </a:spcBef>
              <a:spcAft>
                <a:spcPts val="0"/>
              </a:spcAft>
              <a:buSzPts val="2100"/>
              <a:buChar char="●"/>
            </a:pPr>
            <a:r>
              <a:rPr lang="en-US"/>
              <a:t>Posterior probability</a:t>
            </a:r>
            <a:endParaRPr/>
          </a:p>
          <a:p>
            <a:pPr indent="-342900" lvl="0" marL="342900" rtl="0" algn="l">
              <a:lnSpc>
                <a:spcPct val="80000"/>
              </a:lnSpc>
              <a:spcBef>
                <a:spcPts val="560"/>
              </a:spcBef>
              <a:spcAft>
                <a:spcPts val="0"/>
              </a:spcAft>
              <a:buSzPts val="2100"/>
              <a:buChar char="●"/>
            </a:pPr>
            <a:r>
              <a:rPr lang="en-US"/>
              <a:t>Cost / Utility</a:t>
            </a:r>
            <a:endParaRPr/>
          </a:p>
          <a:p>
            <a:pPr indent="-342900" lvl="0" marL="342900" rtl="0" algn="l">
              <a:lnSpc>
                <a:spcPct val="80000"/>
              </a:lnSpc>
              <a:spcBef>
                <a:spcPts val="560"/>
              </a:spcBef>
              <a:spcAft>
                <a:spcPts val="0"/>
              </a:spcAft>
              <a:buSzPts val="2100"/>
              <a:buChar char="●"/>
            </a:pPr>
            <a:r>
              <a:rPr lang="en-US"/>
              <a:t>Margin</a:t>
            </a:r>
            <a:endParaRPr/>
          </a:p>
          <a:p>
            <a:pPr indent="-342900" lvl="0" marL="342900" rtl="0" algn="l">
              <a:lnSpc>
                <a:spcPct val="80000"/>
              </a:lnSpc>
              <a:spcBef>
                <a:spcPts val="560"/>
              </a:spcBef>
              <a:spcAft>
                <a:spcPts val="0"/>
              </a:spcAft>
              <a:buSzPts val="2100"/>
              <a:buChar char="●"/>
            </a:pPr>
            <a:r>
              <a:rPr lang="en-US"/>
              <a:t>Entropy</a:t>
            </a:r>
            <a:endParaRPr/>
          </a:p>
          <a:p>
            <a:pPr indent="-342900" lvl="0" marL="342900" rtl="0" algn="l">
              <a:lnSpc>
                <a:spcPct val="80000"/>
              </a:lnSpc>
              <a:spcBef>
                <a:spcPts val="560"/>
              </a:spcBef>
              <a:spcAft>
                <a:spcPts val="0"/>
              </a:spcAft>
              <a:buSzPts val="2100"/>
              <a:buChar char="●"/>
            </a:pPr>
            <a:r>
              <a:rPr lang="en-US"/>
              <a:t>Etc.</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Optimization</a:t>
            </a:r>
            <a:endParaRPr/>
          </a:p>
        </p:txBody>
      </p:sp>
      <p:sp>
        <p:nvSpPr>
          <p:cNvPr id="209" name="Google Shape;209;p27"/>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Combinatorial optimization</a:t>
            </a:r>
            <a:endParaRPr/>
          </a:p>
          <a:p>
            <a:pPr indent="-285750" lvl="1" marL="742950" rtl="0" algn="l">
              <a:spcBef>
                <a:spcPts val="480"/>
              </a:spcBef>
              <a:spcAft>
                <a:spcPts val="0"/>
              </a:spcAft>
              <a:buSzPts val="1800"/>
              <a:buFont typeface="Calibri"/>
              <a:buChar char="–"/>
            </a:pPr>
            <a:r>
              <a:rPr lang="en-US"/>
              <a:t>E.g.: Greedy search</a:t>
            </a:r>
            <a:endParaRPr/>
          </a:p>
          <a:p>
            <a:pPr indent="-342900" lvl="0" marL="342900" rtl="0" algn="l">
              <a:spcBef>
                <a:spcPts val="560"/>
              </a:spcBef>
              <a:spcAft>
                <a:spcPts val="0"/>
              </a:spcAft>
              <a:buSzPts val="2100"/>
              <a:buChar char="●"/>
            </a:pPr>
            <a:r>
              <a:rPr lang="en-US"/>
              <a:t>Convex optimization</a:t>
            </a:r>
            <a:endParaRPr/>
          </a:p>
          <a:p>
            <a:pPr indent="-285750" lvl="1" marL="742950" rtl="0" algn="l">
              <a:spcBef>
                <a:spcPts val="480"/>
              </a:spcBef>
              <a:spcAft>
                <a:spcPts val="0"/>
              </a:spcAft>
              <a:buSzPts val="1800"/>
              <a:buFont typeface="Calibri"/>
              <a:buChar char="–"/>
            </a:pPr>
            <a:r>
              <a:rPr lang="en-US"/>
              <a:t>E.g.: Gradient descent</a:t>
            </a:r>
            <a:endParaRPr/>
          </a:p>
          <a:p>
            <a:pPr indent="-342900" lvl="0" marL="342900" rtl="0" algn="l">
              <a:spcBef>
                <a:spcPts val="560"/>
              </a:spcBef>
              <a:spcAft>
                <a:spcPts val="0"/>
              </a:spcAft>
              <a:buSzPts val="2100"/>
              <a:buChar char="●"/>
            </a:pPr>
            <a:r>
              <a:rPr lang="en-US"/>
              <a:t>Constrained optimization</a:t>
            </a:r>
            <a:endParaRPr/>
          </a:p>
          <a:p>
            <a:pPr indent="-285750" lvl="1" marL="742950" rtl="0" algn="l">
              <a:spcBef>
                <a:spcPts val="480"/>
              </a:spcBef>
              <a:spcAft>
                <a:spcPts val="0"/>
              </a:spcAft>
              <a:buSzPts val="1800"/>
              <a:buFont typeface="Calibri"/>
              <a:buChar char="–"/>
            </a:pPr>
            <a:r>
              <a:rPr lang="en-US"/>
              <a:t>E.g.: Linear programming</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Types of Learning</a:t>
            </a:r>
            <a:endParaRPr sz="3200"/>
          </a:p>
        </p:txBody>
      </p:sp>
      <p:sp>
        <p:nvSpPr>
          <p:cNvPr id="216" name="Google Shape;216;p28"/>
          <p:cNvSpPr/>
          <p:nvPr/>
        </p:nvSpPr>
        <p:spPr>
          <a:xfrm>
            <a:off x="3200400" y="1981200"/>
            <a:ext cx="2590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Machine Learning</a:t>
            </a:r>
            <a:endParaRPr/>
          </a:p>
        </p:txBody>
      </p:sp>
      <p:sp>
        <p:nvSpPr>
          <p:cNvPr id="217" name="Google Shape;217;p28"/>
          <p:cNvSpPr/>
          <p:nvPr/>
        </p:nvSpPr>
        <p:spPr>
          <a:xfrm>
            <a:off x="0" y="3766868"/>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Supervised</a:t>
            </a:r>
            <a:endParaRPr/>
          </a:p>
        </p:txBody>
      </p:sp>
      <p:sp>
        <p:nvSpPr>
          <p:cNvPr id="218" name="Google Shape;218;p28"/>
          <p:cNvSpPr/>
          <p:nvPr/>
        </p:nvSpPr>
        <p:spPr>
          <a:xfrm>
            <a:off x="2307567" y="3748177"/>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Unsupervised</a:t>
            </a:r>
            <a:endParaRPr/>
          </a:p>
        </p:txBody>
      </p:sp>
      <p:sp>
        <p:nvSpPr>
          <p:cNvPr id="219" name="Google Shape;219;p28"/>
          <p:cNvSpPr/>
          <p:nvPr/>
        </p:nvSpPr>
        <p:spPr>
          <a:xfrm>
            <a:off x="6904008" y="3748177"/>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Reinforcement</a:t>
            </a:r>
            <a:endParaRPr/>
          </a:p>
        </p:txBody>
      </p:sp>
      <p:cxnSp>
        <p:nvCxnSpPr>
          <p:cNvPr id="220" name="Google Shape;220;p28"/>
          <p:cNvCxnSpPr>
            <a:stCxn id="216" idx="2"/>
            <a:endCxn id="217" idx="0"/>
          </p:cNvCxnSpPr>
          <p:nvPr/>
        </p:nvCxnSpPr>
        <p:spPr>
          <a:xfrm rot="5400000">
            <a:off x="2402850" y="1673850"/>
            <a:ext cx="795000" cy="3390900"/>
          </a:xfrm>
          <a:prstGeom prst="bentConnector3">
            <a:avLst>
              <a:gd fmla="val 50000" name="adj1"/>
            </a:avLst>
          </a:prstGeom>
          <a:noFill/>
          <a:ln cap="flat" cmpd="sng" w="25400">
            <a:solidFill>
              <a:srgbClr val="2DCACA"/>
            </a:solidFill>
            <a:prstDash val="solid"/>
            <a:round/>
            <a:headEnd len="med" w="med" type="none"/>
            <a:tailEnd len="med" w="med" type="stealth"/>
          </a:ln>
        </p:spPr>
      </p:cxnSp>
      <p:cxnSp>
        <p:nvCxnSpPr>
          <p:cNvPr id="221" name="Google Shape;221;p28"/>
          <p:cNvCxnSpPr>
            <a:stCxn id="216" idx="2"/>
            <a:endCxn id="219" idx="0"/>
          </p:cNvCxnSpPr>
          <p:nvPr/>
        </p:nvCxnSpPr>
        <p:spPr>
          <a:xfrm flipH="1" rot="-5400000">
            <a:off x="5864100" y="1603500"/>
            <a:ext cx="776400" cy="3513000"/>
          </a:xfrm>
          <a:prstGeom prst="bentConnector3">
            <a:avLst>
              <a:gd fmla="val 50000" name="adj1"/>
            </a:avLst>
          </a:prstGeom>
          <a:noFill/>
          <a:ln cap="flat" cmpd="sng" w="25400">
            <a:solidFill>
              <a:srgbClr val="2DCACA"/>
            </a:solidFill>
            <a:prstDash val="solid"/>
            <a:round/>
            <a:headEnd len="sm" w="sm" type="none"/>
            <a:tailEnd len="med" w="med" type="stealth"/>
          </a:ln>
        </p:spPr>
      </p:cxnSp>
      <p:cxnSp>
        <p:nvCxnSpPr>
          <p:cNvPr id="222" name="Google Shape;222;p28"/>
          <p:cNvCxnSpPr>
            <a:stCxn id="216" idx="2"/>
            <a:endCxn id="218" idx="0"/>
          </p:cNvCxnSpPr>
          <p:nvPr/>
        </p:nvCxnSpPr>
        <p:spPr>
          <a:xfrm rot="5400000">
            <a:off x="3565950" y="2818350"/>
            <a:ext cx="776400" cy="1083300"/>
          </a:xfrm>
          <a:prstGeom prst="bentConnector3">
            <a:avLst>
              <a:gd fmla="val 50000" name="adj1"/>
            </a:avLst>
          </a:prstGeom>
          <a:noFill/>
          <a:ln cap="flat" cmpd="sng" w="25400">
            <a:solidFill>
              <a:srgbClr val="2DCACA"/>
            </a:solidFill>
            <a:prstDash val="solid"/>
            <a:round/>
            <a:headEnd len="sm" w="sm" type="none"/>
            <a:tailEnd len="med" w="med" type="stealth"/>
          </a:ln>
        </p:spPr>
      </p:cxnSp>
      <p:sp>
        <p:nvSpPr>
          <p:cNvPr id="223" name="Google Shape;223;p28"/>
          <p:cNvSpPr/>
          <p:nvPr/>
        </p:nvSpPr>
        <p:spPr>
          <a:xfrm>
            <a:off x="4630947" y="3748177"/>
            <a:ext cx="2209800" cy="990600"/>
          </a:xfrm>
          <a:prstGeom prst="rect">
            <a:avLst/>
          </a:prstGeom>
          <a:solidFill>
            <a:srgbClr val="5BADFF"/>
          </a:solidFill>
          <a:ln cap="flat" cmpd="sng" w="25400">
            <a:solidFill>
              <a:srgbClr val="25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Semi Supervised</a:t>
            </a:r>
            <a:endParaRPr sz="2400">
              <a:solidFill>
                <a:schemeClr val="lt1"/>
              </a:solidFill>
              <a:latin typeface="Arial"/>
              <a:ea typeface="Arial"/>
              <a:cs typeface="Arial"/>
              <a:sym typeface="Arial"/>
            </a:endParaRPr>
          </a:p>
        </p:txBody>
      </p:sp>
      <p:cxnSp>
        <p:nvCxnSpPr>
          <p:cNvPr id="224" name="Google Shape;224;p28"/>
          <p:cNvCxnSpPr/>
          <p:nvPr/>
        </p:nvCxnSpPr>
        <p:spPr>
          <a:xfrm>
            <a:off x="4630946" y="3350645"/>
            <a:ext cx="1396800" cy="513900"/>
          </a:xfrm>
          <a:prstGeom prst="bentConnector3">
            <a:avLst>
              <a:gd fmla="val 50000" name="adj1"/>
            </a:avLst>
          </a:prstGeom>
          <a:noFill/>
          <a:ln cap="flat" cmpd="sng" w="25400">
            <a:solidFill>
              <a:srgbClr val="2DCACA"/>
            </a:solidFill>
            <a:prstDash val="solid"/>
            <a:round/>
            <a:headEnd len="sm" w="sm" type="none"/>
            <a:tailEnd len="med" w="med" type="stealth"/>
          </a:ln>
        </p:spPr>
      </p:cxnSp>
      <p:pic>
        <p:nvPicPr>
          <p:cNvPr id="225" name="Google Shape;225;p28"/>
          <p:cNvPicPr preferRelativeResize="0"/>
          <p:nvPr/>
        </p:nvPicPr>
        <p:blipFill rotWithShape="1">
          <a:blip r:embed="rId3">
            <a:alphaModFix/>
          </a:blip>
          <a:srcRect b="0" l="0" r="0" t="0"/>
          <a:stretch/>
        </p:blipFill>
        <p:spPr>
          <a:xfrm>
            <a:off x="1883480" y="4757468"/>
            <a:ext cx="6269920" cy="2189980"/>
          </a:xfrm>
          <a:prstGeom prst="rect">
            <a:avLst/>
          </a:prstGeom>
          <a:noFill/>
          <a:ln>
            <a:noFill/>
          </a:ln>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Inductive Learning</a:t>
            </a:r>
            <a:endParaRPr/>
          </a:p>
        </p:txBody>
      </p:sp>
      <p:sp>
        <p:nvSpPr>
          <p:cNvPr id="231" name="Google Shape;231;p29"/>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Given</a:t>
            </a:r>
            <a:r>
              <a:rPr lang="en-US"/>
              <a:t> examples of a function </a:t>
            </a:r>
            <a:r>
              <a:rPr i="1" lang="en-US"/>
              <a:t>(X, F(X))</a:t>
            </a:r>
            <a:endParaRPr/>
          </a:p>
          <a:p>
            <a:pPr indent="-342900" lvl="0" marL="342900" rtl="0" algn="l">
              <a:spcBef>
                <a:spcPts val="560"/>
              </a:spcBef>
              <a:spcAft>
                <a:spcPts val="0"/>
              </a:spcAft>
              <a:buSzPts val="2100"/>
              <a:buChar char="●"/>
            </a:pPr>
            <a:r>
              <a:rPr b="1" lang="en-US"/>
              <a:t>Predict</a:t>
            </a:r>
            <a:r>
              <a:rPr lang="en-US"/>
              <a:t> function</a:t>
            </a:r>
            <a:r>
              <a:rPr i="1" lang="en-US"/>
              <a:t> F(X) </a:t>
            </a:r>
            <a:r>
              <a:rPr lang="en-US"/>
              <a:t>for new examples</a:t>
            </a:r>
            <a:r>
              <a:rPr i="1" lang="en-US"/>
              <a:t> X</a:t>
            </a:r>
            <a:endParaRPr/>
          </a:p>
          <a:p>
            <a:pPr indent="-285750" lvl="1" marL="742950" rtl="0" algn="l">
              <a:spcBef>
                <a:spcPts val="480"/>
              </a:spcBef>
              <a:spcAft>
                <a:spcPts val="0"/>
              </a:spcAft>
              <a:buSzPts val="1800"/>
              <a:buFont typeface="Calibri"/>
              <a:buChar char="–"/>
            </a:pPr>
            <a:r>
              <a:rPr lang="en-US"/>
              <a:t>Discrete </a:t>
            </a:r>
            <a:r>
              <a:rPr i="1" lang="en-US"/>
              <a:t>F(X)</a:t>
            </a:r>
            <a:r>
              <a:rPr lang="en-US"/>
              <a:t>: Classification</a:t>
            </a:r>
            <a:endParaRPr/>
          </a:p>
          <a:p>
            <a:pPr indent="-285750" lvl="1" marL="742950" rtl="0" algn="l">
              <a:spcBef>
                <a:spcPts val="480"/>
              </a:spcBef>
              <a:spcAft>
                <a:spcPts val="0"/>
              </a:spcAft>
              <a:buSzPts val="1800"/>
              <a:buFont typeface="Calibri"/>
              <a:buChar char="–"/>
            </a:pPr>
            <a:r>
              <a:rPr lang="en-US"/>
              <a:t>Continuous </a:t>
            </a:r>
            <a:r>
              <a:rPr i="1" lang="en-US"/>
              <a:t>F(X)</a:t>
            </a:r>
            <a:r>
              <a:rPr lang="en-US"/>
              <a:t>: Regression</a:t>
            </a:r>
            <a:endParaRPr/>
          </a:p>
          <a:p>
            <a:pPr indent="-285750" lvl="1" marL="742950" rtl="0" algn="l">
              <a:spcBef>
                <a:spcPts val="480"/>
              </a:spcBef>
              <a:spcAft>
                <a:spcPts val="0"/>
              </a:spcAft>
              <a:buSzPts val="1800"/>
              <a:buFont typeface="Calibri"/>
              <a:buChar char="–"/>
            </a:pPr>
            <a:r>
              <a:rPr i="1" lang="en-US"/>
              <a:t>F(X)</a:t>
            </a:r>
            <a:r>
              <a:rPr lang="en-US"/>
              <a:t> = Probability(</a:t>
            </a:r>
            <a:r>
              <a:rPr i="1" lang="en-US"/>
              <a:t>X</a:t>
            </a:r>
            <a:r>
              <a:rPr lang="en-US"/>
              <a:t>): Probability estimation</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Supervised Learning</a:t>
            </a:r>
            <a:endParaRPr/>
          </a:p>
        </p:txBody>
      </p:sp>
      <p:sp>
        <p:nvSpPr>
          <p:cNvPr id="238" name="Google Shape;238;p30"/>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Supervised Learning</a:t>
            </a:r>
            <a:endParaRPr/>
          </a:p>
          <a:p>
            <a:pPr indent="-285750" lvl="1" marL="742950" rtl="0" algn="l">
              <a:spcBef>
                <a:spcPts val="480"/>
              </a:spcBef>
              <a:spcAft>
                <a:spcPts val="0"/>
              </a:spcAft>
              <a:buSzPts val="1800"/>
              <a:buFont typeface="Calibri"/>
              <a:buChar char="–"/>
            </a:pPr>
            <a:r>
              <a:rPr lang="en-US"/>
              <a:t>Learn from Supervised Training Data</a:t>
            </a:r>
            <a:endParaRPr/>
          </a:p>
          <a:p>
            <a:pPr indent="-285750" lvl="1" marL="742950" rtl="0" algn="l">
              <a:spcBef>
                <a:spcPts val="480"/>
              </a:spcBef>
              <a:spcAft>
                <a:spcPts val="0"/>
              </a:spcAft>
              <a:buSzPts val="1800"/>
              <a:buFont typeface="Calibri"/>
              <a:buChar char="–"/>
            </a:pPr>
            <a:r>
              <a:rPr lang="en-US"/>
              <a:t>For example; spam filtering where Large number of email messages labelled as either </a:t>
            </a:r>
            <a:endParaRPr/>
          </a:p>
          <a:p>
            <a:pPr indent="-228600" lvl="2" marL="1143000" rtl="0" algn="l">
              <a:spcBef>
                <a:spcPts val="400"/>
              </a:spcBef>
              <a:spcAft>
                <a:spcPts val="0"/>
              </a:spcAft>
              <a:buSzPts val="1500"/>
              <a:buChar char="●"/>
            </a:pPr>
            <a:r>
              <a:rPr lang="en-US"/>
              <a:t> spam</a:t>
            </a:r>
            <a:endParaRPr/>
          </a:p>
          <a:p>
            <a:pPr indent="-228600" lvl="2" marL="1143000" rtl="0" algn="l">
              <a:spcBef>
                <a:spcPts val="400"/>
              </a:spcBef>
              <a:spcAft>
                <a:spcPts val="0"/>
              </a:spcAft>
              <a:buSzPts val="1500"/>
              <a:buChar char="●"/>
            </a:pPr>
            <a:r>
              <a:rPr lang="en-US"/>
              <a:t>non-spam</a:t>
            </a:r>
            <a:endParaRPr/>
          </a:p>
          <a:p>
            <a:pPr indent="-285750" lvl="1" marL="742950" rtl="0" algn="l">
              <a:spcBef>
                <a:spcPts val="480"/>
              </a:spcBef>
              <a:spcAft>
                <a:spcPts val="0"/>
              </a:spcAft>
              <a:buSzPts val="1800"/>
              <a:buFont typeface="Calibri"/>
              <a:buChar char="–"/>
            </a:pPr>
            <a:r>
              <a:rPr lang="en-US"/>
              <a:t>New email message will then be classified as spam or non-spam</a:t>
            </a:r>
            <a:endParaRPr/>
          </a:p>
          <a:p>
            <a:pPr indent="-171450" lvl="1" marL="742950" rtl="0" algn="l">
              <a:spcBef>
                <a:spcPts val="480"/>
              </a:spcBef>
              <a:spcAft>
                <a:spcPts val="0"/>
              </a:spcAft>
              <a:buSzPts val="1800"/>
              <a:buFont typeface="Calibri"/>
              <a:buNone/>
            </a:pPr>
            <a:r>
              <a:t/>
            </a:r>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1"/>
          <p:cNvPicPr preferRelativeResize="0"/>
          <p:nvPr/>
        </p:nvPicPr>
        <p:blipFill rotWithShape="1">
          <a:blip r:embed="rId3">
            <a:alphaModFix/>
          </a:blip>
          <a:srcRect b="0" l="0" r="0" t="0"/>
          <a:stretch/>
        </p:blipFill>
        <p:spPr>
          <a:xfrm>
            <a:off x="228600" y="762000"/>
            <a:ext cx="8802267" cy="4953000"/>
          </a:xfrm>
          <a:prstGeom prst="rect">
            <a:avLst/>
          </a:prstGeom>
          <a:noFill/>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Contents</a:t>
            </a:r>
            <a:endParaRPr/>
          </a:p>
        </p:txBody>
      </p:sp>
      <p:sp>
        <p:nvSpPr>
          <p:cNvPr id="108" name="Google Shape;108;p14"/>
          <p:cNvSpPr txBox="1"/>
          <p:nvPr>
            <p:ph idx="1" type="body"/>
          </p:nvPr>
        </p:nvSpPr>
        <p:spPr>
          <a:xfrm>
            <a:off x="838200" y="2057400"/>
            <a:ext cx="7693025"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lang="en-US" sz="2400"/>
              <a:t>Introduction</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US" sz="2400"/>
              <a:t>Applications</a:t>
            </a:r>
            <a:endParaRPr/>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US" sz="2400"/>
              <a:t>Types of Machine Learning</a:t>
            </a:r>
            <a:endParaRPr sz="2400"/>
          </a:p>
          <a:p>
            <a:pPr indent="-228600" lvl="0" marL="342900" rtl="0" algn="l">
              <a:lnSpc>
                <a:spcPct val="80000"/>
              </a:lnSpc>
              <a:spcBef>
                <a:spcPts val="480"/>
              </a:spcBef>
              <a:spcAft>
                <a:spcPts val="0"/>
              </a:spcAft>
              <a:buSzPts val="1800"/>
              <a:buNone/>
            </a:pPr>
            <a:r>
              <a:t/>
            </a:r>
            <a:endParaRPr sz="2400"/>
          </a:p>
          <a:p>
            <a:pPr indent="-342900" lvl="0" marL="342900" rtl="0" algn="l">
              <a:lnSpc>
                <a:spcPct val="80000"/>
              </a:lnSpc>
              <a:spcBef>
                <a:spcPts val="480"/>
              </a:spcBef>
              <a:spcAft>
                <a:spcPts val="0"/>
              </a:spcAft>
              <a:buSzPts val="1800"/>
              <a:buChar char="●"/>
            </a:pPr>
            <a:r>
              <a:rPr lang="en-US" sz="2400"/>
              <a:t>Conclusions</a:t>
            </a:r>
            <a:endParaRPr sz="2000"/>
          </a:p>
          <a:p>
            <a:pPr indent="-342900" lvl="0" marL="342900" rtl="0" algn="l">
              <a:lnSpc>
                <a:spcPct val="80000"/>
              </a:lnSpc>
              <a:spcBef>
                <a:spcPts val="400"/>
              </a:spcBef>
              <a:spcAft>
                <a:spcPts val="0"/>
              </a:spcAft>
              <a:buSzPts val="1500"/>
              <a:buFont typeface="Noto Sans Symbols"/>
              <a:buNone/>
            </a:pPr>
            <a:br>
              <a:rPr lang="en-US" sz="2000"/>
            </a:b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Supervised Learning</a:t>
            </a:r>
            <a:endParaRPr/>
          </a:p>
        </p:txBody>
      </p:sp>
      <p:pic>
        <p:nvPicPr>
          <p:cNvPr descr="2007_000032.jpg" id="251" name="Google Shape;251;p32"/>
          <p:cNvPicPr preferRelativeResize="0"/>
          <p:nvPr/>
        </p:nvPicPr>
        <p:blipFill rotWithShape="1">
          <a:blip r:embed="rId3">
            <a:alphaModFix/>
          </a:blip>
          <a:srcRect b="0" l="0" r="0" t="0"/>
          <a:stretch/>
        </p:blipFill>
        <p:spPr>
          <a:xfrm>
            <a:off x="1066800" y="1981200"/>
            <a:ext cx="1524000" cy="1066800"/>
          </a:xfrm>
          <a:prstGeom prst="rect">
            <a:avLst/>
          </a:prstGeom>
          <a:noFill/>
          <a:ln>
            <a:noFill/>
          </a:ln>
        </p:spPr>
      </p:pic>
      <p:pic>
        <p:nvPicPr>
          <p:cNvPr descr="2007_000033.jpg" id="252" name="Google Shape;252;p32"/>
          <p:cNvPicPr preferRelativeResize="0"/>
          <p:nvPr/>
        </p:nvPicPr>
        <p:blipFill rotWithShape="1">
          <a:blip r:embed="rId4">
            <a:alphaModFix/>
          </a:blip>
          <a:srcRect b="0" l="0" r="0" t="0"/>
          <a:stretch/>
        </p:blipFill>
        <p:spPr>
          <a:xfrm>
            <a:off x="2667000" y="1981200"/>
            <a:ext cx="1524000" cy="1066800"/>
          </a:xfrm>
          <a:prstGeom prst="rect">
            <a:avLst/>
          </a:prstGeom>
          <a:noFill/>
          <a:ln>
            <a:noFill/>
          </a:ln>
        </p:spPr>
      </p:pic>
      <p:pic>
        <p:nvPicPr>
          <p:cNvPr descr="2007_000243.jpg" id="253" name="Google Shape;253;p32"/>
          <p:cNvPicPr preferRelativeResize="0"/>
          <p:nvPr/>
        </p:nvPicPr>
        <p:blipFill rotWithShape="1">
          <a:blip r:embed="rId5">
            <a:alphaModFix/>
          </a:blip>
          <a:srcRect b="0" l="0" r="0" t="0"/>
          <a:stretch/>
        </p:blipFill>
        <p:spPr>
          <a:xfrm>
            <a:off x="3429000" y="4724400"/>
            <a:ext cx="2286000" cy="1524000"/>
          </a:xfrm>
          <a:prstGeom prst="rect">
            <a:avLst/>
          </a:prstGeom>
          <a:noFill/>
          <a:ln>
            <a:noFill/>
          </a:ln>
        </p:spPr>
      </p:pic>
      <p:pic>
        <p:nvPicPr>
          <p:cNvPr descr="2007_000256.jpg" id="254" name="Google Shape;254;p32"/>
          <p:cNvPicPr preferRelativeResize="0"/>
          <p:nvPr/>
        </p:nvPicPr>
        <p:blipFill rotWithShape="1">
          <a:blip r:embed="rId6">
            <a:alphaModFix/>
          </a:blip>
          <a:srcRect b="0" l="0" r="0" t="0"/>
          <a:stretch/>
        </p:blipFill>
        <p:spPr>
          <a:xfrm>
            <a:off x="5943600" y="1981200"/>
            <a:ext cx="1600200" cy="1066800"/>
          </a:xfrm>
          <a:prstGeom prst="rect">
            <a:avLst/>
          </a:prstGeom>
          <a:noFill/>
          <a:ln>
            <a:noFill/>
          </a:ln>
        </p:spPr>
      </p:pic>
      <p:pic>
        <p:nvPicPr>
          <p:cNvPr descr="2008_000134.jpg" id="255" name="Google Shape;255;p32"/>
          <p:cNvPicPr preferRelativeResize="0"/>
          <p:nvPr/>
        </p:nvPicPr>
        <p:blipFill rotWithShape="1">
          <a:blip r:embed="rId7">
            <a:alphaModFix/>
          </a:blip>
          <a:srcRect b="0" l="0" r="0" t="0"/>
          <a:stretch/>
        </p:blipFill>
        <p:spPr>
          <a:xfrm>
            <a:off x="1066800" y="3124200"/>
            <a:ext cx="1524000" cy="1066800"/>
          </a:xfrm>
          <a:prstGeom prst="rect">
            <a:avLst/>
          </a:prstGeom>
          <a:noFill/>
          <a:ln>
            <a:noFill/>
          </a:ln>
        </p:spPr>
      </p:pic>
      <p:pic>
        <p:nvPicPr>
          <p:cNvPr descr="2008_001120.jpg" id="256" name="Google Shape;256;p32"/>
          <p:cNvPicPr preferRelativeResize="0"/>
          <p:nvPr/>
        </p:nvPicPr>
        <p:blipFill rotWithShape="1">
          <a:blip r:embed="rId8">
            <a:alphaModFix/>
          </a:blip>
          <a:srcRect b="0" l="0" r="0" t="0"/>
          <a:stretch/>
        </p:blipFill>
        <p:spPr>
          <a:xfrm>
            <a:off x="2667000" y="3124200"/>
            <a:ext cx="1524000" cy="1066800"/>
          </a:xfrm>
          <a:prstGeom prst="rect">
            <a:avLst/>
          </a:prstGeom>
          <a:noFill/>
          <a:ln>
            <a:noFill/>
          </a:ln>
        </p:spPr>
      </p:pic>
      <p:pic>
        <p:nvPicPr>
          <p:cNvPr descr="2008_001514.jpg" id="257" name="Google Shape;257;p32"/>
          <p:cNvPicPr preferRelativeResize="0"/>
          <p:nvPr/>
        </p:nvPicPr>
        <p:blipFill rotWithShape="1">
          <a:blip r:embed="rId9">
            <a:alphaModFix/>
          </a:blip>
          <a:srcRect b="0" l="0" r="0" t="0"/>
          <a:stretch/>
        </p:blipFill>
        <p:spPr>
          <a:xfrm>
            <a:off x="4267200" y="3124200"/>
            <a:ext cx="1600200" cy="1066800"/>
          </a:xfrm>
          <a:prstGeom prst="rect">
            <a:avLst/>
          </a:prstGeom>
          <a:noFill/>
          <a:ln>
            <a:noFill/>
          </a:ln>
        </p:spPr>
      </p:pic>
      <p:pic>
        <p:nvPicPr>
          <p:cNvPr descr="2008_002221.jpg" id="258" name="Google Shape;258;p32"/>
          <p:cNvPicPr preferRelativeResize="0"/>
          <p:nvPr/>
        </p:nvPicPr>
        <p:blipFill rotWithShape="1">
          <a:blip r:embed="rId10">
            <a:alphaModFix/>
          </a:blip>
          <a:srcRect b="0" l="0" r="0" t="0"/>
          <a:stretch/>
        </p:blipFill>
        <p:spPr>
          <a:xfrm>
            <a:off x="4267200" y="1981200"/>
            <a:ext cx="1600200" cy="1066800"/>
          </a:xfrm>
          <a:prstGeom prst="rect">
            <a:avLst/>
          </a:prstGeom>
          <a:noFill/>
          <a:ln>
            <a:noFill/>
          </a:ln>
        </p:spPr>
      </p:pic>
      <p:pic>
        <p:nvPicPr>
          <p:cNvPr descr="2008_002255.jpg" id="259" name="Google Shape;259;p32"/>
          <p:cNvPicPr preferRelativeResize="0"/>
          <p:nvPr/>
        </p:nvPicPr>
        <p:blipFill rotWithShape="1">
          <a:blip r:embed="rId11">
            <a:alphaModFix/>
          </a:blip>
          <a:srcRect b="0" l="0" r="0" t="0"/>
          <a:stretch/>
        </p:blipFill>
        <p:spPr>
          <a:xfrm>
            <a:off x="5943600" y="3124200"/>
            <a:ext cx="1600200" cy="1066800"/>
          </a:xfrm>
          <a:prstGeom prst="rect">
            <a:avLst/>
          </a:prstGeom>
          <a:noFill/>
          <a:ln>
            <a:noFill/>
          </a:ln>
        </p:spPr>
      </p:pic>
      <p:sp>
        <p:nvSpPr>
          <p:cNvPr id="260" name="Google Shape;260;p32"/>
          <p:cNvSpPr txBox="1"/>
          <p:nvPr/>
        </p:nvSpPr>
        <p:spPr>
          <a:xfrm>
            <a:off x="7620000" y="2362200"/>
            <a:ext cx="1143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Training Images</a:t>
            </a:r>
            <a:endParaRPr/>
          </a:p>
        </p:txBody>
      </p:sp>
      <p:sp>
        <p:nvSpPr>
          <p:cNvPr id="261" name="Google Shape;261;p32"/>
          <p:cNvSpPr txBox="1"/>
          <p:nvPr/>
        </p:nvSpPr>
        <p:spPr>
          <a:xfrm>
            <a:off x="5791200" y="5105400"/>
            <a:ext cx="11430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Test Image</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Unsupervised Learning</a:t>
            </a:r>
            <a:endParaRPr/>
          </a:p>
        </p:txBody>
      </p:sp>
      <p:sp>
        <p:nvSpPr>
          <p:cNvPr id="268" name="Google Shape;268;p33"/>
          <p:cNvSpPr txBox="1"/>
          <p:nvPr>
            <p:ph idx="1" type="body"/>
          </p:nvPr>
        </p:nvSpPr>
        <p:spPr>
          <a:xfrm>
            <a:off x="877887" y="1828800"/>
            <a:ext cx="7693025"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correct classes of training data are not known</a:t>
            </a:r>
            <a:endParaRPr/>
          </a:p>
          <a:p>
            <a:pPr indent="-342900" lvl="0" marL="342900" rtl="0" algn="l">
              <a:spcBef>
                <a:spcPts val="560"/>
              </a:spcBef>
              <a:spcAft>
                <a:spcPts val="0"/>
              </a:spcAft>
              <a:buSzPts val="2100"/>
              <a:buChar char="●"/>
            </a:pPr>
            <a:r>
              <a:rPr lang="en-US"/>
              <a:t>Applications</a:t>
            </a:r>
            <a:endParaRPr/>
          </a:p>
          <a:p>
            <a:pPr indent="-285750" lvl="1" marL="742950" rtl="0" algn="l">
              <a:spcBef>
                <a:spcPts val="480"/>
              </a:spcBef>
              <a:spcAft>
                <a:spcPts val="0"/>
              </a:spcAft>
              <a:buSzPts val="1800"/>
              <a:buFont typeface="Calibri"/>
              <a:buChar char="–"/>
            </a:pPr>
            <a:r>
              <a:rPr lang="en-US"/>
              <a:t>Fraud Detection: Identify groups of motor insurance policy holders with a high average claim cost</a:t>
            </a:r>
            <a:endParaRPr/>
          </a:p>
          <a:p>
            <a:pPr indent="-285750" lvl="1" marL="742950" rtl="0" algn="l">
              <a:spcBef>
                <a:spcPts val="480"/>
              </a:spcBef>
              <a:spcAft>
                <a:spcPts val="0"/>
              </a:spcAft>
              <a:buSzPts val="1800"/>
              <a:buFont typeface="Calibri"/>
              <a:buChar char="–"/>
            </a:pPr>
            <a:r>
              <a:rPr lang="en-US"/>
              <a:t>Social Networks: Recognize communities within large groups of people</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p:nvPr>
            <p:ph type="title"/>
          </p:nvPr>
        </p:nvSpPr>
        <p:spPr>
          <a:xfrm>
            <a:off x="3200400" y="27709"/>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Unsupervised Learning</a:t>
            </a:r>
            <a:endParaRPr/>
          </a:p>
        </p:txBody>
      </p:sp>
      <p:pic>
        <p:nvPicPr>
          <p:cNvPr id="274" name="Google Shape;274;p34"/>
          <p:cNvPicPr preferRelativeResize="0"/>
          <p:nvPr/>
        </p:nvPicPr>
        <p:blipFill rotWithShape="1">
          <a:blip r:embed="rId3">
            <a:alphaModFix/>
          </a:blip>
          <a:srcRect b="0" l="0" r="0" t="0"/>
          <a:stretch/>
        </p:blipFill>
        <p:spPr>
          <a:xfrm>
            <a:off x="228600" y="637309"/>
            <a:ext cx="8229616" cy="5486411"/>
          </a:xfrm>
          <a:prstGeom prst="rect">
            <a:avLst/>
          </a:prstGeom>
          <a:noFill/>
          <a:ln>
            <a:noFill/>
          </a:ln>
        </p:spPr>
      </p:pic>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5"/>
          <p:cNvPicPr preferRelativeResize="0"/>
          <p:nvPr/>
        </p:nvPicPr>
        <p:blipFill rotWithShape="1">
          <a:blip r:embed="rId3">
            <a:alphaModFix/>
          </a:blip>
          <a:srcRect b="0" l="0" r="0" t="0"/>
          <a:stretch/>
        </p:blipFill>
        <p:spPr>
          <a:xfrm>
            <a:off x="1676400" y="1905000"/>
            <a:ext cx="6076950" cy="4562475"/>
          </a:xfrm>
          <a:prstGeom prst="rect">
            <a:avLst/>
          </a:prstGeom>
          <a:noFill/>
          <a:ln>
            <a:noFill/>
          </a:ln>
        </p:spPr>
      </p:pic>
      <p:sp>
        <p:nvSpPr>
          <p:cNvPr id="280" name="Google Shape;280;p3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Unsupervised Learning</a:t>
            </a:r>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Unsupervised Learning</a:t>
            </a:r>
            <a:endParaRPr/>
          </a:p>
        </p:txBody>
      </p:sp>
      <p:pic>
        <p:nvPicPr>
          <p:cNvPr descr="2007_000032.jpg" id="287" name="Google Shape;287;p36"/>
          <p:cNvPicPr preferRelativeResize="0"/>
          <p:nvPr/>
        </p:nvPicPr>
        <p:blipFill rotWithShape="1">
          <a:blip r:embed="rId3">
            <a:alphaModFix/>
          </a:blip>
          <a:srcRect b="0" l="0" r="0" t="0"/>
          <a:stretch/>
        </p:blipFill>
        <p:spPr>
          <a:xfrm>
            <a:off x="1066800" y="1981200"/>
            <a:ext cx="1524000" cy="1066800"/>
          </a:xfrm>
          <a:prstGeom prst="rect">
            <a:avLst/>
          </a:prstGeom>
          <a:noFill/>
          <a:ln>
            <a:noFill/>
          </a:ln>
        </p:spPr>
      </p:pic>
      <p:pic>
        <p:nvPicPr>
          <p:cNvPr descr="2007_000033.jpg" id="288" name="Google Shape;288;p36"/>
          <p:cNvPicPr preferRelativeResize="0"/>
          <p:nvPr/>
        </p:nvPicPr>
        <p:blipFill rotWithShape="1">
          <a:blip r:embed="rId4">
            <a:alphaModFix/>
          </a:blip>
          <a:srcRect b="0" l="0" r="0" t="0"/>
          <a:stretch/>
        </p:blipFill>
        <p:spPr>
          <a:xfrm>
            <a:off x="5943600" y="3124200"/>
            <a:ext cx="1600200" cy="1066800"/>
          </a:xfrm>
          <a:prstGeom prst="rect">
            <a:avLst/>
          </a:prstGeom>
          <a:noFill/>
          <a:ln>
            <a:noFill/>
          </a:ln>
        </p:spPr>
      </p:pic>
      <p:pic>
        <p:nvPicPr>
          <p:cNvPr descr="2007_000256.jpg" id="289" name="Google Shape;289;p36"/>
          <p:cNvPicPr preferRelativeResize="0"/>
          <p:nvPr/>
        </p:nvPicPr>
        <p:blipFill rotWithShape="1">
          <a:blip r:embed="rId5">
            <a:alphaModFix/>
          </a:blip>
          <a:srcRect b="0" l="0" r="0" t="0"/>
          <a:stretch/>
        </p:blipFill>
        <p:spPr>
          <a:xfrm>
            <a:off x="4343400" y="1981200"/>
            <a:ext cx="1524000" cy="1066800"/>
          </a:xfrm>
          <a:prstGeom prst="rect">
            <a:avLst/>
          </a:prstGeom>
          <a:noFill/>
          <a:ln>
            <a:noFill/>
          </a:ln>
        </p:spPr>
      </p:pic>
      <p:pic>
        <p:nvPicPr>
          <p:cNvPr descr="2008_000134.jpg" id="290" name="Google Shape;290;p36"/>
          <p:cNvPicPr preferRelativeResize="0"/>
          <p:nvPr/>
        </p:nvPicPr>
        <p:blipFill rotWithShape="1">
          <a:blip r:embed="rId6">
            <a:alphaModFix/>
          </a:blip>
          <a:srcRect b="0" l="0" r="0" t="0"/>
          <a:stretch/>
        </p:blipFill>
        <p:spPr>
          <a:xfrm>
            <a:off x="1066800" y="3124200"/>
            <a:ext cx="1524000" cy="1066800"/>
          </a:xfrm>
          <a:prstGeom prst="rect">
            <a:avLst/>
          </a:prstGeom>
          <a:noFill/>
          <a:ln>
            <a:noFill/>
          </a:ln>
        </p:spPr>
      </p:pic>
      <p:pic>
        <p:nvPicPr>
          <p:cNvPr descr="2008_001120.jpg" id="291" name="Google Shape;291;p36"/>
          <p:cNvPicPr preferRelativeResize="0"/>
          <p:nvPr/>
        </p:nvPicPr>
        <p:blipFill rotWithShape="1">
          <a:blip r:embed="rId7">
            <a:alphaModFix/>
          </a:blip>
          <a:srcRect b="0" l="0" r="0" t="0"/>
          <a:stretch/>
        </p:blipFill>
        <p:spPr>
          <a:xfrm>
            <a:off x="2667000" y="1981200"/>
            <a:ext cx="1524000" cy="1066800"/>
          </a:xfrm>
          <a:prstGeom prst="rect">
            <a:avLst/>
          </a:prstGeom>
          <a:noFill/>
          <a:ln>
            <a:noFill/>
          </a:ln>
        </p:spPr>
      </p:pic>
      <p:pic>
        <p:nvPicPr>
          <p:cNvPr descr="2008_001514.jpg" id="292" name="Google Shape;292;p36"/>
          <p:cNvPicPr preferRelativeResize="0"/>
          <p:nvPr/>
        </p:nvPicPr>
        <p:blipFill rotWithShape="1">
          <a:blip r:embed="rId8">
            <a:alphaModFix/>
          </a:blip>
          <a:srcRect b="0" l="0" r="0" t="0"/>
          <a:stretch/>
        </p:blipFill>
        <p:spPr>
          <a:xfrm>
            <a:off x="4343400" y="3124200"/>
            <a:ext cx="1524000" cy="1066800"/>
          </a:xfrm>
          <a:prstGeom prst="rect">
            <a:avLst/>
          </a:prstGeom>
          <a:noFill/>
          <a:ln>
            <a:noFill/>
          </a:ln>
        </p:spPr>
      </p:pic>
      <p:pic>
        <p:nvPicPr>
          <p:cNvPr descr="2008_002221.jpg" id="293" name="Google Shape;293;p36"/>
          <p:cNvPicPr preferRelativeResize="0"/>
          <p:nvPr/>
        </p:nvPicPr>
        <p:blipFill rotWithShape="1">
          <a:blip r:embed="rId9">
            <a:alphaModFix/>
          </a:blip>
          <a:srcRect b="0" l="0" r="0" t="0"/>
          <a:stretch/>
        </p:blipFill>
        <p:spPr>
          <a:xfrm>
            <a:off x="2667000" y="3124200"/>
            <a:ext cx="1524000" cy="1066800"/>
          </a:xfrm>
          <a:prstGeom prst="rect">
            <a:avLst/>
          </a:prstGeom>
          <a:noFill/>
          <a:ln>
            <a:noFill/>
          </a:ln>
        </p:spPr>
      </p:pic>
      <p:pic>
        <p:nvPicPr>
          <p:cNvPr descr="2008_002255.jpg" id="294" name="Google Shape;294;p36"/>
          <p:cNvPicPr preferRelativeResize="0"/>
          <p:nvPr/>
        </p:nvPicPr>
        <p:blipFill rotWithShape="1">
          <a:blip r:embed="rId10">
            <a:alphaModFix/>
          </a:blip>
          <a:srcRect b="0" l="0" r="0" t="0"/>
          <a:stretch/>
        </p:blipFill>
        <p:spPr>
          <a:xfrm>
            <a:off x="5943600" y="1981200"/>
            <a:ext cx="1600200" cy="1066800"/>
          </a:xfrm>
          <a:prstGeom prst="rect">
            <a:avLst/>
          </a:prstGeom>
          <a:noFill/>
          <a:ln>
            <a:noFill/>
          </a:ln>
        </p:spPr>
      </p:pic>
      <p:sp>
        <p:nvSpPr>
          <p:cNvPr id="295" name="Google Shape;295;p36"/>
          <p:cNvSpPr txBox="1"/>
          <p:nvPr/>
        </p:nvSpPr>
        <p:spPr>
          <a:xfrm>
            <a:off x="1295400" y="4800600"/>
            <a:ext cx="63246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Objective is simply to divide above Images into N groups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Here ideally N = 2</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Reinforcement Learning</a:t>
            </a:r>
            <a:endParaRPr/>
          </a:p>
        </p:txBody>
      </p:sp>
      <p:sp>
        <p:nvSpPr>
          <p:cNvPr id="302" name="Google Shape;302;p37"/>
          <p:cNvSpPr txBox="1"/>
          <p:nvPr>
            <p:ph idx="1" type="body"/>
          </p:nvPr>
        </p:nvSpPr>
        <p:spPr>
          <a:xfrm>
            <a:off x="877887" y="1828800"/>
            <a:ext cx="7693025" cy="99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Allows the machine to learn its behaviour based on feedback from the environment</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solidFill>
                  <a:srgbClr val="FF0000"/>
                </a:solidFill>
              </a:rPr>
              <a:t>Applications: </a:t>
            </a:r>
            <a:r>
              <a:rPr lang="en-US"/>
              <a:t>Card Games, Chess etc</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What we will Cover</a:t>
            </a:r>
            <a:endParaRPr/>
          </a:p>
        </p:txBody>
      </p:sp>
      <p:sp>
        <p:nvSpPr>
          <p:cNvPr id="308" name="Google Shape;308;p38"/>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100"/>
              <a:buChar char="●"/>
            </a:pPr>
            <a:r>
              <a:rPr b="1" lang="en-US"/>
              <a:t>Supervised learning</a:t>
            </a:r>
            <a:endParaRPr/>
          </a:p>
          <a:p>
            <a:pPr indent="-285750" lvl="1" marL="742950" rtl="0" algn="l">
              <a:lnSpc>
                <a:spcPct val="80000"/>
              </a:lnSpc>
              <a:spcBef>
                <a:spcPts val="480"/>
              </a:spcBef>
              <a:spcAft>
                <a:spcPts val="0"/>
              </a:spcAft>
              <a:buSzPts val="1800"/>
              <a:buFont typeface="Calibri"/>
              <a:buChar char="–"/>
            </a:pPr>
            <a:r>
              <a:rPr lang="en-US"/>
              <a:t>Decision tree induction</a:t>
            </a:r>
            <a:endParaRPr/>
          </a:p>
          <a:p>
            <a:pPr indent="-285750" lvl="1" marL="742950" rtl="0" algn="l">
              <a:lnSpc>
                <a:spcPct val="80000"/>
              </a:lnSpc>
              <a:spcBef>
                <a:spcPts val="480"/>
              </a:spcBef>
              <a:spcAft>
                <a:spcPts val="0"/>
              </a:spcAft>
              <a:buSzPts val="1800"/>
              <a:buFont typeface="Calibri"/>
              <a:buChar char="–"/>
            </a:pPr>
            <a:r>
              <a:rPr lang="en-US"/>
              <a:t>Rule induction</a:t>
            </a:r>
            <a:endParaRPr/>
          </a:p>
          <a:p>
            <a:pPr indent="-285750" lvl="1" marL="742950" rtl="0" algn="l">
              <a:lnSpc>
                <a:spcPct val="80000"/>
              </a:lnSpc>
              <a:spcBef>
                <a:spcPts val="480"/>
              </a:spcBef>
              <a:spcAft>
                <a:spcPts val="0"/>
              </a:spcAft>
              <a:buSzPts val="1800"/>
              <a:buFont typeface="Calibri"/>
              <a:buChar char="–"/>
            </a:pPr>
            <a:r>
              <a:rPr lang="en-US"/>
              <a:t>Instance-based learning</a:t>
            </a:r>
            <a:endParaRPr/>
          </a:p>
          <a:p>
            <a:pPr indent="-285750" lvl="1" marL="742950" rtl="0" algn="l">
              <a:lnSpc>
                <a:spcPct val="80000"/>
              </a:lnSpc>
              <a:spcBef>
                <a:spcPts val="480"/>
              </a:spcBef>
              <a:spcAft>
                <a:spcPts val="0"/>
              </a:spcAft>
              <a:buSzPts val="1800"/>
              <a:buFont typeface="Calibri"/>
              <a:buChar char="–"/>
            </a:pPr>
            <a:r>
              <a:rPr lang="en-US"/>
              <a:t>Neural networks</a:t>
            </a:r>
            <a:endParaRPr/>
          </a:p>
          <a:p>
            <a:pPr indent="-285750" lvl="1" marL="742950" rtl="0" algn="l">
              <a:lnSpc>
                <a:spcPct val="80000"/>
              </a:lnSpc>
              <a:spcBef>
                <a:spcPts val="480"/>
              </a:spcBef>
              <a:spcAft>
                <a:spcPts val="0"/>
              </a:spcAft>
              <a:buSzPts val="1800"/>
              <a:buFont typeface="Calibri"/>
              <a:buChar char="–"/>
            </a:pPr>
            <a:r>
              <a:rPr lang="en-US"/>
              <a:t>Support vector machines</a:t>
            </a:r>
            <a:endParaRPr/>
          </a:p>
          <a:p>
            <a:pPr indent="-285750" lvl="1" marL="742950" rtl="0" algn="l">
              <a:lnSpc>
                <a:spcPct val="80000"/>
              </a:lnSpc>
              <a:spcBef>
                <a:spcPts val="480"/>
              </a:spcBef>
              <a:spcAft>
                <a:spcPts val="0"/>
              </a:spcAft>
              <a:buSzPts val="1800"/>
              <a:buFont typeface="Calibri"/>
              <a:buChar char="–"/>
            </a:pPr>
            <a:r>
              <a:rPr lang="en-US"/>
              <a:t>Model ensembles</a:t>
            </a:r>
            <a:endParaRPr/>
          </a:p>
          <a:p>
            <a:pPr indent="-342900" lvl="0" marL="342900" rtl="0" algn="l">
              <a:lnSpc>
                <a:spcPct val="80000"/>
              </a:lnSpc>
              <a:spcBef>
                <a:spcPts val="560"/>
              </a:spcBef>
              <a:spcAft>
                <a:spcPts val="0"/>
              </a:spcAft>
              <a:buSzPts val="2100"/>
              <a:buChar char="●"/>
            </a:pPr>
            <a:r>
              <a:rPr b="1" lang="en-US"/>
              <a:t>Unsupervised learning</a:t>
            </a:r>
            <a:endParaRPr/>
          </a:p>
          <a:p>
            <a:pPr indent="-285750" lvl="1" marL="742950" rtl="0" algn="l">
              <a:lnSpc>
                <a:spcPct val="80000"/>
              </a:lnSpc>
              <a:spcBef>
                <a:spcPts val="480"/>
              </a:spcBef>
              <a:spcAft>
                <a:spcPts val="0"/>
              </a:spcAft>
              <a:buSzPts val="1800"/>
              <a:buFont typeface="Calibri"/>
              <a:buChar char="–"/>
            </a:pPr>
            <a:r>
              <a:rPr lang="en-US"/>
              <a:t>Clustering</a:t>
            </a:r>
            <a:endParaRPr/>
          </a:p>
          <a:p>
            <a:pPr indent="-285750" lvl="1" marL="742950" rtl="0" algn="l">
              <a:lnSpc>
                <a:spcPct val="80000"/>
              </a:lnSpc>
              <a:spcBef>
                <a:spcPts val="480"/>
              </a:spcBef>
              <a:spcAft>
                <a:spcPts val="0"/>
              </a:spcAft>
              <a:buSzPts val="1800"/>
              <a:buFont typeface="Calibri"/>
              <a:buChar char="–"/>
            </a:pPr>
            <a:r>
              <a:rPr lang="en-US"/>
              <a:t>Dimensionality reduction</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ML in Practice</a:t>
            </a:r>
            <a:endParaRPr/>
          </a:p>
        </p:txBody>
      </p:sp>
      <p:sp>
        <p:nvSpPr>
          <p:cNvPr id="314" name="Google Shape;314;p39"/>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Understanding domain, prior knowledge, and goals</a:t>
            </a:r>
            <a:endParaRPr/>
          </a:p>
          <a:p>
            <a:pPr indent="-342900" lvl="0" marL="342900" rtl="0" algn="l">
              <a:spcBef>
                <a:spcPts val="560"/>
              </a:spcBef>
              <a:spcAft>
                <a:spcPts val="0"/>
              </a:spcAft>
              <a:buSzPts val="2100"/>
              <a:buChar char="●"/>
            </a:pPr>
            <a:r>
              <a:rPr lang="en-US"/>
              <a:t>Data integration, selection, cleaning,</a:t>
            </a:r>
            <a:br>
              <a:rPr lang="en-US"/>
            </a:br>
            <a:r>
              <a:rPr lang="en-US"/>
              <a:t>pre-processing, etc.</a:t>
            </a:r>
            <a:endParaRPr/>
          </a:p>
          <a:p>
            <a:pPr indent="-342900" lvl="0" marL="342900" rtl="0" algn="l">
              <a:spcBef>
                <a:spcPts val="560"/>
              </a:spcBef>
              <a:spcAft>
                <a:spcPts val="0"/>
              </a:spcAft>
              <a:buSzPts val="2100"/>
              <a:buChar char="●"/>
            </a:pPr>
            <a:r>
              <a:rPr lang="en-US"/>
              <a:t>Learning models</a:t>
            </a:r>
            <a:endParaRPr/>
          </a:p>
          <a:p>
            <a:pPr indent="-342900" lvl="0" marL="342900" rtl="0" algn="l">
              <a:spcBef>
                <a:spcPts val="560"/>
              </a:spcBef>
              <a:spcAft>
                <a:spcPts val="0"/>
              </a:spcAft>
              <a:buSzPts val="2100"/>
              <a:buChar char="●"/>
            </a:pPr>
            <a:r>
              <a:rPr lang="en-US"/>
              <a:t>Interpreting results</a:t>
            </a:r>
            <a:endParaRPr/>
          </a:p>
          <a:p>
            <a:pPr indent="-342900" lvl="0" marL="342900" rtl="0" algn="l">
              <a:spcBef>
                <a:spcPts val="560"/>
              </a:spcBef>
              <a:spcAft>
                <a:spcPts val="0"/>
              </a:spcAft>
              <a:buSzPts val="2100"/>
              <a:buChar char="●"/>
            </a:pPr>
            <a:r>
              <a:rPr lang="en-US"/>
              <a:t>Consolidating and deploying discovered knowledge</a:t>
            </a:r>
            <a:endParaRPr/>
          </a:p>
          <a:p>
            <a:pPr indent="-342900" lvl="0" marL="342900" rtl="0" algn="l">
              <a:spcBef>
                <a:spcPts val="560"/>
              </a:spcBef>
              <a:spcAft>
                <a:spcPts val="0"/>
              </a:spcAft>
              <a:buSzPts val="2100"/>
              <a:buChar char="●"/>
            </a:pPr>
            <a:r>
              <a:rPr lang="en-US"/>
              <a:t>Loop</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Tools </a:t>
            </a:r>
            <a:endParaRPr/>
          </a:p>
        </p:txBody>
      </p:sp>
      <p:sp>
        <p:nvSpPr>
          <p:cNvPr id="321" name="Google Shape;321;p40"/>
          <p:cNvSpPr txBox="1"/>
          <p:nvPr>
            <p:ph idx="1" type="body"/>
          </p:nvPr>
        </p:nvSpPr>
        <p:spPr>
          <a:xfrm>
            <a:off x="838200" y="2057400"/>
            <a:ext cx="769302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Java (WEKA)</a:t>
            </a:r>
            <a:endParaRPr/>
          </a:p>
          <a:p>
            <a:pPr indent="-342900" lvl="0" marL="342900" rtl="0" algn="l">
              <a:spcBef>
                <a:spcPts val="560"/>
              </a:spcBef>
              <a:spcAft>
                <a:spcPts val="0"/>
              </a:spcAft>
              <a:buSzPts val="2100"/>
              <a:buChar char="●"/>
            </a:pPr>
            <a:r>
              <a:rPr lang="en-US"/>
              <a:t>Matlab</a:t>
            </a:r>
            <a:endParaRPr/>
          </a:p>
          <a:p>
            <a:pPr indent="-342900" lvl="0" marL="342900" rtl="0" algn="l">
              <a:spcBef>
                <a:spcPts val="560"/>
              </a:spcBef>
              <a:spcAft>
                <a:spcPts val="0"/>
              </a:spcAft>
              <a:buSzPts val="2100"/>
              <a:buChar char="●"/>
            </a:pPr>
            <a:r>
              <a:rPr lang="en-US"/>
              <a:t>C++ </a:t>
            </a:r>
            <a:endParaRPr/>
          </a:p>
          <a:p>
            <a:pPr indent="-342900" lvl="0" marL="342900" rtl="0" algn="l">
              <a:spcBef>
                <a:spcPts val="560"/>
              </a:spcBef>
              <a:spcAft>
                <a:spcPts val="0"/>
              </a:spcAft>
              <a:buSzPts val="2100"/>
              <a:buChar char="●"/>
            </a:pPr>
            <a:r>
              <a:rPr lang="en-US"/>
              <a:t>Phyton</a:t>
            </a:r>
            <a:endParaRPr/>
          </a:p>
          <a:p>
            <a:pPr indent="-342900" lvl="0" marL="342900" rtl="0" algn="l">
              <a:spcBef>
                <a:spcPts val="560"/>
              </a:spcBef>
              <a:spcAft>
                <a:spcPts val="0"/>
              </a:spcAft>
              <a:buSzPts val="2100"/>
              <a:buChar char="●"/>
            </a:pPr>
            <a:r>
              <a:rPr lang="en-US"/>
              <a:t>Apache Spark (For Clouds)</a:t>
            </a:r>
            <a:endParaRPr/>
          </a:p>
          <a:p>
            <a:pPr indent="-342900" lvl="0" marL="342900" rtl="0" algn="l">
              <a:spcBef>
                <a:spcPts val="560"/>
              </a:spcBef>
              <a:spcAft>
                <a:spcPts val="0"/>
              </a:spcAft>
              <a:buSzPts val="2100"/>
              <a:buChar char="●"/>
            </a:pPr>
            <a:r>
              <a:rPr lang="en-US"/>
              <a:t>R</a:t>
            </a:r>
            <a:endParaRPr/>
          </a:p>
          <a:p>
            <a:pPr indent="-209550" lvl="0" marL="342900" rtl="0" algn="l">
              <a:spcBef>
                <a:spcPts val="560"/>
              </a:spcBef>
              <a:spcAft>
                <a:spcPts val="0"/>
              </a:spcAft>
              <a:buSzPts val="2100"/>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br>
              <a:rPr lang="en-US"/>
            </a:br>
            <a:endParaRPr/>
          </a:p>
          <a:p>
            <a:pPr indent="-342900" lvl="0" marL="342900" rtl="0" algn="l">
              <a:lnSpc>
                <a:spcPct val="80000"/>
              </a:lnSpc>
              <a:spcBef>
                <a:spcPts val="400"/>
              </a:spcBef>
              <a:spcAft>
                <a:spcPts val="0"/>
              </a:spcAft>
              <a:buSzPts val="1500"/>
              <a:buFont typeface="Noto Sans Symbols"/>
              <a:buNone/>
            </a:pPr>
            <a:br>
              <a:rPr lang="en-US" sz="2000"/>
            </a:br>
            <a:endParaRPr sz="2000"/>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1"/>
          <p:cNvSpPr/>
          <p:nvPr>
            <p:ph type="title"/>
          </p:nvPr>
        </p:nvSpPr>
        <p:spPr>
          <a:xfrm>
            <a:off x="685800" y="2895600"/>
            <a:ext cx="8229600" cy="1362075"/>
          </a:xfrm>
          <a:prstGeom prst="roundRect">
            <a:avLst>
              <a:gd fmla="val 21667" name="adj"/>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WHAT IS THIS COURSE ALL ABOUT ?</a:t>
            </a:r>
            <a:endParaRPr/>
          </a:p>
        </p:txBody>
      </p:sp>
      <p:sp>
        <p:nvSpPr>
          <p:cNvPr id="327" name="Google Shape;327;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descr="data:image/jpeg;base64,/9j/4AAQSkZJRgABAQAAAQABAAD/2wCEAAkGBhAQEA8PDw8QEA8QEBAPEA0PDw8NDxAOFBAVFRQQEhIXHCceFxkjGRQUIC8gIycpLi0sFR4xODI2NyYrLCkBCQoKDgwOGg8PGjQkHyI1KSo1Ki0sLCksLTUpLCksLCosNS0tLCkpLyktLCkvLy4sLCwqLCkpNSwsKSwsNSwsLP/AABEIAOAA4QMBIgACEQEDEQH/xAAcAAEAAQUBAQAAAAAAAAAAAAAAAgEDBQYHBAj/xABBEAABAwIDBAcEBwcDBQAAAAABAAIDBBEFEiEGMUFRBxMiYXGBoRQykcEjQlJicoKxFTNDkrLR8FNz4TREVIOi/8QAGgEBAAIDAQAAAAAAAAAAAAAAAAMEAgUGAf/EAC0RAQACAgEDAgUDBAMAAAAAAAABAgMRBAUhMRJBUaGx0fBhceEyQoGRExQi/9oADAMBAAIRAxEAPwDuCIiAiIgIiICIiAiKj3gAkkAAXJJsAOZKCqLVsU6TMNpyWmfrnDe2naZv/v3fVYGbpspgexSzuHNzomegJUU5aR5ldpwOTeN1pP0+ro6LnUPTXSk9ulqGjm0xP+YWaw/pPwyaw68xOPCdjox/Nq31XsZaT7l+Byad5pP1+ja0VunqWSND43tew7nscHtPgRorikUpjQiIgIiICIiAiIgIiICIiAiIgIiICIiAiIgIi1/bLa6PDoC82dM+4hhv7zvtO5NHH4Ly0xWNykx47ZbRSkbmVdrds6fDo7yHPM4fR07SM7vvE/Vb3/C64ptHtlV17j10hEV+zTx3bE3ldv1j3m6xmI4jLUSvmmeXyPN3OPoAOAHALzLW5c03/Z2fC6dj40bnvb4/YREUDZCIiD14Zi89M7PTzSRO5scQD+Ju53mCul7K9MAcWxYg0NJ0FVGLN/8AYzh4t07guUopKZLU8KvI4eHkRq8d/j7vqOKVr2texwc1wDmuaQ5rmncQRvCmuD7CbfSUDxFKXPo3HtR7zETvkj+bePjv7pT1DJGNkjcHse0Oa9pu1zSLggrY48sZIcdzeFfi31PeJ8SuIiKVREREBERAREQEREBERAREQEREBERBjsexuOjgfUSnRujWD3nvPusb3n01PBfPu0WPS1s755jcnQNHusaNzGjkP+eJWz9KG0xqKp0LHfQ0xMbQNzpt0j/I9n8p5rRFrc+T1W1HiHZ9L4UYMUXt/Vb5R8PuKqoirtsqrM1Wxm868hqVk6HZfEKwWo6WSRu4zHLFEO4SPIaT4Eq9L0M4za/s8bj9ltTBm9XAeqsY8E2jctRy+pVxW9FNba9+14+TvgF6IKtj9GnXluPwXhxjZqsozaqppoLmwdIwhjjya8dl3kV4Y2KScFVWnU8u++phsSLzUkziLP1PB3HwPPxXoVa1JrPdusGeuau4VXSeiTa8xyfs+Z30chJpyT7ku8x+DtSO/wDEubKUUrmua5pLXNIc1w0LXA3BHeClLzS24ecnj15GOcdvf5fq+pEWK2WxoVlJBU6XkZ2wPqytOV4/mB8rLKrbRO43DgL0mlprbzHYREXrEREQEREBERAREQEREBERAWN2kxX2WkqKjjHE4t/3D2WD+YtWSWC202bdiFI+lZOacvcx3WBnWe6b5SLjS9uPBeW3rskxemLx6/G+75urcWAcRq/XtOvrm+apFWsd9ax5O0Wfx3ocxSmu5kTaqMfXpnZ3W74nWdfwBWlTwuY4ska5j272PaWPHi06hU5wRrTo69TyWt6omJj4M6vfgOEPq6mGmZoZXhpdvys3vf5NBPktTiqHN91xHdw+C7p0O7G1EINfVsEbpI8kERBEgY4gmV4PukgAAb7E81hGCZn9E+Tqla45nWrezpVDRMhjjhiaGxxsaxjRwa0WCvoi2DkpnfeVqppWSsdHIxskbxZ0b2h7HDkWnQrivSP0VspL1lED7Nf6WDV3UEnR7CdSy/A7vDd29W54Gva5j2hzHtLXNOoc0ixB8QV5MbZ48k0nb5XuGhIZL38Ve2ows0tZU0pJIhlcxpO8x72E+LS0rbtjOiqoqWNmqHezQPs5oLc08jeYYdGg83fBUr1m/aHS8fNTB/7vOolp6LulJ0W4XGLOhfKftSTSXPkwtHorOIdE+GyA9W2WB3B0crni/e2S/wAlj/1rpo61x961P76/ljuhPES6Gqpyf3cjJWjukaWn1j9V0tc92C2MqMOrpw5wlp5KfsTt7ILmyts17fqusTzG/XeuhK3hiYpqXP8AUbUvnm+OdxOp+QiIpVAREQEREBERAREQEREBERAREQFj8XwClq25KqninbuHWMa4t/C7e3yKyCIb00nDuh/C4KptUyOQ5O0ynkk62Bsl9HgOGYkcASRx4BbsiLzWmU2m3kREXrERFaqalkbHySODWMaXvedA1oFyT5IeXMarZllVtBVzStDoaYUznNIu185gZkaRxAAzEdwHFb/161DZbEuujnqrEGqqp5rHeGZgyNp8GMaFmfalhTxv4rHItPq9E/29v9efmyvXp7QsV7UntKzV2XbU2WQhlzAEf4VrQqllcFnzB45WPxv/AGQZNERAREQEREBERAREQEREBERAREQEREBERARFg9qNsabD2ZpnZpCLxwMsZH9/3W34n1Oi8mYiNyzpjtkt6aRuWWrK2OGN0sr2xxsF3PebNAXE9v8ApGdXE09PdlIDrfR85B0c4cG31DfM8AMJtXtpU4i+8rssTTeOnYSI2d5+07vPosAqOXNNu0eHT8LptcOr5O9vlH8ujbA4iDSmO+scjrjuf2gfiXfBbJ7WuVbO4x7NLc/u3jLJ3Dg7yPoSt9FWCAQQQRcEagjmFYwW9VdfBqOp4Jx55t7W7/dmfalUVSx2H4hCHETNLr2t2i0D4cVmX4THK3NTyZT9iQ3Hk7ePVTtYsipWx7Matkdwu1o8gSf1Cw42adl/e9q27Lp6FbPhEDY4msab5feO4l51JQexERAREQEREBERAREQEREBERAREQEREBEWE2w2kbQUr5zYyHsQsP1pSDa/cACT3BeTMRG5Z46WyWilfMsXt3t6ygb1MWV9W8XDTqyFp/iSfJvHw38MxLEZJ5HSyvdI9xu57zdzjzPyHAaKWJVz5XvkkcXySOLnvdvcTvK8S1uTJN5dnxeJTi19Mefefz2ERFgs7VWZ2fxCozsp4mOnzmzIW6vv93lzN9OOm9R2a2VqcQl6unZo23WTOuIogeLnc+TRqfVd02S2JpsNjtGM8zhaWpeBnf3D7LfujzudVPhx2mdx2avqHKw0pOO0eqfh8Pt9XP63Bp43FkjMrm2uLgjUX0I371PDqySMHte7qB3cVu1XKx8j3mxudPAaD0Cx9RgUMuo7DuY3HxCvuURwvaHNYErasKYLvfrchotfSwud3mVrOG7O9S+5DXN+0L7+8LO1ExiDHt3A2cOBaf8AAgzKK3BOHtDm7j6dyuICIiAiIgIiICIiAiIgIiICIiAiIgLivS5jZlrRTg9imYGkcOueA5x+GQeRXaXOABJ3DUnuXzJi2IGeeec75ZZJPJziQPgQPJVuTbVdN30bFvLN59o+v5LwSu1UEJRUnRzIti2J2OkxKfICWQR2dPNa+Vp3MbzebG3KxPCx1y6+iOjfBRS4dTC1nzNFRIeJfIA4A+DcrfyqbFT1W7tfz+TODFuvmezN4ThENJEyCnjEcbNwG8ni5x3uceJK9FQ0ljwN5a4DxtoriLYOSmZmdy5o7E7HVTjxYc16MZwZgnlGW93ki33u1b1WPk2e/L3XJKPGQbjhG53qp/t64Icbgg3WIZggB1JP5isxRUkcbSMgs73r9okciTwQZTAsTsQL3ad4+a2cG+q1NmKMboGgeAC2LC3l0LHHiCR+Ek29EHrREQEREBERAREQEREBERAREQEREGL2qquqoayTcWU0xH4urNvWy+aHvDRckAczovpnaPB/bKWel6wxdc3L1gaH5e0D7txfdbfxXH8U6AawkmGtgm5CVklOfDs5wq+XHN5ht+DzKcfHaPeZaA2QHcQfAhSWXr+h/GIbn2QSgfWgmik+DSQ70WDfs1iMb2xmjrGvccrWGnmu48hpYqGcMr9epVnzHzemlpzI+OMb5HsjHi5waP1X1TFGGta1osGgNA5ACwC41sH0RVolgqq+RsLYpI5m0wDZZnljg4Ne4dlg04Fx8F2dT4cc03treocquea+j22IitVbiI5CN4Y4jxylTtW1XFaoda9/Am1+4aA+i8ZnHNXXNDxrxWPlwdpPvOHcHGyC8+oaOKoaov0YNOLuA/urAwxg1dd34iSktSBZoQbNhGzlO+OOWRrnvI1DnuyXBI90aW03FbCBbQbuSx+z/wD00XeHH4vKyKAiIgIiICIiAiIgIiICIiAiIgIiIC8mJYrBTMMtRKyJg+s9wbfuA3k9wWpdIXSB7Danp8pqnNzOc4ZmwsO4kcXHgD4ngDxbGMXmqHl80r5X8XvcXHwHIdw0VfJnis6jy23F6ZbLWMl51X5z9vzs63X9N1GxxbDBPM0fxOxC097QdfiAvdgfS7QVDmxydZTPcbAzBvVE8usabD81guDIof8AnvtsbdNwTGoj/O/yH1iCi5h0NbWPla+gmcXOhZ1kDibnqbgOjv8AdJbbudbgF09XKW9Ubc9nwzhvNJERFkhafLHkc9o3Nc5o8ASArD3L015+ll/G/wDqK8UhQeOtqMrSTwWLpy55zH4K9isly1nM3PgN3+dyu0EVy0cyB8Sg6Rh8OSKJn2WNHnlF16ERAREQEREBERAREQEVLql0EkUbpdBJFG6XQSRRzJmQfNO1eJOmrayRxN3VEo14Na8taPJrQPJYclbN0lYK6jxCe4tHUOdURO4Fr3Xc0d7XEj4c1q0codpfXgOfcO9a+1JjbrsXJratY9tJIioo1pufREHftWHLewinzfh6s7/zZV39c36JNjX0rH1lQ0smnaGRxOFnRwXDiXDgXEN04Bo5kDouZX8NZrXu5bqGWuTNuvt2TRQzKMs4a0uO4C//AApVBqlcfpJf9x/9RXhmK9NVJ2nOvvJd8TdY+eYIMRMc0jjy0Hkstg8d5YhzkZ/UFiYx2is9s+y9REBwdm8mgn5IN+RRDkzIJIo3S6CSKN1W6CqKl0ugqipdEFvOqZ1bVCguZ0zqySolyC/1idYvMXKDpEHr61U65eIzFWn1B5FBZ2m2dpsQhMFS0kXzMkacskT7Wzsdw8DoeK5HinQbWNcfZqmnmjvp1pfTyAd4AcPgV1qStcNzSvM/E3j6jivJrEpK5bV7RLneC9CM9wayuaxv+nTNMrj+eQAD4FdAwLYbD6MtfFBnlbunnd10gPNt+y097QE/asn+m5SbiMh/huXkUrHsytnyWjU2nTYuvT2hYJta/wCyVdbUO5LJCzHXrG43V9kNHE3PgN3+dyi2crw4gHOuRrpZBhaydXsKw8uinnf7rI5Gxjm/Kbu8gfie5WPY5JDZrHWJALspyjXeSthr3MipjE3cWGNo/Un9fNBpkQ1Wz7Ks+mvyY71IHzWvxUxus/g8whc5zgTdtgBrrcH5INuzpnWLgxUO3i3nde1koNiNyD0ZlXMrIkVc6C9mS6tZlXOgu3S6thyrmQXLqihmVUELJZTsqZUFshULVdyqmVBZLFTIr2VMqDzmNRMa9OVULEHlMY5KJiC9fVqhjQeMwqBjXuMSj1KDwlqi4r3mBR9mCDE1MoykE5fvcljDtFGzsuc2/MG4P9lszqIHgvNNgUL/AH4mO8WgoMONo28HBeHFMRMrR1dnSA6C4F28fks6dkKQ/wDbs8sw/Qq7BszTs9yJrfC6DTI5agfwHHwcw/NX21dR/wCNJ5ZT81uwwtg4KYw9vJBpsVZUbvZpfMAD9Vs1DM4MaHA3A18d694owpClQWRMpiRXBTqXUIIB6kHKvUqXVIKByrmVRGnVoGZUUsiIL1kspWSyCNlSymlkELJlUrJZBEhUyqdksghlTKp2SyCGVUyq5ZLILeRMquWSyC3kTIrlksgt5EyK5ZLILeVVyqdksghlVcqlZLII5UyqdkQQyquVSsiCOVMqlZLII5UUkQf/2Q==" id="328" name="Google Shape;328;p4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29" name="Google Shape;329;p41"/>
          <p:cNvPicPr preferRelativeResize="0"/>
          <p:nvPr/>
        </p:nvPicPr>
        <p:blipFill rotWithShape="1">
          <a:blip r:embed="rId3">
            <a:alphaModFix/>
          </a:blip>
          <a:srcRect b="0" l="0" r="0" t="0"/>
          <a:stretch/>
        </p:blipFill>
        <p:spPr>
          <a:xfrm>
            <a:off x="3048000" y="4114800"/>
            <a:ext cx="2143125" cy="213360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15" name="Google Shape;115;p15"/>
          <p:cNvSpPr txBox="1"/>
          <p:nvPr>
            <p:ph idx="1" type="body"/>
          </p:nvPr>
        </p:nvSpPr>
        <p:spPr>
          <a:xfrm>
            <a:off x="838200" y="2057401"/>
            <a:ext cx="7693025"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Machine learning</a:t>
            </a:r>
            <a:r>
              <a:rPr lang="en-US"/>
              <a:t>:</a:t>
            </a:r>
            <a:endParaRPr/>
          </a:p>
          <a:p>
            <a:pPr indent="-285750" lvl="1" marL="742950" rtl="0" algn="l">
              <a:spcBef>
                <a:spcPts val="480"/>
              </a:spcBef>
              <a:spcAft>
                <a:spcPts val="0"/>
              </a:spcAft>
              <a:buSzPts val="1800"/>
              <a:buFont typeface="Calibri"/>
              <a:buChar char="–"/>
            </a:pPr>
            <a:r>
              <a:rPr lang="en-US"/>
              <a:t> Grew out of work in AI</a:t>
            </a:r>
            <a:endParaRPr/>
          </a:p>
          <a:p>
            <a:pPr indent="-285750" lvl="1" marL="742950" rtl="0" algn="l">
              <a:spcBef>
                <a:spcPts val="480"/>
              </a:spcBef>
              <a:spcAft>
                <a:spcPts val="0"/>
              </a:spcAft>
              <a:buSzPts val="1800"/>
              <a:buFont typeface="Calibri"/>
              <a:buChar char="–"/>
            </a:pPr>
            <a:r>
              <a:rPr lang="en-US"/>
              <a:t>New capability for computers</a:t>
            </a:r>
            <a:endParaRPr b="1"/>
          </a:p>
          <a:p>
            <a:pPr indent="-285750" lvl="1" marL="742950" rtl="0" algn="l">
              <a:spcBef>
                <a:spcPts val="480"/>
              </a:spcBef>
              <a:spcAft>
                <a:spcPts val="0"/>
              </a:spcAft>
              <a:buSzPts val="1800"/>
              <a:buFont typeface="Calibri"/>
              <a:buChar char="–"/>
            </a:pPr>
            <a:r>
              <a:rPr lang="en-US"/>
              <a:t>Field of study that gives computers ability to learn</a:t>
            </a:r>
            <a:endParaRPr/>
          </a:p>
          <a:p>
            <a:pPr indent="-209550" lvl="0" marL="342900" rtl="0" algn="l">
              <a:spcBef>
                <a:spcPts val="560"/>
              </a:spcBef>
              <a:spcAft>
                <a:spcPts val="0"/>
              </a:spcAft>
              <a:buSzPts val="2100"/>
              <a:buNone/>
            </a:pPr>
            <a:r>
              <a:t/>
            </a:r>
            <a:endParaRPr/>
          </a:p>
        </p:txBody>
      </p:sp>
      <p:pic>
        <p:nvPicPr>
          <p:cNvPr id="116" name="Google Shape;116;p15"/>
          <p:cNvPicPr preferRelativeResize="0"/>
          <p:nvPr/>
        </p:nvPicPr>
        <p:blipFill rotWithShape="1">
          <a:blip r:embed="rId3">
            <a:alphaModFix/>
          </a:blip>
          <a:srcRect b="0" l="0" r="0" t="0"/>
          <a:stretch/>
        </p:blipFill>
        <p:spPr>
          <a:xfrm>
            <a:off x="2667000" y="3962400"/>
            <a:ext cx="4038600" cy="251701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42"/>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Course Description</a:t>
            </a:r>
            <a:endParaRPr/>
          </a:p>
        </p:txBody>
      </p:sp>
      <p:sp>
        <p:nvSpPr>
          <p:cNvPr id="335" name="Google Shape;335;p42"/>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SzPts val="1628"/>
              <a:buFont typeface="Noto Sans Symbols"/>
              <a:buChar char="❑"/>
            </a:pPr>
            <a:r>
              <a:rPr lang="en-US" sz="2170"/>
              <a:t>This course is about gaining an </a:t>
            </a:r>
            <a:r>
              <a:rPr lang="en-US" sz="2170">
                <a:solidFill>
                  <a:srgbClr val="FF0000"/>
                </a:solidFill>
              </a:rPr>
              <a:t>understanding of machine learning problems and their solutions</a:t>
            </a:r>
            <a:r>
              <a:rPr lang="en-US" sz="2170"/>
              <a:t>.</a:t>
            </a:r>
            <a:endParaRPr/>
          </a:p>
          <a:p>
            <a:pPr indent="-342900" lvl="0" marL="342900" rtl="0" algn="l">
              <a:lnSpc>
                <a:spcPct val="130000"/>
              </a:lnSpc>
              <a:spcBef>
                <a:spcPts val="434"/>
              </a:spcBef>
              <a:spcAft>
                <a:spcPts val="0"/>
              </a:spcAft>
              <a:buSzPts val="1628"/>
              <a:buFont typeface="Noto Sans Symbols"/>
              <a:buChar char="❑"/>
            </a:pPr>
            <a:r>
              <a:rPr lang="en-US" sz="2170"/>
              <a:t>This course will not only provide the students a comprehension of the benefits of machine learning, but also provide them with an </a:t>
            </a:r>
            <a:r>
              <a:rPr lang="en-US" sz="2170">
                <a:solidFill>
                  <a:srgbClr val="FF0000"/>
                </a:solidFill>
              </a:rPr>
              <a:t>understanding of the types of problems and their associated solutions</a:t>
            </a:r>
            <a:r>
              <a:rPr lang="en-US" sz="2170"/>
              <a:t>. </a:t>
            </a:r>
            <a:endParaRPr/>
          </a:p>
          <a:p>
            <a:pPr indent="-342900" lvl="0" marL="342900" rtl="0" algn="l">
              <a:lnSpc>
                <a:spcPct val="130000"/>
              </a:lnSpc>
              <a:spcBef>
                <a:spcPts val="434"/>
              </a:spcBef>
              <a:spcAft>
                <a:spcPts val="0"/>
              </a:spcAft>
              <a:buSzPts val="1628"/>
              <a:buFont typeface="Noto Sans Symbols"/>
              <a:buChar char="❑"/>
            </a:pPr>
            <a:r>
              <a:rPr lang="en-US" sz="2170"/>
              <a:t>It will also impart </a:t>
            </a:r>
            <a:r>
              <a:rPr lang="en-US" sz="2170">
                <a:solidFill>
                  <a:srgbClr val="00B050"/>
                </a:solidFill>
              </a:rPr>
              <a:t>them skills for pre-processing of data and post-processing of results</a:t>
            </a:r>
            <a:r>
              <a:rPr lang="en-US" sz="2170"/>
              <a:t>.</a:t>
            </a:r>
            <a:endParaRPr/>
          </a:p>
        </p:txBody>
      </p:sp>
      <p:sp>
        <p:nvSpPr>
          <p:cNvPr id="336" name="Google Shape;336;p42"/>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sp>
        <p:nvSpPr>
          <p:cNvPr id="341" name="Google Shape;341;p43"/>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Course Main Learning Objectives</a:t>
            </a:r>
            <a:endParaRPr/>
          </a:p>
        </p:txBody>
      </p:sp>
      <p:sp>
        <p:nvSpPr>
          <p:cNvPr id="342" name="Google Shape;342;p43"/>
          <p:cNvSpPr txBox="1"/>
          <p:nvPr>
            <p:ph idx="1" type="body"/>
          </p:nvPr>
        </p:nvSpPr>
        <p:spPr>
          <a:xfrm>
            <a:off x="838200" y="1946275"/>
            <a:ext cx="8472488"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42"/>
              <a:buChar char="●"/>
            </a:pPr>
            <a:r>
              <a:rPr lang="en-US" sz="2590"/>
              <a:t>Have knowledge</a:t>
            </a:r>
            <a:r>
              <a:rPr b="1" lang="en-US" sz="2590"/>
              <a:t> </a:t>
            </a:r>
            <a:r>
              <a:rPr lang="en-US" sz="2590"/>
              <a:t>of the </a:t>
            </a:r>
            <a:r>
              <a:rPr lang="en-US" sz="2590">
                <a:solidFill>
                  <a:srgbClr val="00B050"/>
                </a:solidFill>
              </a:rPr>
              <a:t>importance and benefits of machine learning</a:t>
            </a:r>
            <a:endParaRPr sz="2590"/>
          </a:p>
          <a:p>
            <a:pPr indent="-342900" lvl="0" marL="342900" rtl="0" algn="l">
              <a:spcBef>
                <a:spcPts val="518"/>
              </a:spcBef>
              <a:spcAft>
                <a:spcPts val="0"/>
              </a:spcAft>
              <a:buSzPts val="1942"/>
              <a:buChar char="●"/>
            </a:pPr>
            <a:r>
              <a:rPr lang="en-US" sz="2590"/>
              <a:t>Have knowledge and understanding of </a:t>
            </a:r>
            <a:r>
              <a:rPr lang="en-US" sz="2590">
                <a:solidFill>
                  <a:srgbClr val="00B050"/>
                </a:solidFill>
              </a:rPr>
              <a:t>machine learning</a:t>
            </a:r>
            <a:r>
              <a:rPr lang="en-US" sz="2590">
                <a:solidFill>
                  <a:srgbClr val="FF0000"/>
                </a:solidFill>
              </a:rPr>
              <a:t> problems and their solutions</a:t>
            </a:r>
            <a:endParaRPr sz="2590"/>
          </a:p>
          <a:p>
            <a:pPr indent="-342900" lvl="0" marL="342900" rtl="0" algn="l">
              <a:spcBef>
                <a:spcPts val="518"/>
              </a:spcBef>
              <a:spcAft>
                <a:spcPts val="0"/>
              </a:spcAft>
              <a:buSzPts val="1942"/>
              <a:buChar char="●"/>
            </a:pPr>
            <a:r>
              <a:rPr lang="en-US" sz="2590"/>
              <a:t>Have an understanding of </a:t>
            </a:r>
            <a:r>
              <a:rPr lang="en-US" sz="2590">
                <a:solidFill>
                  <a:srgbClr val="00B050"/>
                </a:solidFill>
              </a:rPr>
              <a:t>machine learning algorithms</a:t>
            </a:r>
            <a:r>
              <a:rPr lang="en-US" sz="2590"/>
              <a:t>,</a:t>
            </a:r>
            <a:endParaRPr/>
          </a:p>
          <a:p>
            <a:pPr indent="-342900" lvl="0" marL="342900" rtl="0" algn="l">
              <a:spcBef>
                <a:spcPts val="518"/>
              </a:spcBef>
              <a:spcAft>
                <a:spcPts val="0"/>
              </a:spcAft>
              <a:buSzPts val="1942"/>
              <a:buChar char="●"/>
            </a:pPr>
            <a:r>
              <a:rPr lang="en-US" sz="2590"/>
              <a:t>Have knowledge</a:t>
            </a:r>
            <a:r>
              <a:rPr b="1" lang="en-US" sz="2590"/>
              <a:t> </a:t>
            </a:r>
            <a:r>
              <a:rPr lang="en-US" sz="2590"/>
              <a:t>of the </a:t>
            </a:r>
            <a:r>
              <a:rPr lang="en-US" sz="2590">
                <a:solidFill>
                  <a:srgbClr val="00B050"/>
                </a:solidFill>
              </a:rPr>
              <a:t>commonly used tools and techniques</a:t>
            </a:r>
            <a:r>
              <a:rPr lang="en-US" sz="2590"/>
              <a:t> of </a:t>
            </a:r>
            <a:r>
              <a:rPr lang="en-US" sz="2590">
                <a:solidFill>
                  <a:srgbClr val="00B050"/>
                </a:solidFill>
              </a:rPr>
              <a:t>machine learning</a:t>
            </a:r>
            <a:endParaRPr sz="2590"/>
          </a:p>
          <a:p>
            <a:pPr indent="-342900" lvl="0" marL="342900" rtl="0" algn="l">
              <a:spcBef>
                <a:spcPts val="518"/>
              </a:spcBef>
              <a:spcAft>
                <a:spcPts val="0"/>
              </a:spcAft>
              <a:buSzPts val="1942"/>
              <a:buChar char="●"/>
            </a:pPr>
            <a:r>
              <a:rPr lang="en-US" sz="2590"/>
              <a:t>Understand </a:t>
            </a:r>
            <a:r>
              <a:rPr lang="en-US" sz="2590">
                <a:solidFill>
                  <a:srgbClr val="FF0000"/>
                </a:solidFill>
              </a:rPr>
              <a:t>how data has to be pre-processed </a:t>
            </a:r>
            <a:r>
              <a:rPr lang="en-US" sz="2590"/>
              <a:t>before application of </a:t>
            </a:r>
            <a:r>
              <a:rPr lang="en-US" sz="2590">
                <a:solidFill>
                  <a:srgbClr val="00B050"/>
                </a:solidFill>
              </a:rPr>
              <a:t>machine learning</a:t>
            </a:r>
            <a:r>
              <a:rPr lang="en-US" sz="2590"/>
              <a:t> algorithms</a:t>
            </a:r>
            <a:endParaRPr/>
          </a:p>
          <a:p>
            <a:pPr indent="-342900" lvl="0" marL="342900" rtl="0" algn="l">
              <a:spcBef>
                <a:spcPts val="518"/>
              </a:spcBef>
              <a:spcAft>
                <a:spcPts val="0"/>
              </a:spcAft>
              <a:buSzPts val="1942"/>
              <a:buChar char="●"/>
            </a:pPr>
            <a:r>
              <a:rPr lang="en-US" sz="2590"/>
              <a:t>Understand </a:t>
            </a:r>
            <a:r>
              <a:rPr lang="en-US" sz="2590">
                <a:solidFill>
                  <a:srgbClr val="FF0000"/>
                </a:solidFill>
              </a:rPr>
              <a:t>how to analyse and use the results </a:t>
            </a:r>
            <a:r>
              <a:rPr lang="en-US" sz="2590"/>
              <a:t>obtained from the algorithms.</a:t>
            </a:r>
            <a:endParaRPr/>
          </a:p>
          <a:p>
            <a:pPr indent="-219551" lvl="0" marL="342900" rtl="0" algn="l">
              <a:spcBef>
                <a:spcPts val="518"/>
              </a:spcBef>
              <a:spcAft>
                <a:spcPts val="0"/>
              </a:spcAft>
              <a:buSzPts val="1942"/>
              <a:buNone/>
            </a:pPr>
            <a:r>
              <a:t/>
            </a:r>
            <a:endParaRPr sz="2590"/>
          </a:p>
        </p:txBody>
      </p:sp>
      <p:sp>
        <p:nvSpPr>
          <p:cNvPr id="343" name="Google Shape;343;p43"/>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44"/>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40"/>
              <a:t>HOW WILL BE GRADING DONE? : THE Grading Scheme</a:t>
            </a:r>
            <a:endParaRPr sz="3240"/>
          </a:p>
        </p:txBody>
      </p:sp>
      <p:sp>
        <p:nvSpPr>
          <p:cNvPr id="349" name="Google Shape;349;p44"/>
          <p:cNvSpPr txBox="1"/>
          <p:nvPr>
            <p:ph idx="1" type="body"/>
          </p:nvPr>
        </p:nvSpPr>
        <p:spPr>
          <a:xfrm>
            <a:off x="935038" y="1905000"/>
            <a:ext cx="8229600" cy="46688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i="1" lang="en-US"/>
              <a:t>Midterm                                     15%</a:t>
            </a:r>
            <a:endParaRPr/>
          </a:p>
          <a:p>
            <a:pPr indent="-342900" lvl="0" marL="342900" rtl="0" algn="l">
              <a:spcBef>
                <a:spcPts val="560"/>
              </a:spcBef>
              <a:spcAft>
                <a:spcPts val="0"/>
              </a:spcAft>
              <a:buSzPts val="2100"/>
              <a:buChar char="●"/>
            </a:pPr>
            <a:r>
              <a:rPr i="1" lang="en-US"/>
              <a:t>Project &amp; Presentation            20%</a:t>
            </a:r>
            <a:endParaRPr/>
          </a:p>
          <a:p>
            <a:pPr indent="-342900" lvl="0" marL="342900" rtl="0" algn="l">
              <a:spcBef>
                <a:spcPts val="560"/>
              </a:spcBef>
              <a:spcAft>
                <a:spcPts val="0"/>
              </a:spcAft>
              <a:buSzPts val="2100"/>
              <a:buChar char="●"/>
            </a:pPr>
            <a:r>
              <a:rPr i="1" lang="en-US"/>
              <a:t>Homeworks		           15%</a:t>
            </a:r>
            <a:endParaRPr/>
          </a:p>
          <a:p>
            <a:pPr indent="-342900" lvl="0" marL="342900" rtl="0" algn="l">
              <a:spcBef>
                <a:spcPts val="560"/>
              </a:spcBef>
              <a:spcAft>
                <a:spcPts val="0"/>
              </a:spcAft>
              <a:buSzPts val="2100"/>
              <a:buChar char="●"/>
            </a:pPr>
            <a:r>
              <a:rPr i="1" lang="en-US"/>
              <a:t>Final                                           50%</a:t>
            </a:r>
            <a:endParaRPr/>
          </a:p>
          <a:p>
            <a:pPr indent="-223837" lvl="0" marL="342900" rtl="0" algn="l">
              <a:spcBef>
                <a:spcPts val="500"/>
              </a:spcBef>
              <a:spcAft>
                <a:spcPts val="0"/>
              </a:spcAft>
              <a:buSzPts val="1875"/>
              <a:buNone/>
            </a:pPr>
            <a:r>
              <a:t/>
            </a:r>
            <a:endParaRPr sz="2500">
              <a:latin typeface="Arial"/>
              <a:ea typeface="Arial"/>
              <a:cs typeface="Arial"/>
              <a:sym typeface="Arial"/>
            </a:endParaRPr>
          </a:p>
        </p:txBody>
      </p:sp>
      <p:sp>
        <p:nvSpPr>
          <p:cNvPr id="350" name="Google Shape;350;p44"/>
          <p:cNvSpPr txBox="1"/>
          <p:nvPr>
            <p:ph idx="12" type="sldNum"/>
          </p:nvPr>
        </p:nvSpPr>
        <p:spPr>
          <a:xfrm>
            <a:off x="8686800" y="6529388"/>
            <a:ext cx="457200" cy="328612"/>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Final Remarks</a:t>
            </a:r>
            <a:endParaRPr/>
          </a:p>
        </p:txBody>
      </p:sp>
      <p:sp>
        <p:nvSpPr>
          <p:cNvPr id="357" name="Google Shape;357;p45"/>
          <p:cNvSpPr txBox="1"/>
          <p:nvPr>
            <p:ph idx="1" type="body"/>
          </p:nvPr>
        </p:nvSpPr>
        <p:spPr>
          <a:xfrm>
            <a:off x="838200" y="2057400"/>
            <a:ext cx="769302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12 IT skills that employers can't say no to (ComputerWorld)</a:t>
            </a:r>
            <a:endParaRPr/>
          </a:p>
          <a:p>
            <a:pPr indent="-285750" lvl="1" marL="742950" rtl="0" algn="l">
              <a:spcBef>
                <a:spcPts val="480"/>
              </a:spcBef>
              <a:spcAft>
                <a:spcPts val="0"/>
              </a:spcAft>
              <a:buSzPts val="1800"/>
              <a:buFont typeface="Calibri"/>
              <a:buChar char="–"/>
            </a:pPr>
            <a:r>
              <a:rPr lang="en-US"/>
              <a:t>Number one is Machine Learning</a:t>
            </a:r>
            <a:endParaRPr/>
          </a:p>
          <a:p>
            <a:pPr indent="-228600" lvl="2" marL="1143000" rtl="0" algn="l">
              <a:spcBef>
                <a:spcPts val="400"/>
              </a:spcBef>
              <a:spcAft>
                <a:spcPts val="0"/>
              </a:spcAft>
              <a:buSzPts val="1500"/>
              <a:buFont typeface="Noto Sans Symbols"/>
              <a:buNone/>
            </a:pPr>
            <a:r>
              <a:rPr lang="en-US"/>
              <a:t>“There are lots of applications that have big, big, big data sizes, which creates a fundamental problem of how you organize the data and present it to users”</a:t>
            </a:r>
            <a:endParaRPr/>
          </a:p>
          <a:p>
            <a:pPr indent="-228600" lvl="2" marL="1143000" rtl="0" algn="l">
              <a:spcBef>
                <a:spcPts val="400"/>
              </a:spcBef>
              <a:spcAft>
                <a:spcPts val="0"/>
              </a:spcAft>
              <a:buSzPts val="1500"/>
              <a:buFont typeface="Noto Sans Symbols"/>
              <a:buNone/>
            </a:pPr>
            <a:r>
              <a:t/>
            </a:r>
            <a:endParaRPr/>
          </a:p>
          <a:p>
            <a:pPr indent="-209550" lvl="0" marL="342900" rtl="0" algn="l">
              <a:spcBef>
                <a:spcPts val="560"/>
              </a:spcBef>
              <a:spcAft>
                <a:spcPts val="0"/>
              </a:spcAft>
              <a:buSzPts val="2100"/>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r>
              <a:t/>
            </a:r>
            <a:endParaRPr/>
          </a:p>
          <a:p>
            <a:pPr indent="-285750" lvl="1" marL="742950" rtl="0" algn="l">
              <a:spcBef>
                <a:spcPts val="480"/>
              </a:spcBef>
              <a:spcAft>
                <a:spcPts val="0"/>
              </a:spcAft>
              <a:buSzPts val="1800"/>
              <a:buFont typeface="Calibri"/>
              <a:buNone/>
            </a:pPr>
            <a:br>
              <a:rPr lang="en-US"/>
            </a:br>
            <a:endParaRPr/>
          </a:p>
          <a:p>
            <a:pPr indent="-342900" lvl="0" marL="342900" rtl="0" algn="l">
              <a:lnSpc>
                <a:spcPct val="80000"/>
              </a:lnSpc>
              <a:spcBef>
                <a:spcPts val="400"/>
              </a:spcBef>
              <a:spcAft>
                <a:spcPts val="0"/>
              </a:spcAft>
              <a:buSzPts val="1500"/>
              <a:buFont typeface="Noto Sans Symbols"/>
              <a:buNone/>
            </a:pPr>
            <a:br>
              <a:rPr lang="en-US" sz="2000"/>
            </a:br>
            <a:endParaRPr sz="200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References</a:t>
            </a:r>
            <a:endParaRPr/>
          </a:p>
        </p:txBody>
      </p:sp>
      <p:sp>
        <p:nvSpPr>
          <p:cNvPr id="363" name="Google Shape;363;p46"/>
          <p:cNvSpPr txBox="1"/>
          <p:nvPr>
            <p:ph idx="1" type="body"/>
          </p:nvPr>
        </p:nvSpPr>
        <p:spPr>
          <a:xfrm>
            <a:off x="838200" y="20574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Some slides  taken from Dr. Atif Tahir Lecture series</a:t>
            </a:r>
            <a:endParaRPr/>
          </a:p>
          <a:p>
            <a:pPr indent="-209550" lvl="0" marL="342900" rtl="0" algn="l">
              <a:spcBef>
                <a:spcPts val="560"/>
              </a:spcBef>
              <a:spcAft>
                <a:spcPts val="0"/>
              </a:spcAft>
              <a:buSzPts val="2100"/>
              <a:buNone/>
            </a:pPr>
            <a:r>
              <a:t/>
            </a:r>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nvSpPr>
        <p:spPr>
          <a:xfrm>
            <a:off x="2438400" y="2819400"/>
            <a:ext cx="4343400"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Questions!</a:t>
            </a: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23" name="Google Shape;123;p16"/>
          <p:cNvSpPr txBox="1"/>
          <p:nvPr>
            <p:ph idx="1" type="body"/>
          </p:nvPr>
        </p:nvSpPr>
        <p:spPr>
          <a:xfrm>
            <a:off x="990600" y="2133600"/>
            <a:ext cx="7693025" cy="4029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Arthur Samuel (1959). Machine Learning: Field of</a:t>
            </a:r>
            <a:endParaRPr/>
          </a:p>
          <a:p>
            <a:pPr indent="-342900" lvl="0" marL="342900" rtl="0" algn="l">
              <a:spcBef>
                <a:spcPts val="560"/>
              </a:spcBef>
              <a:spcAft>
                <a:spcPts val="0"/>
              </a:spcAft>
              <a:buSzPts val="2100"/>
              <a:buNone/>
            </a:pPr>
            <a:r>
              <a:rPr lang="en-US"/>
              <a:t>	study that gives computers the ability to learn  without being explicitly programmed.</a:t>
            </a:r>
            <a:endParaRPr/>
          </a:p>
          <a:p>
            <a:pPr indent="-342900" lvl="0" marL="342900" rtl="0" algn="l">
              <a:spcBef>
                <a:spcPts val="560"/>
              </a:spcBef>
              <a:spcAft>
                <a:spcPts val="0"/>
              </a:spcAft>
              <a:buSzPts val="2100"/>
              <a:buChar char="●"/>
            </a:pPr>
            <a:r>
              <a:rPr lang="en-US"/>
              <a:t>Now what is meant by computers ability to learn</a:t>
            </a:r>
            <a:endParaRPr/>
          </a:p>
          <a:p>
            <a:pPr indent="-285750" lvl="1" marL="742950" rtl="0" algn="l">
              <a:spcBef>
                <a:spcPts val="480"/>
              </a:spcBef>
              <a:spcAft>
                <a:spcPts val="0"/>
              </a:spcAft>
              <a:buSzPts val="1800"/>
              <a:buFont typeface="Calibri"/>
              <a:buChar char="–"/>
            </a:pPr>
            <a:r>
              <a:rPr lang="en-US"/>
              <a:t>Tom Mitchell (1998): A computer program is said to </a:t>
            </a:r>
            <a:r>
              <a:rPr i="1" lang="en-US"/>
              <a:t>learn</a:t>
            </a:r>
            <a:r>
              <a:rPr lang="en-US"/>
              <a:t> from experience </a:t>
            </a:r>
            <a:r>
              <a:rPr b="1" lang="en-US"/>
              <a:t>E</a:t>
            </a:r>
            <a:r>
              <a:rPr lang="en-US"/>
              <a:t> with respect to some task </a:t>
            </a:r>
            <a:r>
              <a:rPr b="1" lang="en-US"/>
              <a:t>T</a:t>
            </a:r>
            <a:r>
              <a:rPr lang="en-US"/>
              <a:t> and some performance measure </a:t>
            </a:r>
            <a:r>
              <a:rPr b="1" lang="en-US"/>
              <a:t>P</a:t>
            </a:r>
            <a:r>
              <a:rPr lang="en-US"/>
              <a:t>, if its performance on </a:t>
            </a:r>
            <a:r>
              <a:rPr b="1" lang="en-US"/>
              <a:t>T</a:t>
            </a:r>
            <a:r>
              <a:rPr lang="en-US"/>
              <a:t>, as measured by P, improves with </a:t>
            </a:r>
            <a:r>
              <a:rPr b="1" lang="en-US"/>
              <a:t>E</a:t>
            </a:r>
            <a:endParaRPr/>
          </a:p>
          <a:p>
            <a:pPr indent="-171450" lvl="1" marL="742950" rtl="0" algn="l">
              <a:spcBef>
                <a:spcPts val="480"/>
              </a:spcBef>
              <a:spcAft>
                <a:spcPts val="0"/>
              </a:spcAft>
              <a:buSzPts val="1800"/>
              <a:buFont typeface="Calibri"/>
              <a:buNone/>
            </a:pPr>
            <a:r>
              <a:t/>
            </a:r>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Example</a:t>
            </a:r>
            <a:endParaRPr/>
          </a:p>
        </p:txBody>
      </p:sp>
      <p:sp>
        <p:nvSpPr>
          <p:cNvPr id="129" name="Google Shape;129;p17"/>
          <p:cNvSpPr txBox="1"/>
          <p:nvPr/>
        </p:nvSpPr>
        <p:spPr>
          <a:xfrm>
            <a:off x="1189036" y="2100262"/>
            <a:ext cx="4602163" cy="129266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Task: </a:t>
            </a:r>
            <a:r>
              <a:rPr lang="en-US" sz="2000">
                <a:solidFill>
                  <a:srgbClr val="FF0000"/>
                </a:solidFill>
                <a:latin typeface="Arial"/>
                <a:ea typeface="Arial"/>
                <a:cs typeface="Arial"/>
                <a:sym typeface="Arial"/>
              </a:rPr>
              <a:t>Face Recognition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Experience: </a:t>
            </a:r>
            <a:r>
              <a:rPr lang="en-US" sz="2000">
                <a:solidFill>
                  <a:srgbClr val="FF0000"/>
                </a:solidFill>
                <a:latin typeface="Arial"/>
                <a:ea typeface="Arial"/>
                <a:cs typeface="Arial"/>
                <a:sym typeface="Arial"/>
              </a:rPr>
              <a:t>Images or Examples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Performance Measure: </a:t>
            </a:r>
            <a:r>
              <a:rPr lang="en-US" sz="2000">
                <a:solidFill>
                  <a:srgbClr val="FF0000"/>
                </a:solidFill>
                <a:latin typeface="Arial"/>
                <a:ea typeface="Arial"/>
                <a:cs typeface="Arial"/>
                <a:sym typeface="Arial"/>
              </a:rPr>
              <a:t>Accuracy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F:\cropped_faces\s03_13.jpg" id="130" name="Google Shape;130;p17"/>
          <p:cNvPicPr preferRelativeResize="0"/>
          <p:nvPr/>
        </p:nvPicPr>
        <p:blipFill rotWithShape="1">
          <a:blip r:embed="rId3">
            <a:alphaModFix/>
          </a:blip>
          <a:srcRect b="0" l="0" r="0" t="0"/>
          <a:stretch/>
        </p:blipFill>
        <p:spPr>
          <a:xfrm>
            <a:off x="7162800" y="3408137"/>
            <a:ext cx="1066800" cy="1490663"/>
          </a:xfrm>
          <a:prstGeom prst="rect">
            <a:avLst/>
          </a:prstGeom>
          <a:noFill/>
          <a:ln>
            <a:noFill/>
          </a:ln>
        </p:spPr>
      </p:pic>
      <p:sp>
        <p:nvSpPr>
          <p:cNvPr id="131" name="Google Shape;131;p17"/>
          <p:cNvSpPr txBox="1"/>
          <p:nvPr/>
        </p:nvSpPr>
        <p:spPr>
          <a:xfrm>
            <a:off x="7391400" y="4952833"/>
            <a:ext cx="6096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pic>
        <p:nvPicPr>
          <p:cNvPr descr="F:\cropped_faces\s03_11.jpg" id="132" name="Google Shape;132;p17"/>
          <p:cNvPicPr preferRelativeResize="0"/>
          <p:nvPr/>
        </p:nvPicPr>
        <p:blipFill rotWithShape="1">
          <a:blip r:embed="rId4">
            <a:alphaModFix/>
          </a:blip>
          <a:srcRect b="0" l="0" r="0" t="0"/>
          <a:stretch/>
        </p:blipFill>
        <p:spPr>
          <a:xfrm>
            <a:off x="1189037" y="3445668"/>
            <a:ext cx="1143000" cy="1546225"/>
          </a:xfrm>
          <a:prstGeom prst="rect">
            <a:avLst/>
          </a:prstGeom>
          <a:noFill/>
          <a:ln>
            <a:noFill/>
          </a:ln>
        </p:spPr>
      </p:pic>
      <p:pic>
        <p:nvPicPr>
          <p:cNvPr descr="C:\Users\jfwg5\Desktop\rajesh_images\s01_01.jpg" id="133" name="Google Shape;133;p17"/>
          <p:cNvPicPr preferRelativeResize="0"/>
          <p:nvPr/>
        </p:nvPicPr>
        <p:blipFill rotWithShape="1">
          <a:blip r:embed="rId5">
            <a:alphaModFix/>
          </a:blip>
          <a:srcRect b="0" l="0" r="0" t="0"/>
          <a:stretch/>
        </p:blipFill>
        <p:spPr>
          <a:xfrm>
            <a:off x="2408237" y="3445668"/>
            <a:ext cx="1144588" cy="1524000"/>
          </a:xfrm>
          <a:prstGeom prst="rect">
            <a:avLst/>
          </a:prstGeom>
          <a:noFill/>
          <a:ln>
            <a:noFill/>
          </a:ln>
        </p:spPr>
      </p:pic>
      <p:pic>
        <p:nvPicPr>
          <p:cNvPr descr="F:\cropped_faces\s03_01.jpg" id="134" name="Google Shape;134;p17"/>
          <p:cNvPicPr preferRelativeResize="0"/>
          <p:nvPr/>
        </p:nvPicPr>
        <p:blipFill rotWithShape="1">
          <a:blip r:embed="rId6">
            <a:alphaModFix/>
          </a:blip>
          <a:srcRect b="0" l="0" r="0" t="0"/>
          <a:stretch/>
        </p:blipFill>
        <p:spPr>
          <a:xfrm>
            <a:off x="4694237" y="3445668"/>
            <a:ext cx="1096963" cy="1524000"/>
          </a:xfrm>
          <a:prstGeom prst="rect">
            <a:avLst/>
          </a:prstGeom>
          <a:noFill/>
          <a:ln>
            <a:noFill/>
          </a:ln>
        </p:spPr>
      </p:pic>
      <p:pic>
        <p:nvPicPr>
          <p:cNvPr descr="F:\cropped_faces\s23_04.jpg" id="135" name="Google Shape;135;p17"/>
          <p:cNvPicPr preferRelativeResize="0"/>
          <p:nvPr/>
        </p:nvPicPr>
        <p:blipFill rotWithShape="1">
          <a:blip r:embed="rId7">
            <a:alphaModFix/>
          </a:blip>
          <a:srcRect b="0" l="0" r="0" t="0"/>
          <a:stretch/>
        </p:blipFill>
        <p:spPr>
          <a:xfrm>
            <a:off x="3627437" y="3445668"/>
            <a:ext cx="1006475" cy="1524000"/>
          </a:xfrm>
          <a:prstGeom prst="rect">
            <a:avLst/>
          </a:prstGeom>
          <a:noFill/>
          <a:ln>
            <a:noFill/>
          </a:ln>
        </p:spPr>
      </p:pic>
      <p:sp>
        <p:nvSpPr>
          <p:cNvPr id="136" name="Google Shape;136;p17"/>
          <p:cNvSpPr txBox="1"/>
          <p:nvPr/>
        </p:nvSpPr>
        <p:spPr>
          <a:xfrm>
            <a:off x="2590800" y="5022412"/>
            <a:ext cx="3505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Training Data</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TP vs ML</a:t>
            </a:r>
            <a:endParaRPr/>
          </a:p>
        </p:txBody>
      </p:sp>
      <p:pic>
        <p:nvPicPr>
          <p:cNvPr id="142" name="Google Shape;142;p18"/>
          <p:cNvPicPr preferRelativeResize="0"/>
          <p:nvPr>
            <p:ph idx="1" type="body"/>
          </p:nvPr>
        </p:nvPicPr>
        <p:blipFill rotWithShape="1">
          <a:blip r:embed="rId3">
            <a:alphaModFix/>
          </a:blip>
          <a:srcRect b="0" l="0" r="0" t="0"/>
          <a:stretch/>
        </p:blipFill>
        <p:spPr>
          <a:xfrm>
            <a:off x="1600200" y="1905000"/>
            <a:ext cx="6477000" cy="4711304"/>
          </a:xfrm>
          <a:prstGeom prst="rect">
            <a:avLst/>
          </a:prstGeom>
          <a:noFill/>
          <a:ln>
            <a:noFill/>
          </a:ln>
        </p:spPr>
      </p:pic>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Some Applications</a:t>
            </a:r>
            <a:endParaRPr/>
          </a:p>
        </p:txBody>
      </p:sp>
      <p:sp>
        <p:nvSpPr>
          <p:cNvPr id="149" name="Google Shape;149;p19"/>
          <p:cNvSpPr txBox="1"/>
          <p:nvPr>
            <p:ph idx="1" type="body"/>
          </p:nvPr>
        </p:nvSpPr>
        <p:spPr>
          <a:xfrm>
            <a:off x="838200" y="2057400"/>
            <a:ext cx="7693025"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latin typeface="Calibri"/>
                <a:ea typeface="Calibri"/>
                <a:cs typeface="Calibri"/>
                <a:sym typeface="Calibri"/>
              </a:rPr>
              <a:t>predict whether a patient, hospitalized due to heart attack, will have a second heart attack</a:t>
            </a:r>
            <a:endParaRPr/>
          </a:p>
          <a:p>
            <a:pPr indent="-342900" lvl="0" marL="342900" rtl="0" algn="l">
              <a:spcBef>
                <a:spcPts val="480"/>
              </a:spcBef>
              <a:spcAft>
                <a:spcPts val="0"/>
              </a:spcAft>
              <a:buSzPts val="1800"/>
              <a:buChar char="●"/>
            </a:pPr>
            <a:r>
              <a:rPr lang="en-US" sz="2400">
                <a:latin typeface="Calibri"/>
                <a:ea typeface="Calibri"/>
                <a:cs typeface="Calibri"/>
                <a:sym typeface="Calibri"/>
              </a:rPr>
              <a:t>predict the price of a stock in 6 months from now</a:t>
            </a:r>
            <a:endParaRPr/>
          </a:p>
          <a:p>
            <a:pPr indent="-342900" lvl="0" marL="342900" rtl="0" algn="l">
              <a:spcBef>
                <a:spcPts val="480"/>
              </a:spcBef>
              <a:spcAft>
                <a:spcPts val="0"/>
              </a:spcAft>
              <a:buSzPts val="1800"/>
              <a:buChar char="●"/>
            </a:pPr>
            <a:r>
              <a:rPr lang="en-US" sz="2400"/>
              <a:t>Autonomous helicopter, handwriting recognition, most of</a:t>
            </a:r>
            <a:endParaRPr/>
          </a:p>
          <a:p>
            <a:pPr indent="-342900" lvl="0" marL="342900" rtl="0" algn="l">
              <a:spcBef>
                <a:spcPts val="480"/>
              </a:spcBef>
              <a:spcAft>
                <a:spcPts val="0"/>
              </a:spcAft>
              <a:buSzPts val="1800"/>
              <a:buChar char="●"/>
            </a:pPr>
            <a:r>
              <a:rPr lang="en-US" sz="2400"/>
              <a:t>Natural Language Processing (NLP), Computer Vision.</a:t>
            </a:r>
            <a:endParaRPr/>
          </a:p>
          <a:p>
            <a:pPr indent="-342900" lvl="0" marL="342900" rtl="0" algn="l">
              <a:spcBef>
                <a:spcPts val="640"/>
              </a:spcBef>
              <a:spcAft>
                <a:spcPts val="0"/>
              </a:spcAft>
              <a:buSzPts val="2400"/>
              <a:buChar char="●"/>
            </a:pPr>
            <a:r>
              <a:rPr b="1" lang="en-US" sz="3200">
                <a:latin typeface="Calibri"/>
                <a:ea typeface="Calibri"/>
                <a:cs typeface="Calibri"/>
                <a:sym typeface="Calibri"/>
              </a:rPr>
              <a:t>Personalized Medicine</a:t>
            </a:r>
            <a:endParaRPr b="1" sz="3200">
              <a:latin typeface="Calibri"/>
              <a:ea typeface="Calibri"/>
              <a:cs typeface="Calibri"/>
              <a:sym typeface="Calibri"/>
            </a:endParaRPr>
          </a:p>
          <a:p>
            <a:pPr indent="-342900" lvl="0" marL="342900" rtl="0" algn="l">
              <a:spcBef>
                <a:spcPts val="480"/>
              </a:spcBef>
              <a:spcAft>
                <a:spcPts val="0"/>
              </a:spcAft>
              <a:buSzPts val="1800"/>
              <a:buChar char="●"/>
            </a:pPr>
            <a:r>
              <a:rPr lang="en-US" sz="2400">
                <a:latin typeface="Calibri"/>
                <a:ea typeface="Calibri"/>
                <a:cs typeface="Calibri"/>
                <a:sym typeface="Calibri"/>
              </a:rPr>
              <a:t>face detection, spam filtering: identify email messages as spam or non-spam</a:t>
            </a:r>
            <a:endParaRPr/>
          </a:p>
          <a:p>
            <a:pPr indent="-342900" lvl="0" marL="342900" rtl="0" algn="l">
              <a:spcBef>
                <a:spcPts val="480"/>
              </a:spcBef>
              <a:spcAft>
                <a:spcPts val="0"/>
              </a:spcAft>
              <a:buSzPts val="1800"/>
              <a:buChar char="●"/>
            </a:pPr>
            <a:r>
              <a:rPr lang="en-US" sz="2400"/>
              <a:t>Self-customizing programs: E.g., Amazon, Netflix product recommendations</a:t>
            </a:r>
            <a:endParaRPr/>
          </a:p>
          <a:p>
            <a:pPr indent="-342900" lvl="0" marL="342900" rtl="0" algn="l">
              <a:spcBef>
                <a:spcPts val="480"/>
              </a:spcBef>
              <a:spcAft>
                <a:spcPts val="0"/>
              </a:spcAft>
              <a:buSzPts val="1800"/>
              <a:buNone/>
            </a:pPr>
            <a:r>
              <a:t/>
            </a:r>
            <a:endParaRPr sz="2400">
              <a:latin typeface="Calibri"/>
              <a:ea typeface="Calibri"/>
              <a:cs typeface="Calibri"/>
              <a:sym typeface="Calibri"/>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Why Mine Data? Commercial Viewpoint</a:t>
            </a:r>
            <a:endParaRPr/>
          </a:p>
        </p:txBody>
      </p:sp>
      <p:sp>
        <p:nvSpPr>
          <p:cNvPr id="156" name="Google Shape;156;p20"/>
          <p:cNvSpPr txBox="1"/>
          <p:nvPr>
            <p:ph idx="1" type="body"/>
          </p:nvPr>
        </p:nvSpPr>
        <p:spPr>
          <a:xfrm>
            <a:off x="838200" y="1981200"/>
            <a:ext cx="80772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Lots of data is being collected </a:t>
            </a:r>
            <a:br>
              <a:rPr lang="en-US" sz="2400"/>
            </a:br>
            <a:r>
              <a:rPr lang="en-US" sz="2400"/>
              <a:t>and warehoused </a:t>
            </a:r>
            <a:endParaRPr/>
          </a:p>
          <a:p>
            <a:pPr indent="-285750" lvl="1" marL="742950" rtl="0" algn="l">
              <a:spcBef>
                <a:spcPts val="480"/>
              </a:spcBef>
              <a:spcAft>
                <a:spcPts val="0"/>
              </a:spcAft>
              <a:buSzPts val="1800"/>
              <a:buFont typeface="Calibri"/>
              <a:buChar char="–"/>
            </a:pPr>
            <a:r>
              <a:rPr lang="en-US"/>
              <a:t>Web data, e-commerce</a:t>
            </a:r>
            <a:endParaRPr/>
          </a:p>
          <a:p>
            <a:pPr indent="-285750" lvl="1" marL="742950" rtl="0" algn="l">
              <a:spcBef>
                <a:spcPts val="480"/>
              </a:spcBef>
              <a:spcAft>
                <a:spcPts val="0"/>
              </a:spcAft>
              <a:buSzPts val="1800"/>
              <a:buFont typeface="Calibri"/>
              <a:buChar char="–"/>
            </a:pPr>
            <a:r>
              <a:rPr lang="en-US"/>
              <a:t>purchases at department/</a:t>
            </a:r>
            <a:br>
              <a:rPr lang="en-US"/>
            </a:br>
            <a:r>
              <a:rPr lang="en-US"/>
              <a:t>grocery stores</a:t>
            </a:r>
            <a:endParaRPr/>
          </a:p>
          <a:p>
            <a:pPr indent="-285750" lvl="1" marL="742950" rtl="0" algn="l">
              <a:spcBef>
                <a:spcPts val="480"/>
              </a:spcBef>
              <a:spcAft>
                <a:spcPts val="0"/>
              </a:spcAft>
              <a:buSzPts val="1800"/>
              <a:buFont typeface="Calibri"/>
              <a:buChar char="–"/>
            </a:pPr>
            <a:r>
              <a:rPr lang="en-US"/>
              <a:t>Bank/Credit Card </a:t>
            </a:r>
            <a:br>
              <a:rPr lang="en-US"/>
            </a:br>
            <a:r>
              <a:rPr lang="en-US"/>
              <a:t>transactions</a:t>
            </a:r>
            <a:endParaRPr/>
          </a:p>
          <a:p>
            <a:pPr indent="-171450" lvl="1" marL="742950" rtl="0" algn="l">
              <a:spcBef>
                <a:spcPts val="480"/>
              </a:spcBef>
              <a:spcAft>
                <a:spcPts val="0"/>
              </a:spcAft>
              <a:buSzPts val="1800"/>
              <a:buFont typeface="Calibri"/>
              <a:buNone/>
            </a:pPr>
            <a:r>
              <a:t/>
            </a:r>
            <a:endParaRPr/>
          </a:p>
          <a:p>
            <a:pPr indent="-342900" lvl="0" marL="342900" rtl="0" algn="l">
              <a:spcBef>
                <a:spcPts val="1800"/>
              </a:spcBef>
              <a:spcAft>
                <a:spcPts val="0"/>
              </a:spcAft>
              <a:buSzPts val="1800"/>
              <a:buChar char="●"/>
            </a:pPr>
            <a:r>
              <a:rPr lang="en-US" sz="2400"/>
              <a:t>Computers have become cheaper and more powerful</a:t>
            </a:r>
            <a:endParaRPr/>
          </a:p>
          <a:p>
            <a:pPr indent="-285750" lvl="1" marL="800100" rtl="0" algn="l">
              <a:lnSpc>
                <a:spcPct val="80000"/>
              </a:lnSpc>
              <a:spcBef>
                <a:spcPts val="480"/>
              </a:spcBef>
              <a:spcAft>
                <a:spcPts val="0"/>
              </a:spcAft>
              <a:buSzPts val="1800"/>
              <a:buFont typeface="Calibri"/>
              <a:buNone/>
            </a:pPr>
            <a:r>
              <a:t/>
            </a:r>
            <a:endParaRPr/>
          </a:p>
        </p:txBody>
      </p:sp>
      <p:pic>
        <p:nvPicPr>
          <p:cNvPr id="157" name="Google Shape;157;p20"/>
          <p:cNvPicPr preferRelativeResize="0"/>
          <p:nvPr/>
        </p:nvPicPr>
        <p:blipFill rotWithShape="1">
          <a:blip r:embed="rId3">
            <a:alphaModFix/>
          </a:blip>
          <a:srcRect b="0" l="0" r="0" t="0"/>
          <a:stretch/>
        </p:blipFill>
        <p:spPr>
          <a:xfrm>
            <a:off x="6705600" y="2895600"/>
            <a:ext cx="2146300" cy="2341563"/>
          </a:xfrm>
          <a:prstGeom prst="rect">
            <a:avLst/>
          </a:prstGeom>
          <a:noFill/>
          <a:ln>
            <a:noFill/>
          </a:ln>
        </p:spPr>
      </p:pic>
      <p:pic>
        <p:nvPicPr>
          <p:cNvPr descr="story-3dimensional-2" id="158" name="Google Shape;158;p20"/>
          <p:cNvPicPr preferRelativeResize="0"/>
          <p:nvPr/>
        </p:nvPicPr>
        <p:blipFill rotWithShape="1">
          <a:blip r:embed="rId4">
            <a:alphaModFix/>
          </a:blip>
          <a:srcRect b="0" l="0" r="0" t="0"/>
          <a:stretch/>
        </p:blipFill>
        <p:spPr>
          <a:xfrm>
            <a:off x="5426075" y="2133600"/>
            <a:ext cx="1965325" cy="1417638"/>
          </a:xfrm>
          <a:prstGeom prst="rect">
            <a:avLst/>
          </a:prstGeom>
          <a:noFill/>
          <a:ln>
            <a:noFill/>
          </a:ln>
        </p:spPr>
      </p:pic>
      <p:pic>
        <p:nvPicPr>
          <p:cNvPr id="159" name="Google Shape;159;p20"/>
          <p:cNvPicPr preferRelativeResize="0"/>
          <p:nvPr/>
        </p:nvPicPr>
        <p:blipFill rotWithShape="1">
          <a:blip r:embed="rId5">
            <a:alphaModFix/>
          </a:blip>
          <a:srcRect b="0" l="0" r="0" t="0"/>
          <a:stretch/>
        </p:blipFill>
        <p:spPr>
          <a:xfrm>
            <a:off x="5349875" y="2747963"/>
            <a:ext cx="685800" cy="681037"/>
          </a:xfrm>
          <a:prstGeom prst="rect">
            <a:avLst/>
          </a:prstGeom>
          <a:noFill/>
          <a:ln>
            <a:noFill/>
          </a:ln>
        </p:spPr>
      </p:pic>
      <p:pic>
        <p:nvPicPr>
          <p:cNvPr id="160" name="Google Shape;160;p20"/>
          <p:cNvPicPr preferRelativeResize="0"/>
          <p:nvPr/>
        </p:nvPicPr>
        <p:blipFill rotWithShape="1">
          <a:blip r:embed="rId6">
            <a:alphaModFix/>
          </a:blip>
          <a:srcRect b="0" l="0" r="0" t="0"/>
          <a:stretch/>
        </p:blipFill>
        <p:spPr>
          <a:xfrm>
            <a:off x="5181600" y="3581400"/>
            <a:ext cx="1485900" cy="1558925"/>
          </a:xfrm>
          <a:prstGeom prst="rect">
            <a:avLst/>
          </a:prstGeom>
          <a:noFill/>
          <a:ln>
            <a:noFill/>
          </a:ln>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p:nvPr>
            <p:ph type="title"/>
          </p:nvPr>
        </p:nvSpPr>
        <p:spPr>
          <a:xfrm>
            <a:off x="762000" y="762000"/>
            <a:ext cx="7924800" cy="6096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Data Everywhere</a:t>
            </a:r>
            <a:endParaRPr/>
          </a:p>
        </p:txBody>
      </p:sp>
      <p:sp>
        <p:nvSpPr>
          <p:cNvPr id="167" name="Google Shape;167;p21"/>
          <p:cNvSpPr txBox="1"/>
          <p:nvPr>
            <p:ph idx="1" type="body"/>
          </p:nvPr>
        </p:nvSpPr>
        <p:spPr>
          <a:xfrm>
            <a:off x="838200" y="1981200"/>
            <a:ext cx="8077200" cy="4191000"/>
          </a:xfrm>
          <a:prstGeom prst="rect">
            <a:avLst/>
          </a:prstGeom>
          <a:noFill/>
          <a:ln>
            <a:noFill/>
          </a:ln>
        </p:spPr>
        <p:txBody>
          <a:bodyPr anchorCtr="0" anchor="t" bIns="45700" lIns="91425" spcFirstLastPara="1" rIns="91425" wrap="square" tIns="45700">
            <a:noAutofit/>
          </a:bodyPr>
          <a:lstStyle/>
          <a:p>
            <a:pPr indent="-285750" lvl="1" marL="800100" rtl="0" algn="l">
              <a:lnSpc>
                <a:spcPct val="80000"/>
              </a:lnSpc>
              <a:spcBef>
                <a:spcPts val="0"/>
              </a:spcBef>
              <a:spcAft>
                <a:spcPts val="0"/>
              </a:spcAft>
              <a:buSzPts val="1800"/>
              <a:buFont typeface="Calibri"/>
              <a:buNone/>
            </a:pPr>
            <a:r>
              <a:t/>
            </a:r>
            <a:endParaRPr/>
          </a:p>
        </p:txBody>
      </p:sp>
      <p:pic>
        <p:nvPicPr>
          <p:cNvPr descr="http://www.softwareindustryinsights.com/wp-content/uploads/2010/08/data-overload-nyt.jpg" id="168" name="Google Shape;168;p21"/>
          <p:cNvPicPr preferRelativeResize="0"/>
          <p:nvPr/>
        </p:nvPicPr>
        <p:blipFill rotWithShape="1">
          <a:blip r:embed="rId3">
            <a:alphaModFix/>
          </a:blip>
          <a:srcRect b="0" l="0" r="0" t="0"/>
          <a:stretch/>
        </p:blipFill>
        <p:spPr>
          <a:xfrm>
            <a:off x="914400" y="1828800"/>
            <a:ext cx="8001000" cy="4054475"/>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