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6319ED-00E1-43A6-80A1-EDA32A0928B9}">
  <a:tblStyle styleId="{296319ED-00E1-43A6-80A1-EDA32A0928B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464823D-5DC7-46AB-A362-2285FBD73BC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6F6"/>
          </a:solidFill>
        </a:fill>
      </a:tcStyle>
    </a:wholeTbl>
    <a:band1H>
      <a:tcTxStyle/>
      <a:tcStyle>
        <a:fill>
          <a:solidFill>
            <a:srgbClr val="CCECEC"/>
          </a:solidFill>
        </a:fill>
      </a:tcStyle>
    </a:band1H>
    <a:band2H>
      <a:tcTxStyle/>
    </a:band2H>
    <a:band1V>
      <a:tcTxStyle/>
      <a:tcStyle>
        <a:fill>
          <a:solidFill>
            <a:srgbClr val="CCECE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:notes"/>
          <p:cNvSpPr/>
          <p:nvPr>
            <p:ph idx="2" type="sldImg"/>
          </p:nvPr>
        </p:nvSpPr>
        <p:spPr>
          <a:xfrm>
            <a:off x="1146175" y="685800"/>
            <a:ext cx="4568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4" name="Google Shape;384;p37:notes"/>
          <p:cNvSpPr txBox="1"/>
          <p:nvPr>
            <p:ph idx="1" type="body"/>
          </p:nvPr>
        </p:nvSpPr>
        <p:spPr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25" lIns="89875" spcFirstLastPara="1" rIns="89875" wrap="square" tIns="4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method able to extract rules from this data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9" name="Google Shape;29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670175" y="225425"/>
            <a:ext cx="40290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4" name="Google Shape;94;p13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  <a:defRPr>
                <a:solidFill>
                  <a:schemeClr val="dk2"/>
                </a:solidFill>
              </a:defRPr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>
            <p:ph type="title"/>
          </p:nvPr>
        </p:nvSpPr>
        <p:spPr>
          <a:xfrm>
            <a:off x="381000" y="152400"/>
            <a:ext cx="8280400" cy="5334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838200" y="2057400"/>
            <a:ext cx="3770313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Calibri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760913" y="2057400"/>
            <a:ext cx="3770312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Calibri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Calibri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88" y="0"/>
              <a:ext cx="1728" cy="735"/>
            </a:xfrm>
            <a:custGeom>
              <a:rect b="b" l="l" r="r" t="t"/>
              <a:pathLst>
                <a:path extrusionOk="0" h="735" w="1728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228600" y="1524000"/>
            <a:ext cx="7391400" cy="319088"/>
            <a:chOff x="144" y="1248"/>
            <a:chExt cx="4656" cy="201"/>
          </a:xfrm>
        </p:grpSpPr>
        <p:sp>
          <p:nvSpPr>
            <p:cNvPr id="14" name="Google Shape;14;p1"/>
            <p:cNvSpPr/>
            <p:nvPr/>
          </p:nvSpPr>
          <p:spPr>
            <a:xfrm>
              <a:off x="384" y="1248"/>
              <a:ext cx="4416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robotics.stanford.edu/~ronnyk/glossary.html" TargetMode="External"/><Relationship Id="rId4" Type="http://schemas.openxmlformats.org/officeDocument/2006/relationships/hyperlink" Target="http://www.cs.tufts.edu/comp/135/Handouts/introduction-lecture-12-handout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Lecture 02: KNN &amp; Confusion Matrix</a:t>
            </a:r>
            <a:br>
              <a:rPr lang="en-US" sz="3200"/>
            </a:br>
            <a:endParaRPr sz="3200"/>
          </a:p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1752600" y="2927350"/>
            <a:ext cx="70104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 of Nearest Neighbor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00200"/>
            <a:ext cx="7848600" cy="364013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K-nearest neighbors of a record x are data points that have the k smallest distance to x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nearest-neighbor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981200"/>
            <a:ext cx="61722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838200" y="1905000"/>
            <a:ext cx="383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Voronoi Diagram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Neighbors: Decision Boundaries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Nearest neighbor algorithm does not explicitly compute decision boundaries, but these can be inferred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Decision boundaries: Voronoi diagram visualization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show how input space divided into classes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each line segment is equidistant between two points of opposite classes</a:t>
            </a:r>
            <a:endParaRPr sz="2000"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65" y="4071936"/>
            <a:ext cx="3017521" cy="270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2D decision boundary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412" y="1988820"/>
            <a:ext cx="4794338" cy="456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3D decision boundary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30" y="1876425"/>
            <a:ext cx="4660658" cy="479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Classification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Compute distance between two points: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Euclidean distance 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Determine the class from nearest neighbor list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take the majority vote of class labels among the k-nearest neighbors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Weigh the vote according to distance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 weight factor, w = 1/d</a:t>
            </a:r>
            <a:r>
              <a:rPr baseline="30000" lang="en-US"/>
              <a:t>2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200400"/>
            <a:ext cx="2700338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263" y="3246438"/>
            <a:ext cx="2768600" cy="10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>
            <p:ph type="title"/>
          </p:nvPr>
        </p:nvSpPr>
        <p:spPr>
          <a:xfrm>
            <a:off x="247650" y="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(NN Classifier)</a:t>
            </a:r>
            <a:endParaRPr/>
          </a:p>
        </p:txBody>
      </p:sp>
      <p:graphicFrame>
        <p:nvGraphicFramePr>
          <p:cNvPr id="236" name="Google Shape;236;p29"/>
          <p:cNvGraphicFramePr/>
          <p:nvPr/>
        </p:nvGraphicFramePr>
        <p:xfrm>
          <a:off x="2409825" y="906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{296319ED-00E1-43A6-80A1-EDA32A0928B9}</a:tableStyleId>
              </a:tblPr>
              <a:tblGrid>
                <a:gridCol w="1330325"/>
                <a:gridCol w="1330325"/>
                <a:gridCol w="13303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29"/>
          <p:cNvSpPr txBox="1"/>
          <p:nvPr/>
        </p:nvSpPr>
        <p:spPr>
          <a:xfrm>
            <a:off x="6373813" y="1987550"/>
            <a:ext cx="21621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/>
          </a:p>
        </p:txBody>
      </p:sp>
      <p:graphicFrame>
        <p:nvGraphicFramePr>
          <p:cNvPr id="238" name="Google Shape;238;p29"/>
          <p:cNvGraphicFramePr/>
          <p:nvPr/>
        </p:nvGraphicFramePr>
        <p:xfrm>
          <a:off x="2409825" y="414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{296319ED-00E1-43A6-80A1-EDA32A0928B9}</a:tableStyleId>
              </a:tblPr>
              <a:tblGrid>
                <a:gridCol w="1321325"/>
                <a:gridCol w="1321325"/>
                <a:gridCol w="13213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29"/>
          <p:cNvSpPr/>
          <p:nvPr/>
        </p:nvSpPr>
        <p:spPr>
          <a:xfrm>
            <a:off x="6734175" y="4870450"/>
            <a:ext cx="12065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>
            <p:ph type="title"/>
          </p:nvPr>
        </p:nvSpPr>
        <p:spPr>
          <a:xfrm>
            <a:off x="247650" y="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(NN Classifier)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608013" y="906463"/>
            <a:ext cx="792797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Computer Distance from Test Sample 1 to Training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Assign the Test Sample to Class with minimum Distance, Here is Class 1. So Test Sample 1 belongs to Class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30"/>
          <p:cNvGraphicFramePr/>
          <p:nvPr/>
        </p:nvGraphicFramePr>
        <p:xfrm>
          <a:off x="1328738" y="1987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{B464823D-5DC7-46AB-A362-2285FBD73BCC}</a:tableStyleId>
              </a:tblPr>
              <a:tblGrid>
                <a:gridCol w="525450"/>
                <a:gridCol w="3964000"/>
                <a:gridCol w="16065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from Test Sample 1 to All Training Samples </a:t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Class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|1-1|+|3-5| = 0 + 2 = 2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|1-0|+|3-8| = 1 + 5 = 6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|1-0|+|3-6| = 1 + 3 = 4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|1-1|+|3-2| = 0 + 1 = 1</a:t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>
            <p:ph type="title"/>
          </p:nvPr>
        </p:nvSpPr>
        <p:spPr>
          <a:xfrm>
            <a:off x="247650" y="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(NN Classifier)</a:t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608013" y="906463"/>
            <a:ext cx="79279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Exercise:  Calculate for other 3 Test Samples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31"/>
          <p:cNvGraphicFramePr/>
          <p:nvPr/>
        </p:nvGraphicFramePr>
        <p:xfrm>
          <a:off x="1689100" y="1987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{B464823D-5DC7-46AB-A362-2285FBD73BCC}</a:tableStyleId>
              </a:tblPr>
              <a:tblGrid>
                <a:gridCol w="1524000"/>
                <a:gridCol w="1358900"/>
                <a:gridCol w="1689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Actual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Predicted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or 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Choosing the value of k: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If k is too small, sensitive to noise points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If k is too large, neighborhood may include points from other classes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We can use cross-validation to find 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Rule of thumb is k &lt; sqrt(n), where 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 n is the number of training examples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180" y="3687763"/>
            <a:ext cx="3018473" cy="255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Contents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38200" y="2057400"/>
            <a:ext cx="769302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kNN classifier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Confusion Matrix</a:t>
            </a:r>
            <a:endParaRPr sz="2400"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Conclusions</a:t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br>
              <a:rPr lang="en-US" sz="2000"/>
            </a:br>
            <a:endParaRPr sz="2000"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Scaling issues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Attributes may have to be scaled to prevent distance measures from being dominated by one of the attributes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Example: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 height of a person may vary from 1.5m to 1.8m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 weight of a person may vary from 90lb to 300lb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 income of a person may vary from $10K to $1M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>
            <p:ph type="title"/>
          </p:nvPr>
        </p:nvSpPr>
        <p:spPr>
          <a:xfrm>
            <a:off x="247650" y="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(NN Classifier)</a:t>
            </a:r>
            <a:endParaRPr/>
          </a:p>
        </p:txBody>
      </p:sp>
      <p:graphicFrame>
        <p:nvGraphicFramePr>
          <p:cNvPr id="272" name="Google Shape;272;p34"/>
          <p:cNvGraphicFramePr/>
          <p:nvPr/>
        </p:nvGraphicFramePr>
        <p:xfrm>
          <a:off x="2409825" y="126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{296319ED-00E1-43A6-80A1-EDA32A0928B9}</a:tableStyleId>
              </a:tblPr>
              <a:tblGrid>
                <a:gridCol w="1330325"/>
                <a:gridCol w="1330325"/>
                <a:gridCol w="13303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4"/>
          <p:cNvSpPr txBox="1"/>
          <p:nvPr/>
        </p:nvSpPr>
        <p:spPr>
          <a:xfrm>
            <a:off x="6373813" y="1987550"/>
            <a:ext cx="21621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/>
          </a:p>
        </p:txBody>
      </p:sp>
      <p:graphicFrame>
        <p:nvGraphicFramePr>
          <p:cNvPr id="274" name="Google Shape;274;p34"/>
          <p:cNvGraphicFramePr/>
          <p:nvPr/>
        </p:nvGraphicFramePr>
        <p:xfrm>
          <a:off x="2409825" y="414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{296319ED-00E1-43A6-80A1-EDA32A0928B9}</a:tableStyleId>
              </a:tblPr>
              <a:tblGrid>
                <a:gridCol w="1321325"/>
                <a:gridCol w="1321325"/>
                <a:gridCol w="13213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0.167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60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34"/>
          <p:cNvSpPr/>
          <p:nvPr/>
        </p:nvSpPr>
        <p:spPr>
          <a:xfrm>
            <a:off x="6734175" y="4870450"/>
            <a:ext cx="12065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608013" y="906463"/>
            <a:ext cx="4684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Data from 0 to 1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/>
          <p:nvPr>
            <p:ph type="title"/>
          </p:nvPr>
        </p:nvSpPr>
        <p:spPr>
          <a:xfrm>
            <a:off x="968375" y="906463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(NN Classifier)</a:t>
            </a:r>
            <a:endParaRPr/>
          </a:p>
        </p:txBody>
      </p:sp>
      <p:graphicFrame>
        <p:nvGraphicFramePr>
          <p:cNvPr id="282" name="Google Shape;282;p35"/>
          <p:cNvGraphicFramePr/>
          <p:nvPr/>
        </p:nvGraphicFramePr>
        <p:xfrm>
          <a:off x="1689100" y="2708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{B464823D-5DC7-46AB-A362-2285FBD73BCC}</a:tableStyleId>
              </a:tblPr>
              <a:tblGrid>
                <a:gridCol w="1524000"/>
                <a:gridCol w="1358900"/>
                <a:gridCol w="1689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Actual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Predicted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3" name="Google Shape;283;p35"/>
          <p:cNvSpPr txBox="1"/>
          <p:nvPr/>
        </p:nvSpPr>
        <p:spPr>
          <a:xfrm>
            <a:off x="968375" y="1987550"/>
            <a:ext cx="43243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Normalization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k-Nearest Neighbors: Issues (Complexity) &amp; Remedies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Expensive at test time: To find one nearest neighbor of a query point x, we must compute the distance to all N training examples. Complexity: O(kdN) for kNN</a:t>
            </a:r>
            <a:endParaRPr sz="20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Use subset of dimensions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Pre-sort training examples into fast data structures (e.g., kd-trees)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Compute only an approximate distance (e.g., LSH)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Remove redundant data (e.g., condensing)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Storage Requirements: Must store all training data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Remove redundant data (e.g., condensing)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Pre-sorting often increases the storage requirements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High Dimensional Data: “Curse of Dimensionality”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Required amount of training data increases exponentially with </a:t>
            </a:r>
            <a:r>
              <a:rPr lang="en-US" sz="2000"/>
              <a:t>dimension</a:t>
            </a:r>
            <a:endParaRPr sz="20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Computational cost also increases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kNN can deal with complex and arbitrary decision boundaries.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Despite its simplicity, researchers have shown that the classification accuracy of kNN can be quite strong and in many cases as accurate as those elaborated methods.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kNN is slow at the classification time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kNN does not produce an understandable model 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Measures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Classification (Predict Category):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Simple Accuracy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Precision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Recall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F Measure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F beta Measure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ROC (and AUC)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Regression (Predict Value)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Sum of Squares Error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Mean Absolute Error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RMS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762000" y="1371600"/>
            <a:ext cx="7693025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 the field of </a:t>
            </a:r>
            <a:r>
              <a:rPr lang="en-US">
                <a:solidFill>
                  <a:srgbClr val="FF0000"/>
                </a:solidFill>
              </a:rPr>
              <a:t>machine learning</a:t>
            </a:r>
            <a:r>
              <a:rPr lang="en-US"/>
              <a:t>, a </a:t>
            </a:r>
            <a:r>
              <a:rPr b="1" lang="en-US"/>
              <a:t>confusion matrix</a:t>
            </a:r>
            <a:r>
              <a:rPr lang="en-US"/>
              <a:t> is a specific table layout that allows visualization of the performance of an algorithm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308" name="Google Shape;308;p39"/>
          <p:cNvGraphicFramePr/>
          <p:nvPr/>
        </p:nvGraphicFramePr>
        <p:xfrm>
          <a:off x="936687" y="35730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{B464823D-5DC7-46AB-A362-2285FBD73BCC}</a:tableStyleId>
              </a:tblPr>
              <a:tblGrid>
                <a:gridCol w="2630875"/>
                <a:gridCol w="2675650"/>
                <a:gridCol w="2268900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/>
                        <a:t>Predicted Negative</a:t>
                      </a:r>
                      <a:endParaRPr b="1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/>
                        <a:t>Predicted Positive</a:t>
                      </a:r>
                      <a:endParaRPr b="1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/>
                        <a:t>Actual Negative</a:t>
                      </a:r>
                      <a:endParaRPr b="1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>
                          <a:solidFill>
                            <a:srgbClr val="3C653C"/>
                          </a:solidFill>
                        </a:rPr>
                        <a:t>True Negative</a:t>
                      </a:r>
                      <a:endParaRPr b="0" i="0" sz="2400" u="none" strike="noStrike">
                        <a:solidFill>
                          <a:srgbClr val="3C65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>
                          <a:solidFill>
                            <a:srgbClr val="3C653C"/>
                          </a:solidFill>
                        </a:rPr>
                        <a:t>False Positive</a:t>
                      </a:r>
                      <a:endParaRPr b="0" i="0" sz="2400" u="none" strike="noStrike">
                        <a:solidFill>
                          <a:srgbClr val="3C65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/>
                        <a:t>Actual Positive</a:t>
                      </a:r>
                      <a:endParaRPr b="1" i="0" sz="2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>
                          <a:solidFill>
                            <a:srgbClr val="3C653C"/>
                          </a:solidFill>
                        </a:rPr>
                        <a:t>False Negative</a:t>
                      </a:r>
                      <a:endParaRPr b="0" i="0" sz="2400" u="none" strike="noStrike">
                        <a:solidFill>
                          <a:srgbClr val="3C65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>
                          <a:solidFill>
                            <a:srgbClr val="3C653C"/>
                          </a:solidFill>
                        </a:rPr>
                        <a:t>True Positive</a:t>
                      </a:r>
                      <a:endParaRPr b="0" i="0" sz="2400" u="none" strike="noStrike">
                        <a:solidFill>
                          <a:srgbClr val="3C65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838200" y="2057400"/>
            <a:ext cx="7693025" cy="408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n-US" u="sng">
                <a:solidFill>
                  <a:srgbClr val="FF0000"/>
                </a:solidFill>
              </a:rPr>
              <a:t>TN</a:t>
            </a:r>
            <a:r>
              <a:rPr lang="en-US"/>
              <a:t> is the number of correct predictions that an instance is negative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i="1" lang="en-US" u="sng">
                <a:solidFill>
                  <a:srgbClr val="FF0000"/>
                </a:solidFill>
              </a:rPr>
              <a:t>FP</a:t>
            </a:r>
            <a:r>
              <a:rPr lang="en-US"/>
              <a:t> is the number of incorrect predictions that an instance is positive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i="1" lang="en-US" u="sng">
                <a:solidFill>
                  <a:srgbClr val="FF0000"/>
                </a:solidFill>
              </a:rPr>
              <a:t>FN</a:t>
            </a:r>
            <a:r>
              <a:rPr lang="en-US"/>
              <a:t> is the number of incorrect predictions that an instance is negative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i="1" lang="en-US" u="sng">
                <a:solidFill>
                  <a:srgbClr val="FF0000"/>
                </a:solidFill>
              </a:rPr>
              <a:t>TP</a:t>
            </a:r>
            <a:r>
              <a:rPr lang="en-US"/>
              <a:t> is the number of correct predictions that an instance is positive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/>
          <p:nvPr>
            <p:ph type="title"/>
          </p:nvPr>
        </p:nvSpPr>
        <p:spPr>
          <a:xfrm>
            <a:off x="500034" y="142852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642910" y="642918"/>
            <a:ext cx="7693025" cy="115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Confusion Matrix from the example of KNN (without Normalization)</a:t>
            </a:r>
            <a:endParaRPr/>
          </a:p>
        </p:txBody>
      </p:sp>
      <p:graphicFrame>
        <p:nvGraphicFramePr>
          <p:cNvPr id="321" name="Google Shape;321;p41"/>
          <p:cNvGraphicFramePr/>
          <p:nvPr/>
        </p:nvGraphicFramePr>
        <p:xfrm>
          <a:off x="2214546" y="1785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{B464823D-5DC7-46AB-A362-2285FBD73BCC}</a:tableStyleId>
              </a:tblPr>
              <a:tblGrid>
                <a:gridCol w="1524000"/>
                <a:gridCol w="1358900"/>
                <a:gridCol w="1689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Actual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Predicted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2" name="Google Shape;322;p41"/>
          <p:cNvGraphicFramePr/>
          <p:nvPr/>
        </p:nvGraphicFramePr>
        <p:xfrm>
          <a:off x="1571604" y="4071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{B464823D-5DC7-46AB-A362-2285FBD73BCC}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>
            <p:ph type="title"/>
          </p:nvPr>
        </p:nvSpPr>
        <p:spPr>
          <a:xfrm>
            <a:off x="500034" y="142852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642910" y="642918"/>
            <a:ext cx="7693025" cy="600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Several standard terms have been defined for the 2 class matrix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 </a:t>
            </a:r>
            <a:r>
              <a:rPr i="1" lang="en-US"/>
              <a:t>accuracy</a:t>
            </a:r>
            <a:r>
              <a:rPr lang="en-US"/>
              <a:t> (</a:t>
            </a:r>
            <a:r>
              <a:rPr i="1" lang="en-US"/>
              <a:t>AC</a:t>
            </a:r>
            <a:r>
              <a:rPr lang="en-US"/>
              <a:t>) is the proportion of the total number of predictions that were correct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Accuracy = 3 / 4 = 75%</a:t>
            </a:r>
            <a:endParaRPr/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0" y="2643188"/>
            <a:ext cx="5008563" cy="98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Types of Machine Learning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200400" y="1981200"/>
            <a:ext cx="2590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994012" y="3746310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747448" y="3733800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500884" y="3733800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Reinforcement</a:t>
            </a:r>
            <a:endParaRPr/>
          </a:p>
        </p:txBody>
      </p:sp>
      <p:cxnSp>
        <p:nvCxnSpPr>
          <p:cNvPr id="122" name="Google Shape;122;p16"/>
          <p:cNvCxnSpPr>
            <a:stCxn id="118" idx="2"/>
            <a:endCxn id="119" idx="0"/>
          </p:cNvCxnSpPr>
          <p:nvPr/>
        </p:nvCxnSpPr>
        <p:spPr>
          <a:xfrm rot="5400000">
            <a:off x="2910000" y="2160600"/>
            <a:ext cx="774600" cy="2397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16"/>
          <p:cNvCxnSpPr>
            <a:stCxn id="118" idx="2"/>
            <a:endCxn id="121" idx="0"/>
          </p:cNvCxnSpPr>
          <p:nvPr/>
        </p:nvCxnSpPr>
        <p:spPr>
          <a:xfrm flipH="1" rot="-5400000">
            <a:off x="5669850" y="1797750"/>
            <a:ext cx="762000" cy="3110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" name="Google Shape;124;p16"/>
          <p:cNvCxnSpPr>
            <a:stCxn id="118" idx="2"/>
            <a:endCxn id="120" idx="0"/>
          </p:cNvCxnSpPr>
          <p:nvPr/>
        </p:nvCxnSpPr>
        <p:spPr>
          <a:xfrm flipH="1" rot="-5400000">
            <a:off x="4293000" y="3174600"/>
            <a:ext cx="762000" cy="356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wrong with this?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it may be a poor measure for imbalanced data</a:t>
            </a:r>
            <a:endParaRPr/>
          </a:p>
        </p:txBody>
      </p:sp>
      <p:pic>
        <p:nvPicPr>
          <p:cNvPr id="336" name="Google Shape;33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0874" y="2722939"/>
            <a:ext cx="5652357" cy="163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/>
          <p:nvPr>
            <p:ph type="title"/>
          </p:nvPr>
        </p:nvSpPr>
        <p:spPr>
          <a:xfrm>
            <a:off x="500034" y="142852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642910" y="642918"/>
            <a:ext cx="7693025" cy="600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 </a:t>
            </a:r>
            <a:r>
              <a:rPr i="1" lang="en-US"/>
              <a:t>recall</a:t>
            </a:r>
            <a:r>
              <a:rPr lang="en-US"/>
              <a:t> or </a:t>
            </a:r>
            <a:r>
              <a:rPr i="1" lang="en-US"/>
              <a:t>true positive rat</a:t>
            </a:r>
            <a:r>
              <a:rPr lang="en-US"/>
              <a:t>e (</a:t>
            </a:r>
            <a:r>
              <a:rPr i="1" lang="en-US"/>
              <a:t>TPR</a:t>
            </a:r>
            <a:r>
              <a:rPr lang="en-US"/>
              <a:t>) is the proportion of positive cases that were correctly identified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                      True Pos. /# actual pos.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 </a:t>
            </a:r>
            <a:r>
              <a:rPr i="1" lang="en-US"/>
              <a:t>false positive rate</a:t>
            </a:r>
            <a:r>
              <a:rPr lang="en-US"/>
              <a:t> (</a:t>
            </a:r>
            <a:r>
              <a:rPr i="1" lang="en-US"/>
              <a:t>FPR</a:t>
            </a:r>
            <a:r>
              <a:rPr lang="en-US"/>
              <a:t>) is the proportion of negatives cases that were incorrectly classified as positive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TPR or recall = 2 / 3 = 66.7%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FPR = 0 / 1 = 0 %</a:t>
            </a:r>
            <a:endParaRPr/>
          </a:p>
        </p:txBody>
      </p:sp>
      <p:pic>
        <p:nvPicPr>
          <p:cNvPr id="343" name="Google Shape;3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301" y="1767496"/>
            <a:ext cx="2535237" cy="98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6588" y="4031240"/>
            <a:ext cx="2598737" cy="98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/>
          <p:nvPr>
            <p:ph type="title"/>
          </p:nvPr>
        </p:nvSpPr>
        <p:spPr>
          <a:xfrm>
            <a:off x="500034" y="142852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642910" y="642918"/>
            <a:ext cx="7693025" cy="600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 </a:t>
            </a:r>
            <a:r>
              <a:rPr i="1" lang="en-US"/>
              <a:t>true negative rate</a:t>
            </a:r>
            <a:r>
              <a:rPr lang="en-US"/>
              <a:t> (</a:t>
            </a:r>
            <a:r>
              <a:rPr i="1" lang="en-US"/>
              <a:t>TNR</a:t>
            </a:r>
            <a:r>
              <a:rPr lang="en-US"/>
              <a:t>) is defined as the proportion of negatives cases that were classified correctly,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</a:t>
            </a:r>
            <a:r>
              <a:rPr i="1" lang="en-US"/>
              <a:t> false negative rate</a:t>
            </a:r>
            <a:r>
              <a:rPr lang="en-US"/>
              <a:t> (</a:t>
            </a:r>
            <a:r>
              <a:rPr i="1" lang="en-US"/>
              <a:t>FNR</a:t>
            </a:r>
            <a:r>
              <a:rPr lang="en-US"/>
              <a:t>) is the proportion of positives cases that were incorrectly classified as negative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TNR = 1 / 1 = 100%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FNR = 1 / 3 = 33.3%</a:t>
            </a:r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88" y="1571625"/>
            <a:ext cx="2566987" cy="98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0713" y="3643313"/>
            <a:ext cx="2630487" cy="98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/>
          <p:nvPr>
            <p:ph type="title"/>
          </p:nvPr>
        </p:nvSpPr>
        <p:spPr>
          <a:xfrm>
            <a:off x="500034" y="142852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642910" y="642918"/>
            <a:ext cx="7693025" cy="600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n-US"/>
              <a:t>precision</a:t>
            </a:r>
            <a:r>
              <a:rPr lang="en-US"/>
              <a:t> (</a:t>
            </a:r>
            <a:r>
              <a:rPr i="1" lang="en-US"/>
              <a:t>P</a:t>
            </a:r>
            <a:r>
              <a:rPr lang="en-US"/>
              <a:t>) is the proportion of the predicted positive cases that were correct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  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          True pos. / # predicted pos.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precision = 2/2 = 100%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 measure is harmonic mean of precision and recall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F1 = (2 * 1 * 0.667)/(1+0.667) = 0.8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59" name="Google Shape;3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966" y="1822560"/>
            <a:ext cx="3043237" cy="104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0364" y="4572008"/>
            <a:ext cx="30194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Fbeta Measures </a:t>
            </a:r>
            <a:endParaRPr/>
          </a:p>
        </p:txBody>
      </p:sp>
      <p:pic>
        <p:nvPicPr>
          <p:cNvPr id="366" name="Google Shape;366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625" y="2057400"/>
            <a:ext cx="7402870" cy="465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8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73" name="Google Shape;3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7163" y="548639"/>
            <a:ext cx="9211164" cy="576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/>
          <p:nvPr>
            <p:ph type="title"/>
          </p:nvPr>
        </p:nvSpPr>
        <p:spPr>
          <a:xfrm>
            <a:off x="657204" y="764339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graphicFrame>
        <p:nvGraphicFramePr>
          <p:cNvPr id="379" name="Google Shape;379;p49"/>
          <p:cNvGraphicFramePr/>
          <p:nvPr/>
        </p:nvGraphicFramePr>
        <p:xfrm>
          <a:off x="3584302" y="2643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{B464823D-5DC7-46AB-A362-2285FBD73BCC}</a:tableStyleId>
              </a:tblPr>
              <a:tblGrid>
                <a:gridCol w="1341575"/>
                <a:gridCol w="1070575"/>
                <a:gridCol w="135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80" name="Google Shape;380;p49"/>
          <p:cNvGraphicFramePr/>
          <p:nvPr/>
        </p:nvGraphicFramePr>
        <p:xfrm>
          <a:off x="3584300" y="2272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{B464823D-5DC7-46AB-A362-2285FBD73BCC}</a:tableStyleId>
              </a:tblPr>
              <a:tblGrid>
                <a:gridCol w="1347750"/>
                <a:gridCol w="2423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Actual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81" name="Google Shape;381;p49"/>
          <p:cNvGraphicFramePr/>
          <p:nvPr/>
        </p:nvGraphicFramePr>
        <p:xfrm>
          <a:off x="2195735" y="3014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{B464823D-5DC7-46AB-A362-2285FBD73BCC}</a:tableStyleId>
              </a:tblPr>
              <a:tblGrid>
                <a:gridCol w="1388575"/>
              </a:tblGrid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Predicted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/>
          <p:nvPr>
            <p:ph type="title"/>
          </p:nvPr>
        </p:nvSpPr>
        <p:spPr>
          <a:xfrm>
            <a:off x="381000" y="381000"/>
            <a:ext cx="8280400" cy="5334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685800" y="1828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Char char="●"/>
            </a:pPr>
            <a:r>
              <a:rPr lang="en-US"/>
              <a:t>Introduction to Data Mining </a:t>
            </a:r>
            <a:r>
              <a:rPr lang="en-US" sz="2400"/>
              <a:t>by Tan, Steinbach, Kumar (Lecture Slides)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http://robotics.stanford.edu/~ronnyk/glossary.html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http://www.cs.tufts.edu/comp/135/Handouts/introduction-lecture-12-handout.pdf</a:t>
            </a:r>
            <a:endParaRPr sz="2400"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/>
        </p:nvSpPr>
        <p:spPr>
          <a:xfrm>
            <a:off x="2438400" y="2819400"/>
            <a:ext cx="4343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Questions!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62000"/>
            <a:ext cx="8802267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Instance Based Classifiers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First Example of Supervised Classification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Rote-learner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 Memorizes entire training data and performs classification only if attributes of record match one of the training examples exactly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Nearest neighbor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 Uses k “closest” points (nearest neighbors) for performing classification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KNN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KNN is a lazy learner i.e. generalization is achieved until query is made to the system.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Usually used for classification problem, but it can also be used for regression.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Non-parametric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Non-linear decision boundaries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Instance-Based Classifiers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05000"/>
            <a:ext cx="4572000" cy="5303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657600"/>
            <a:ext cx="1524000" cy="242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6613" y="4038600"/>
            <a:ext cx="3227387" cy="2033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5562600" y="1981200"/>
            <a:ext cx="3581400" cy="132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Store the training records 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training records to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predict the class label of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unseen cases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Classifiers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838200" y="18288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Basic idea: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If it walks like a duck, quacks like a duck, then it’s probably a duck</a:t>
            </a:r>
            <a:endParaRPr/>
          </a:p>
        </p:txBody>
      </p:sp>
      <p:grpSp>
        <p:nvGrpSpPr>
          <p:cNvPr id="158" name="Google Shape;158;p21"/>
          <p:cNvGrpSpPr/>
          <p:nvPr/>
        </p:nvGrpSpPr>
        <p:grpSpPr>
          <a:xfrm>
            <a:off x="1219200" y="3352800"/>
            <a:ext cx="7239000" cy="2971800"/>
            <a:chOff x="192" y="1776"/>
            <a:chExt cx="5184" cy="2160"/>
          </a:xfrm>
        </p:grpSpPr>
        <p:pic>
          <p:nvPicPr>
            <p:cNvPr descr="j0345807" id="159" name="Google Shape;15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239589" id="160" name="Google Shape;16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350383" id="161" name="Google Shape;161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330631" id="162" name="Google Shape;162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350389" id="163" name="Google Shape;163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350356" id="164" name="Google Shape;164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1"/>
            <p:cNvSpPr/>
            <p:nvPr/>
          </p:nvSpPr>
          <p:spPr>
            <a:xfrm>
              <a:off x="816" y="1776"/>
              <a:ext cx="2544" cy="216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Records</a:t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Record</a:t>
              </a:r>
              <a:endParaRPr/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169" name="Google Shape;169;p21"/>
            <p:cNvSpPr txBox="1"/>
            <p:nvPr/>
          </p:nvSpPr>
          <p:spPr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Compute Distance</a:t>
              </a:r>
              <a:endParaRPr/>
            </a:p>
          </p:txBody>
        </p:sp>
        <p:grpSp>
          <p:nvGrpSpPr>
            <p:cNvPr id="170" name="Google Shape;170;p21"/>
            <p:cNvGrpSpPr/>
            <p:nvPr/>
          </p:nvGrpSpPr>
          <p:grpSpPr>
            <a:xfrm>
              <a:off x="1680" y="2256"/>
              <a:ext cx="2880" cy="1104"/>
              <a:chOff x="1680" y="2256"/>
              <a:chExt cx="2880" cy="1104"/>
            </a:xfrm>
          </p:grpSpPr>
          <p:cxnSp>
            <p:nvCxnSpPr>
              <p:cNvPr id="171" name="Google Shape;171;p21"/>
              <p:cNvCxnSpPr/>
              <p:nvPr/>
            </p:nvCxnSpPr>
            <p:spPr>
              <a:xfrm>
                <a:off x="2832" y="2256"/>
                <a:ext cx="1680" cy="57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2" name="Google Shape;172;p21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3" name="Google Shape;173;p21"/>
              <p:cNvCxnSpPr/>
              <p:nvPr/>
            </p:nvCxnSpPr>
            <p:spPr>
              <a:xfrm flipH="1" rot="10800000">
                <a:off x="2928" y="3072"/>
                <a:ext cx="1584" cy="2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4" name="Google Shape;174;p21"/>
              <p:cNvCxnSpPr/>
              <p:nvPr/>
            </p:nvCxnSpPr>
            <p:spPr>
              <a:xfrm flipH="1" rot="10800000">
                <a:off x="1680" y="3024"/>
                <a:ext cx="2832" cy="19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5" name="Google Shape;175;p21"/>
              <p:cNvCxnSpPr/>
              <p:nvPr/>
            </p:nvCxnSpPr>
            <p:spPr>
              <a:xfrm>
                <a:off x="1920" y="2352"/>
                <a:ext cx="2544" cy="5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76" name="Google Shape;176;p21"/>
          <p:cNvGrpSpPr/>
          <p:nvPr/>
        </p:nvGrpSpPr>
        <p:grpSpPr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177" name="Google Shape;177;p21"/>
            <p:cNvSpPr txBox="1"/>
            <p:nvPr/>
          </p:nvSpPr>
          <p:spPr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k of the “nearest” records</a:t>
              </a:r>
              <a:endParaRPr/>
            </a:p>
          </p:txBody>
        </p:sp>
        <p:grpSp>
          <p:nvGrpSpPr>
            <p:cNvPr id="178" name="Google Shape;178;p21"/>
            <p:cNvGrpSpPr/>
            <p:nvPr/>
          </p:nvGrpSpPr>
          <p:grpSpPr>
            <a:xfrm>
              <a:off x="2544" y="2880"/>
              <a:ext cx="2016" cy="480"/>
              <a:chOff x="2544" y="2880"/>
              <a:chExt cx="2016" cy="480"/>
            </a:xfrm>
          </p:grpSpPr>
          <p:cxnSp>
            <p:nvCxnSpPr>
              <p:cNvPr id="179" name="Google Shape;179;p21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cap="flat" cmpd="sng" w="444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0" name="Google Shape;180;p21"/>
              <p:cNvCxnSpPr/>
              <p:nvPr/>
            </p:nvCxnSpPr>
            <p:spPr>
              <a:xfrm flipH="1" rot="10800000">
                <a:off x="2928" y="3072"/>
                <a:ext cx="1584" cy="288"/>
              </a:xfrm>
              <a:prstGeom prst="straightConnector1">
                <a:avLst/>
              </a:prstGeom>
              <a:noFill/>
              <a:ln cap="flat" cmpd="sng" w="444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Nearest-Neighbor Classifiers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5105400" y="18288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three things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stored records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Metric to compute distance between records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number of nearest neighbors to retrieve</a:t>
            </a:r>
            <a:endParaRPr/>
          </a:p>
          <a:p>
            <a:pPr indent="-1714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classify an unknown record: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distance to other training records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neighbors 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class labels of nearest neighbors to determine the class label of unknown record (e.g., by taking majority vote)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4316413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