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9.png"/><Relationship Id="rId4" Type="http://schemas.openxmlformats.org/officeDocument/2006/relationships/image" Target="../media/image4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3.png"/><Relationship Id="rId4" Type="http://schemas.openxmlformats.org/officeDocument/2006/relationships/image" Target="../media/image4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4.png"/><Relationship Id="rId4" Type="http://schemas.openxmlformats.org/officeDocument/2006/relationships/hyperlink" Target="https://sefiks.com/2018/08/28/a-step-by-step-regression-decision-tree-example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</a:t>
            </a:r>
            <a:r>
              <a:rPr b="1" lang="en-US"/>
              <a:t>Decision Tree</a:t>
            </a:r>
            <a:r>
              <a:rPr lang="en-US"/>
              <a:t> 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Lecture 04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325" y="823913"/>
            <a:ext cx="7753350" cy="52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628650"/>
            <a:ext cx="6858000" cy="56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4888" y="785813"/>
            <a:ext cx="7134225" cy="52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763" y="819150"/>
            <a:ext cx="7610475" cy="52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79" name="Google Shape;17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738" y="881063"/>
            <a:ext cx="7248525" cy="50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86" name="Google Shape;18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" y="981075"/>
            <a:ext cx="7353300" cy="48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7275" y="866775"/>
            <a:ext cx="7029450" cy="5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00" name="Google Shape;20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713" y="700088"/>
            <a:ext cx="7648575" cy="54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Decision Trees Functions</a:t>
            </a:r>
            <a:endParaRPr b="1"/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 compression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Prediction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DECISION TREE</a:t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An internal node is a test on an attribute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A branch represents an outcome of the test, e.g., COLOR = Red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A leaf node represents a class label or class label distribution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At each node, one attribute is chosen to split training examples into distinct classes as much as possible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A new case is classified by following a matching path to a leaf node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 The no. of leaf nodes represent the no of branches.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Each branch corresponds to a </a:t>
            </a:r>
            <a:r>
              <a:rPr i="1" lang="en-US" sz="2720"/>
              <a:t>classification rule.</a:t>
            </a:r>
            <a:endParaRPr sz="2720"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DT is a non-linear machine learning technique.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238375"/>
            <a:ext cx="5991225" cy="4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Decision Tree Based Classification</a:t>
            </a:r>
            <a:endParaRPr/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Advantages: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	–Inexpensive to construct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	–Extremely fast at classifying unknown records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	–Easy to interpret for small-sized trees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	–Decision trees provide a clear indication of which features are most important for classification.	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	–Decision trees perform classification without requiring much computation.</a:t>
            </a:r>
            <a:endParaRPr sz="2720"/>
          </a:p>
          <a:p>
            <a:pPr indent="-342900" lvl="0" marL="342900" rtl="0" algn="just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	–Accuracy is comparable to other classification techniques for many simple data sets</a:t>
            </a:r>
            <a:endParaRPr/>
          </a:p>
          <a:p>
            <a:pPr indent="-17018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en-US" sz="3959"/>
              <a:t>The TDIDT Algorithm</a:t>
            </a:r>
            <a:br>
              <a:rPr b="1" lang="en-US" sz="3959"/>
            </a:br>
            <a:r>
              <a:rPr b="1" lang="en-US" sz="3600"/>
              <a:t>(</a:t>
            </a:r>
            <a:r>
              <a:rPr b="1" i="1" lang="en-US" sz="3600"/>
              <a:t>Top-Down Induction of Decision Trees</a:t>
            </a:r>
            <a:r>
              <a:rPr b="1" lang="en-US" sz="3600"/>
              <a:t>)</a:t>
            </a:r>
            <a:endParaRPr b="1" sz="3600"/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Many Algorithms: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–Hunt’s Algorithm (one of the earliest)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–CART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–ID3 (Iterative Dichotomiser 3), C4.5, C5.0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–SLIQ,SPRINT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Divide-And-Conquer Algorithms</a:t>
            </a:r>
            <a:endParaRPr/>
          </a:p>
        </p:txBody>
      </p:sp>
      <p:pic>
        <p:nvPicPr>
          <p:cNvPr id="230" name="Google Shape;230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4" y="1653380"/>
            <a:ext cx="8298763" cy="4823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br>
              <a:rPr b="1" lang="en-US" sz="3959"/>
            </a:br>
            <a:r>
              <a:rPr b="1" lang="en-US" sz="3600"/>
              <a:t>Weather Data: Play or not Play?Outlook</a:t>
            </a:r>
            <a:br>
              <a:rPr b="1" lang="en-US" sz="3959"/>
            </a:br>
            <a:endParaRPr sz="3959"/>
          </a:p>
        </p:txBody>
      </p:sp>
      <p:pic>
        <p:nvPicPr>
          <p:cNvPr id="236" name="Google Shape;236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313000"/>
            <a:ext cx="5638799" cy="5242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Tree for “Play?”</a:t>
            </a:r>
            <a:endParaRPr/>
          </a:p>
        </p:txBody>
      </p:sp>
      <p:pic>
        <p:nvPicPr>
          <p:cNvPr id="242" name="Google Shape;242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2575" y="1772444"/>
            <a:ext cx="6038850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Building Decision Tree</a:t>
            </a:r>
            <a:endParaRPr/>
          </a:p>
        </p:txBody>
      </p:sp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Top-down tree construction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–At start, all training examples are at the root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–Partition the examples recursively by choosing one attribute each time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Bottom-up tree pruning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–Remove subtrees or branches, in a bottom-up manner, to improve the estimated accuracy on new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Choosing the Splitting Attribute </a:t>
            </a:r>
            <a:endParaRPr/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At each node, available attributes are evaluated on the basis of separating the classes of the training examples. A Goodness function is used for this purpose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b="1" lang="en-US" sz="2960"/>
              <a:t>Typical goodness functions: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	–information gain (ID3/C4.5)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	–accuracy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	–giniindex</a:t>
            </a:r>
            <a:endParaRPr sz="296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	–others (information gain ratio)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Which attribute to select?</a:t>
            </a:r>
            <a:endParaRPr/>
          </a:p>
        </p:txBody>
      </p:sp>
      <p:pic>
        <p:nvPicPr>
          <p:cNvPr id="260" name="Google Shape;260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346223"/>
            <a:ext cx="7162799" cy="5033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 criterion for attribute selection</a:t>
            </a:r>
            <a:endParaRPr/>
          </a:p>
        </p:txBody>
      </p:sp>
      <p:sp>
        <p:nvSpPr>
          <p:cNvPr id="266" name="Google Shape;266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b="1" lang="en-US" sz="2960"/>
              <a:t>Which is the best attribute?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	–The one which will result in the smallest tree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	–Heuristic: choose the attribute that produces the “purest” nodes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b="1" lang="en-US" sz="2960"/>
              <a:t>Popular </a:t>
            </a:r>
            <a:r>
              <a:rPr b="1" i="1" lang="en-US" sz="2960"/>
              <a:t>impurity criterion: information gain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	–Information gain increases with the average purity of the subsets that an attribute produces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b="1" lang="en-US" sz="2960"/>
              <a:t>Strategy:</a:t>
            </a:r>
            <a:r>
              <a:rPr lang="en-US" sz="2960"/>
              <a:t> choose attribute that results in greatest information gain</a:t>
            </a:r>
            <a:endParaRPr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Computing information</a:t>
            </a:r>
            <a:endParaRPr/>
          </a:p>
        </p:txBody>
      </p:sp>
      <p:pic>
        <p:nvPicPr>
          <p:cNvPr id="272" name="Google Shape;272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644" y="1905000"/>
            <a:ext cx="8431156" cy="382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Spliting the input space X by the location feature, with a threshold of 15, creating child regions R1 and R2.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677" y="2001981"/>
            <a:ext cx="6622672" cy="4124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Example: attribute “Outlook” </a:t>
            </a:r>
            <a:endParaRPr/>
          </a:p>
        </p:txBody>
      </p:sp>
      <p:pic>
        <p:nvPicPr>
          <p:cNvPr id="278" name="Google Shape;278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687" y="1701006"/>
            <a:ext cx="8048625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Computing the information gain</a:t>
            </a:r>
            <a:endParaRPr/>
          </a:p>
        </p:txBody>
      </p:sp>
      <p:pic>
        <p:nvPicPr>
          <p:cNvPr id="284" name="Google Shape;284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586" y="1600200"/>
            <a:ext cx="7796827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Cont’d</a:t>
            </a:r>
            <a:endParaRPr/>
          </a:p>
        </p:txBody>
      </p:sp>
      <p:pic>
        <p:nvPicPr>
          <p:cNvPr id="290" name="Google Shape;290;p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725" y="1753394"/>
            <a:ext cx="7388225" cy="4571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Continuing to split</a:t>
            </a:r>
            <a:endParaRPr/>
          </a:p>
        </p:txBody>
      </p:sp>
      <p:pic>
        <p:nvPicPr>
          <p:cNvPr id="296" name="Google Shape;296;p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50" y="1653380"/>
            <a:ext cx="8308949" cy="4789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Continuing to split</a:t>
            </a:r>
            <a:endParaRPr/>
          </a:p>
        </p:txBody>
      </p:sp>
      <p:pic>
        <p:nvPicPr>
          <p:cNvPr id="302" name="Google Shape;302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175" y="1624806"/>
            <a:ext cx="7867650" cy="4699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br>
              <a:rPr lang="en-US" sz="3959"/>
            </a:br>
            <a:r>
              <a:rPr b="1" lang="en-US" sz="3959"/>
              <a:t>The final decision tree</a:t>
            </a:r>
            <a:br>
              <a:rPr b="1" lang="en-US" sz="3959"/>
            </a:br>
            <a:endParaRPr sz="3959"/>
          </a:p>
        </p:txBody>
      </p:sp>
      <p:pic>
        <p:nvPicPr>
          <p:cNvPr id="308" name="Google Shape;308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3950" y="1410520"/>
            <a:ext cx="6038850" cy="372006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7"/>
          <p:cNvSpPr txBox="1"/>
          <p:nvPr/>
        </p:nvSpPr>
        <p:spPr>
          <a:xfrm>
            <a:off x="457200" y="5380672"/>
            <a:ext cx="83820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not all leaves need to be pure; sometimes 	identical instances have different classes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Splitting stops when data can’t be split any further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*CART Splitting Criteria: Gini Index</a:t>
            </a:r>
            <a:endParaRPr/>
          </a:p>
        </p:txBody>
      </p:sp>
      <p:pic>
        <p:nvPicPr>
          <p:cNvPr id="315" name="Google Shape;315;p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672430"/>
            <a:ext cx="8569332" cy="4902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1" name="Google Shape;321;p4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22" name="Google Shape;32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643" y="609600"/>
            <a:ext cx="8445661" cy="5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8" name="Google Shape;328;p5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29" name="Google Shape;32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508700"/>
            <a:ext cx="8043039" cy="581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5" name="Google Shape;335;p5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36" name="Google Shape;33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419100"/>
            <a:ext cx="8001000" cy="60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br>
              <a:rPr lang="en-US" sz="3200"/>
            </a:br>
            <a:r>
              <a:rPr lang="en-US" sz="3200"/>
              <a:t>Then recursively select one of these child regions (in this case R2) and select a feature (time) and threshold (3), generating two more child regions (R21 and R22)</a:t>
            </a:r>
            <a:endParaRPr sz="3200"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0897" y="2168809"/>
            <a:ext cx="6692032" cy="402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2" name="Google Shape;342;p5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43" name="Google Shape;34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3854" y="381000"/>
            <a:ext cx="8961913" cy="594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50" name="Google Shape;350;p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51" name="Google Shape;35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153" y="361950"/>
            <a:ext cx="8500885" cy="63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57" name="Google Shape;357;p5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58" name="Google Shape;35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48" y="304800"/>
            <a:ext cx="8766149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64" name="Google Shape;364;p5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65" name="Google Shape;36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23" y="457200"/>
            <a:ext cx="9222288" cy="601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71" name="Google Shape;371;p5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72" name="Google Shape;37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829" y="381000"/>
            <a:ext cx="8648571" cy="6123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Comparison among Splitting Criteria</a:t>
            </a:r>
            <a:endParaRPr sz="3959"/>
          </a:p>
        </p:txBody>
      </p:sp>
      <p:pic>
        <p:nvPicPr>
          <p:cNvPr id="378" name="Google Shape;378;p5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335038"/>
            <a:ext cx="7924800" cy="4960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Defining a Loss Function</a:t>
            </a:r>
            <a:endParaRPr/>
          </a:p>
        </p:txBody>
      </p:sp>
      <p:sp>
        <p:nvSpPr>
          <p:cNvPr id="384" name="Google Shape;384;p5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Given a split of a parent </a:t>
            </a:r>
            <a:r>
              <a:rPr i="1" lang="en-US"/>
              <a:t>R</a:t>
            </a:r>
            <a:r>
              <a:rPr baseline="-25000" i="1" lang="en-US"/>
              <a:t>p</a:t>
            </a:r>
            <a:r>
              <a:rPr lang="en-US"/>
              <a:t> into two child regions R</a:t>
            </a:r>
            <a:r>
              <a:rPr baseline="-25000" lang="en-US"/>
              <a:t>1</a:t>
            </a:r>
            <a:r>
              <a:rPr lang="en-US"/>
              <a:t> and R</a:t>
            </a:r>
            <a:r>
              <a:rPr baseline="-25000" lang="en-US"/>
              <a:t>2</a:t>
            </a:r>
            <a:r>
              <a:rPr lang="en-US"/>
              <a:t>, we can compute the loss of the parent L(R</a:t>
            </a:r>
            <a:r>
              <a:rPr baseline="-25000" lang="en-US"/>
              <a:t>p</a:t>
            </a:r>
            <a:r>
              <a:rPr lang="en-US"/>
              <a:t>) as well as the cardinality-weighted loss of the children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Within our greedy partitioning framework, we want to select the leaf region, feature, and threshold that will maximize our decrease in loss:</a:t>
            </a:r>
            <a:endParaRPr/>
          </a:p>
        </p:txBody>
      </p:sp>
      <p:pic>
        <p:nvPicPr>
          <p:cNvPr id="385" name="Google Shape;385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4999" y="3103420"/>
            <a:ext cx="2085109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0829" y="5334000"/>
            <a:ext cx="5672571" cy="974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8"/>
          <p:cNvSpPr txBox="1"/>
          <p:nvPr/>
        </p:nvSpPr>
        <p:spPr>
          <a:xfrm>
            <a:off x="762000" y="6400800"/>
            <a:ext cx="7162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http://cs229.stanford.edu/notes/cs229-notes-dt.pdf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While misclassification loss is the final value we are interested in, it is not very sensitive to changes in class probabilities. As a representative example, we show a binary classification case below. We explicitly depict the parent region R</a:t>
            </a:r>
            <a:r>
              <a:rPr baseline="-25000" lang="en-US" sz="2000"/>
              <a:t>p</a:t>
            </a:r>
            <a:r>
              <a:rPr lang="en-US" sz="2000"/>
              <a:t> as well as the positive and negative counts in each region. </a:t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first split is isolating out more of the positives, but we note that</a:t>
            </a:r>
            <a:endParaRPr/>
          </a:p>
        </p:txBody>
      </p:sp>
      <p:sp>
        <p:nvSpPr>
          <p:cNvPr id="393" name="Google Shape;393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Cont’d</a:t>
            </a:r>
            <a:endParaRPr/>
          </a:p>
        </p:txBody>
      </p:sp>
      <p:pic>
        <p:nvPicPr>
          <p:cNvPr id="394" name="Google Shape;39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012" y="2960103"/>
            <a:ext cx="708660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9687" y="5442243"/>
            <a:ext cx="652462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Cross-Entropy Loss </a:t>
            </a:r>
            <a:br>
              <a:rPr lang="en-US" sz="3959"/>
            </a:br>
            <a:r>
              <a:rPr i="1" lang="en-US" sz="3959"/>
              <a:t>Vs.</a:t>
            </a:r>
            <a:r>
              <a:rPr lang="en-US" sz="3959"/>
              <a:t> </a:t>
            </a:r>
            <a:br>
              <a:rPr lang="en-US" sz="3959"/>
            </a:br>
            <a:r>
              <a:rPr lang="en-US" sz="3959"/>
              <a:t>Misclassification Loss</a:t>
            </a:r>
            <a:endParaRPr sz="3959"/>
          </a:p>
        </p:txBody>
      </p:sp>
      <p:sp>
        <p:nvSpPr>
          <p:cNvPr id="401" name="Google Shape;401;p6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402" name="Google Shape;40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752600"/>
            <a:ext cx="8686800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375" y="5562600"/>
            <a:ext cx="847725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Overfitting and Pruning</a:t>
            </a:r>
            <a:endParaRPr/>
          </a:p>
        </p:txBody>
      </p:sp>
      <p:pic>
        <p:nvPicPr>
          <p:cNvPr id="409" name="Google Shape;409;p6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959" y="1447800"/>
            <a:ext cx="8791039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Selecting any one of the remaining leaf nodes (R1, R21, R22).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6033" y="1475505"/>
            <a:ext cx="6687932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Prepruning</a:t>
            </a:r>
            <a:endParaRPr/>
          </a:p>
        </p:txBody>
      </p:sp>
      <p:pic>
        <p:nvPicPr>
          <p:cNvPr id="415" name="Google Shape;415;p6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503" y="1905000"/>
            <a:ext cx="8742059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Early stopping</a:t>
            </a:r>
            <a:endParaRPr/>
          </a:p>
        </p:txBody>
      </p:sp>
      <p:pic>
        <p:nvPicPr>
          <p:cNvPr id="421" name="Google Shape;421;p6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999" y="1508337"/>
            <a:ext cx="8436059" cy="4740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Post-Pruning</a:t>
            </a:r>
            <a:endParaRPr/>
          </a:p>
        </p:txBody>
      </p:sp>
      <p:pic>
        <p:nvPicPr>
          <p:cNvPr id="427" name="Google Shape;427;p6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858" y="1524000"/>
            <a:ext cx="8735597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Postpruning</a:t>
            </a:r>
            <a:endParaRPr/>
          </a:p>
        </p:txBody>
      </p:sp>
      <p:pic>
        <p:nvPicPr>
          <p:cNvPr id="433" name="Google Shape;433;p6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962" y="1600200"/>
            <a:ext cx="8164286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65"/>
          <p:cNvSpPr txBox="1"/>
          <p:nvPr/>
        </p:nvSpPr>
        <p:spPr>
          <a:xfrm>
            <a:off x="304800" y="6172200"/>
            <a:ext cx="8839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(Minimum Description Length) – Minimize: size(tree) + size(misclassification(tree))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https://artint.info/html/ArtInt_188.html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Subtree replacement</a:t>
            </a:r>
            <a:endParaRPr/>
          </a:p>
        </p:txBody>
      </p:sp>
      <p:pic>
        <p:nvPicPr>
          <p:cNvPr id="440" name="Google Shape;440;p6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447254"/>
            <a:ext cx="8460912" cy="4877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Reduced Error Pruning (REP) </a:t>
            </a:r>
            <a:endParaRPr/>
          </a:p>
        </p:txBody>
      </p:sp>
      <p:pic>
        <p:nvPicPr>
          <p:cNvPr id="446" name="Google Shape;446;p6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632516"/>
            <a:ext cx="7772399" cy="4550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452" name="Google Shape;452;p6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950" y="1676401"/>
            <a:ext cx="8263850" cy="434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Subtree raising</a:t>
            </a:r>
            <a:endParaRPr/>
          </a:p>
        </p:txBody>
      </p:sp>
      <p:pic>
        <p:nvPicPr>
          <p:cNvPr id="458" name="Google Shape;458;p6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393250"/>
            <a:ext cx="8134350" cy="4708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Regression Problems</a:t>
            </a:r>
            <a:endParaRPr/>
          </a:p>
        </p:txBody>
      </p:sp>
      <p:pic>
        <p:nvPicPr>
          <p:cNvPr id="464" name="Google Shape;464;p7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014" y="1828800"/>
            <a:ext cx="8596148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Regression Problems</a:t>
            </a:r>
            <a:endParaRPr/>
          </a:p>
        </p:txBody>
      </p:sp>
      <p:pic>
        <p:nvPicPr>
          <p:cNvPr id="470" name="Google Shape;470;p7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411945"/>
            <a:ext cx="8093978" cy="4531655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71"/>
          <p:cNvSpPr txBox="1"/>
          <p:nvPr/>
        </p:nvSpPr>
        <p:spPr>
          <a:xfrm>
            <a:off x="152400" y="6019800"/>
            <a:ext cx="8991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Tree Example: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https://sefiks.com/2018/08/28/a-step-by-step-regression-decision-tree-example/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Partitioning the input space </a:t>
            </a:r>
            <a:r>
              <a:rPr b="1" i="1" lang="en-US" sz="2400"/>
              <a:t>X</a:t>
            </a:r>
            <a:r>
              <a:rPr lang="en-US" sz="2400"/>
              <a:t> into disjoint subsets (or </a:t>
            </a:r>
            <a:r>
              <a:rPr b="1" lang="en-US" sz="2400"/>
              <a:t>regions</a:t>
            </a:r>
            <a:r>
              <a:rPr lang="en-US" sz="2400"/>
              <a:t>) </a:t>
            </a:r>
            <a:r>
              <a:rPr i="1" lang="en-US" sz="2400"/>
              <a:t>R</a:t>
            </a:r>
            <a:r>
              <a:rPr baseline="-25000" i="1" lang="en-US" sz="2400"/>
              <a:t>i</a:t>
            </a:r>
            <a:r>
              <a:rPr lang="en-US" sz="2400"/>
              <a:t> :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Formally, given a parent region </a:t>
            </a:r>
            <a:r>
              <a:rPr b="1" i="1" lang="en-US" sz="2400"/>
              <a:t>R</a:t>
            </a:r>
            <a:r>
              <a:rPr b="1" baseline="-25000" i="1" lang="en-US" sz="2400"/>
              <a:t>p</a:t>
            </a:r>
            <a:r>
              <a:rPr lang="en-US" sz="2400"/>
              <a:t>, a feature index </a:t>
            </a:r>
            <a:r>
              <a:rPr b="1" lang="en-US" sz="2400"/>
              <a:t>j</a:t>
            </a:r>
            <a:r>
              <a:rPr lang="en-US" sz="2400"/>
              <a:t>, and a threshold </a:t>
            </a:r>
            <a:r>
              <a:rPr b="1" i="1" lang="en-US" sz="2400"/>
              <a:t>t ∈ R</a:t>
            </a:r>
            <a:r>
              <a:rPr lang="en-US" sz="2400"/>
              <a:t>, we obtain two child regions </a:t>
            </a:r>
            <a:r>
              <a:rPr b="1" i="1" lang="en-US" sz="2400"/>
              <a:t>R</a:t>
            </a:r>
            <a:r>
              <a:rPr b="1" baseline="-25000" i="1" lang="en-US" sz="2400"/>
              <a:t>1</a:t>
            </a:r>
            <a:r>
              <a:rPr lang="en-US" sz="2400"/>
              <a:t> and </a:t>
            </a:r>
            <a:r>
              <a:rPr b="1" i="1" lang="en-US" sz="2400"/>
              <a:t>R</a:t>
            </a:r>
            <a:r>
              <a:rPr b="1" baseline="-25000" i="1" lang="en-US" sz="2400"/>
              <a:t>2</a:t>
            </a:r>
            <a:r>
              <a:rPr lang="en-US" sz="2400"/>
              <a:t> as follows:</a:t>
            </a:r>
            <a:endParaRPr/>
          </a:p>
        </p:txBody>
      </p:sp>
      <p:sp>
        <p:nvSpPr>
          <p:cNvPr id="123" name="Google Shape;12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Cont’d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0700" y="2227988"/>
            <a:ext cx="5562600" cy="2115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8992" y="5583383"/>
            <a:ext cx="313372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 Trees</a:t>
            </a:r>
            <a:endParaRPr/>
          </a:p>
        </p:txBody>
      </p:sp>
      <p:pic>
        <p:nvPicPr>
          <p:cNvPr id="477" name="Google Shape;477;p7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1" y="1470962"/>
            <a:ext cx="8657838" cy="4853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en-US" sz="3959"/>
              <a:t>Stopping Criteria for Tree Induction</a:t>
            </a:r>
            <a:endParaRPr sz="3959"/>
          </a:p>
        </p:txBody>
      </p:sp>
      <p:sp>
        <p:nvSpPr>
          <p:cNvPr id="483" name="Google Shape;483;p7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Stop expanding a node when all the records belong to the same class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Stop expanding a node when all the records have similar attribute values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Early termination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Some Disadvantages of DT</a:t>
            </a:r>
            <a:endParaRPr/>
          </a:p>
        </p:txBody>
      </p:sp>
      <p:sp>
        <p:nvSpPr>
          <p:cNvPr id="489" name="Google Shape;489;p74"/>
          <p:cNvSpPr txBox="1"/>
          <p:nvPr>
            <p:ph idx="1" type="body"/>
          </p:nvPr>
        </p:nvSpPr>
        <p:spPr>
          <a:xfrm>
            <a:off x="457200" y="16002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High variance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Poor additive modeling</a:t>
            </a:r>
            <a:endParaRPr/>
          </a:p>
          <a:p>
            <a:pPr indent="-285750" lvl="1" marL="74295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as seen below on the left, a simple decision boundary of the form x</a:t>
            </a:r>
            <a:r>
              <a:rPr baseline="-25000" lang="en-US" sz="1800"/>
              <a:t>1</a:t>
            </a:r>
            <a:r>
              <a:rPr lang="en-US" sz="1800"/>
              <a:t> + x</a:t>
            </a:r>
            <a:r>
              <a:rPr baseline="-25000" lang="en-US" sz="1800"/>
              <a:t>2</a:t>
            </a:r>
            <a:r>
              <a:rPr lang="en-US" sz="1800"/>
              <a:t> could only be approximately modeled through the use of many splits, as each split can only consider one of x</a:t>
            </a:r>
            <a:r>
              <a:rPr baseline="-25000" lang="en-US" sz="1800"/>
              <a:t>1</a:t>
            </a:r>
            <a:r>
              <a:rPr lang="en-US" sz="1800"/>
              <a:t> or x</a:t>
            </a:r>
            <a:r>
              <a:rPr baseline="-25000" lang="en-US" sz="1800"/>
              <a:t>2</a:t>
            </a:r>
            <a:r>
              <a:rPr lang="en-US" sz="1800"/>
              <a:t> at a time. A linear model on the other hand could directly derive this boundary, as shown below right.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Solution: A common (and successful) way to address these issues is through ensembling methods – our next topic</a:t>
            </a:r>
            <a:endParaRPr/>
          </a:p>
        </p:txBody>
      </p:sp>
      <p:pic>
        <p:nvPicPr>
          <p:cNvPr id="490" name="Google Shape;490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7293" y="3934689"/>
            <a:ext cx="547687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pic>
        <p:nvPicPr>
          <p:cNvPr id="496" name="Google Shape;496;p7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468378"/>
            <a:ext cx="8517317" cy="478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Decision-Tree</a:t>
            </a:r>
            <a:endParaRPr/>
          </a:p>
        </p:txBody>
      </p:sp>
      <p:pic>
        <p:nvPicPr>
          <p:cNvPr id="131" name="Google Shape;131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495" y="1600200"/>
            <a:ext cx="8027009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Decision-Tree Learning</a:t>
            </a:r>
            <a:endParaRPr/>
          </a:p>
        </p:txBody>
      </p:sp>
      <p:pic>
        <p:nvPicPr>
          <p:cNvPr id="137" name="Google Shape;137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618" y="1600200"/>
            <a:ext cx="7950764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350" y="381000"/>
            <a:ext cx="8115300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