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mad.qasim\Desktop\Fast\Medical\medical\Ra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mad.qasim\Desktop\Fast\Medical\medical\Ra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mad.qasim\Desktop\Fast\Medical\medical\Ra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mad.qasim\Desktop\Fast\Medical\medical\Ra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mad.qasim\Desktop\Fast\Medical\medical\Ra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mad.qasim\Desktop\Fast\Medical\medical\Ra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mad.qasim\Desktop\Fast\Medical\medical\Ra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Yearly Female </a:t>
            </a:r>
            <a:r>
              <a:rPr lang="en-US" sz="2000" dirty="0"/>
              <a:t>Vs </a:t>
            </a:r>
            <a:r>
              <a:rPr lang="en-US" sz="2000" dirty="0" smtClean="0"/>
              <a:t>Disease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Sheet2!$C$15</c:f>
              <c:strCache>
                <c:ptCount val="1"/>
                <c:pt idx="0">
                  <c:v>Diseas_Counts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Sheet2!$B$16:$B$20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Sheet2!$C$16:$C$20</c:f>
              <c:numCache>
                <c:formatCode>General</c:formatCode>
                <c:ptCount val="5"/>
                <c:pt idx="0">
                  <c:v>399</c:v>
                </c:pt>
                <c:pt idx="1">
                  <c:v>578</c:v>
                </c:pt>
                <c:pt idx="2">
                  <c:v>730</c:v>
                </c:pt>
                <c:pt idx="3">
                  <c:v>848</c:v>
                </c:pt>
                <c:pt idx="4">
                  <c:v>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68-4403-A9A4-9336355ABC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6400591"/>
        <c:axId val="1456401423"/>
      </c:barChart>
      <c:catAx>
        <c:axId val="1456400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401423"/>
        <c:crosses val="autoZero"/>
        <c:auto val="1"/>
        <c:lblAlgn val="ctr"/>
        <c:lblOffset val="100"/>
        <c:noMultiLvlLbl val="0"/>
      </c:catAx>
      <c:valAx>
        <c:axId val="145640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400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</a:t>
            </a:r>
            <a:r>
              <a:rPr lang="en-US" baseline="0"/>
              <a:t> Vs Most Common Diseas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Sheet2!$C$5</c:f>
              <c:strCache>
                <c:ptCount val="1"/>
                <c:pt idx="0">
                  <c:v>Pneumonia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Sheet2!$B$6:$B$10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Sheet2!$C$6:$C$10</c:f>
              <c:numCache>
                <c:formatCode>General</c:formatCode>
                <c:ptCount val="5"/>
                <c:pt idx="0">
                  <c:v>164</c:v>
                </c:pt>
                <c:pt idx="1">
                  <c:v>235</c:v>
                </c:pt>
                <c:pt idx="2">
                  <c:v>302</c:v>
                </c:pt>
                <c:pt idx="3">
                  <c:v>346</c:v>
                </c:pt>
                <c:pt idx="4">
                  <c:v>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11-448C-93BD-9B433A6230AA}"/>
            </c:ext>
          </c:extLst>
        </c:ser>
        <c:ser>
          <c:idx val="1"/>
          <c:order val="1"/>
          <c:tx>
            <c:strRef>
              <c:f>Sheet2!$D$5</c:f>
              <c:strCache>
                <c:ptCount val="1"/>
                <c:pt idx="0">
                  <c:v>Typhoid fever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Sheet2!$B$6:$B$10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Sheet2!$D$6:$D$10</c:f>
              <c:numCache>
                <c:formatCode>General</c:formatCode>
                <c:ptCount val="5"/>
                <c:pt idx="2">
                  <c:v>68</c:v>
                </c:pt>
                <c:pt idx="3">
                  <c:v>78</c:v>
                </c:pt>
                <c:pt idx="4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11-448C-93BD-9B433A6230AA}"/>
            </c:ext>
          </c:extLst>
        </c:ser>
        <c:ser>
          <c:idx val="2"/>
          <c:order val="2"/>
          <c:tx>
            <c:strRef>
              <c:f>Sheet2!$E$5</c:f>
              <c:strCache>
                <c:ptCount val="1"/>
                <c:pt idx="0">
                  <c:v>Viral Fever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Sheet2!$B$6:$B$10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Sheet2!$E$6:$E$10</c:f>
              <c:numCache>
                <c:formatCode>General</c:formatCode>
                <c:ptCount val="5"/>
                <c:pt idx="0">
                  <c:v>55</c:v>
                </c:pt>
                <c:pt idx="1">
                  <c:v>60</c:v>
                </c:pt>
                <c:pt idx="3">
                  <c:v>170</c:v>
                </c:pt>
                <c:pt idx="4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11-448C-93BD-9B433A6230AA}"/>
            </c:ext>
          </c:extLst>
        </c:ser>
        <c:ser>
          <c:idx val="3"/>
          <c:order val="3"/>
          <c:tx>
            <c:strRef>
              <c:f>Sheet2!$F$5</c:f>
              <c:strCache>
                <c:ptCount val="1"/>
                <c:pt idx="0">
                  <c:v>Dengue          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Sheet2!$B$6:$B$10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Sheet2!$F$6:$F$10</c:f>
              <c:numCache>
                <c:formatCode>General</c:formatCode>
                <c:ptCount val="5"/>
                <c:pt idx="1">
                  <c:v>84</c:v>
                </c:pt>
                <c:pt idx="2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11-448C-93BD-9B433A623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180767"/>
        <c:axId val="587187423"/>
      </c:barChart>
      <c:catAx>
        <c:axId val="587180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187423"/>
        <c:crosses val="autoZero"/>
        <c:auto val="1"/>
        <c:lblAlgn val="ctr"/>
        <c:lblOffset val="100"/>
        <c:noMultiLvlLbl val="0"/>
      </c:catAx>
      <c:valAx>
        <c:axId val="58718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180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Yearly</a:t>
            </a:r>
            <a:r>
              <a:rPr lang="en-US" baseline="0"/>
              <a:t> Male Vs </a:t>
            </a:r>
            <a:r>
              <a:rPr lang="en-US"/>
              <a:t>Diseas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Sheet2!$C$53</c:f>
              <c:strCache>
                <c:ptCount val="1"/>
                <c:pt idx="0">
                  <c:v>Diseas_Counts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Sheet2!$B$54:$B$58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Sheet2!$C$54:$C$58</c:f>
              <c:numCache>
                <c:formatCode>General</c:formatCode>
                <c:ptCount val="5"/>
                <c:pt idx="0">
                  <c:v>421</c:v>
                </c:pt>
                <c:pt idx="1">
                  <c:v>563</c:v>
                </c:pt>
                <c:pt idx="2">
                  <c:v>743</c:v>
                </c:pt>
                <c:pt idx="3">
                  <c:v>889</c:v>
                </c:pt>
                <c:pt idx="4">
                  <c:v>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0C-4A5F-B2E7-ECBF51C47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9778351"/>
        <c:axId val="829781263"/>
      </c:barChart>
      <c:catAx>
        <c:axId val="829778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781263"/>
        <c:crosses val="autoZero"/>
        <c:auto val="1"/>
        <c:lblAlgn val="ctr"/>
        <c:lblOffset val="100"/>
        <c:noMultiLvlLbl val="0"/>
      </c:catAx>
      <c:valAx>
        <c:axId val="82978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778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Yearly Male Vs </a:t>
            </a:r>
            <a:r>
              <a:rPr lang="en-US" sz="1400" b="0" i="0" u="none" strike="noStrike" baseline="0">
                <a:effectLst/>
              </a:rPr>
              <a:t>Disease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Sheet2!$C$70</c:f>
              <c:strCache>
                <c:ptCount val="1"/>
                <c:pt idx="0">
                  <c:v>Pneumonia      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Sheet2!$B$71:$B$75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Sheet2!$C$71:$C$75</c:f>
              <c:numCache>
                <c:formatCode>General</c:formatCode>
                <c:ptCount val="5"/>
                <c:pt idx="0">
                  <c:v>164</c:v>
                </c:pt>
                <c:pt idx="1">
                  <c:v>235</c:v>
                </c:pt>
                <c:pt idx="2">
                  <c:v>302</c:v>
                </c:pt>
                <c:pt idx="3">
                  <c:v>346</c:v>
                </c:pt>
                <c:pt idx="4">
                  <c:v>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C-413F-8043-D11E17552346}"/>
            </c:ext>
          </c:extLst>
        </c:ser>
        <c:ser>
          <c:idx val="1"/>
          <c:order val="1"/>
          <c:tx>
            <c:strRef>
              <c:f>Sheet2!$D$70</c:f>
              <c:strCache>
                <c:ptCount val="1"/>
                <c:pt idx="0">
                  <c:v>Typhoid fever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Sheet2!$B$71:$B$75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Sheet2!$D$71:$D$75</c:f>
              <c:numCache>
                <c:formatCode>General</c:formatCode>
                <c:ptCount val="5"/>
                <c:pt idx="2">
                  <c:v>68</c:v>
                </c:pt>
                <c:pt idx="3">
                  <c:v>78</c:v>
                </c:pt>
                <c:pt idx="4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C-413F-8043-D11E17552346}"/>
            </c:ext>
          </c:extLst>
        </c:ser>
        <c:ser>
          <c:idx val="2"/>
          <c:order val="2"/>
          <c:tx>
            <c:strRef>
              <c:f>Sheet2!$E$70</c:f>
              <c:strCache>
                <c:ptCount val="1"/>
                <c:pt idx="0">
                  <c:v>Viral Fever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Sheet2!$B$71:$B$75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Sheet2!$E$71:$E$75</c:f>
              <c:numCache>
                <c:formatCode>General</c:formatCode>
                <c:ptCount val="5"/>
                <c:pt idx="0">
                  <c:v>55</c:v>
                </c:pt>
                <c:pt idx="1">
                  <c:v>60</c:v>
                </c:pt>
                <c:pt idx="3">
                  <c:v>170</c:v>
                </c:pt>
                <c:pt idx="4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C-413F-8043-D11E17552346}"/>
            </c:ext>
          </c:extLst>
        </c:ser>
        <c:ser>
          <c:idx val="3"/>
          <c:order val="3"/>
          <c:tx>
            <c:strRef>
              <c:f>Sheet2!$F$70</c:f>
              <c:strCache>
                <c:ptCount val="1"/>
                <c:pt idx="0">
                  <c:v>Dengue          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Sheet2!$B$71:$B$75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Sheet2!$F$71:$F$75</c:f>
              <c:numCache>
                <c:formatCode>General</c:formatCode>
                <c:ptCount val="5"/>
                <c:pt idx="1">
                  <c:v>84</c:v>
                </c:pt>
                <c:pt idx="2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EC-413F-8043-D11E17552346}"/>
            </c:ext>
          </c:extLst>
        </c:ser>
        <c:ser>
          <c:idx val="4"/>
          <c:order val="4"/>
          <c:tx>
            <c:strRef>
              <c:f>Sheet2!$G$70</c:f>
              <c:strCache>
                <c:ptCount val="1"/>
                <c:pt idx="0">
                  <c:v>Malaria        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Sheet2!$B$71:$B$75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Sheet2!$G$71:$G$75</c:f>
              <c:numCache>
                <c:formatCode>General</c:formatCode>
                <c:ptCount val="5"/>
                <c:pt idx="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EC-413F-8043-D11E175523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55855087"/>
        <c:axId val="1555859247"/>
      </c:barChart>
      <c:catAx>
        <c:axId val="1555855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859247"/>
        <c:crosses val="autoZero"/>
        <c:auto val="1"/>
        <c:lblAlgn val="ctr"/>
        <c:lblOffset val="100"/>
        <c:noMultiLvlLbl val="0"/>
      </c:catAx>
      <c:valAx>
        <c:axId val="155585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855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Common Diseas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FemaleDiseases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Sheet3!$A$2:$A$7</c:f>
              <c:strCache>
                <c:ptCount val="6"/>
                <c:pt idx="0">
                  <c:v>Pneumonia</c:v>
                </c:pt>
                <c:pt idx="1">
                  <c:v>Viral Fever</c:v>
                </c:pt>
                <c:pt idx="2">
                  <c:v>Typhoid fever</c:v>
                </c:pt>
                <c:pt idx="3">
                  <c:v>Dengue</c:v>
                </c:pt>
                <c:pt idx="4">
                  <c:v>Malaria</c:v>
                </c:pt>
                <c:pt idx="5">
                  <c:v>Febrile convulsions</c:v>
                </c:pt>
              </c:strCache>
            </c:strRef>
          </c:cat>
          <c:val>
            <c:numRef>
              <c:f>Sheet3!$B$2:$B$7</c:f>
              <c:numCache>
                <c:formatCode>General</c:formatCode>
                <c:ptCount val="6"/>
                <c:pt idx="0">
                  <c:v>1500</c:v>
                </c:pt>
                <c:pt idx="1">
                  <c:v>413</c:v>
                </c:pt>
                <c:pt idx="2">
                  <c:v>372</c:v>
                </c:pt>
                <c:pt idx="3">
                  <c:v>333</c:v>
                </c:pt>
                <c:pt idx="4">
                  <c:v>220</c:v>
                </c:pt>
                <c:pt idx="5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0F-42A3-B845-619A9C619AF7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MaleDiseases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Sheet3!$A$2:$A$7</c:f>
              <c:strCache>
                <c:ptCount val="6"/>
                <c:pt idx="0">
                  <c:v>Pneumonia</c:v>
                </c:pt>
                <c:pt idx="1">
                  <c:v>Viral Fever</c:v>
                </c:pt>
                <c:pt idx="2">
                  <c:v>Typhoid fever</c:v>
                </c:pt>
                <c:pt idx="3">
                  <c:v>Dengue</c:v>
                </c:pt>
                <c:pt idx="4">
                  <c:v>Malaria</c:v>
                </c:pt>
                <c:pt idx="5">
                  <c:v>Febrile convulsions</c:v>
                </c:pt>
              </c:strCache>
            </c:strRef>
          </c:cat>
          <c:val>
            <c:numRef>
              <c:f>Sheet3!$C$2:$C$7</c:f>
              <c:numCache>
                <c:formatCode>General</c:formatCode>
                <c:ptCount val="6"/>
                <c:pt idx="0">
                  <c:v>1572</c:v>
                </c:pt>
                <c:pt idx="1">
                  <c:v>418</c:v>
                </c:pt>
                <c:pt idx="2">
                  <c:v>381</c:v>
                </c:pt>
                <c:pt idx="3">
                  <c:v>308</c:v>
                </c:pt>
                <c:pt idx="4">
                  <c:v>223</c:v>
                </c:pt>
                <c:pt idx="5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0F-42A3-B845-619A9C619AF7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T.Diseases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Sheet3!$A$2:$A$7</c:f>
              <c:strCache>
                <c:ptCount val="6"/>
                <c:pt idx="0">
                  <c:v>Pneumonia</c:v>
                </c:pt>
                <c:pt idx="1">
                  <c:v>Viral Fever</c:v>
                </c:pt>
                <c:pt idx="2">
                  <c:v>Typhoid fever</c:v>
                </c:pt>
                <c:pt idx="3">
                  <c:v>Dengue</c:v>
                </c:pt>
                <c:pt idx="4">
                  <c:v>Malaria</c:v>
                </c:pt>
                <c:pt idx="5">
                  <c:v>Febrile convulsions</c:v>
                </c:pt>
              </c:strCache>
            </c:strRef>
          </c:cat>
          <c:val>
            <c:numRef>
              <c:f>Sheet3!$D$2:$D$7</c:f>
              <c:numCache>
                <c:formatCode>General</c:formatCode>
                <c:ptCount val="6"/>
                <c:pt idx="0">
                  <c:v>3072</c:v>
                </c:pt>
                <c:pt idx="1">
                  <c:v>831</c:v>
                </c:pt>
                <c:pt idx="2">
                  <c:v>753</c:v>
                </c:pt>
                <c:pt idx="3">
                  <c:v>641</c:v>
                </c:pt>
                <c:pt idx="4">
                  <c:v>443</c:v>
                </c:pt>
                <c:pt idx="5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0F-42A3-B845-619A9C619A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7190335"/>
        <c:axId val="587175359"/>
      </c:barChart>
      <c:catAx>
        <c:axId val="58719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175359"/>
        <c:crosses val="autoZero"/>
        <c:auto val="1"/>
        <c:lblAlgn val="ctr"/>
        <c:lblOffset val="100"/>
        <c:noMultiLvlLbl val="0"/>
      </c:catAx>
      <c:valAx>
        <c:axId val="587175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190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Yearly Female Vs Disease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Sheet2!$C$15</c:f>
              <c:strCache>
                <c:ptCount val="1"/>
                <c:pt idx="0">
                  <c:v>Diseas_Counts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Sheet2!$B$16:$B$20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Sheet2!$C$16:$C$20</c:f>
              <c:numCache>
                <c:formatCode>General</c:formatCode>
                <c:ptCount val="5"/>
                <c:pt idx="0">
                  <c:v>399</c:v>
                </c:pt>
                <c:pt idx="1">
                  <c:v>578</c:v>
                </c:pt>
                <c:pt idx="2">
                  <c:v>730</c:v>
                </c:pt>
                <c:pt idx="3">
                  <c:v>848</c:v>
                </c:pt>
                <c:pt idx="4">
                  <c:v>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F4-4FA4-8C69-B1DAC92A5D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6400591"/>
        <c:axId val="1456401423"/>
      </c:barChart>
      <c:catAx>
        <c:axId val="1456400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401423"/>
        <c:crosses val="autoZero"/>
        <c:auto val="1"/>
        <c:lblAlgn val="ctr"/>
        <c:lblOffset val="100"/>
        <c:noMultiLvlLbl val="0"/>
      </c:catAx>
      <c:valAx>
        <c:axId val="145640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400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Yearly</a:t>
            </a:r>
            <a:r>
              <a:rPr lang="en-US" baseline="0"/>
              <a:t> Male Vs </a:t>
            </a:r>
            <a:r>
              <a:rPr lang="en-US"/>
              <a:t>Diseas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Sheet2!$C$53</c:f>
              <c:strCache>
                <c:ptCount val="1"/>
                <c:pt idx="0">
                  <c:v>Diseas_Counts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Sheet2!$B$54:$B$58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Sheet2!$C$54:$C$58</c:f>
              <c:numCache>
                <c:formatCode>General</c:formatCode>
                <c:ptCount val="5"/>
                <c:pt idx="0">
                  <c:v>421</c:v>
                </c:pt>
                <c:pt idx="1">
                  <c:v>563</c:v>
                </c:pt>
                <c:pt idx="2">
                  <c:v>743</c:v>
                </c:pt>
                <c:pt idx="3">
                  <c:v>889</c:v>
                </c:pt>
                <c:pt idx="4">
                  <c:v>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7-429B-86C4-BDC0C1DB3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9778351"/>
        <c:axId val="829781263"/>
      </c:barChart>
      <c:catAx>
        <c:axId val="829778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781263"/>
        <c:crosses val="autoZero"/>
        <c:auto val="1"/>
        <c:lblAlgn val="ctr"/>
        <c:lblOffset val="100"/>
        <c:noMultiLvlLbl val="0"/>
      </c:catAx>
      <c:valAx>
        <c:axId val="82978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778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E9AC-744F-4579-AE4D-14308A9159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842C-AF74-4F76-AEBC-1881F9E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E9AC-744F-4579-AE4D-14308A9159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842C-AF74-4F76-AEBC-1881F9E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1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E9AC-744F-4579-AE4D-14308A9159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842C-AF74-4F76-AEBC-1881F9E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E9AC-744F-4579-AE4D-14308A9159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842C-AF74-4F76-AEBC-1881F9E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E9AC-744F-4579-AE4D-14308A9159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842C-AF74-4F76-AEBC-1881F9E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E9AC-744F-4579-AE4D-14308A9159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842C-AF74-4F76-AEBC-1881F9E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E9AC-744F-4579-AE4D-14308A9159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842C-AF74-4F76-AEBC-1881F9E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7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E9AC-744F-4579-AE4D-14308A9159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842C-AF74-4F76-AEBC-1881F9E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E9AC-744F-4579-AE4D-14308A9159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842C-AF74-4F76-AEBC-1881F9E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E9AC-744F-4579-AE4D-14308A9159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842C-AF74-4F76-AEBC-1881F9E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6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E9AC-744F-4579-AE4D-14308A9159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842C-AF74-4F76-AEBC-1881F9E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3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E9AC-744F-4579-AE4D-14308A9159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842C-AF74-4F76-AEBC-1881F9E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8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Mathematics &amp; Statistics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on</a:t>
            </a:r>
          </a:p>
          <a:p>
            <a:r>
              <a:rPr lang="en-US" dirty="0" smtClean="0"/>
              <a:t>Patel Hospital Medical Datasets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2200" y="5080000"/>
            <a:ext cx="1042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Supervisor</a:t>
            </a:r>
          </a:p>
          <a:p>
            <a:pPr algn="r"/>
            <a:r>
              <a:rPr lang="en-US" dirty="0" smtClean="0"/>
              <a:t>Dr. Muhammad </a:t>
            </a:r>
            <a:r>
              <a:rPr lang="en-US" dirty="0" err="1" smtClean="0"/>
              <a:t>Waseem</a:t>
            </a:r>
            <a:endParaRPr lang="en-US" dirty="0" smtClean="0"/>
          </a:p>
          <a:p>
            <a:r>
              <a:rPr lang="en-US" dirty="0" smtClean="0"/>
              <a:t>Powered by Muhammad Qasim</a:t>
            </a:r>
          </a:p>
          <a:p>
            <a:r>
              <a:rPr lang="en-US" dirty="0" smtClean="0"/>
              <a:t>Roll no: 19k-1612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3. Most common Disease in Females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" y="1325563"/>
            <a:ext cx="10709275" cy="42312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4999037"/>
            <a:ext cx="5181600" cy="4351338"/>
          </a:xfrm>
        </p:spPr>
        <p:txBody>
          <a:bodyPr/>
          <a:lstStyle/>
          <a:p>
            <a:r>
              <a:rPr lang="pt-BR" dirty="0" smtClean="0"/>
              <a:t>Pneumonia        1500</a:t>
            </a:r>
          </a:p>
          <a:p>
            <a:r>
              <a:rPr lang="pt-BR" dirty="0" smtClean="0"/>
              <a:t>Viral Fever          413</a:t>
            </a:r>
          </a:p>
          <a:p>
            <a:r>
              <a:rPr lang="pt-BR" dirty="0" smtClean="0"/>
              <a:t>Typhoid fever     372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4. Most common Disease in Male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044600"/>
            <a:ext cx="10706100" cy="42299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682331"/>
            <a:ext cx="5181600" cy="4351338"/>
          </a:xfrm>
        </p:spPr>
        <p:txBody>
          <a:bodyPr/>
          <a:lstStyle/>
          <a:p>
            <a:r>
              <a:rPr lang="pt-BR" dirty="0" smtClean="0"/>
              <a:t>Pneumonia        1,572</a:t>
            </a:r>
          </a:p>
          <a:p>
            <a:r>
              <a:rPr lang="pt-BR" dirty="0" smtClean="0"/>
              <a:t>Viral Fever          418</a:t>
            </a:r>
          </a:p>
          <a:p>
            <a:r>
              <a:rPr lang="pt-BR" dirty="0" smtClean="0"/>
              <a:t>Typhoid fever     381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407900" cy="1325563"/>
          </a:xfrm>
        </p:spPr>
        <p:txBody>
          <a:bodyPr/>
          <a:lstStyle/>
          <a:p>
            <a:r>
              <a:rPr lang="en-US" dirty="0" smtClean="0"/>
              <a:t>5. In which year female having most common Disease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538107"/>
              </p:ext>
            </p:extLst>
          </p:nvPr>
        </p:nvGraphicFramePr>
        <p:xfrm>
          <a:off x="4064000" y="850900"/>
          <a:ext cx="7480300" cy="499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754743" y="850900"/>
            <a:ext cx="7126514" cy="5869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2018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872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  453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Typhoid fever    123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  61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2017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848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  346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 170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Typhoid fever     78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730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  302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Dengue           139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Typhoid fever     68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2015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578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235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Dengue          84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60</a:t>
            </a:r>
          </a:p>
          <a:p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399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164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55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Malaria         51</a:t>
            </a:r>
          </a:p>
        </p:txBody>
      </p:sp>
    </p:spTree>
    <p:extLst>
      <p:ext uri="{BB962C8B-B14F-4D97-AF65-F5344CB8AC3E}">
        <p14:creationId xmlns:p14="http://schemas.microsoft.com/office/powerpoint/2010/main" val="27505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407900" cy="1325563"/>
          </a:xfrm>
        </p:spPr>
        <p:txBody>
          <a:bodyPr/>
          <a:lstStyle/>
          <a:p>
            <a:r>
              <a:rPr lang="en-US" dirty="0" smtClean="0"/>
              <a:t>5. In which year female having most common Disease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4" y="944562"/>
            <a:ext cx="11699875" cy="60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407900" cy="1325563"/>
          </a:xfrm>
        </p:spPr>
        <p:txBody>
          <a:bodyPr/>
          <a:lstStyle/>
          <a:p>
            <a:r>
              <a:rPr lang="en-US" dirty="0" smtClean="0"/>
              <a:t>5. In which year female having most common Disease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42986" y="5026025"/>
            <a:ext cx="888671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Most common disease is “Pneumonia”  </a:t>
            </a:r>
            <a:endParaRPr lang="en-US" sz="1100" dirty="0"/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Second most common disease after 2016 is “Typhoid”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Viral Fever is 3</a:t>
            </a:r>
            <a:r>
              <a:rPr lang="en-US" sz="1100" baseline="30000" dirty="0" smtClean="0"/>
              <a:t>rd</a:t>
            </a:r>
            <a:r>
              <a:rPr lang="en-US" sz="1100" dirty="0" smtClean="0"/>
              <a:t> Disease we  are facing in 2019</a:t>
            </a:r>
            <a:endParaRPr lang="en-US" sz="1100" dirty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100600"/>
              </p:ext>
            </p:extLst>
          </p:nvPr>
        </p:nvGraphicFramePr>
        <p:xfrm>
          <a:off x="1282700" y="881063"/>
          <a:ext cx="9842500" cy="3924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10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407900" cy="1325563"/>
          </a:xfrm>
        </p:spPr>
        <p:txBody>
          <a:bodyPr/>
          <a:lstStyle/>
          <a:p>
            <a:r>
              <a:rPr lang="en-US" dirty="0" smtClean="0"/>
              <a:t>6. In which year Male having most common Disease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859030"/>
              </p:ext>
            </p:extLst>
          </p:nvPr>
        </p:nvGraphicFramePr>
        <p:xfrm>
          <a:off x="3178629" y="950676"/>
          <a:ext cx="8889545" cy="515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870857" y="950677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2017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889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  391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 168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Typhoid fever     81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2018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864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  436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Typhoid fever    115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  71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743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  327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Dengue           110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Typhoid fever     71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2015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563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249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Dengue          65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63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421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  169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Typhoid fever     64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  48</a:t>
            </a:r>
          </a:p>
        </p:txBody>
      </p:sp>
    </p:spTree>
    <p:extLst>
      <p:ext uri="{BB962C8B-B14F-4D97-AF65-F5344CB8AC3E}">
        <p14:creationId xmlns:p14="http://schemas.microsoft.com/office/powerpoint/2010/main" val="27583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407900" cy="1325563"/>
          </a:xfrm>
        </p:spPr>
        <p:txBody>
          <a:bodyPr/>
          <a:lstStyle/>
          <a:p>
            <a:r>
              <a:rPr lang="en-US" dirty="0" smtClean="0"/>
              <a:t>6. In which year male having most common Disease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5" y="1214437"/>
            <a:ext cx="11849577" cy="50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407900" cy="1325563"/>
          </a:xfrm>
        </p:spPr>
        <p:txBody>
          <a:bodyPr/>
          <a:lstStyle/>
          <a:p>
            <a:r>
              <a:rPr lang="en-US" dirty="0" smtClean="0"/>
              <a:t>6. In which year female having most common Disease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42986" y="5026025"/>
            <a:ext cx="888671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Most common disease is “Pneumonia”  </a:t>
            </a:r>
            <a:endParaRPr lang="en-US" sz="1100" dirty="0"/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Second most common disease after 2016 is “Typhoid”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Viral Fever is 3</a:t>
            </a:r>
            <a:r>
              <a:rPr lang="en-US" sz="1100" baseline="30000" dirty="0" smtClean="0"/>
              <a:t>rd</a:t>
            </a:r>
            <a:r>
              <a:rPr lang="en-US" sz="1100" dirty="0" smtClean="0"/>
              <a:t> Disease we  are facing in 2019</a:t>
            </a:r>
            <a:endParaRPr lang="en-US" sz="1100" dirty="0"/>
          </a:p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231813"/>
              </p:ext>
            </p:extLst>
          </p:nvPr>
        </p:nvGraphicFramePr>
        <p:xfrm>
          <a:off x="667657" y="1074058"/>
          <a:ext cx="10174514" cy="3570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8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407900" cy="1325563"/>
          </a:xfrm>
        </p:spPr>
        <p:txBody>
          <a:bodyPr/>
          <a:lstStyle/>
          <a:p>
            <a:r>
              <a:rPr lang="en-US" dirty="0" smtClean="0"/>
              <a:t>7. Male vs Female disease pattern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" y="1182687"/>
            <a:ext cx="9799638" cy="53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407900" cy="1325563"/>
          </a:xfrm>
        </p:spPr>
        <p:txBody>
          <a:bodyPr/>
          <a:lstStyle/>
          <a:p>
            <a:r>
              <a:rPr lang="en-US" dirty="0" smtClean="0"/>
              <a:t>8. Most common Disease in male and female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943824"/>
              </p:ext>
            </p:extLst>
          </p:nvPr>
        </p:nvGraphicFramePr>
        <p:xfrm>
          <a:off x="571500" y="1104900"/>
          <a:ext cx="11176000" cy="483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99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Base on below points: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886713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Age vs Disease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Gender vs Disease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Most common Disease in female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Most common Disease in male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which year female having most common Disease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which year male having most common Disease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Male vs Female disease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Most common Disease in male and female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year is most crucial for female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year is most crucial for male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Visualization of all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407900" cy="1325563"/>
          </a:xfrm>
        </p:spPr>
        <p:txBody>
          <a:bodyPr/>
          <a:lstStyle/>
          <a:p>
            <a:r>
              <a:rPr lang="en-US" dirty="0" smtClean="0"/>
              <a:t>6. In which year Male having most common Disease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156708"/>
              </p:ext>
            </p:extLst>
          </p:nvPr>
        </p:nvGraphicFramePr>
        <p:xfrm>
          <a:off x="3124200" y="1193800"/>
          <a:ext cx="8712200" cy="527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754743" y="850900"/>
            <a:ext cx="7126514" cy="5869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2018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872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  453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Typhoid fever    123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  61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2017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848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  346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 170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Typhoid fever     78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730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  302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Dengue           139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Typhoid fever     68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2015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578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235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Dengue          84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60</a:t>
            </a:r>
          </a:p>
          <a:p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2014</a:t>
            </a:r>
            <a:endParaRPr lang="en-US" sz="1200" dirty="0">
              <a:solidFill>
                <a:srgbClr val="92D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399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164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55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Malaria         51</a:t>
            </a:r>
          </a:p>
        </p:txBody>
      </p:sp>
    </p:spTree>
    <p:extLst>
      <p:ext uri="{BB962C8B-B14F-4D97-AF65-F5344CB8AC3E}">
        <p14:creationId xmlns:p14="http://schemas.microsoft.com/office/powerpoint/2010/main" val="4668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407900" cy="1325563"/>
          </a:xfrm>
        </p:spPr>
        <p:txBody>
          <a:bodyPr/>
          <a:lstStyle/>
          <a:p>
            <a:r>
              <a:rPr lang="en-US" dirty="0" smtClean="0"/>
              <a:t>9. Which year is most crucial for Male</a:t>
            </a:r>
          </a:p>
        </p:txBody>
      </p:sp>
      <p:sp>
        <p:nvSpPr>
          <p:cNvPr id="5" name="Rectangle 4"/>
          <p:cNvSpPr/>
          <p:nvPr/>
        </p:nvSpPr>
        <p:spPr>
          <a:xfrm>
            <a:off x="870857" y="950677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2017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889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  391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 168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Typhoid fever     81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2018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864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  436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Typhoid fever    115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  71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743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  327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Dengue           110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Typhoid fever     71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2015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563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249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Dengue          65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63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 2014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421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       169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Typhoid fever     64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Fever       48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733862"/>
              </p:ext>
            </p:extLst>
          </p:nvPr>
        </p:nvGraphicFramePr>
        <p:xfrm>
          <a:off x="2273300" y="1181100"/>
          <a:ext cx="8915400" cy="535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2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Visualization of all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88671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/>
              <a:t> </a:t>
            </a:r>
            <a:r>
              <a:rPr lang="en-US" dirty="0" smtClean="0"/>
              <a:t>and pandas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Bar chart, line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Subplots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All patients Age Distributions:</a:t>
            </a:r>
            <a:endParaRPr lang="en-US" dirty="0"/>
          </a:p>
        </p:txBody>
      </p:sp>
      <p:sp>
        <p:nvSpPr>
          <p:cNvPr id="8" name="AutoShape 8" descr="data:image/png;base64,iVBORw0KGgoAAAANSUhEUgAAAYoAAAD8CAYAAABpcuN4AAAABHNCSVQICAgIfAhkiAAAAAlwSFlzAAALEgAACxIB0t1+/AAAADl0RVh0U29mdHdhcmUAbWF0cGxvdGxpYiB2ZXJzaW9uIDMuMC4yLCBodHRwOi8vbWF0cGxvdGxpYi5vcmcvOIA7rQAAIABJREFUeJzt3Xt0XNWd4Pvvr6pUpXfpbcmWbfmNbQgGHBI6dNK8EsikcUhgYtIrISvMIrkdmibpvnPJZCVDM5N1m56eSU9fmHSThkDotA3jhMQhDIRgSMIjGNngp/yQbNmWLOtpvV/1+N0/6siuiJJUth51qvT7rFVLdXbts/U7etSvzt777COqijHGGDMRT6oDMMYY426WKIwxxkzKEoUxxphJWaIwxhgzKUsUxhhjJmWJwhhjzKQsURhjjJmUJQpjjDGTskRhjDFmUr5UBzATysrKtKamJtVhGGNMWtm1a1eHqpZPVS8jEkVNTQ21tbWpDsMYY9KKiJxIpp51PRljjJmUJQpjjDGTskRhjDFmUhkxRmGMMTMhFArR1NTE8PBwqkOZUdnZ2VRXV5OVlXVR+1uiMMYYR1NTEwUFBdTU1CAiqQ5nRqgqnZ2dNDU1sWzZsotqw7qejDHGMTw8TGlpacYkCQARobS0dFpnSZYojDEmTiYliTHTPSbrejKuEo5EUcDnkYz8hzUmHVmiMHPuVNcge5q62dfcQ0PbAKe7h2jpGaJ/JEwoEruHu0fA7/Xgz/IQ8Hkpzs2iPD9AWUGAsvyxh59yZ7s0309Jnp+Az5vio0tv0ajSMxSio3+E3uEQoYgSjSqBLC95AS8luX5K8wN4PZbEZ9Nzzz3HZz7zGerq6rjkkktSHY4lCjP7IlHl7eOdvLj/DK8dbudk1yAQO2uoKsqmLC/AlUuKyQv4CPg8iAihSNR5KKPhKH3DIdr6R6hv76d7MMRIOJrwe+UFvJTmBSjNi72hFeVmkef3kuP3OV+95AV85Pq95I4ry8k6/9pYHJlsOBRhX3MP7548y96mHurb+jneMTDhz3aMzyMsKMxmZUU+qyryuaw6yFVLi1lUlJPxP7O5smXLFq699lq2bt3Kgw8+mOpwLFGY2XOqa5B/ffsEz+1upq1vhOwsD+uqCrluTQVrKgtYXJyDz3txw2TDoQg9QyG6B0P0DofoHQrROxw+97xvOMzRtj4GRsKMhKIMhSKEo5p0+14RSvL9VBQEqCgIUF4QYEFhNjWledSU5bGsLI/i3Ky0emOMRpWDLb28Xt/B7460807jWUYjsaRQXhBgUVEON1xSQVlBgMLsLPICPnweweMRRsNRhkMR+oZDdA2M0t43wsmuQd5q6DzXxoLCABtrSvjg0mI+srKMlRX5afXzcYv+/n7eeOMNXn31VW699VYefPBBotEo9957L7/5zW9YtmwZ0WiUL3/5y9x+++3s2rWLb3zjG/T391NWVsaTTz5JVVXVjMZkicLMKFXlzYZOnnyzkVfqWgG4Ykkxmz+4hKuWFuP3zcz8iewsL9lZXhYUZie9TzgaZSQUe8Mbdt74RsJRRkIRhkNRRsKx7eFQhKFQhF4nEZ3oHGRPUw/dg6PE55rCbB81ZXksL4slj5rSPJaU5lJT6o4koqoc6xjgrYZO3jrWyVsNnXQNjAKwuCSHG9dWsHZhIasqCgjmXNz8+khUOdk1yJHWPg639vH2sU5+ubcFgMrCbD62upw/Xl3GtSvLKMr1z9ixzYW/+cUBDp7undE21y0s5D//6fpJ6/zsZz/j5ptvZvXq1ZSUlLB7926OHTtGY2Mj+/bto62tjbVr1/LlL3+ZUCjEX/zFX/Dzn/+c8vJynnnmGb71rW/xxBNPzGjcSSUKEbkZ+J+AF/gXVf3bca8HgB8BVwGdwOdUtVFESoFtwAeBJ1X1Xqd+AfC7uCaqgX9V1ftF5EvAfwOandceUdV/ucjjM3NkcDTMT3c38+SbjdS39VOY7ePWyxdy49oFlOYHUh0eAD6PB1/AQ17g4j4fhSNR2vtGaOkd5kzPMC09w5zpHeaNhk5+/t5p4s9XCrJ9LC7OdcZU/LHxlfwAwdwscrK8sYc/luzOP4+Nx/h9HgI+zwUN6EeiSlvfMMfaB6hr6WVfcw9vNnTS3jcCQGmen/VVhVxWHeTSRUGKZ+hN2+sRljlnWJ9YXwlAe98Ie5u72dvUw/N7T/NM7Sk8Ah+oLuKjq8v52OoyLq8uuuizyUy3ZcsW7r//fgA2b97Mli1bCIVC3HHHHXg8HiorK7nuuusAOHz4MPv37+emm24CIBKJzPjZBCSRKETECzwK3AQ0Ae+IyHZVPRhX7W7grKquFJHNwMPA54Bh4NvApc4DAFXtAzbEfY9dwE/j2ntmLKkYdzvZOciP3mrkmdpT9A2HWVaWx1c/toJrlpfO2NmDW/i8HqqKcqgqynnfa6PhWBJp7Y0lj9beYdr7Rmg+O0jd6V66h0bPDdQnyyP8QeII+DzOcy+BLA8C9I+E6R0K0943QkTPt1+S52dNZQGbNixkfVWQBYWBOTvDKS8IcMMlC7jhkgVEokpDez97mrrZ39zDIzuO8o+vHKUg28dHVpTx0dXlfHR1mSvHN6b65D8bOjs72bFjB/v370dEiEQiiAi33XZbwvqqyvr163nrrbdmNa5kPlpdDdSr6jEAEdkKbALiE8Um4EHn+TbgERERVR0AXheRlRM1LiKrgAr+8AzDuNhoOMprh9t4traJV+pa8XiEq2tKuPnSSlbN035pv8/DouIcFhW/P4lA7B96KBRhYCTMaFgZCUcYDUcZCUdjXyOxrq9wRAlFYmXh6Ljn4SijkfPPo0BRjp+qYA4fXl5CaX5sHGVpSS6FF9mVNNO8HmH1ggJWLyjgjqsW0z8cZv/pHvY2dVN7oosXD5wBYmc86xYWsqI8n+riHCqD2eQHfOT6fYhAKBLrNuwZio1J9ThjUz1DscdIOEppXmws6UPLS7h2ZRlZaXjGsm3bNr74xS/yz//8z+fKPvaxj1FWVsZPfvIT7rrrLtrb23nttdf4/Oc/z5o1a2hvb+ett97immuuIRQKceTIEdavn9kkl0yiWAScittuAj40UR1VDYtID1AKdCTR/p3EziDiP259VkQ+ChwBvq6qpxLvauZKZ/8IbzR08tsj7bx8sJWeoRCFOT4+fcUibly7gJK89Op/nmsiQq4/9sY3n+Vn+/jw8lI+vLwUVaW5e4j9zb00dg5wsmuQ2sazDIUiSbUV8MW6EfP8XnxeD/ube+geDPFPv2mgODeLf//BxXz9xtVkZ6XPlOktW7bwwAMP/EHZZz/7Werq6qiurubSSy9l9erVfOhDHyIYDOL3+9m2bRv33XcfPT09hMNh7r///pQkikQfD8efQydTZyKbgS/Ebf8C2KKqIyLyVeAp4Pr3BSVyD3APwJIlS5L8VmYioUiUtr4RzvQMcaZnhJaeIVp7h2nsHOTg6R6au2OX/+cHfFy+uIhrV5Zy6aIgPk/6fWoz7iAiVBfnUl2ce65MVRkYjXB2YPTcpAMAr0CW10kMcclhvFAkyp5T3bxe38E//+YYvzvSwaN/diXLyvLm7Lim47XXXntf2X333QfEZkPl5+fT2dnJ1VdfzWWXXQbAhg0b+O1vfzurcSWTKJqAxXHb1cDpCeo0iYgPCAJdUzUsIpcDPlXdNVamqp1xVX5AbLzjfVT1MeAxgI0bN15Y5+88F45E+V19BzuPd7H7xFka2vvp7B99X2bP8goVBdksKc3jo6srWFdVyPKyPDx2sZWZJSJCfsBH/kVOOMjyethYU8LGmhJ2nzjLP/2mgU/9f7/jX+/+EFcsKZ7haOfWpz71Kbq7uxkdHeXb3/42lZWVc/a9k/ltvAOsEpFlxGYibQY+P67OduAu4C3gdmDHuK6kidwJbIkvEJEqVW1xNm8F6pJoxyRhYCTMlp0n+eEbjTR3D+H1CDWluVy2KEhJnp/iPD8lubErnEvy/OQHfPNyvMFkhiuXFvP/fuYyHnr+IH/+4928cN8fU5zGXaSJzjbmypSJwhlzuBd4idj02CdU9YCIPATUqup24HHgaRGpJ3YmsXlsfxFpBAoBv4h8Gvh43Iypfw98cty3vE9EbgXCTltfmsbxGUd9Wx9feXoXDe0DXFJZwNdvXM3li4O25IXJaKX5Af7yhlX85+0H+Poz7/HElz445RmxqmbcB6TkPrdPTKbbgBts3LhRa2trUx2Ga724v4VvPLsHn1e497pVXLYomOqQjJlTLx9s5Yk3jvPALZfw1Y+tmLDe8ePHKSgoyKilxsfuR9HX1/e++1GIyC5V3ThVG/N7CsY88GZ9B1/78bssK8/j/htWuebiN2Pm0o1rK9jT1M0jO+q584NLCOYmnj5cXV1NU1MT7e3tcxzh7Bq7w93FskSRwZrODvK1f9tNZVE2/+mWteT4rZvJzE8iwh1XVfPAT/fxwzePc/+NqxPWy8rKuui7wGUym9uYoYZDEb7y9C5GwlH+6sbVliTMvLe0NI8P1hTzxOvH6R0OpTqctGKJIkP9028aOHC6lz//k5UJl5wwZj667YpqeofD/OjNxlSHklYsUWSg9r4RHvvtMa5eVsJVS9N77rgxM2lZWR5XLiniB787ztBocleAG0sUGemRHUcZDkXYvHHx1JWNmWc+eVkVPUMhXjnUmupQ0oYligxzonOAH799kusvqbAuJ2MSWFtZSHFuFtvfG7/AhJmIJYoM8w+/PorXI3zmyoufCmdMJvN4hA8tL+XVw202qJ0kSxQZpGtglOf3nua6NRUzdmMaYzLRR1aUEoooL+0/k+pQ0oIligzy3LvNhCLKdZdUpDoUY1xtRXk+FQUBtu+x7qdkWKLIEKrK1p0nWVmRz5KS3Kl3MGYeExGuWVHKm/WddPSPpDoc17NEkSHePdXN0bZ+rltjZxPGJOOPVpQRUeX/WPfTlCxRZIhndp4iO8vDNctLUx2KMWlhSUkuFQUBfncks9Z1mg2WKDLAwEiY7XtPc83yUluqw5gLsH5hIb8/1kkkmv6raM8mSxQZ4LdH2hkajXDtyrJUh2JMWlm/MEjvcJj9zT2pDsXVLFFkgFcOtZEX8LK6siDVoRiTVtYvLATgjYaOFEfibpYo0lw0quw41Mbl1UX4PPbrNOZCFOX6WVySwxv1ligmY+8sae69pm66Bka5Ms1vHG9MqqxfGKS28SwjYVskcCKWKNLcjro2PAKXVxelOhRj0tL6hYWMhKPsPtGd6lBcyxJFmvt1XStrKgvIz7abFRpzMdZVFeIReNPGKSaUVKIQkZtF5LCI1IvIAwleD4jIM87rb4tIjVNeKiKviki/iDwybp/XnDbfcx4Vk7Vl3q+5e4hDZ/qs28mYacj1+1henm/jFJOYMlGIiBd4FLgFWAfcKSLrxlW7GzirqiuB7wEPO+XDwLeBv56g+T9T1Q3Oo22Ktsw4Ow7FfmRXWKIwZlrWVhawr7nHxikmkMwZxdVAvaoeU9VRYCuwaVydTcBTzvNtwA0iIqo6oKqvE0sYyUrY1gXsP2+8Wd9BWb6fhcHsVIdiTFpbUZ5PKKIcaulLdSiulEyiWAScittucsoS1lHVMNADJLOWxA+dbqdvxyWDpNoSkXtEpFZEatvb598l+KrKzuNdrK0sxPKoMdOzoiIfgD1NNqCdSDKJItG70Pjr3ZOpM96fqeplwB87jy9cSFuq+piqblTVjeXl5VN8q8xzrGOAzoFR1lTZRXbGTFdpnp+inCz2nLIrtBNJJlE0AfE3X64Gxi/ifq6OiPiAINA1WaOq2ux87QP+jVgX10W1NR+9czz2I1lbWZjiSIxJfyLC8vI83jt1NtWhuFIyieIdYJWILBMRP7AZ2D6uznbgLuf57cAOVZ3wjEJEfCJS5jzPAj4F7L+Ytuarnce7COZkUWXjE8bMiBXl+RxrH6DPbo/6PlNOvlfVsIjcC7wEeIEnVPWAiDwE1KrqduBx4GkRqSf26X/z2P4i0ggUAn4R+TTwceAE8JKTJLzAr4EfOLtM2JY57+3jXaypLLDxCWNmyIryfBTY19zDH62wBTbjJXWVlqq+ALwwruw7cc+HgTsm2LdmgmavmqD+hG2ZmObuIZq7h7hxrd2kyJiZsrw8D4A9pyxRjGdXZqehsfGJNTY+YcyMKcjOorIwwJ5TNvNpPEsUaWhnYxe5fi9L7d7Yxsyo5eX5NkU2AUsUaejtY52sXlCAx2PjE8bMpBXl+bT0DNPWdyHXCGc+SxRppm84REP7AKucC4SMMTNnbJxiX5NdTxHPEkWa2d/cC8ROkY0xM2uJ05176Iwt5RHPEkWa2dcc6z9dXpaX4kiMyTy5fh/lBQEOW6L4A5Yo0sy+5l7K8v0U5mSlOhRjMtLi4hzqWnpTHYarWKJIM3ubulleZt1OxsyWxSW5HO8YYDQcTXUormGJIo30DIY40TnIsnLrdjJmtiwpySUcVRra+1MdimtYokgj+0/HZmLY+IQxs2dx8diAtnU/jbFEkUb2NccSxTJLFMbMmqqibHwesZlPcSxRpJF9TT1UFAQoyLaBbGNmi8/jYVFxjt3tLo4lijSyp6nbziaMmQOLi3Ot6ymOJYo00T04StPZIRufMGYOLCnJpbV3hO7B0VSH4gqWKNLEufEJuyLbmFm32K7Q/gOWKNLE2AVANaW2Yqwxs21sKQ+7QjvGEkWaOHSmj5I8vw1kGzMHinOzKAj4bJzCYYkiTRw+00d1cU6qwzBmXhARFhXncLTNLroDSxRpIRyJcrS1/9zpsDFm9i0syqHBEgWQZKIQkZtF5LCI1IvIAwleD4jIM87rb4tIjVNeKiKviki/iDwSVz9XRH4pIodE5ICI/G3ca18SkXYRec95/IfpH2Z6a+wcYDQStURhzBxaGMzh7GCIrgGb+TRlohARL/AocAuwDrhTRNaNq3Y3cFZVVwLfAx52yoeBbwN/naDpv1fVS4ArgI+IyC1xrz2jqhucx79c0BFloDrnwh9LFMbMnUXF2QC25hPJnVFcDdSr6jFVHQW2ApvG1dkEPOU83wbcICKiqgOq+jqxhHGOqg6q6qvO81FgN1A9jePIaIfP9OGR2KmwMWZuLAzG/t+s+ym5RLEIOBW33eSUJayjqmGgByhNJgARKQL+FHglrvizIrJXRLaJyOJk2slkh870srAohyyvDSkZM1fK8gP4vR47oyC5RCEJyvQi6ry/YREfsAX4R1U95hT/AqhR1Q8Av+b8mcr4fe8RkVoRqW1vb5/qW6W1upa+cxcAGWPmhscjVBVlU29nFEkliiYg/lN9NXB6ojrOm38Q6Eqi7ceAo6r6D2MFqtqpqiPO5g+AqxLtqKqPqepGVd1YXl6exLdKT33DIZq7h1hSbInCmLm2MJhjiYLkEsU7wCoRWSYifmAzsH1cne3AXc7z24EdqjrpGYWI/FdiCeX+ceVVcZu3AnVJxJixjrTaQLYxqbKwKJums0MMhyKpDiWlfFNVUNWwiNwLvAR4gSdU9YCIPATUqup24HHgaRGpJ3YmsXlsfxFpBAoBv4h8Gvg40At8CzgE7BYRgEecGU73icitQNhp60szdKxpaWytGet6MmbuLSzKQYlNUb+ksjDV4aTMlIkCQFVfAF4YV/aduOfDwB0T7FszQbOJxjVQ1W8C30wmrvngUEsfuX4vZfn+VIdizLwzNtOwvq1/XicKm0bjckdaY0t3OGddxpg5VBXMRoCGtoFUh5JSlihcrqG9n0V2/YQxKRHweSkvCMz7KbKWKFysZzBER/+oXWhnTApVBbMtUaQ6ADOxho7YH+fYFaLGmLm3sCiHhvZ+otEpLw3LWJYoXGxs6QA7ozAmdRYW5TAcitLSOzx15QxlicLFGtoH8HmE8oJAqkMxZt6qLIwtDtjYMX8HtC1RuFhDez9VwWy8HpvxZEyqVAVjieKYJQrjRvVt/VRZt5MxKVWc58fv89gZhXGfUCTKqa5BG8g2JsU8IlQWZluiMO5zonOQcFRZWJSd6lCMmfcqC7Ot68m4z9i8bZvxZEzqVQazOdU1SDgSTXUoKWGJwqXOJQrrejIm5SqD2YSjSnP3UKpDSQlLFC7V0DZASZ6fHL831aEYM+/N95lPlihcqr6tj4VBG58wxg3m+7UUlihcSFU51j5g4xPGuEQwJ4ucLK8lCuMe7f0j9I2ELVEY4xIiQlVw/s58skThQmNr31uiMMY9FgSzOW6JwrjF+RlPNkZhjFtUFWZzunuIkfD8u3+2JQoXamjvJ9vnoSTPbn9qjFtUBrOJKpzqGkx1KHPOEoULja3xZLc/NcY9xqbIHu+wRJGQiNwsIodFpF5EHkjwekBEnnFef1tEapzyUhF5VUT6ReSRcftcJSL7nH3+UZx3RREpEZGXReSo87V4+oeZXhra+218whiXqSyM/U/Ox5lPUyYKEfECjwK3AOuAO0Vk3bhqdwNnVXUl8D3gYad8GPg28NcJmv4+cA+wynnc7JQ/ALyiqquAV5zteWNoNMLp7mEbnzDGZfKzfRRk++blzKdkziiuBupV9ZiqjgJbgU3j6mwCnnKebwNuEBFR1QFVfZ1YwjhHRKqAQlV9S1UV+BHw6QRtPRVXPi8c67A1noxxq/m6imwyiWIRcCpuu8kpS1hHVcNAD1A6RZtNE7S5QFVbnLZagIokYswYDe02NdYYt4qtItuf6jDmXDKJItGI6vi7jCdTZzr139+AyD0iUisite3t7Reyq6s1tPUjnF8ywBjjHpXBbFp7RxganV9TZJNJFE3A4rjtauD0RHVExAcEga4p2qyeoM1Wp2tqrIuqLVEDqvqYqm5U1Y3l5eVJHEZ6aGjvp6IwgN9nE9KMcZuxmU+NnfOr+ymZd6N3gFUiskxE/MBmYPu4OtuBu5zntwM7nLGHhJwupT4R+bAz2+mLwM8TtHVXXPm8UN/WT5UtLW6MK1U6/5vz7Qpt31QVVDUsIvcCLwFe4AlVPSAiDwG1qrodeBx4WkTqiZ1JbB7bX0QagULALyKfBj6uqgeB/wt4EsgB/o/zAPhb4FkRuRs4CdwxEweaDqJRpbFjgOvXLkh1KMaYBMa6hC1RJKCqLwAvjCv7TtzzYSZ4Q1fVmgnKa4FLE5R3AjckE1emOd0zxHA4arc/NcalcvxeinOz5t3MJ+sId5GxGU+LrOvJGNdaUDj/Fge0ROEiDW12DYUxblc1D1eRtUThIg3t/eQHYld/GmPcqbIwm86BUXqHQ6kOZc5YonCR+rZ+FhZl22KAxrjY2Myn+TROYYnCRRra+1lo4xPGuNr5VWQtUZg51jMUoqN/1MYnjHG5Bc4U2cZ5tNy4JQqXONZuA9nGpAO/z0N5foDj82jNJ0sULnF+MUC7hsIYt1sQDHC8084ozBxraO/H5xEqCixRGON2lYXZHG/vZ5KVijKKJQqXaGjrpzKYjddjM56McbuqYA69w2HODs6PKbKWKFyi3mY8GZM25tuaT5YoXCAUiXKyc9DGJ4xJE5Vjy41bojBz5WTXIOGo2ownY9JERUEAj9gZhZlDtsaTMenF5/VQUZDN8XlyAyNLFC4wNjV27IpPY4z7VQYDHG+3RGHmSEN7PyV5fnL9thigMemisjCHxs6BeTFF1hKFCzS09dvZhDFppjKYzeBohPa+kVSHMussUaSYqsYWA7TxCWPSytgU2WPzYEDbEkWKdfSP0jsctmsojEkzVfNoimxSiUJEbhaRwyJSLyIPJHg9ICLPOK+/LSI1ca990yk/LCKfcMrWiMh7cY9eEbnfee1BEWmOe+2TM3Oo7tRwbjFA63oyJp2U5QfI8sq8mPk05eipiHiBR4GbgCbgHRHZrqoH46rdDZxV1ZUishl4GPiciKwDNgPrgYXAr0VktaoeBjbEtd8MPBfX3vdU9e+nf3juN5YoFlnXkzFpxeOR2P2z58HMp2TOKK4G6lX1mKqOAluBTePqbAKecp5vA26Q2G3aNgFbVXVEVY8D9U578W4AGlT1xMUeRDpraBsg4PNQnOdPdSjGmAtUWZhN4zw4o0gmUSwCTsVtNzllCeuoahjoAUqT3HczsGVc2b0isldEnhCR4iRiTFtjA9keu/2pMWlnQWE2jZ2DRKOZPUU2mUSR6B1s/E9lojqT7isifuBW4H/Hvf59YAWxrqkW4L8nDErkHhGpFZHa9vb2iaN3uXqbGmtM2qoMZjMajnK6ZyjVocyqZBJFE7A4brsaOD1RHRHxAUGgK4l9bwF2q2rrWIGqtqpqRFWjwA94f1fVWL3HVHWjqm4sLy9P4jDcZ2g0wunuIZsaa0yaOj/zKbNvYpRMongHWCUiy5wzgM3A9nF1tgN3Oc9vB3Zo7HLF7cBmZ1bUMmAVsDNuvzsZ1+0kIlVxm7cB+5M9mHRzvGMABZsaa0yaOrfceIaPU0w560lVwyJyL/AS4AWeUNUDIvIQUKuq24HHgadFpJ7YmcRmZ98DIvIscBAIA19T1QiAiOQSm0n1lXHf8u9EZAOxLqrGBK9nDJsaa0x6K87zE/B5Mn7mU1KLC6nqC8AL48q+E/d8GLhjgn2/C3w3QfkgsQHv8eVfSCamTNDQ3o8Qu1uWMSb9eESoCmb+zCe7MjuFGtoHKC8I4PfZr8GYdFVRmJ3x96Wwd6gUamizNZ6MSXdVwWxOdQ0SjkRTHcqssUSRItGocqyjn4U2NdaYtFZZmE04qjSdzdwpspYoUuR0zxDDoaidURiT5sbun53JM58sUaTIubvaWaIwJq2NTUbJ5JlPlihS5GhrHwDVliiMSWuF2T5y/d6MnvlkiSJFjrb2E8zJojAnK9WhGGOmQUSoDGb2zCdLFClypLXPlhY3JkNUZvgUWUsUKaCqHG3rZ1GxJQpjMkFlMJvms0OMhCOpDmVWWKJIgTO9w/SPhKm2RGFMRqgszEaBk52ZuTigJYoUONoaW+PJBrKNyQznZj5laPeTJYoUODI246k4N8WRGGNmwti1FJk688kSRQrUt9mMJ2MySX7AR0G2z84ozMw50tpnS4sbk2EWBnM42taf6jBmhSWKOaaqHGntt24nYzJMdXEOR1r7iN2zLbNYophjrb0jsRlPNpBtTEapLs6hdyhMe/9IqkOZcZYo5tj5gWxLFMZK0cYvAAARrUlEQVRkkrFegrFZjZnEEsUcG+vDtK4nYzLL2AW0Yx8GM4klijl2tLWPwmyfzXgyJsMU5WSRH/BxxM4ozHQdOtNnZxPGZCARYVFxDkfb5ukZhYjcLCKHRaReRB5I8HpARJ5xXn9bRGriXvumU35YRD4RV94oIvtE5D0RqY0rLxGRl0XkqPO1eHqH6B6RqHL4TB9LSi1RGJOJqosyc+bTlIlCRLzAo8AtwDrgThFZN67a3cBZVV0JfA942Nl3HbAZWA/cDPwvp70x16nqBlXdGFf2APCKqq4CXnG2M8KJzgGGQhGWlliiMCYTnZv51JdZM5+SOaO4GqhX1WOqOgpsBTaNq7MJeMp5vg24QUTEKd+qqiOqehyod9qbTHxbTwGfTiLGtFDXEjslXVqal+JIjDGz4dzMpwy78C6ZRLEIOBW33eSUJayjqmGgByidYl8FfiUiu0Tknrg6C1S1xWmrBahI7lDcr66lF49g96EwJkNVZ+jMJ18SdSRB2fgOuInqTLbvR1T1tIhUAC+LyCFV/W0S8cS+YSy53AOwZMmSZHdLqbqWXhYV5eD32RwCYzJRMCeLggyc+ZTMO1YTsDhuuxo4PVEdEfEBQaBrsn1VdexrG/Ac57ukWkWkymmrCmhLFJSqPqaqG1V1Y3l5eRKHkXoHW3pZYuMTxmQsEWFhcQ5HM+yMIplE8Q6wSkSWiYif2OD09nF1tgN3Oc9vB3ZobNh/O7DZmRW1DFgF7BSRPBEpABCRPODjwP4Ebd0F/PziDs1dugdHaekZZomNTxiT0aqLcjjSllkzn6ZMFM6Yw73AS0Ad8KyqHhCRh0TkVqfa40CpiNQD38CZqaSqB4BngYPAi8DXVDUCLABeF5E9wE7gl6r6otPW3wI3ichR4CZnO+0dbOkFsBlPxmS4xSW59A6FOdM7nOpQZkwyYxSo6gvAC+PKvhP3fBi4Y4J9vwt8d1zZMeDyCep3AjckE1c6OT/jyRKFMZmsxuk1ONDce+7Od+nORlXnSF1LL8GcLIpy/akOxRgzi5aW5iLAgdO9qQ5lxliimCN1Lb12NmHMPJCd5aUqmM2B0z2pDmXGWKKYA6FIlCOtfTbjyZh5YmlpniUKc2GOtvYTiui5vktjTGarKc2luXuY7sHRVIcyIyxRzIE9Td0ArCjPT3Ekxpi5UFMW+1B4MEPGKSxRzIE9p7opCPhYUBhIdSjGmDkwtp5bpgxoW6KYA++d6mZ5RR6xdRKNMZkumJNFSZ4/Y8YpLFHMssHRMEda+6zbyZh5ZmlJLvvtjMIkY39zL1G18Qlj5puasjyOtfczHIqkOpRps0Qxy/acsoFsY+ajmtI8ohq7/XG6s0Qxy95r6qaiIEAwJyvVoRhj5lCNc4Ht/ub0H6ewRDHL3jvZzfJyu37CmPmmvCBAYY6Pd092pzqUabNEMYs6+kdo7h6ybidj5iERYXVFAbUnulIdyrRZophFe50L7VZaojBmXlq1oIATnYN09I+kOpRpsUQxi3af6MYj56/SNMbML2sWFACw+8TZFEcyPZYoZtHvj3WyvCyP7CxvqkMxxqTAsrI8fB5h10lLFCaBodEI753qZm1VYapDMcakiN/nYVlZHrsaLVGYBHadOEs4qqxbGEx1KMaYFFq1oIC9TT2MhNP3wjtLFLPk98c68cj5PkpjzPy0ekE+o5FoWi8QaIlilrzV0Mny8nxy/DY+Ycx8tjoDBrSTShQicrOIHBaRehF5IMHrARF5xnn9bRGpiXvtm075YRH5hFO2WEReFZE6ETkgIn8ZV/9BEWkWkfecxyenf5hza3A0zJ6mbtbZ+IQx815xrp+KggC70jhR+KaqICJe4FHgJqAJeEdEtqvqwbhqdwNnVXWliGwGHgY+JyLrgM3AemAh8GsRWQ2Egb9S1d0iUgDsEpGX49r8nqr+/Uwd5Fw7Nz5hicIYQ6wL+vfHOolGFY8n/W43kMwZxdVAvaoeU9VRYCuwaVydTcBTzvNtwA0Su/nCJmCrqo6o6nGgHrhaVVtUdTeAqvYBdcCi6R+OO5wbn6i08QljDFxWHeTsYIj9aXp/imQSxSLgVNx2E+9/Uz9XR1XDQA9Qmsy+TjfVFcDbccX3isheEXlCRIoTBSUi94hIrYjUtre3J3EYc+ethk5WlOfb9RPGGAA+UF0EwG8Ou+u9KlnJJIpE50maZJ1J9xWRfOAnwP2qOjYl4PvACmAD0AL890RBqepjqrpRVTeWl5dPfgRzqGtglPdOdXPpIpsWa4yJCeZksbwsj9eOZG6iaAIWx21XA6cnqiMiPiAIdE22r4hkEUsSP1bVn45VUNVWVY2oahT4AbGur7TxSl0rUYWNSxOeCBlj5qkPVBfx7smz9AyGUh3KBUsmUbwDrBKRZSLiJzY4vX1cne3AXc7z24EdqqpO+WZnVtQyYBWw0xm/eByoU9X/Ed+QiFTFbd4G7L/Qg0qllw+2UprnZ5mt72SMiXP54iBRhTcaOlIdygWbMlE4Yw73Ai8RG3R+VlUPiMhDInKrU+1xoFRE6oFvAA84+x4AngUOAi8CX1PVCPAR4AvA9Qmmwf6diOwTkb3AdcDXZ+pgZ9vQaITfHm3nqqXFxHKhMcbErKooIM/vTctxiimnxwKo6gvAC+PKvhP3fBi4Y4J9vwt8d1zZ6yQev0BVv5BMTG70en0Hw6EoG2tKUh2KMcZlvB5h/aIgrx1pQ1XT6sOkXZk9g3514Ax5fi9rq2xarDHm/S6vLqK1dyTt7qNtiWKGRKLKr+ta2bC4CJ/HfqzGmPe7ckkRHoFf7Bk/H8jd7B1thuw83sXZwZB1OxljJlSU6+cD1UX87N1motHxVxm4lyWKGfJs7Sly/V42LC5KdSjGGBe7dmUZp3uG2dmYPvfStkQxA7oHR/nl3hauXVlmV2MbYya1saaYnCwPz+1uTnUoSbNEMQN+uruZ0UiU6y+pSHUoxhiXC/i8bKwp4Zf7WhgOpcfNjCxRTJOq8m87T7KyIp+lpXaRnTFman+8qpz+kTCv1LWlOpSkWKKYpl0nzlLf1m9nE8aYpK2vKqQkz8+P3z6R6lCSYolimn701glysrxcs7w01aEYY9KExyPccmklbzZ0svuk+29oZIliGg6d6eUXe05z49oKG8Q2xlyQG9cuID/g45Ed9akOZUqWKKbhv710mFy/l1svz5h7Lhlj5kh2lpdbLq1kx6E2Dp7unXqHFLJEcZFqG7t4pa6NT12+kPzspJbMMsaYP/Dx9ZXkZHl59DV3n1VYorgIqsrDLx6iKDeLm9dXpjocY0yayg/4+MT6Bbywt4Wdx917AZ4liovwr78/wTuNZ/nsldU2NmGMmZZNGxZRXhDg/962h8HRcKrDScgSxQU6eLqX//J8HRsWF9mUWGPMtGVnefnKR5dzonOQv3vxcKrDScgSxQUYHA1z77/tJi/g5asfW4EnjdaTN8a417qFQT6+bgFPvtnIb1x4X21LFEkaHA3zlad3cbxjgD//k5UEc7JSHZIxJoPcefUSFpfk8NWnd/GOyxYMtESRhN7hEF98fCdv1Hdwz0eXc+miYKpDMsZkmOwsL//plrUU52bxpR/u5F0XXYhniWIKe051c/v33+TdU938xfWr+JM1Ni5hjJkdRbl+vvXv1pEf8LH5sd/zxOvHXXHfiqQShYjcLCKHRaReRB5I8HpARJ5xXn9bRGriXvumU35YRD4xVZsissxp46jTpn96h3hxWnuHeXD7AT796Bt09I/yHz+xhg/bMh3GmFlWkufnwT9dz/qFhTz0/EE+/4PfU9vYhWrqEoZM9c1FxAscAW4CmoB3gDtV9WBcnT8HPqCqXxWRzcBtqvo5EVkHbAGuBhYCvwZWO7slbFNEngV+qqpbReSfgD2q+v3JYty4caPW1tZe6LH/AVWluXuIXSfO8vzeFnbUtRFV5aZ1C/jcBxeT67eL6owxc0dVee1wOz/eeYKBkQiXLirktiuquWZ5KZdUFuDxTH8yjYjsUtWNU9VL5t3vaqBeVY85DW8FNgEH4+psAh50nm8DHhERccq3quoIcFxE6p32SNSmiNQB1wOfd+o85bQ7aaK4WC8dOMOz75ziTO8wLT3DdA2MAhDMyeLffaCK69ZUUBnMno1vbYwxkxIRrrukgmtWlPK7o+386mAr/+X52Nturt/LoqIcFhXncNcf1XDdLHeJJ5MoFgGn4rabgA9NVEdVwyLSA5Q65b8ft+/YwkiJ2iwFulU1nKD+jOsdCnGya5BgThYblxazvCyPS6oKqSnNwzsD2doYY6YrP+Djtiuque2Katr6htnf3Et9Wx8d/aO0dA8zPDr7Nz9KJlEkescc3181UZ2JyhONjUxW//1BidwD3ONs9otIoitVyoCORPu7jMU5syzOmWVxzqwZjfNX09t9aTKVkkkUTcDiuO1q4PQEdZpExAcEga4p9k1U3gEUiYjPOatI9L0AUNXHgMcmC1xEapPpf0s1i3NmWZwzy+KcWekSZ7xkZj29A6xyZiP5gc3A9nF1tgN3Oc9vB3ZobJR8O7DZmRW1DFgF7JyoTWefV502cNr8+cUfnjHGmOma8ozCGXO4F3gJ8AJPqOoBEXkIqFXV7cDjwNPOYHUXsTd+nHrPEhv4DgNfU9UIQKI2nW/5/wBbReS/Au86bRtjjEmRKafHpjMRucfponI1i3NmWZwzy+KcWekSZ7yMThTGGGOmz5bwMMYYM6mMSRQi8oSItInI/riyEhF52VkO5GURKU5xjItF5FURqRORAyLyly6NM1tEdorIHifOv3HKXbG8yngi4hWRd0XkeWfbdXGKSKOI7BOR90Sk1ilz1e/dialIRLaJyCHn7/Qat8UpImucn+PYo1dE7ndbnE6sX3f+h/aLyBbnf8t1f59TyZhEATwJ3Dyu7AHgFVVdBbzibKdSGPgrVV0LfBj4mrPMidviHAGuV9XLgQ3AzSLyYeBh4HtOnGeBu1MYY7y/BOritt0a53WquiFuaqTbfu8A/xN4UVUvAS4n9nN1VZyqetj5OW4ArgIGgedwWZwisgi4D9ioqpcSm7izGff+fU5MVTPmAdQA++O2DwNVzvMq4HCqYxwX78+JrXfl2jiBXGA3sSvnOwCfU34N8JIL4qsm9qZwPfA8sYs23RhnI1A2rsxVv3egEDiOM3bp1jjHxfZx4A03xsn5FStKiM0wfR74hBv/Pqd6ZNIZRSILVLUFwPnqmjXCJbbC7hXA27gwTqc75z2gDXgZaGAOl1e5AP8A/Ecg6mzP6TIwF0CBX4nILmdVAXDf73050A780OnK+xcRycN9ccbbTGzhUXBZnKraDPw9cBJoAXqAXbjz73NSmZ4oXElE8oGfAPeram+q40lEVSMaO7WvJraQ49pE1eY2qj8kIp8C2lR1V3xxgqpumNr3EVW9EriFWJfjR1MdUAI+4Erg+6p6BTCAO7rDEnL69m8F/neqY0nEGSPZBCwjtnp2HrHf/3hu+PucVKYnilYRqQJwvralOB5EJItYkvixqv7UKXZdnGNUtRt4jdiYSpHElmiBSZZXmUMfAW4VkUZgK7Hup3/AfXGiqqedr23E+tOvxn2/9yagSVXfdra3EUscbotzzC3AblVtdbbdFueNwHFVbVfVEPBT4I9w4d/nVDI9UcQvLZLy5UBERIhdaV6nqv8j7iW3xVkuIkXO8xxif/B1uGx5FVX9pqpWq2oNsS6IHar6Z7gsThHJE5GCsefE+tX347Lfu6qeAU6JyBqn6AZiqyq4Ks44d3K+2wncF+dJ4MMikuv874/9PF3195mUVA+SzODA0RZi/YAhYp+M7ibWX/0KcNT5WpLiGK8ldpq5F3jPeXzShXF+gNjyKXuJvaF9xylfTmytrnpip/uBVP/e42L+E+B5N8bpxLPHeRwAvuWUu+r37sS0Aah1fvc/A4pdGmcu0AkE48rcGOffAIec/6OngYDb/j6TediV2cYYYyaV6V1PxhhjpskShTHGmElZojDGGDMpSxTGGGMmZYnCGGPMpCxRGGOMmZQlCmOMMZOyRGGMMWZS/z+vqcPYOa3wKAAAAABJRU5ErkJggg=="/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85165" y="1535285"/>
            <a:ext cx="108664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Patients age starting from 12 to 90</a:t>
            </a:r>
          </a:p>
          <a:p>
            <a:r>
              <a:rPr lang="en-US" dirty="0" smtClean="0"/>
              <a:t>25 to 75 look like uniform distribution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93" y="1670910"/>
            <a:ext cx="6181242" cy="39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42" y="107097"/>
            <a:ext cx="10515600" cy="1325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Age vs Disease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826" y="1441524"/>
            <a:ext cx="11332782" cy="225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26" y="4304236"/>
            <a:ext cx="11548718" cy="2397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826" y="120182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Pneumonia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558269" y="121069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Viral Fever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2754049" y="1210692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Typhoid fever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9056" y="1210692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Typhoid fever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5059085" y="1210692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Dengue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6210153" y="1210692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Malaria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7235119" y="1210692"/>
            <a:ext cx="10839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Febrile convulsions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8319070" y="1210692"/>
            <a:ext cx="683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Meningitis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9291387" y="1198800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Fever of unknown 0rigin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0551540" y="1198800"/>
            <a:ext cx="1505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Encephalitis', 'Viral hepatitis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328826" y="370877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Fever of unknown </a:t>
            </a:r>
          </a:p>
          <a:p>
            <a:r>
              <a:rPr lang="en-US" sz="900" dirty="0" smtClean="0"/>
              <a:t>origin (PUO)</a:t>
            </a:r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473437" y="370877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Mosquito-borne</a:t>
            </a:r>
          </a:p>
          <a:p>
            <a:r>
              <a:rPr lang="en-US" sz="900" dirty="0" smtClean="0"/>
              <a:t> hemorrhagic fever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924684" y="3768950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Tetanus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4963369" y="376378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Mosquito-borne fever</a:t>
            </a:r>
          </a:p>
          <a:p>
            <a:r>
              <a:rPr lang="en-US" sz="900" dirty="0" smtClean="0"/>
              <a:t>/Chikungunya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6167624" y="3806151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Rheumatic fever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7254185" y="3826738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Maternal pyrexia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8329192" y="3796101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Post procedural fever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9387693" y="3686696"/>
            <a:ext cx="13067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Acute febrile</a:t>
            </a:r>
          </a:p>
          <a:p>
            <a:r>
              <a:rPr lang="en-US" sz="900" dirty="0" smtClean="0"/>
              <a:t> </a:t>
            </a:r>
            <a:r>
              <a:rPr lang="en-US" sz="900" dirty="0" err="1" smtClean="0"/>
              <a:t>mucocutaneous</a:t>
            </a:r>
            <a:r>
              <a:rPr lang="en-US" sz="900" dirty="0" smtClean="0"/>
              <a:t> lymph </a:t>
            </a:r>
          </a:p>
          <a:p>
            <a:r>
              <a:rPr lang="en-US" sz="900" dirty="0" smtClean="0"/>
              <a:t>node syndrome [MCLS]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10551540" y="3696886"/>
            <a:ext cx="10775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Crimean </a:t>
            </a:r>
          </a:p>
          <a:p>
            <a:r>
              <a:rPr lang="en-US" sz="900" dirty="0" smtClean="0"/>
              <a:t>hemorrhagic fever </a:t>
            </a:r>
          </a:p>
          <a:p>
            <a:r>
              <a:rPr lang="en-US" sz="900" dirty="0" smtClean="0"/>
              <a:t>(CHF Congo virus)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69666" y="3769729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Sinusitis</a:t>
            </a:r>
          </a:p>
        </p:txBody>
      </p:sp>
    </p:spTree>
    <p:extLst>
      <p:ext uri="{BB962C8B-B14F-4D97-AF65-F5344CB8AC3E}">
        <p14:creationId xmlns:p14="http://schemas.microsoft.com/office/powerpoint/2010/main" val="39561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92" y="-182563"/>
            <a:ext cx="10515600" cy="1325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Age vs Disease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18" y="771476"/>
            <a:ext cx="11039475" cy="28138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8" y="3585363"/>
            <a:ext cx="110394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92" y="-182563"/>
            <a:ext cx="10515600" cy="1325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Age vs Disease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2" y="819150"/>
            <a:ext cx="11039475" cy="3267075"/>
          </a:xfrm>
          <a:prstGeom prst="rect">
            <a:avLst/>
          </a:prstGeom>
        </p:spPr>
      </p:pic>
      <p:sp>
        <p:nvSpPr>
          <p:cNvPr id="6" name="AutoShape 8" descr="data:image/png;base64,iVBORw0KGgoAAAANSUhEUgAAAYoAAAD8CAYAAABpcuN4AAAABHNCSVQICAgIfAhkiAAAAAlwSFlzAAALEgAACxIB0t1+/AAAADl0RVh0U29mdHdhcmUAbWF0cGxvdGxpYiB2ZXJzaW9uIDMuMC4yLCBodHRwOi8vbWF0cGxvdGxpYi5vcmcvOIA7rQAAIABJREFUeJzt3Xt0XNWd4Pvvr6pUpXfpbcmWbfmNbQgGHBI6dNK8EsikcUhgYtIrISvMIrkdmibpvnPJZCVDM5N1m56eSU9fmHSThkDotA3jhMQhDIRgSMIjGNngp/yQbNmWLOtpvV/1+N0/6siuiJJUth51qvT7rFVLdXbts/U7etSvzt777COqijHGGDMRT6oDMMYY426WKIwxxkzKEoUxxphJWaIwxhgzKUsUxhhjJmWJwhhjzKQsURhjjJmUJQpjjDGTskRhjDFmUr5UBzATysrKtKamJtVhGGNMWtm1a1eHqpZPVS8jEkVNTQ21tbWpDsMYY9KKiJxIpp51PRljjJmUJQpjjDGTskRhjDFmUhkxRmGMMTMhFArR1NTE8PBwqkOZUdnZ2VRXV5OVlXVR+1uiMMYYR1NTEwUFBdTU1CAiqQ5nRqgqnZ2dNDU1sWzZsotqw7qejDHGMTw8TGlpacYkCQARobS0dFpnSZYojDEmTiYliTHTPSbrejKuEo5EUcDnkYz8hzUmHVmiMHPuVNcge5q62dfcQ0PbAKe7h2jpGaJ/JEwoEruHu0fA7/Xgz/IQ8Hkpzs2iPD9AWUGAsvyxh59yZ7s0309Jnp+Az5vio0tv0ajSMxSio3+E3uEQoYgSjSqBLC95AS8luX5K8wN4PZbEZ9Nzzz3HZz7zGerq6rjkkktSHY4lCjP7IlHl7eOdvLj/DK8dbudk1yAQO2uoKsqmLC/AlUuKyQv4CPg8iAihSNR5KKPhKH3DIdr6R6hv76d7MMRIOJrwe+UFvJTmBSjNi72hFeVmkef3kuP3OV+95AV85Pq95I4ry8k6/9pYHJlsOBRhX3MP7548y96mHurb+jneMTDhz3aMzyMsKMxmZUU+qyryuaw6yFVLi1lUlJPxP7O5smXLFq699lq2bt3Kgw8+mOpwLFGY2XOqa5B/ffsEz+1upq1vhOwsD+uqCrluTQVrKgtYXJyDz3txw2TDoQg9QyG6B0P0DofoHQrROxw+97xvOMzRtj4GRsKMhKIMhSKEo5p0+14RSvL9VBQEqCgIUF4QYEFhNjWledSU5bGsLI/i3Ky0emOMRpWDLb28Xt/B7460807jWUYjsaRQXhBgUVEON1xSQVlBgMLsLPICPnweweMRRsNRhkMR+oZDdA2M0t43wsmuQd5q6DzXxoLCABtrSvjg0mI+srKMlRX5afXzcYv+/n7eeOMNXn31VW699VYefPBBotEo9957L7/5zW9YtmwZ0WiUL3/5y9x+++3s2rWLb3zjG/T391NWVsaTTz5JVVXVjMZkicLMKFXlzYZOnnyzkVfqWgG4Ykkxmz+4hKuWFuP3zcz8iewsL9lZXhYUZie9TzgaZSQUe8Mbdt74RsJRRkIRhkNRRsKx7eFQhKFQhF4nEZ3oHGRPUw/dg6PE55rCbB81ZXksL4slj5rSPJaU5lJT6o4koqoc6xjgrYZO3jrWyVsNnXQNjAKwuCSHG9dWsHZhIasqCgjmXNz8+khUOdk1yJHWPg639vH2sU5+ubcFgMrCbD62upw/Xl3GtSvLKMr1z9ixzYW/+cUBDp7undE21y0s5D//6fpJ6/zsZz/j5ptvZvXq1ZSUlLB7926OHTtGY2Mj+/bto62tjbVr1/LlL3+ZUCjEX/zFX/Dzn/+c8vJynnnmGb71rW/xxBNPzGjcSSUKEbkZ+J+AF/gXVf3bca8HgB8BVwGdwOdUtVFESoFtwAeBJ1X1Xqd+AfC7uCaqgX9V1ftF5EvAfwOandceUdV/ucjjM3NkcDTMT3c38+SbjdS39VOY7ePWyxdy49oFlOYHUh0eAD6PB1/AQ17g4j4fhSNR2vtGaOkd5kzPMC09w5zpHeaNhk5+/t5p4s9XCrJ9LC7OdcZU/LHxlfwAwdwscrK8sYc/luzOP4+Nx/h9HgI+zwUN6EeiSlvfMMfaB6hr6WVfcw9vNnTS3jcCQGmen/VVhVxWHeTSRUGKZ+hN2+sRljlnWJ9YXwlAe98Ie5u72dvUw/N7T/NM7Sk8Ah+oLuKjq8v52OoyLq8uuuizyUy3ZcsW7r//fgA2b97Mli1bCIVC3HHHHXg8HiorK7nuuusAOHz4MPv37+emm24CIBKJzPjZBCSRKETECzwK3AQ0Ae+IyHZVPRhX7W7grKquFJHNwMPA54Bh4NvApc4DAFXtAzbEfY9dwE/j2ntmLKkYdzvZOciP3mrkmdpT9A2HWVaWx1c/toJrlpfO2NmDW/i8HqqKcqgqynnfa6PhWBJp7Y0lj9beYdr7Rmg+O0jd6V66h0bPDdQnyyP8QeII+DzOcy+BLA8C9I+E6R0K0943QkTPt1+S52dNZQGbNixkfVWQBYWBOTvDKS8IcMMlC7jhkgVEokpDez97mrrZ39zDIzuO8o+vHKUg28dHVpTx0dXlfHR1mSvHN6b65D8bOjs72bFjB/v370dEiEQiiAi33XZbwvqqyvr163nrrbdmNa5kPlpdDdSr6jEAEdkKbALiE8Um4EHn+TbgERERVR0AXheRlRM1LiKrgAr+8AzDuNhoOMprh9t4traJV+pa8XiEq2tKuPnSSlbN035pv8/DouIcFhW/P4lA7B96KBRhYCTMaFgZCUcYDUcZCUdjXyOxrq9wRAlFYmXh6Ljn4SijkfPPo0BRjp+qYA4fXl5CaX5sHGVpSS6FF9mVNNO8HmH1ggJWLyjgjqsW0z8cZv/pHvY2dVN7oosXD5wBYmc86xYWsqI8n+riHCqD2eQHfOT6fYhAKBLrNuwZio1J9ThjUz1DscdIOEppXmws6UPLS7h2ZRlZaXjGsm3bNr74xS/yz//8z+fKPvaxj1FWVsZPfvIT7rrrLtrb23nttdf4/Oc/z5o1a2hvb+ett97immuuIRQKceTIEdavn9kkl0yiWAScittuAj40UR1VDYtID1AKdCTR/p3EziDiP259VkQ+ChwBvq6qpxLvauZKZ/8IbzR08tsj7bx8sJWeoRCFOT4+fcUibly7gJK89Op/nmsiQq4/9sY3n+Vn+/jw8lI+vLwUVaW5e4j9zb00dg5wsmuQ2sazDIUiSbUV8MW6EfP8XnxeD/ube+geDPFPv2mgODeLf//BxXz9xtVkZ6XPlOktW7bwwAMP/EHZZz/7Werq6qiurubSSy9l9erVfOhDHyIYDOL3+9m2bRv33XcfPT09hMNh7r///pQkikQfD8efQydTZyKbgS/Ebf8C2KKqIyLyVeAp4Pr3BSVyD3APwJIlS5L8VmYioUiUtr4RzvQMcaZnhJaeIVp7h2nsHOTg6R6au2OX/+cHfFy+uIhrV5Zy6aIgPk/6fWoz7iAiVBfnUl2ce65MVRkYjXB2YPTcpAMAr0CW10kMcclhvFAkyp5T3bxe38E//+YYvzvSwaN/diXLyvLm7Lim47XXXntf2X333QfEZkPl5+fT2dnJ1VdfzWWXXQbAhg0b+O1vfzurcSWTKJqAxXHb1cDpCeo0iYgPCAJdUzUsIpcDPlXdNVamqp1xVX5AbLzjfVT1MeAxgI0bN15Y5+88F45E+V19BzuPd7H7xFka2vvp7B99X2bP8goVBdksKc3jo6srWFdVyPKyPDx2sZWZJSJCfsBH/kVOOMjyethYU8LGmhJ2nzjLP/2mgU/9f7/jX+/+EFcsKZ7haOfWpz71Kbq7uxkdHeXb3/42lZWVc/a9k/ltvAOsEpFlxGYibQY+P67OduAu4C3gdmDHuK6kidwJbIkvEJEqVW1xNm8F6pJoxyRhYCTMlp0n+eEbjTR3D+H1CDWluVy2KEhJnp/iPD8lubErnEvy/OQHfPNyvMFkhiuXFvP/fuYyHnr+IH/+4928cN8fU5zGXaSJzjbmypSJwhlzuBd4idj02CdU9YCIPATUqup24HHgaRGpJ3YmsXlsfxFpBAoBv4h8Gvh43Iypfw98cty3vE9EbgXCTltfmsbxGUd9Wx9feXoXDe0DXFJZwNdvXM3li4O25IXJaKX5Af7yhlX85+0H+Poz7/HElz445RmxqmbcB6TkPrdPTKbbgBts3LhRa2trUx2Ga724v4VvPLsHn1e497pVXLYomOqQjJlTLx9s5Yk3jvPALZfw1Y+tmLDe8ePHKSgoyKilxsfuR9HX1/e++1GIyC5V3ThVG/N7CsY88GZ9B1/78bssK8/j/htWuebiN2Pm0o1rK9jT1M0jO+q584NLCOYmnj5cXV1NU1MT7e3tcxzh7Bq7w93FskSRwZrODvK1f9tNZVE2/+mWteT4rZvJzE8iwh1XVfPAT/fxwzePc/+NqxPWy8rKuui7wGUym9uYoYZDEb7y9C5GwlH+6sbVliTMvLe0NI8P1hTzxOvH6R0OpTqctGKJIkP9028aOHC6lz//k5UJl5wwZj667YpqeofD/OjNxlSHklYsUWSg9r4RHvvtMa5eVsJVS9N77rgxM2lZWR5XLiniB787ztBocleAG0sUGemRHUcZDkXYvHHx1JWNmWc+eVkVPUMhXjnUmupQ0oYligxzonOAH799kusvqbAuJ2MSWFtZSHFuFtvfG7/AhJmIJYoM8w+/PorXI3zmyoufCmdMJvN4hA8tL+XVw202qJ0kSxQZpGtglOf3nua6NRUzdmMaYzLRR1aUEoooL+0/k+pQ0oIligzy3LvNhCLKdZdUpDoUY1xtRXk+FQUBtu+x7qdkWKLIEKrK1p0nWVmRz5KS3Kl3MGYeExGuWVHKm/WddPSPpDoc17NEkSHePdXN0bZ+rltjZxPGJOOPVpQRUeX/WPfTlCxRZIhndp4iO8vDNctLUx2KMWlhSUkuFQUBfncks9Z1mg2WKDLAwEiY7XtPc83yUluqw5gLsH5hIb8/1kkkmv6raM8mSxQZ4LdH2hkajXDtyrJUh2JMWlm/MEjvcJj9zT2pDsXVLFFkgFcOtZEX8LK6siDVoRiTVtYvLATgjYaOFEfibpYo0lw0quw41Mbl1UX4PPbrNOZCFOX6WVySwxv1ligmY+8sae69pm66Bka5Ms1vHG9MqqxfGKS28SwjYVskcCKWKNLcjro2PAKXVxelOhRj0tL6hYWMhKPsPtGd6lBcyxJFmvt1XStrKgvIz7abFRpzMdZVFeIReNPGKSaUVKIQkZtF5LCI1IvIAwleD4jIM87rb4tIjVNeKiKviki/iDwybp/XnDbfcx4Vk7Vl3q+5e4hDZ/qs28mYacj1+1henm/jFJOYMlGIiBd4FLgFWAfcKSLrxlW7GzirqiuB7wEPO+XDwLeBv56g+T9T1Q3Oo22Ktsw4Ow7FfmRXWKIwZlrWVhawr7nHxikmkMwZxdVAvaoeU9VRYCuwaVydTcBTzvNtwA0iIqo6oKqvE0sYyUrY1gXsP2+8Wd9BWb6fhcHsVIdiTFpbUZ5PKKIcaulLdSiulEyiWAScittucsoS1lHVMNADJLOWxA+dbqdvxyWDpNoSkXtEpFZEatvb598l+KrKzuNdrK0sxPKoMdOzoiIfgD1NNqCdSDKJItG70Pjr3ZOpM96fqeplwB87jy9cSFuq+piqblTVjeXl5VN8q8xzrGOAzoFR1lTZRXbGTFdpnp+inCz2nLIrtBNJJlE0AfE3X64Gxi/ifq6OiPiAINA1WaOq2ux87QP+jVgX10W1NR+9czz2I1lbWZjiSIxJfyLC8vI83jt1NtWhuFIyieIdYJWILBMRP7AZ2D6uznbgLuf57cAOVZ3wjEJEfCJS5jzPAj4F7L+Ytuarnce7COZkUWXjE8bMiBXl+RxrH6DPbo/6PlNOvlfVsIjcC7wEeIEnVPWAiDwE1KrqduBx4GkRqSf26X/z2P4i0ggUAn4R+TTwceAE8JKTJLzAr4EfOLtM2JY57+3jXaypLLDxCWNmyIryfBTY19zDH62wBTbjJXWVlqq+ALwwruw7cc+HgTsm2LdmgmavmqD+hG2ZmObuIZq7h7hxrd2kyJiZsrw8D4A9pyxRjGdXZqehsfGJNTY+YcyMKcjOorIwwJ5TNvNpPEsUaWhnYxe5fi9L7d7Yxsyo5eX5NkU2AUsUaejtY52sXlCAx2PjE8bMpBXl+bT0DNPWdyHXCGc+SxRppm84REP7AKucC4SMMTNnbJxiX5NdTxHPEkWa2d/cC8ROkY0xM2uJ05176Iwt5RHPEkWa2dcc6z9dXpaX4kiMyTy5fh/lBQEOW6L4A5Yo0sy+5l7K8v0U5mSlOhRjMtLi4hzqWnpTHYarWKJIM3ubulleZt1OxsyWxSW5HO8YYDQcTXUormGJIo30DIY40TnIsnLrdjJmtiwpySUcVRra+1MdimtYokgj+0/HZmLY+IQxs2dx8diAtnU/jbFEkUb2NccSxTJLFMbMmqqibHwesZlPcSxRpJF9TT1UFAQoyLaBbGNmi8/jYVFxjt3tLo4lijSyp6nbziaMmQOLi3Ot6ymOJYo00T04StPZIRufMGYOLCnJpbV3hO7B0VSH4gqWKNLEufEJuyLbmFm32K7Q/gOWKNLE2AVANaW2Yqwxs21sKQ+7QjvGEkWaOHSmj5I8vw1kGzMHinOzKAj4bJzCYYkiTRw+00d1cU6qwzBmXhARFhXncLTNLroDSxRpIRyJcrS1/9zpsDFm9i0syqHBEgWQZKIQkZtF5LCI1IvIAwleD4jIM87rb4tIjVNeKiKviki/iDwSVz9XRH4pIodE5ICI/G3ca18SkXYRec95/IfpH2Z6a+wcYDQStURhzBxaGMzh7GCIrgGb+TRlohARL/AocAuwDrhTRNaNq3Y3cFZVVwLfAx52yoeBbwN/naDpv1fVS4ArgI+IyC1xrz2jqhucx79c0BFloDrnwh9LFMbMnUXF2QC25hPJnVFcDdSr6jFVHQW2ApvG1dkEPOU83wbcICKiqgOq+jqxhHGOqg6q6qvO81FgN1A9jePIaIfP9OGR2KmwMWZuLAzG/t+s+ym5RLEIOBW33eSUJayjqmGgByhNJgARKQL+FHglrvizIrJXRLaJyOJk2slkh870srAohyyvDSkZM1fK8gP4vR47oyC5RCEJyvQi6ry/YREfsAX4R1U95hT/AqhR1Q8Av+b8mcr4fe8RkVoRqW1vb5/qW6W1upa+cxcAGWPmhscjVBVlU29nFEkliiYg/lN9NXB6ojrOm38Q6Eqi7ceAo6r6D2MFqtqpqiPO5g+AqxLtqKqPqepGVd1YXl6exLdKT33DIZq7h1hSbInCmLm2MJhjiYLkEsU7wCoRWSYifmAzsH1cne3AXc7z24EdqjrpGYWI/FdiCeX+ceVVcZu3AnVJxJixjrTaQLYxqbKwKJums0MMhyKpDiWlfFNVUNWwiNwLvAR4gSdU9YCIPATUqup24HHgaRGpJ3YmsXlsfxFpBAoBv4h8Gvg40At8CzgE7BYRgEecGU73icitQNhp60szdKxpaWytGet6MmbuLSzKQYlNUb+ksjDV4aTMlIkCQFVfAF4YV/aduOfDwB0T7FszQbOJxjVQ1W8C30wmrvngUEsfuX4vZfn+VIdizLwzNtOwvq1/XicKm0bjckdaY0t3OGddxpg5VBXMRoCGtoFUh5JSlihcrqG9n0V2/YQxKRHweSkvCMz7KbKWKFysZzBER/+oXWhnTApVBbMtUaQ6ADOxho7YH+fYFaLGmLm3sCiHhvZ+otEpLw3LWJYoXGxs6QA7ozAmdRYW5TAcitLSOzx15QxlicLFGtoH8HmE8oJAqkMxZt6qLIwtDtjYMX8HtC1RuFhDez9VwWy8HpvxZEyqVAVjieKYJQrjRvVt/VRZt5MxKVWc58fv89gZhXGfUCTKqa5BG8g2JsU8IlQWZluiMO5zonOQcFRZWJSd6lCMmfcqC7Ot68m4z9i8bZvxZEzqVQazOdU1SDgSTXUoKWGJwqXOJQrrejIm5SqD2YSjSnP3UKpDSQlLFC7V0DZASZ6fHL831aEYM+/N95lPlihcqr6tj4VBG58wxg3m+7UUlihcSFU51j5g4xPGuEQwJ4ucLK8lCuMe7f0j9I2ELVEY4xIiQlVw/s58skThQmNr31uiMMY9FgSzOW6JwrjF+RlPNkZhjFtUFWZzunuIkfD8u3+2JQoXamjvJ9vnoSTPbn9qjFtUBrOJKpzqGkx1KHPOEoULja3xZLc/NcY9xqbIHu+wRJGQiNwsIodFpF5EHkjwekBEnnFef1tEapzyUhF5VUT6ReSRcftcJSL7nH3+UZx3RREpEZGXReSo87V4+oeZXhra+218whiXqSyM/U/Ox5lPUyYKEfECjwK3AOuAO0Vk3bhqdwNnVXUl8D3gYad8GPg28NcJmv4+cA+wynnc7JQ/ALyiqquAV5zteWNoNMLp7mEbnzDGZfKzfRRk++blzKdkziiuBupV9ZiqjgJbgU3j6mwCnnKebwNuEBFR1QFVfZ1YwjhHRKqAQlV9S1UV+BHw6QRtPRVXPi8c67A1noxxq/m6imwyiWIRcCpuu8kpS1hHVcNAD1A6RZtNE7S5QFVbnLZagIokYswYDe02NdYYt4qtItuf6jDmXDKJItGI6vi7jCdTZzr139+AyD0iUisite3t7Reyq6s1tPUjnF8ywBjjHpXBbFp7RxganV9TZJNJFE3A4rjtauD0RHVExAcEga4p2qyeoM1Wp2tqrIuqLVEDqvqYqm5U1Y3l5eVJHEZ6aGjvp6IwgN9nE9KMcZuxmU+NnfOr+ymZd6N3gFUiskxE/MBmYPu4OtuBu5zntwM7nLGHhJwupT4R+bAz2+mLwM8TtHVXXPm8UN/WT5UtLW6MK1U6/5vz7Qpt31QVVDUsIvcCLwFe4AlVPSAiDwG1qrodeBx4WkTqiZ1JbB7bX0QagULALyKfBj6uqgeB/wt4EsgB/o/zAPhb4FkRuRs4CdwxEweaDqJRpbFjgOvXLkh1KMaYBMa6hC1RJKCqLwAvjCv7TtzzYSZ4Q1fVmgnKa4FLE5R3AjckE1emOd0zxHA4arc/NcalcvxeinOz5t3MJ+sId5GxGU+LrOvJGNdaUDj/Fge0ROEiDW12DYUxblc1D1eRtUThIg3t/eQHYld/GmPcqbIwm86BUXqHQ6kOZc5YonCR+rZ+FhZl22KAxrjY2Myn+TROYYnCRRra+1lo4xPGuNr5VWQtUZg51jMUoqN/1MYnjHG5Bc4U2cZ5tNy4JQqXONZuA9nGpAO/z0N5foDj82jNJ0sULnF+MUC7hsIYt1sQDHC8084ozBxraO/H5xEqCixRGON2lYXZHG/vZ5KVijKKJQqXaGjrpzKYjddjM56McbuqYA69w2HODs6PKbKWKFyi3mY8GZM25tuaT5YoXCAUiXKyc9DGJ4xJE5Vjy41bojBz5WTXIOGo2ownY9JERUEAj9gZhZlDtsaTMenF5/VQUZDN8XlyAyNLFC4wNjV27IpPY4z7VQYDHG+3RGHmSEN7PyV5fnL9thigMemisjCHxs6BeTFF1hKFCzS09dvZhDFppjKYzeBohPa+kVSHMussUaSYqsYWA7TxCWPSytgU2WPzYEDbEkWKdfSP0jsctmsojEkzVfNoimxSiUJEbhaRwyJSLyIPJHg9ICLPOK+/LSI1ca990yk/LCKfcMrWiMh7cY9eEbnfee1BEWmOe+2TM3Oo7tRwbjFA63oyJp2U5QfI8sq8mPk05eipiHiBR4GbgCbgHRHZrqoH46rdDZxV1ZUishl4GPiciKwDNgPrgYXAr0VktaoeBjbEtd8MPBfX3vdU9e+nf3juN5YoFlnXkzFpxeOR2P2z58HMp2TOKK4G6lX1mKqOAluBTePqbAKecp5vA26Q2G3aNgFbVXVEVY8D9U578W4AGlT1xMUeRDpraBsg4PNQnOdPdSjGmAtUWZhN4zw4o0gmUSwCTsVtNzllCeuoahjoAUqT3HczsGVc2b0isldEnhCR4iRiTFtjA9keu/2pMWlnQWE2jZ2DRKOZPUU2mUSR6B1s/E9lojqT7isifuBW4H/Hvf59YAWxrqkW4L8nDErkHhGpFZHa9vb2iaN3uXqbGmtM2qoMZjMajnK6ZyjVocyqZBJFE7A4brsaOD1RHRHxAUGgK4l9bwF2q2rrWIGqtqpqRFWjwA94f1fVWL3HVHWjqm4sLy9P4jDcZ2g0wunuIZsaa0yaOj/zKbNvYpRMongHWCUiy5wzgM3A9nF1tgN3Oc9vB3Zo7HLF7cBmZ1bUMmAVsDNuvzsZ1+0kIlVxm7cB+5M9mHRzvGMABZsaa0yaOrfceIaPU0w560lVwyJyL/AS4AWeUNUDIvIQUKuq24HHgadFpJ7YmcRmZ98DIvIscBAIA19T1QiAiOQSm0n1lXHf8u9EZAOxLqrGBK9nDJsaa0x6K87zE/B5Mn7mU1KLC6nqC8AL48q+E/d8GLhjgn2/C3w3QfkgsQHv8eVfSCamTNDQ3o8Qu1uWMSb9eESoCmb+zCe7MjuFGtoHKC8I4PfZr8GYdFVRmJ3x96Wwd6gUamizNZ6MSXdVwWxOdQ0SjkRTHcqssUSRItGocqyjn4U2NdaYtFZZmE04qjSdzdwpspYoUuR0zxDDoaidURiT5sbun53JM58sUaTIubvaWaIwJq2NTUbJ5JlPlihS5GhrHwDVliiMSWuF2T5y/d6MnvlkiSJFjrb2E8zJojAnK9WhGGOmQUSoDGb2zCdLFClypLXPlhY3JkNUZvgUWUsUKaCqHG3rZ1GxJQpjMkFlMJvms0OMhCOpDmVWWKJIgTO9w/SPhKm2RGFMRqgszEaBk52ZuTigJYoUONoaW+PJBrKNyQznZj5laPeTJYoUODI246k4N8WRGGNmwti1FJk688kSRQrUt9mMJ2MySX7AR0G2z84ozMw50tpnS4sbk2EWBnM42taf6jBmhSWKOaaqHGntt24nYzJMdXEOR1r7iN2zLbNYophjrb0jsRlPNpBtTEapLs6hdyhMe/9IqkOZcZYo5tj5gWxLFMZK0cYvAAARrUlEQVRkkrFegrFZjZnEEsUcG+vDtK4nYzLL2AW0Yx8GM4klijl2tLWPwmyfzXgyJsMU5WSRH/BxxM4ozHQdOtNnZxPGZCARYVFxDkfb5ukZhYjcLCKHRaReRB5I8HpARJ5xXn9bRGriXvumU35YRD4RV94oIvtE5D0RqY0rLxGRl0XkqPO1eHqH6B6RqHL4TB9LSi1RGJOJqosyc+bTlIlCRLzAo8AtwDrgThFZN67a3cBZVV0JfA942Nl3HbAZWA/cDPwvp70x16nqBlXdGFf2APCKqq4CXnG2M8KJzgGGQhGWlliiMCYTnZv51JdZM5+SOaO4GqhX1WOqOgpsBTaNq7MJeMp5vg24QUTEKd+qqiOqehyod9qbTHxbTwGfTiLGtFDXEjslXVqal+JIjDGz4dzMpwy78C6ZRLEIOBW33eSUJayjqmGgByidYl8FfiUiu0Tknrg6C1S1xWmrBahI7lDcr66lF49g96EwJkNVZ+jMJ18SdSRB2fgOuInqTLbvR1T1tIhUAC+LyCFV/W0S8cS+YSy53AOwZMmSZHdLqbqWXhYV5eD32RwCYzJRMCeLggyc+ZTMO1YTsDhuuxo4PVEdEfEBQaBrsn1VdexrG/Ac57ukWkWkymmrCmhLFJSqPqaqG1V1Y3l5eRKHkXoHW3pZYuMTxmQsEWFhcQ5HM+yMIplE8Q6wSkSWiYif2OD09nF1tgN3Oc9vB3ZobNh/O7DZmRW1DFgF7BSRPBEpABCRPODjwP4Ebd0F/PziDs1dugdHaekZZomNTxiT0aqLcjjSllkzn6ZMFM6Yw73AS0Ad8KyqHhCRh0TkVqfa40CpiNQD38CZqaSqB4BngYPAi8DXVDUCLABeF5E9wE7gl6r6otPW3wI3ichR4CZnO+0dbOkFsBlPxmS4xSW59A6FOdM7nOpQZkwyYxSo6gvAC+PKvhP3fBi4Y4J9vwt8d1zZMeDyCep3AjckE1c6OT/jyRKFMZmsxuk1ONDce+7Od+nORlXnSF1LL8GcLIpy/akOxRgzi5aW5iLAgdO9qQ5lxliimCN1Lb12NmHMPJCd5aUqmM2B0z2pDmXGWKKYA6FIlCOtfTbjyZh5YmlpniUKc2GOtvYTiui5vktjTGarKc2luXuY7sHRVIcyIyxRzIE9Td0ArCjPT3Ekxpi5UFMW+1B4MEPGKSxRzIE9p7opCPhYUBhIdSjGmDkwtp5bpgxoW6KYA++d6mZ5RR6xdRKNMZkumJNFSZ4/Y8YpLFHMssHRMEda+6zbyZh5ZmlJLvvtjMIkY39zL1G18Qlj5puasjyOtfczHIqkOpRps0Qxy/acsoFsY+ajmtI8ohq7/XG6s0Qxy95r6qaiIEAwJyvVoRhj5lCNc4Ht/ub0H6ewRDHL3jvZzfJyu37CmPmmvCBAYY6Pd092pzqUabNEMYs6+kdo7h6ybidj5iERYXVFAbUnulIdyrRZophFe50L7VZaojBmXlq1oIATnYN09I+kOpRpsUQxi3af6MYj56/SNMbML2sWFACw+8TZFEcyPZYoZtHvj3WyvCyP7CxvqkMxxqTAsrI8fB5h10lLFCaBodEI753qZm1VYapDMcakiN/nYVlZHrsaLVGYBHadOEs4qqxbGEx1KMaYFFq1oIC9TT2MhNP3wjtLFLPk98c68cj5PkpjzPy0ekE+o5FoWi8QaIlilrzV0Mny8nxy/DY+Ycx8tjoDBrSTShQicrOIHBaRehF5IMHrARF5xnn9bRGpiXvtm075YRH5hFO2WEReFZE6ETkgIn8ZV/9BEWkWkfecxyenf5hza3A0zJ6mbtbZ+IQx815xrp+KggC70jhR+KaqICJe4FHgJqAJeEdEtqvqwbhqdwNnVXWliGwGHgY+JyLrgM3AemAh8GsRWQ2Egb9S1d0iUgDsEpGX49r8nqr+/Uwd5Fw7Nz5hicIYQ6wL+vfHOolGFY8n/W43kMwZxdVAvaoeU9VRYCuwaVydTcBTzvNtwA0Su/nCJmCrqo6o6nGgHrhaVVtUdTeAqvYBdcCi6R+OO5wbn6i08QljDFxWHeTsYIj9aXp/imQSxSLgVNx2E+9/Uz9XR1XDQA9Qmsy+TjfVFcDbccX3isheEXlCRIoTBSUi94hIrYjUtre3J3EYc+ethk5WlOfb9RPGGAA+UF0EwG8Ou+u9KlnJJIpE50maZJ1J9xWRfOAnwP2qOjYl4PvACmAD0AL890RBqepjqrpRVTeWl5dPfgRzqGtglPdOdXPpIpsWa4yJCeZksbwsj9eOZG6iaAIWx21XA6cnqiMiPiAIdE22r4hkEUsSP1bVn45VUNVWVY2oahT4AbGur7TxSl0rUYWNSxOeCBlj5qkPVBfx7smz9AyGUh3KBUsmUbwDrBKRZSLiJzY4vX1cne3AXc7z24EdqqpO+WZnVtQyYBWw0xm/eByoU9X/Ed+QiFTFbd4G7L/Qg0qllw+2UprnZ5mt72SMiXP54iBRhTcaOlIdygWbMlE4Yw73Ai8RG3R+VlUPiMhDInKrU+1xoFRE6oFvAA84+x4AngUOAi8CX1PVCPAR4AvA9Qmmwf6diOwTkb3AdcDXZ+pgZ9vQaITfHm3nqqXFxHKhMcbErKooIM/vTctxiimnxwKo6gvAC+PKvhP3fBi4Y4J9vwt8d1zZ6yQev0BVv5BMTG70en0Hw6EoG2tKUh2KMcZlvB5h/aIgrx1pQ1XT6sOkXZk9g3514Ax5fi9rq2xarDHm/S6vLqK1dyTt7qNtiWKGRKLKr+ta2bC4CJ/HfqzGmPe7ckkRHoFf7Bk/H8jd7B1thuw83sXZwZB1OxljJlSU6+cD1UX87N1motHxVxm4lyWKGfJs7Sly/V42LC5KdSjGGBe7dmUZp3uG2dmYPvfStkQxA7oHR/nl3hauXVlmV2MbYya1saaYnCwPz+1uTnUoSbNEMQN+uruZ0UiU6y+pSHUoxhiXC/i8bKwp4Zf7WhgOpcfNjCxRTJOq8m87T7KyIp+lpXaRnTFman+8qpz+kTCv1LWlOpSkWKKYpl0nzlLf1m9nE8aYpK2vKqQkz8+P3z6R6lCSYolimn701glysrxcs7w01aEYY9KExyPccmklbzZ0svuk+29oZIliGg6d6eUXe05z49oKG8Q2xlyQG9cuID/g45Ed9akOZUqWKKbhv710mFy/l1svz5h7Lhlj5kh2lpdbLq1kx6E2Dp7unXqHFLJEcZFqG7t4pa6NT12+kPzspJbMMsaYP/Dx9ZXkZHl59DV3n1VYorgIqsrDLx6iKDeLm9dXpjocY0yayg/4+MT6Bbywt4Wdx917AZ4liovwr78/wTuNZ/nsldU2NmGMmZZNGxZRXhDg/962h8HRcKrDScgSxQU6eLqX//J8HRsWF9mUWGPMtGVnefnKR5dzonOQv3vxcKrDScgSxQUYHA1z77/tJi/g5asfW4EnjdaTN8a417qFQT6+bgFPvtnIb1x4X21LFEkaHA3zlad3cbxjgD//k5UEc7JSHZIxJoPcefUSFpfk8NWnd/GOyxYMtESRhN7hEF98fCdv1Hdwz0eXc+miYKpDMsZkmOwsL//plrUU52bxpR/u5F0XXYhniWIKe051c/v33+TdU938xfWr+JM1Ni5hjJkdRbl+vvXv1pEf8LH5sd/zxOvHXXHfiqQShYjcLCKHRaReRB5I8HpARJ5xXn9bRGriXvumU35YRD4xVZsissxp46jTpn96h3hxWnuHeXD7AT796Bt09I/yHz+xhg/bMh3GmFlWkufnwT9dz/qFhTz0/EE+/4PfU9vYhWrqEoZM9c1FxAscAW4CmoB3gDtV9WBcnT8HPqCqXxWRzcBtqvo5EVkHbAGuBhYCvwZWO7slbFNEngV+qqpbReSfgD2q+v3JYty4caPW1tZe6LH/AVWluXuIXSfO8vzeFnbUtRFV5aZ1C/jcBxeT67eL6owxc0dVee1wOz/eeYKBkQiXLirktiuquWZ5KZdUFuDxTH8yjYjsUtWNU9VL5t3vaqBeVY85DW8FNgEH4+psAh50nm8DHhERccq3quoIcFxE6p32SNSmiNQB1wOfd+o85bQ7aaK4WC8dOMOz75ziTO8wLT3DdA2MAhDMyeLffaCK69ZUUBnMno1vbYwxkxIRrrukgmtWlPK7o+386mAr/+X52Nturt/LoqIcFhXncNcf1XDdLHeJJ5MoFgGn4rabgA9NVEdVwyLSA5Q65b8ft+/YwkiJ2iwFulU1nKD+jOsdCnGya5BgThYblxazvCyPS6oKqSnNwzsD2doYY6YrP+Djtiuque2Katr6htnf3Et9Wx8d/aO0dA8zPDr7Nz9KJlEkescc3181UZ2JyhONjUxW//1BidwD3ONs9otIoitVyoCORPu7jMU5syzOmWVxzqwZjfNX09t9aTKVkkkUTcDiuO1q4PQEdZpExAcEga4p9k1U3gEUiYjPOatI9L0AUNXHgMcmC1xEapPpf0s1i3NmWZwzy+KcWekSZ7xkZj29A6xyZiP5gc3A9nF1tgN3Oc9vB3ZobJR8O7DZmRW1DFgF7JyoTWefV502cNr8+cUfnjHGmOma8ozCGXO4F3gJ8AJPqOoBEXkIqFXV7cDjwNPOYHUXsTd+nHrPEhv4DgNfU9UIQKI2nW/5/wBbReS/Au86bRtjjEmRKafHpjMRucfponI1i3NmWZwzy+KcWekSZ7yMThTGGGOmz5bwMMYYM6mMSRQi8oSItInI/riyEhF52VkO5GURKU5xjItF5FURqRORAyLyly6NM1tEdorIHifOv3HKXbG8yngi4hWRd0XkeWfbdXGKSKOI7BOR90Sk1ilz1e/dialIRLaJyCHn7/Qat8UpImucn+PYo1dE7ndbnE6sX3f+h/aLyBbnf8t1f59TyZhEATwJ3Dyu7AHgFVVdBbzibKdSGPgrVV0LfBj4mrPMidviHAGuV9XLgQ3AzSLyYeBh4HtOnGeBu1MYY7y/BOritt0a53WquiFuaqTbfu8A/xN4UVUvAS4n9nN1VZyqetj5OW4ArgIGgedwWZwisgi4D9ioqpcSm7izGff+fU5MVTPmAdQA++O2DwNVzvMq4HCqYxwX78+JrXfl2jiBXGA3sSvnOwCfU34N8JIL4qsm9qZwPfA8sYs23RhnI1A2rsxVv3egEDiOM3bp1jjHxfZx4A03xsn5FStKiM0wfR74hBv/Pqd6ZNIZRSILVLUFwPnqmjXCJbbC7hXA27gwTqc75z2gDXgZaGAOl1e5AP8A/Ecg6mzP6TIwF0CBX4nILmdVAXDf73050A780OnK+xcRycN9ccbbTGzhUXBZnKraDPw9cBJoAXqAXbjz73NSmZ4oXElE8oGfAPeram+q40lEVSMaO7WvJraQ49pE1eY2qj8kIp8C2lR1V3xxgqpumNr3EVW9EriFWJfjR1MdUAI+4Erg+6p6BTCAO7rDEnL69m8F/neqY0nEGSPZBCwjtnp2HrHf/3hu+PucVKYnilYRqQJwvralOB5EJItYkvixqv7UKXZdnGNUtRt4jdiYSpHElmiBSZZXmUMfAW4VkUZgK7Hup3/AfXGiqqedr23E+tOvxn2/9yagSVXfdra3EUscbotzzC3AblVtdbbdFueNwHFVbVfVEPBT4I9w4d/nVDI9UcQvLZLy5UBERIhdaV6nqv8j7iW3xVkuIkXO8xxif/B1uGx5FVX9pqpWq2oNsS6IHar6Z7gsThHJE5GCsefE+tX347Lfu6qeAU6JyBqn6AZiqyq4Ks44d3K+2wncF+dJ4MMikuv874/9PF3195mUVA+SzODA0RZi/YAhYp+M7ibWX/0KcNT5WpLiGK8ldpq5F3jPeXzShXF+gNjyKXuJvaF9xylfTmytrnpip/uBVP/e42L+E+B5N8bpxLPHeRwAvuWUu+r37sS0Aah1fvc/A4pdGmcu0AkE48rcGOffAIec/6OngYDb/j6TediV2cYYYyaV6V1PxhhjpskShTHGmElZojDGGDMpSxTGGGMmZYnCGGPMpCxRGGOMmZQlCmOMMZOyRGGMMWZS/z+vqcPYOa3wKAAAAABJRU5ErkJggg=="/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65073" y="2659235"/>
            <a:ext cx="108664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800" dirty="0" smtClean="0"/>
              <a:t>Phenomena mots effected</a:t>
            </a:r>
            <a:r>
              <a:rPr lang="en-US" sz="1800" dirty="0" smtClean="0"/>
              <a:t> patients</a:t>
            </a:r>
            <a:endParaRPr lang="en-US" sz="1800" dirty="0" smtClean="0"/>
          </a:p>
          <a:p>
            <a:pPr lvl="1"/>
            <a:r>
              <a:rPr lang="en-US" sz="1600" dirty="0" smtClean="0"/>
              <a:t>25 to 55 oldest people</a:t>
            </a:r>
          </a:p>
          <a:p>
            <a:pPr lvl="1"/>
            <a:r>
              <a:rPr lang="en-US" sz="1600" dirty="0" smtClean="0"/>
              <a:t>65 to 70 </a:t>
            </a:r>
            <a:r>
              <a:rPr lang="en-US" sz="1600" dirty="0" smtClean="0"/>
              <a:t>oldest people</a:t>
            </a:r>
            <a:endParaRPr lang="en-US" sz="1600" dirty="0" smtClean="0"/>
          </a:p>
          <a:p>
            <a:r>
              <a:rPr lang="en-US" sz="1800" dirty="0" smtClean="0"/>
              <a:t>Viral Fever most effected patients </a:t>
            </a:r>
          </a:p>
          <a:p>
            <a:pPr lvl="1"/>
            <a:r>
              <a:rPr lang="en-US" sz="1600" dirty="0" smtClean="0"/>
              <a:t>20 to 38 or 50 to 55 </a:t>
            </a:r>
            <a:r>
              <a:rPr lang="en-US" sz="1600" dirty="0" smtClean="0"/>
              <a:t>oldest people</a:t>
            </a:r>
            <a:endParaRPr lang="en-US" sz="1600" dirty="0" smtClean="0"/>
          </a:p>
          <a:p>
            <a:r>
              <a:rPr lang="en-US" sz="1800" dirty="0" smtClean="0"/>
              <a:t>Typhoid most effected patients </a:t>
            </a:r>
          </a:p>
          <a:p>
            <a:pPr lvl="1"/>
            <a:r>
              <a:rPr lang="en-US" sz="1400" dirty="0" smtClean="0"/>
              <a:t>55 to 60 oldest people </a:t>
            </a:r>
            <a:r>
              <a:rPr lang="en-US" sz="1400" dirty="0" smtClean="0"/>
              <a:t>oldest people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png;base64,iVBORw0KGgoAAAANSUhEUgAAAYoAAAD8CAYAAABpcuN4AAAABHNCSVQICAgIfAhkiAAAAAlwSFlzAAALEgAACxIB0t1+/AAAADl0RVh0U29mdHdhcmUAbWF0cGxvdGxpYiB2ZXJzaW9uIDMuMC4yLCBodHRwOi8vbWF0cGxvdGxpYi5vcmcvOIA7rQAAIABJREFUeJzt3Xt0XNWd4Pvvr6pUpXfpbcmWbfmNbQgGHBI6dNK8EsikcUhgYtIrISvMIrkdmibpvnPJZCVDM5N1m56eSU9fmHSThkDotA3jhMQhDIRgSMIjGNngp/yQbNmWLOtpvV/1+N0/6siuiJJUth51qvT7rFVLdXbts/U7etSvzt777COqijHGGDMRT6oDMMYY426WKIwxxkzKEoUxxphJWaIwxhgzKUsUxhhjJmWJwhhjzKQsURhjjJmUJQpjjDGTskRhjDFmUr5UBzATysrKtKamJtVhGGNMWtm1a1eHqpZPVS8jEkVNTQ21tbWpDsMYY9KKiJxIpp51PRljjJmUJQpjjDGTskRhjDFmUhkxRmGMMTMhFArR1NTE8PBwqkOZUdnZ2VRXV5OVlXVR+1uiMMYYR1NTEwUFBdTU1CAiqQ5nRqgqnZ2dNDU1sWzZsotqw7qejDHGMTw8TGlpacYkCQARobS0dFpnSZYojDEmTiYliTHTPSbrejKuEo5EUcDnkYz8hzUmHVmiMHPuVNcge5q62dfcQ0PbAKe7h2jpGaJ/JEwoEruHu0fA7/Xgz/IQ8Hkpzs2iPD9AWUGAsvyxh59yZ7s0309Jnp+Az5vio0tv0ajSMxSio3+E3uEQoYgSjSqBLC95AS8luX5K8wN4PZbEZ9Nzzz3HZz7zGerq6rjkkktSHY4lCjP7IlHl7eOdvLj/DK8dbudk1yAQO2uoKsqmLC/AlUuKyQv4CPg8iAihSNR5KKPhKH3DIdr6R6hv76d7MMRIOJrwe+UFvJTmBSjNi72hFeVmkef3kuP3OV+95AV85Pq95I4ry8k6/9pYHJlsOBRhX3MP7548y96mHurb+jneMTDhz3aMzyMsKMxmZUU+qyryuaw6yFVLi1lUlJPxP7O5smXLFq699lq2bt3Kgw8+mOpwLFGY2XOqa5B/ffsEz+1upq1vhOwsD+uqCrluTQVrKgtYXJyDz3txw2TDoQg9QyG6B0P0DofoHQrROxw+97xvOMzRtj4GRsKMhKIMhSKEo5p0+14RSvL9VBQEqCgIUF4QYEFhNjWledSU5bGsLI/i3Ky0emOMRpWDLb28Xt/B7460807jWUYjsaRQXhBgUVEON1xSQVlBgMLsLPICPnweweMRRsNRhkMR+oZDdA2M0t43wsmuQd5q6DzXxoLCABtrSvjg0mI+srKMlRX5afXzcYv+/n7eeOMNXn31VW699VYefPBBotEo9957L7/5zW9YtmwZ0WiUL3/5y9x+++3s2rWLb3zjG/T391NWVsaTTz5JVVXVjMZkicLMKFXlzYZOnnyzkVfqWgG4Ykkxmz+4hKuWFuP3zcz8iewsL9lZXhYUZie9TzgaZSQUe8Mbdt74RsJRRkIRhkNRRsKx7eFQhKFQhF4nEZ3oHGRPUw/dg6PE55rCbB81ZXksL4slj5rSPJaU5lJT6o4koqoc6xjgrYZO3jrWyVsNnXQNjAKwuCSHG9dWsHZhIasqCgjmXNz8+khUOdk1yJHWPg639vH2sU5+ubcFgMrCbD62upw/Xl3GtSvLKMr1z9ixzYW/+cUBDp7undE21y0s5D//6fpJ6/zsZz/j5ptvZvXq1ZSUlLB7926OHTtGY2Mj+/bto62tjbVr1/LlL3+ZUCjEX/zFX/Dzn/+c8vJynnnmGb71rW/xxBNPzGjcSSUKEbkZ+J+AF/gXVf3bca8HgB8BVwGdwOdUtVFESoFtwAeBJ1X1Xqd+AfC7uCaqgX9V1ftF5EvAfwOandceUdV/ucjjM3NkcDTMT3c38+SbjdS39VOY7ePWyxdy49oFlOYHUh0eAD6PB1/AQ17g4j4fhSNR2vtGaOkd5kzPMC09w5zpHeaNhk5+/t5p4s9XCrJ9LC7OdcZU/LHxlfwAwdwscrK8sYc/luzOP4+Nx/h9HgI+zwUN6EeiSlvfMMfaB6hr6WVfcw9vNnTS3jcCQGmen/VVhVxWHeTSRUGKZ+hN2+sRljlnWJ9YXwlAe98Ie5u72dvUw/N7T/NM7Sk8Ah+oLuKjq8v52OoyLq8uuuizyUy3ZcsW7r//fgA2b97Mli1bCIVC3HHHHXg8HiorK7nuuusAOHz4MPv37+emm24CIBKJzPjZBCSRKETECzwK3AQ0Ae+IyHZVPRhX7W7grKquFJHNwMPA54Bh4NvApc4DAFXtAzbEfY9dwE/j2ntmLKkYdzvZOciP3mrkmdpT9A2HWVaWx1c/toJrlpfO2NmDW/i8HqqKcqgqynnfa6PhWBJp7Y0lj9beYdr7Rmg+O0jd6V66h0bPDdQnyyP8QeII+DzOcy+BLA8C9I+E6R0K0943QkTPt1+S52dNZQGbNixkfVWQBYWBOTvDKS8IcMMlC7jhkgVEokpDez97mrrZ39zDIzuO8o+vHKUg28dHVpTx0dXlfHR1mSvHN6b65D8bOjs72bFjB/v370dEiEQiiAi33XZbwvqqyvr163nrrbdmNa5kPlpdDdSr6jEAEdkKbALiE8Um4EHn+TbgERERVR0AXheRlRM1LiKrgAr+8AzDuNhoOMprh9t4traJV+pa8XiEq2tKuPnSSlbN035pv8/DouIcFhW/P4lA7B96KBRhYCTMaFgZCUcYDUcZCUdjXyOxrq9wRAlFYmXh6Ljn4SijkfPPo0BRjp+qYA4fXl5CaX5sHGVpSS6FF9mVNNO8HmH1ggJWLyjgjqsW0z8cZv/pHvY2dVN7oosXD5wBYmc86xYWsqI8n+riHCqD2eQHfOT6fYhAKBLrNuwZio1J9ThjUz1DscdIOEppXmws6UPLS7h2ZRlZaXjGsm3bNr74xS/yz//8z+fKPvaxj1FWVsZPfvIT7rrrLtrb23nttdf4/Oc/z5o1a2hvb+ett97immuuIRQKceTIEdavn9kkl0yiWAScittuAj40UR1VDYtID1AKdCTR/p3EziDiP259VkQ+ChwBvq6qpxLvauZKZ/8IbzR08tsj7bx8sJWeoRCFOT4+fcUibly7gJK89Op/nmsiQq4/9sY3n+Vn+/jw8lI+vLwUVaW5e4j9zb00dg5wsmuQ2sazDIUiSbUV8MW6EfP8XnxeD/ube+geDPFPv2mgODeLf//BxXz9xtVkZ6XPlOktW7bwwAMP/EHZZz/7Werq6qiurubSSy9l9erVfOhDHyIYDOL3+9m2bRv33XcfPT09hMNh7r///pQkikQfD8efQydTZyKbgS/Ebf8C2KKqIyLyVeAp4Pr3BSVyD3APwJIlS5L8VmYioUiUtr4RzvQMcaZnhJaeIVp7h2nsHOTg6R6au2OX/+cHfFy+uIhrV5Zy6aIgPk/6fWoz7iAiVBfnUl2ce65MVRkYjXB2YPTcpAMAr0CW10kMcclhvFAkyp5T3bxe38E//+YYvzvSwaN/diXLyvLm7Lim47XXXntf2X333QfEZkPl5+fT2dnJ1VdfzWWXXQbAhg0b+O1vfzurcSWTKJqAxXHb1cDpCeo0iYgPCAJdUzUsIpcDPlXdNVamqp1xVX5AbLzjfVT1MeAxgI0bN15Y5+88F45E+V19BzuPd7H7xFka2vvp7B99X2bP8goVBdksKc3jo6srWFdVyPKyPDx2sZWZJSJCfsBH/kVOOMjyethYU8LGmhJ2nzjLP/2mgU/9f7/jX+/+EFcsKZ7haOfWpz71Kbq7uxkdHeXb3/42lZWVc/a9k/ltvAOsEpFlxGYibQY+P67OduAu4C3gdmDHuK6kidwJbIkvEJEqVW1xNm8F6pJoxyRhYCTMlp0n+eEbjTR3D+H1CDWluVy2KEhJnp/iPD8lubErnEvy/OQHfPNyvMFkhiuXFvP/fuYyHnr+IH/+4928cN8fU5zGXaSJzjbmypSJwhlzuBd4idj02CdU9YCIPATUqup24HHgaRGpJ3YmsXlsfxFpBAoBv4h8Gvh43Iypfw98cty3vE9EbgXCTltfmsbxGUd9Wx9feXoXDe0DXFJZwNdvXM3li4O25IXJaKX5Af7yhlX85+0H+Poz7/HElz445RmxqmbcB6TkPrdPTKbbgBts3LhRa2trUx2Ga724v4VvPLsHn1e497pVXLYomOqQjJlTLx9s5Yk3jvPALZfw1Y+tmLDe8ePHKSgoyKilxsfuR9HX1/e++1GIyC5V3ThVG/N7CsY88GZ9B1/78bssK8/j/htWuebiN2Pm0o1rK9jT1M0jO+q584NLCOYmnj5cXV1NU1MT7e3tcxzh7Bq7w93FskSRwZrODvK1f9tNZVE2/+mWteT4rZvJzE8iwh1XVfPAT/fxwzePc/+NqxPWy8rKuui7wGUym9uYoYZDEb7y9C5GwlH+6sbVliTMvLe0NI8P1hTzxOvH6R0OpTqctGKJIkP9028aOHC6lz//k5UJl5wwZj667YpqeofD/OjNxlSHklYsUWSg9r4RHvvtMa5eVsJVS9N77rgxM2lZWR5XLiniB787ztBocleAG0sUGemRHUcZDkXYvHHx1JWNmWc+eVkVPUMhXjnUmupQ0oYligxzonOAH799kusvqbAuJ2MSWFtZSHFuFtvfG7/AhJmIJYoM8w+/PorXI3zmyoufCmdMJvN4hA8tL+XVw202qJ0kSxQZpGtglOf3nua6NRUzdmMaYzLRR1aUEoooL+0/k+pQ0oIligzy3LvNhCLKdZdUpDoUY1xtRXk+FQUBtu+x7qdkWKLIEKrK1p0nWVmRz5KS3Kl3MGYeExGuWVHKm/WddPSPpDoc17NEkSHePdXN0bZ+rltjZxPGJOOPVpQRUeX/WPfTlCxRZIhndp4iO8vDNctLUx2KMWlhSUkuFQUBfncks9Z1mg2WKDLAwEiY7XtPc83yUluqw5gLsH5hIb8/1kkkmv6raM8mSxQZ4LdH2hkajXDtyrJUh2JMWlm/MEjvcJj9zT2pDsXVLFFkgFcOtZEX8LK6siDVoRiTVtYvLATgjYaOFEfibpYo0lw0quw41Mbl1UX4PPbrNOZCFOX6WVySwxv1ligmY+8sae69pm66Bka5Ms1vHG9MqqxfGKS28SwjYVskcCKWKNLcjro2PAKXVxelOhRj0tL6hYWMhKPsPtGd6lBcyxJFmvt1XStrKgvIz7abFRpzMdZVFeIReNPGKSaUVKIQkZtF5LCI1IvIAwleD4jIM87rb4tIjVNeKiKviki/iDwybp/XnDbfcx4Vk7Vl3q+5e4hDZ/qs28mYacj1+1henm/jFJOYMlGIiBd4FLgFWAfcKSLrxlW7GzirqiuB7wEPO+XDwLeBv56g+T9T1Q3Oo22Ktsw4Ow7FfmRXWKIwZlrWVhawr7nHxikmkMwZxdVAvaoeU9VRYCuwaVydTcBTzvNtwA0iIqo6oKqvE0sYyUrY1gXsP2+8Wd9BWb6fhcHsVIdiTFpbUZ5PKKIcaulLdSiulEyiWAScittucsoS1lHVMNADJLOWxA+dbqdvxyWDpNoSkXtEpFZEatvb598l+KrKzuNdrK0sxPKoMdOzoiIfgD1NNqCdSDKJItG70Pjr3ZOpM96fqeplwB87jy9cSFuq+piqblTVjeXl5VN8q8xzrGOAzoFR1lTZRXbGTFdpnp+inCz2nLIrtBNJJlE0AfE3X64Gxi/ifq6OiPiAINA1WaOq2ux87QP+jVgX10W1NR+9czz2I1lbWZjiSIxJfyLC8vI83jt1NtWhuFIyieIdYJWILBMRP7AZ2D6uznbgLuf57cAOVZ3wjEJEfCJS5jzPAj4F7L+Ytuarnce7COZkUWXjE8bMiBXl+RxrH6DPbo/6PlNOvlfVsIjcC7wEeIEnVPWAiDwE1KrqduBx4GkRqSf26X/z2P4i0ggUAn4R+TTwceAE8JKTJLzAr4EfOLtM2JY57+3jXaypLLDxCWNmyIryfBTY19zDH62wBTbjJXWVlqq+ALwwruw7cc+HgTsm2LdmgmavmqD+hG2ZmObuIZq7h7hxrd2kyJiZsrw8D4A9pyxRjGdXZqehsfGJNTY+YcyMKcjOorIwwJ5TNvNpPEsUaWhnYxe5fi9L7d7Yxsyo5eX5NkU2AUsUaejtY52sXlCAx2PjE8bMpBXl+bT0DNPWdyHXCGc+SxRppm84REP7AKucC4SMMTNnbJxiX5NdTxHPEkWa2d/cC8ROkY0xM2uJ05176Iwt5RHPEkWa2dcc6z9dXpaX4kiMyTy5fh/lBQEOW6L4A5Yo0sy+5l7K8v0U5mSlOhRjMtLi4hzqWnpTHYarWKJIM3ubulleZt1OxsyWxSW5HO8YYDQcTXUormGJIo30DIY40TnIsnLrdjJmtiwpySUcVRra+1MdimtYokgj+0/HZmLY+IQxs2dx8diAtnU/jbFEkUb2NccSxTJLFMbMmqqibHwesZlPcSxRpJF9TT1UFAQoyLaBbGNmi8/jYVFxjt3tLo4lijSyp6nbziaMmQOLi3Ot6ymOJYo00T04StPZIRufMGYOLCnJpbV3hO7B0VSH4gqWKNLEufEJuyLbmFm32K7Q/gOWKNLE2AVANaW2Yqwxs21sKQ+7QjvGEkWaOHSmj5I8vw1kGzMHinOzKAj4bJzCYYkiTRw+00d1cU6qwzBmXhARFhXncLTNLroDSxRpIRyJcrS1/9zpsDFm9i0syqHBEgWQZKIQkZtF5LCI1IvIAwleD4jIM87rb4tIjVNeKiKviki/iDwSVz9XRH4pIodE5ICI/G3ca18SkXYRec95/IfpH2Z6a+wcYDQStURhzBxaGMzh7GCIrgGb+TRlohARL/AocAuwDrhTRNaNq3Y3cFZVVwLfAx52yoeBbwN/naDpv1fVS4ArgI+IyC1xrz2jqhucx79c0BFloDrnwh9LFMbMnUXF2QC25hPJnVFcDdSr6jFVHQW2ApvG1dkEPOU83wbcICKiqgOq+jqxhHGOqg6q6qvO81FgN1A9jePIaIfP9OGR2KmwMWZuLAzG/t+s+ym5RLEIOBW33eSUJayjqmGgByhNJgARKQL+FHglrvizIrJXRLaJyOJk2slkh870srAohyyvDSkZM1fK8gP4vR47oyC5RCEJyvQi6ry/YREfsAX4R1U95hT/AqhR1Q8Av+b8mcr4fe8RkVoRqW1vb5/qW6W1upa+cxcAGWPmhscjVBVlU29nFEkliiYg/lN9NXB6ojrOm38Q6Eqi7ceAo6r6D2MFqtqpqiPO5g+AqxLtqKqPqepGVd1YXl6exLdKT33DIZq7h1hSbInCmLm2MJhjiYLkEsU7wCoRWSYifmAzsH1cne3AXc7z24EdqjrpGYWI/FdiCeX+ceVVcZu3AnVJxJixjrTaQLYxqbKwKJums0MMhyKpDiWlfFNVUNWwiNwLvAR4gSdU9YCIPATUqup24HHgaRGpJ3YmsXlsfxFpBAoBv4h8Gvg40At8CzgE7BYRgEecGU73icitQNhp60szdKxpaWytGet6MmbuLSzKQYlNUb+ksjDV4aTMlIkCQFVfAF4YV/aduOfDwB0T7FszQbOJxjVQ1W8C30wmrvngUEsfuX4vZfn+VIdizLwzNtOwvq1/XicKm0bjckdaY0t3OGddxpg5VBXMRoCGtoFUh5JSlihcrqG9n0V2/YQxKRHweSkvCMz7KbKWKFysZzBER/+oXWhnTApVBbMtUaQ6ADOxho7YH+fYFaLGmLm3sCiHhvZ+otEpLw3LWJYoXGxs6QA7ozAmdRYW5TAcitLSOzx15QxlicLFGtoH8HmE8oJAqkMxZt6qLIwtDtjYMX8HtC1RuFhDez9VwWy8HpvxZEyqVAVjieKYJQrjRvVt/VRZt5MxKVWc58fv89gZhXGfUCTKqa5BG8g2JsU8IlQWZluiMO5zonOQcFRZWJSd6lCMmfcqC7Ot68m4z9i8bZvxZEzqVQazOdU1SDgSTXUoKWGJwqXOJQrrejIm5SqD2YSjSnP3UKpDSQlLFC7V0DZASZ6fHL831aEYM+/N95lPlihcqr6tj4VBG58wxg3m+7UUlihcSFU51j5g4xPGuEQwJ4ucLK8lCuMe7f0j9I2ELVEY4xIiQlVw/s58skThQmNr31uiMMY9FgSzOW6JwrjF+RlPNkZhjFtUFWZzunuIkfD8u3+2JQoXamjvJ9vnoSTPbn9qjFtUBrOJKpzqGkx1KHPOEoULja3xZLc/NcY9xqbIHu+wRJGQiNwsIodFpF5EHkjwekBEnnFef1tEapzyUhF5VUT6ReSRcftcJSL7nH3+UZx3RREpEZGXReSo87V4+oeZXhra+218whiXqSyM/U/Ox5lPUyYKEfECjwK3AOuAO0Vk3bhqdwNnVXUl8D3gYad8GPg28NcJmv4+cA+wynnc7JQ/ALyiqquAV5zteWNoNMLp7mEbnzDGZfKzfRRk++blzKdkziiuBupV9ZiqjgJbgU3j6mwCnnKebwNuEBFR1QFVfZ1YwjhHRKqAQlV9S1UV+BHw6QRtPRVXPi8c67A1noxxq/m6imwyiWIRcCpuu8kpS1hHVcNAD1A6RZtNE7S5QFVbnLZagIokYswYDe02NdYYt4qtItuf6jDmXDKJItGI6vi7jCdTZzr139+AyD0iUisite3t7Reyq6s1tPUjnF8ywBjjHpXBbFp7RxganV9TZJNJFE3A4rjtauD0RHVExAcEga4p2qyeoM1Wp2tqrIuqLVEDqvqYqm5U1Y3l5eVJHEZ6aGjvp6IwgN9nE9KMcZuxmU+NnfOr+ymZd6N3gFUiskxE/MBmYPu4OtuBu5zntwM7nLGHhJwupT4R+bAz2+mLwM8TtHVXXPm8UN/WT5UtLW6MK1U6/5vz7Qpt31QVVDUsIvcCLwFe4AlVPSAiDwG1qrodeBx4WkTqiZ1JbB7bX0QagULALyKfBj6uqgeB/wt4EsgB/o/zAPhb4FkRuRs4CdwxEweaDqJRpbFjgOvXLkh1KMaYBMa6hC1RJKCqLwAvjCv7TtzzYSZ4Q1fVmgnKa4FLE5R3AjckE1emOd0zxHA4arc/NcalcvxeinOz5t3MJ+sId5GxGU+LrOvJGNdaUDj/Fge0ROEiDW12DYUxblc1D1eRtUThIg3t/eQHYld/GmPcqbIwm86BUXqHQ6kOZc5YonCR+rZ+FhZl22KAxrjY2Myn+TROYYnCRRra+1lo4xPGuNr5VWQtUZg51jMUoqN/1MYnjHG5Bc4U2cZ5tNy4JQqXONZuA9nGpAO/z0N5foDj82jNJ0sULnF+MUC7hsIYt1sQDHC8084ozBxraO/H5xEqCixRGON2lYXZHG/vZ5KVijKKJQqXaGjrpzKYjddjM56McbuqYA69w2HODs6PKbKWKFyi3mY8GZM25tuaT5YoXCAUiXKyc9DGJ4xJE5Vjy41bojBz5WTXIOGo2ownY9JERUEAj9gZhZlDtsaTMenF5/VQUZDN8XlyAyNLFC4wNjV27IpPY4z7VQYDHG+3RGHmSEN7PyV5fnL9thigMemisjCHxs6BeTFF1hKFCzS09dvZhDFppjKYzeBohPa+kVSHMussUaSYqsYWA7TxCWPSytgU2WPzYEDbEkWKdfSP0jsctmsojEkzVfNoimxSiUJEbhaRwyJSLyIPJHg9ICLPOK+/LSI1ca990yk/LCKfcMrWiMh7cY9eEbnfee1BEWmOe+2TM3Oo7tRwbjFA63oyJp2U5QfI8sq8mPk05eipiHiBR4GbgCbgHRHZrqoH46rdDZxV1ZUishl4GPiciKwDNgPrgYXAr0VktaoeBjbEtd8MPBfX3vdU9e+nf3juN5YoFlnXkzFpxeOR2P2z58HMp2TOKK4G6lX1mKqOAluBTePqbAKecp5vA26Q2G3aNgFbVXVEVY8D9U578W4AGlT1xMUeRDpraBsg4PNQnOdPdSjGmAtUWZhN4zw4o0gmUSwCTsVtNzllCeuoahjoAUqT3HczsGVc2b0isldEnhCR4iRiTFtjA9keu/2pMWlnQWE2jZ2DRKOZPUU2mUSR6B1s/E9lojqT7isifuBW4H/Hvf59YAWxrqkW4L8nDErkHhGpFZHa9vb2iaN3uXqbGmtM2qoMZjMajnK6ZyjVocyqZBJFE7A4brsaOD1RHRHxAUGgK4l9bwF2q2rrWIGqtqpqRFWjwA94f1fVWL3HVHWjqm4sLy9P4jDcZ2g0wunuIZsaa0yaOj/zKbNvYpRMongHWCUiy5wzgM3A9nF1tgN3Oc9vB3Zo7HLF7cBmZ1bUMmAVsDNuvzsZ1+0kIlVxm7cB+5M9mHRzvGMABZsaa0yaOrfceIaPU0w560lVwyJyL/AS4AWeUNUDIvIQUKuq24HHgadFpJ7YmcRmZ98DIvIscBAIA19T1QiAiOQSm0n1lXHf8u9EZAOxLqrGBK9nDJsaa0x6K87zE/B5Mn7mU1KLC6nqC8AL48q+E/d8GLhjgn2/C3w3QfkgsQHv8eVfSCamTNDQ3o8Qu1uWMSb9eESoCmb+zCe7MjuFGtoHKC8I4PfZr8GYdFVRmJ3x96Wwd6gUamizNZ6MSXdVwWxOdQ0SjkRTHcqssUSRItGocqyjn4U2NdaYtFZZmE04qjSdzdwpspYoUuR0zxDDoaidURiT5sbun53JM58sUaTIubvaWaIwJq2NTUbJ5JlPlihS5GhrHwDVliiMSWuF2T5y/d6MnvlkiSJFjrb2E8zJojAnK9WhGGOmQUSoDGb2zCdLFClypLXPlhY3JkNUZvgUWUsUKaCqHG3rZ1GxJQpjMkFlMJvms0OMhCOpDmVWWKJIgTO9w/SPhKm2RGFMRqgszEaBk52ZuTigJYoUONoaW+PJBrKNyQznZj5laPeTJYoUODI246k4N8WRGGNmwti1FJk688kSRQrUt9mMJ2MySX7AR0G2z84ozMw50tpnS4sbk2EWBnM42taf6jBmhSWKOaaqHGntt24nYzJMdXEOR1r7iN2zLbNYophjrb0jsRlPNpBtTEapLs6hdyhMe/9IqkOZcZYo5tj5gWxLFMZK0cYvAAARrUlEQVRkkrFegrFZjZnEEsUcG+vDtK4nYzLL2AW0Yx8GM4klijl2tLWPwmyfzXgyJsMU5WSRH/BxxM4ozHQdOtNnZxPGZCARYVFxDkfb5ukZhYjcLCKHRaReRB5I8HpARJ5xXn9bRGriXvumU35YRD4RV94oIvtE5D0RqY0rLxGRl0XkqPO1eHqH6B6RqHL4TB9LSi1RGJOJqosyc+bTlIlCRLzAo8AtwDrgThFZN67a3cBZVV0JfA942Nl3HbAZWA/cDPwvp70x16nqBlXdGFf2APCKqq4CXnG2M8KJzgGGQhGWlliiMCYTnZv51JdZM5+SOaO4GqhX1WOqOgpsBTaNq7MJeMp5vg24QUTEKd+qqiOqehyod9qbTHxbTwGfTiLGtFDXEjslXVqal+JIjDGz4dzMpwy78C6ZRLEIOBW33eSUJayjqmGgByidYl8FfiUiu0Tknrg6C1S1xWmrBahI7lDcr66lF49g96EwJkNVZ+jMJ18SdSRB2fgOuInqTLbvR1T1tIhUAC+LyCFV/W0S8cS+YSy53AOwZMmSZHdLqbqWXhYV5eD32RwCYzJRMCeLggyc+ZTMO1YTsDhuuxo4PVEdEfEBQaBrsn1VdexrG/Ac57ukWkWkymmrCmhLFJSqPqaqG1V1Y3l5eRKHkXoHW3pZYuMTxmQsEWFhcQ5HM+yMIplE8Q6wSkSWiYif2OD09nF1tgN3Oc9vB3ZobNh/O7DZmRW1DFgF7BSRPBEpABCRPODjwP4Ebd0F/PziDs1dugdHaekZZomNTxiT0aqLcjjSllkzn6ZMFM6Yw73AS0Ad8KyqHhCRh0TkVqfa40CpiNQD38CZqaSqB4BngYPAi8DXVDUCLABeF5E9wE7gl6r6otPW3wI3ichR4CZnO+0dbOkFsBlPxmS4xSW59A6FOdM7nOpQZkwyYxSo6gvAC+PKvhP3fBi4Y4J9vwt8d1zZMeDyCep3AjckE1c6OT/jyRKFMZmsxuk1ONDce+7Od+nORlXnSF1LL8GcLIpy/akOxRgzi5aW5iLAgdO9qQ5lxliimCN1Lb12NmHMPJCd5aUqmM2B0z2pDmXGWKKYA6FIlCOtfTbjyZh5YmlpniUKc2GOtvYTiui5vktjTGarKc2luXuY7sHRVIcyIyxRzIE9Td0ArCjPT3Ekxpi5UFMW+1B4MEPGKSxRzIE9p7opCPhYUBhIdSjGmDkwtp5bpgxoW6KYA++d6mZ5RR6xdRKNMZkumJNFSZ4/Y8YpLFHMssHRMEda+6zbyZh5ZmlJLvvtjMIkY39zL1G18Qlj5puasjyOtfczHIqkOpRps0Qxy/acsoFsY+ajmtI8ohq7/XG6s0Qxy95r6qaiIEAwJyvVoRhj5lCNc4Ht/ub0H6ewRDHL3jvZzfJyu37CmPmmvCBAYY6Pd092pzqUabNEMYs6+kdo7h6ybidj5iERYXVFAbUnulIdyrRZophFe50L7VZaojBmXlq1oIATnYN09I+kOpRpsUQxi3af6MYj56/SNMbML2sWFACw+8TZFEcyPZYoZtHvj3WyvCyP7CxvqkMxxqTAsrI8fB5h10lLFCaBodEI753qZm1VYapDMcakiN/nYVlZHrsaLVGYBHadOEs4qqxbGEx1KMaYFFq1oIC9TT2MhNP3wjtLFLPk98c68cj5PkpjzPy0ekE+o5FoWi8QaIlilrzV0Mny8nxy/DY+Ycx8tjoDBrSTShQicrOIHBaRehF5IMHrARF5xnn9bRGpiXvtm075YRH5hFO2WEReFZE6ETkgIn8ZV/9BEWkWkfecxyenf5hza3A0zJ6mbtbZ+IQx815xrp+KggC70jhR+KaqICJe4FHgJqAJeEdEtqvqwbhqdwNnVXWliGwGHgY+JyLrgM3AemAh8GsRWQ2Egb9S1d0iUgDsEpGX49r8nqr+/Uwd5Fw7Nz5hicIYQ6wL+vfHOolGFY8n/W43kMwZxdVAvaoeU9VRYCuwaVydTcBTzvNtwA0Su/nCJmCrqo6o6nGgHrhaVVtUdTeAqvYBdcCi6R+OO5wbn6i08QljDFxWHeTsYIj9aXp/imQSxSLgVNx2E+9/Uz9XR1XDQA9Qmsy+TjfVFcDbccX3isheEXlCRIoTBSUi94hIrYjUtre3J3EYc+ethk5WlOfb9RPGGAA+UF0EwG8Ou+u9KlnJJIpE50maZJ1J9xWRfOAnwP2qOjYl4PvACmAD0AL890RBqepjqrpRVTeWl5dPfgRzqGtglPdOdXPpIpsWa4yJCeZksbwsj9eOZG6iaAIWx21XA6cnqiMiPiAIdE22r4hkEUsSP1bVn45VUNVWVY2oahT4AbGur7TxSl0rUYWNSxOeCBlj5qkPVBfx7smz9AyGUh3KBUsmUbwDrBKRZSLiJzY4vX1cne3AXc7z24EdqqpO+WZnVtQyYBWw0xm/eByoU9X/Ed+QiFTFbd4G7L/Qg0qllw+2UprnZ5mt72SMiXP54iBRhTcaOlIdygWbMlE4Yw73Ai8RG3R+VlUPiMhDInKrU+1xoFRE6oFvAA84+x4AngUOAi8CX1PVCPAR4AvA9Qmmwf6diOwTkb3AdcDXZ+pgZ9vQaITfHm3nqqXFxHKhMcbErKooIM/vTctxiimnxwKo6gvAC+PKvhP3fBi4Y4J9vwt8d1zZ6yQev0BVv5BMTG70en0Hw6EoG2tKUh2KMcZlvB5h/aIgrx1pQ1XT6sOkXZk9g3514Ax5fi9rq2xarDHm/S6vLqK1dyTt7qNtiWKGRKLKr+ta2bC4CJ/HfqzGmPe7ckkRHoFf7Bk/H8jd7B1thuw83sXZwZB1OxljJlSU6+cD1UX87N1motHxVxm4lyWKGfJs7Sly/V42LC5KdSjGGBe7dmUZp3uG2dmYPvfStkQxA7oHR/nl3hauXVlmV2MbYya1saaYnCwPz+1uTnUoSbNEMQN+uruZ0UiU6y+pSHUoxhiXC/i8bKwp4Zf7WhgOpcfNjCxRTJOq8m87T7KyIp+lpXaRnTFman+8qpz+kTCv1LWlOpSkWKKYpl0nzlLf1m9nE8aYpK2vKqQkz8+P3z6R6lCSYolimn701glysrxcs7w01aEYY9KExyPccmklbzZ0svuk+29oZIliGg6d6eUXe05z49oKG8Q2xlyQG9cuID/g45Ed9akOZUqWKKbhv710mFy/l1svz5h7Lhlj5kh2lpdbLq1kx6E2Dp7unXqHFLJEcZFqG7t4pa6NT12+kPzspJbMMsaYP/Dx9ZXkZHl59DV3n1VYorgIqsrDLx6iKDeLm9dXpjocY0yayg/4+MT6Bbywt4Wdx917AZ4liovwr78/wTuNZ/nsldU2NmGMmZZNGxZRXhDg/962h8HRcKrDScgSxQU6eLqX//J8HRsWF9mUWGPMtGVnefnKR5dzonOQv3vxcKrDScgSxQUYHA1z77/tJi/g5asfW4EnjdaTN8a417qFQT6+bgFPvtnIb1x4X21LFEkaHA3zlad3cbxjgD//k5UEc7JSHZIxJoPcefUSFpfk8NWnd/GOyxYMtESRhN7hEF98fCdv1Hdwz0eXc+miYKpDMsZkmOwsL//plrUU52bxpR/u5F0XXYhniWIKe051c/v33+TdU938xfWr+JM1Ni5hjJkdRbl+vvXv1pEf8LH5sd/zxOvHXXHfiqQShYjcLCKHRaReRB5I8HpARJ5xXn9bRGriXvumU35YRD4xVZsissxp46jTpn96h3hxWnuHeXD7AT796Bt09I/yHz+xhg/bMh3GmFlWkufnwT9dz/qFhTz0/EE+/4PfU9vYhWrqEoZM9c1FxAscAW4CmoB3gDtV9WBcnT8HPqCqXxWRzcBtqvo5EVkHbAGuBhYCvwZWO7slbFNEngV+qqpbReSfgD2q+v3JYty4caPW1tZe6LH/AVWluXuIXSfO8vzeFnbUtRFV5aZ1C/jcBxeT67eL6owxc0dVee1wOz/eeYKBkQiXLirktiuquWZ5KZdUFuDxTH8yjYjsUtWNU9VL5t3vaqBeVY85DW8FNgEH4+psAh50nm8DHhERccq3quoIcFxE6p32SNSmiNQB1wOfd+o85bQ7aaK4WC8dOMOz75ziTO8wLT3DdA2MAhDMyeLffaCK69ZUUBnMno1vbYwxkxIRrrukgmtWlPK7o+386mAr/+X52Nturt/LoqIcFhXncNcf1XDdLHeJJ5MoFgGn4rabgA9NVEdVwyLSA5Q65b8ft+/YwkiJ2iwFulU1nKD+jOsdCnGya5BgThYblxazvCyPS6oKqSnNwzsD2doYY6YrP+Djtiuque2Katr6htnf3Et9Wx8d/aO0dA8zPDr7Nz9KJlEkescc3181UZ2JyhONjUxW//1BidwD3ONs9otIoitVyoCORPu7jMU5syzOmWVxzqwZjfNX09t9aTKVkkkUTcDiuO1q4PQEdZpExAcEga4p9k1U3gEUiYjPOatI9L0AUNXHgMcmC1xEapPpf0s1i3NmWZwzy+KcWekSZ7xkZj29A6xyZiP5gc3A9nF1tgN3Oc9vB3ZobJR8O7DZmRW1DFgF7JyoTWefV502cNr8+cUfnjHGmOma8ozCGXO4F3gJ8AJPqOoBEXkIqFXV7cDjwNPOYHUXsTd+nHrPEhv4DgNfU9UIQKI2nW/5/wBbReS/Au86bRtjjEmRKafHpjMRucfponI1i3NmWZwzy+KcWekSZ7yMThTGGGOmz5bwMMYYM6mMSRQi8oSItInI/riyEhF52VkO5GURKU5xjItF5FURqRORAyLyly6NM1tEdorIHifOv3HKXbG8yngi4hWRd0XkeWfbdXGKSKOI7BOR90Sk1ilz1e/dialIRLaJyCHn7/Qat8UpImucn+PYo1dE7ndbnE6sX3f+h/aLyBbnf8t1f59TyZhEATwJ3Dyu7AHgFVVdBbzibKdSGPgrVV0LfBj4mrPMidviHAGuV9XLgQ3AzSLyYeBh4HtOnGeBu1MYY7y/BOritt0a53WquiFuaqTbfu8A/xN4UVUvAS4n9nN1VZyqetj5OW4ArgIGgedwWZwisgi4D9ioqpcSm7izGff+fU5MVTPmAdQA++O2DwNVzvMq4HCqYxwX78+JrXfl2jiBXGA3sSvnOwCfU34N8JIL4qsm9qZwPfA8sYs23RhnI1A2rsxVv3egEDiOM3bp1jjHxfZx4A03xsn5FStKiM0wfR74hBv/Pqd6ZNIZRSILVLUFwPnqmjXCJbbC7hXA27gwTqc75z2gDXgZaGAOl1e5AP8A/Ecg6mzP6TIwF0CBX4nILmdVAXDf73050A780OnK+xcRycN9ccbbTGzhUXBZnKraDPw9cBJoAXqAXbjz73NSmZ4oXElE8oGfAPeram+q40lEVSMaO7WvJraQ49pE1eY2qj8kIp8C2lR1V3xxgqpumNr3EVW9EriFWJfjR1MdUAI+4Erg+6p6BTCAO7rDEnL69m8F/neqY0nEGSPZBCwjtnp2HrHf/3hu+PucVKYnilYRqQJwvralOB5EJItYkvixqv7UKXZdnGNUtRt4jdiYSpHElmiBSZZXmUMfAW4VkUZgK7Hup3/AfXGiqqedr23E+tOvxn2/9yagSVXfdra3EUscbotzzC3AblVtdbbdFueNwHFVbVfVEPBT4I9w4d/nVDI9UcQvLZLy5UBERIhdaV6nqv8j7iW3xVkuIkXO8xxif/B1uGx5FVX9pqpWq2oNsS6IHar6Z7gsThHJE5GCsefE+tX347Lfu6qeAU6JyBqn6AZiqyq4Ks44d3K+2wncF+dJ4MMikuv874/9PF3195mUVA+SzODA0RZi/YAhYp+M7ibWX/0KcNT5WpLiGK8ldpq5F3jPeXzShXF+gNjyKXuJvaF9xylfTmytrnpip/uBVP/e42L+E+B5N8bpxLPHeRwAvuWUu+r37sS0Aah1fvc/A4pdGmcu0AkE48rcGOffAIec/6OngYDb/j6TediV2cYYYyaV6V1PxhhjpskShTHGmElZojDGGDMpSxTGGGMmZYnCGGPMpCxRGGOMmZQlCmOMMZOyRGGMMWZS/z+vqcPYOa3wKAAAAABJRU5ErkJggg=="/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838200" y="1825625"/>
            <a:ext cx="108664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800" dirty="0" smtClean="0"/>
              <a:t>Most Common disease in males (3,480)</a:t>
            </a:r>
          </a:p>
          <a:p>
            <a:pPr lvl="1"/>
            <a:r>
              <a:rPr lang="en-US" sz="1400" dirty="0" smtClean="0"/>
              <a:t>Pneumonia (1,572)</a:t>
            </a:r>
          </a:p>
          <a:p>
            <a:pPr lvl="1"/>
            <a:r>
              <a:rPr lang="en-US" sz="1400" dirty="0" smtClean="0"/>
              <a:t>Viral Fever (418)</a:t>
            </a:r>
          </a:p>
          <a:p>
            <a:pPr lvl="1"/>
            <a:r>
              <a:rPr lang="en-US" sz="1400" dirty="0" smtClean="0"/>
              <a:t>Typhoid Fever (381)</a:t>
            </a:r>
            <a:endParaRPr lang="en-US" sz="1400" dirty="0"/>
          </a:p>
          <a:p>
            <a:r>
              <a:rPr lang="en-US" sz="1800" dirty="0" smtClean="0"/>
              <a:t>Most Common disease in Females (3,427)</a:t>
            </a:r>
          </a:p>
          <a:p>
            <a:pPr lvl="1"/>
            <a:r>
              <a:rPr lang="en-US" sz="1400" dirty="0" smtClean="0"/>
              <a:t>Pneumonia (1500)</a:t>
            </a:r>
          </a:p>
          <a:p>
            <a:pPr lvl="1"/>
            <a:r>
              <a:rPr lang="en-US" sz="1400" dirty="0" smtClean="0"/>
              <a:t>Viral Fever (413)</a:t>
            </a:r>
          </a:p>
          <a:p>
            <a:pPr lvl="1"/>
            <a:r>
              <a:rPr lang="en-US" sz="1400" dirty="0" smtClean="0"/>
              <a:t>Typhoid Fever (372)</a:t>
            </a:r>
          </a:p>
          <a:p>
            <a:pPr lvl="1"/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Gender vs Disease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5" y="558800"/>
            <a:ext cx="63817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2. Gender vs Disease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0054"/>
              </p:ext>
            </p:extLst>
          </p:nvPr>
        </p:nvGraphicFramePr>
        <p:xfrm>
          <a:off x="1738171" y="1325563"/>
          <a:ext cx="8715657" cy="2209858"/>
        </p:xfrm>
        <a:graphic>
          <a:graphicData uri="http://schemas.openxmlformats.org/drawingml/2006/table">
            <a:tbl>
              <a:tblPr/>
              <a:tblGrid>
                <a:gridCol w="1956936">
                  <a:extLst>
                    <a:ext uri="{9D8B030D-6E8A-4147-A177-3AD203B41FA5}">
                      <a16:colId xmlns:a16="http://schemas.microsoft.com/office/drawing/2014/main" val="2112457980"/>
                    </a:ext>
                  </a:extLst>
                </a:gridCol>
                <a:gridCol w="1382245">
                  <a:extLst>
                    <a:ext uri="{9D8B030D-6E8A-4147-A177-3AD203B41FA5}">
                      <a16:colId xmlns:a16="http://schemas.microsoft.com/office/drawing/2014/main" val="3818798312"/>
                    </a:ext>
                  </a:extLst>
                </a:gridCol>
                <a:gridCol w="396100">
                  <a:extLst>
                    <a:ext uri="{9D8B030D-6E8A-4147-A177-3AD203B41FA5}">
                      <a16:colId xmlns:a16="http://schemas.microsoft.com/office/drawing/2014/main" val="709391183"/>
                    </a:ext>
                  </a:extLst>
                </a:gridCol>
                <a:gridCol w="1245094">
                  <a:extLst>
                    <a:ext uri="{9D8B030D-6E8A-4147-A177-3AD203B41FA5}">
                      <a16:colId xmlns:a16="http://schemas.microsoft.com/office/drawing/2014/main" val="3064342793"/>
                    </a:ext>
                  </a:extLst>
                </a:gridCol>
                <a:gridCol w="1245094">
                  <a:extLst>
                    <a:ext uri="{9D8B030D-6E8A-4147-A177-3AD203B41FA5}">
                      <a16:colId xmlns:a16="http://schemas.microsoft.com/office/drawing/2014/main" val="877677230"/>
                    </a:ext>
                  </a:extLst>
                </a:gridCol>
                <a:gridCol w="1245094">
                  <a:extLst>
                    <a:ext uri="{9D8B030D-6E8A-4147-A177-3AD203B41FA5}">
                      <a16:colId xmlns:a16="http://schemas.microsoft.com/office/drawing/2014/main" val="4188310267"/>
                    </a:ext>
                  </a:extLst>
                </a:gridCol>
                <a:gridCol w="1245094">
                  <a:extLst>
                    <a:ext uri="{9D8B030D-6E8A-4147-A177-3AD203B41FA5}">
                      <a16:colId xmlns:a16="http://schemas.microsoft.com/office/drawing/2014/main" val="826161201"/>
                    </a:ext>
                  </a:extLst>
                </a:gridCol>
              </a:tblGrid>
              <a:tr h="447679">
                <a:tc>
                  <a:txBody>
                    <a:bodyPr/>
                    <a:lstStyle/>
                    <a:p>
                      <a:pPr algn="ctr" fontAlgn="ctr"/>
                      <a:endParaRPr lang="en-US" sz="1050" b="1">
                        <a:effectLst/>
                      </a:endParaRP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 smtClean="0">
                          <a:effectLst/>
                        </a:rPr>
                        <a:t>Female Diseases</a:t>
                      </a:r>
                      <a:endParaRPr lang="en-US" sz="1050" b="1" dirty="0">
                        <a:effectLst/>
                      </a:endParaRP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 err="1">
                          <a:effectLst/>
                        </a:rPr>
                        <a:t>F_Per</a:t>
                      </a:r>
                      <a:endParaRPr lang="en-US" sz="1050" b="1" dirty="0">
                        <a:effectLst/>
                      </a:endParaRP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>
                          <a:effectLst/>
                        </a:rPr>
                        <a:t>MaleDiseases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>
                          <a:effectLst/>
                        </a:rPr>
                        <a:t>M_Per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>
                          <a:effectLst/>
                        </a:rPr>
                        <a:t>T.Diseases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>
                          <a:effectLst/>
                        </a:rPr>
                        <a:t>T.Diseases_Per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86296"/>
                  </a:ext>
                </a:extLst>
              </a:tr>
              <a:tr h="3538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>
                          <a:effectLst/>
                        </a:rPr>
                        <a:t>Pneumonia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dirty="0">
                          <a:effectLst/>
                        </a:rPr>
                        <a:t>1500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43.77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1572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45.17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3072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44.50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81341"/>
                  </a:ext>
                </a:extLst>
              </a:tr>
              <a:tr h="3538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>
                          <a:effectLst/>
                        </a:rPr>
                        <a:t>Viral Fever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dirty="0">
                          <a:effectLst/>
                        </a:rPr>
                        <a:t>413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12.05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418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12.01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831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12.04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817444"/>
                  </a:ext>
                </a:extLst>
              </a:tr>
              <a:tr h="3538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>
                          <a:effectLst/>
                        </a:rPr>
                        <a:t>Typhoid fever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dirty="0">
                          <a:effectLst/>
                        </a:rPr>
                        <a:t>372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10.85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381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dirty="0">
                          <a:effectLst/>
                        </a:rPr>
                        <a:t>10.95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753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10.91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0273"/>
                  </a:ext>
                </a:extLst>
              </a:tr>
              <a:tr h="3503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>
                          <a:effectLst/>
                        </a:rPr>
                        <a:t>Dengue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333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9.72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308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8.85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641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9.29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56419"/>
                  </a:ext>
                </a:extLst>
              </a:tr>
              <a:tr h="3503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</a:rPr>
                        <a:t>Malaria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dirty="0">
                          <a:effectLst/>
                        </a:rPr>
                        <a:t>220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dirty="0">
                          <a:effectLst/>
                        </a:rPr>
                        <a:t>6.42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dirty="0">
                          <a:effectLst/>
                        </a:rPr>
                        <a:t>223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dirty="0">
                          <a:effectLst/>
                        </a:rPr>
                        <a:t>6.41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443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dirty="0">
                          <a:effectLst/>
                        </a:rPr>
                        <a:t>6.42</a:t>
                      </a:r>
                    </a:p>
                  </a:txBody>
                  <a:tcPr marL="32473" marR="32473" marT="16236" marB="16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137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61999" y="3721100"/>
            <a:ext cx="888671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Pneumonia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Effect male more than Females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Most topes disease effect to both 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Viral Fever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Effect females more than Males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Typhoid Fever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Effect males more then Females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2. Gender vs Disease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031987" y="1325563"/>
            <a:ext cx="888671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Pneumonia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Effect male more than Females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Most topes disease effect to both 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Viral Fever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Effect females more than Males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Typhoid Fever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Effect males more then Females</a:t>
            </a:r>
            <a:endParaRPr lang="en-US" sz="1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56710"/>
            <a:ext cx="5651500" cy="660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652</Words>
  <Application>Microsoft Office PowerPoint</Application>
  <PresentationFormat>Widescreen</PresentationFormat>
  <Paragraphs>284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Mathematics &amp; Statistics </vt:lpstr>
      <vt:lpstr>Analysis Base on below points:</vt:lpstr>
      <vt:lpstr>Over All patients Age Distributions:</vt:lpstr>
      <vt:lpstr>Age vs Disease</vt:lpstr>
      <vt:lpstr>Age vs Disease</vt:lpstr>
      <vt:lpstr>Age vs Disease</vt:lpstr>
      <vt:lpstr>2. Gender vs Disease</vt:lpstr>
      <vt:lpstr>2. Gender vs Disease</vt:lpstr>
      <vt:lpstr>2. Gender vs Disease</vt:lpstr>
      <vt:lpstr>3. Most common Disease in Females</vt:lpstr>
      <vt:lpstr>4. Most common Disease in Male</vt:lpstr>
      <vt:lpstr>5. In which year female having most common Disease</vt:lpstr>
      <vt:lpstr>5. In which year female having most common Disease</vt:lpstr>
      <vt:lpstr>5. In which year female having most common Disease</vt:lpstr>
      <vt:lpstr>6. In which year Male having most common Disease</vt:lpstr>
      <vt:lpstr>6. In which year male having most common Disease</vt:lpstr>
      <vt:lpstr>6. In which year female having most common Disease</vt:lpstr>
      <vt:lpstr>7. Male vs Female disease pattern</vt:lpstr>
      <vt:lpstr>8. Most common Disease in male and female</vt:lpstr>
      <vt:lpstr>6. In which year Male having most common Disease</vt:lpstr>
      <vt:lpstr>9. Which year is most crucial for Male</vt:lpstr>
      <vt:lpstr>10. Visualization of all results</vt:lpstr>
    </vt:vector>
  </TitlesOfParts>
  <Company>United Bank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&amp; Statistics </dc:title>
  <dc:creator>Muhammad  Qasim</dc:creator>
  <cp:lastModifiedBy>Muhammad  Qasim</cp:lastModifiedBy>
  <cp:revision>56</cp:revision>
  <dcterms:created xsi:type="dcterms:W3CDTF">2019-12-05T07:21:53Z</dcterms:created>
  <dcterms:modified xsi:type="dcterms:W3CDTF">2019-12-05T11:35:40Z</dcterms:modified>
</cp:coreProperties>
</file>