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y="6858000" cx="9144000"/>
  <p:notesSz cx="6858000" cy="9144000"/>
  <p:embeddedFontLst>
    <p:embeddedFont>
      <p:font typeface="Tahoma"/>
      <p:regular r:id="rId74"/>
      <p:bold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Tahoma-bold.fntdata"/><Relationship Id="rId30" Type="http://schemas.openxmlformats.org/officeDocument/2006/relationships/slide" Target="slides/slide25.xml"/><Relationship Id="rId74" Type="http://schemas.openxmlformats.org/officeDocument/2006/relationships/font" Target="fonts/Tahoma-regular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67:notes"/>
          <p:cNvSpPr/>
          <p:nvPr>
            <p:ph idx="2" type="sldImg"/>
          </p:nvPr>
        </p:nvSpPr>
        <p:spPr>
          <a:xfrm>
            <a:off x="1146175" y="685800"/>
            <a:ext cx="4568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8" name="Google Shape;1228;p67:notes"/>
          <p:cNvSpPr txBox="1"/>
          <p:nvPr>
            <p:ph idx="1" type="body"/>
          </p:nvPr>
        </p:nvSpPr>
        <p:spPr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925" lIns="89875" spcFirstLastPara="1" rIns="89875" wrap="square" tIns="44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2"/>
          <p:cNvGrpSpPr/>
          <p:nvPr/>
        </p:nvGrpSpPr>
        <p:grpSpPr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23" name="Google Shape;23;p2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26" name="Google Shape;26;p2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fmla="val 0" name="adj"/>
              </a:avLst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2"/>
          <p:cNvSpPr txBox="1"/>
          <p:nvPr>
            <p:ph idx="1" type="subTitle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29" name="Google Shape;29;p2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>
            <p:ph type="title"/>
          </p:nvPr>
        </p:nvSpPr>
        <p:spPr>
          <a:xfrm>
            <a:off x="457200" y="273050"/>
            <a:ext cx="3008313" cy="11620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361950" lvl="1" marL="914400" algn="l">
              <a:spcBef>
                <a:spcPts val="560"/>
              </a:spcBef>
              <a:spcAft>
                <a:spcPts val="0"/>
              </a:spcAft>
              <a:buSzPts val="2100"/>
              <a:buFont typeface="Calibri"/>
              <a:buChar char="–"/>
              <a:defRPr sz="2800"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Font typeface="Calibri"/>
              <a:buChar char="–"/>
              <a:defRPr sz="2000"/>
            </a:lvl4pPr>
            <a:lvl5pPr indent="-311150" lvl="4" marL="22860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5pPr>
            <a:lvl6pPr indent="-311150" lvl="5" marL="27432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6pPr>
            <a:lvl7pPr indent="-311150" lvl="6" marL="32004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7pPr>
            <a:lvl8pPr indent="-311150" lvl="7" marL="3657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8pPr>
            <a:lvl9pPr indent="-311150" lvl="8" marL="4114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9pPr>
          </a:lstStyle>
          <a:p/>
        </p:txBody>
      </p: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838200" y="6248400"/>
            <a:ext cx="37306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4800600" y="6248400"/>
            <a:ext cx="3735388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>
            <p:ph type="title"/>
          </p:nvPr>
        </p:nvSpPr>
        <p:spPr>
          <a:xfrm>
            <a:off x="1792288" y="4800600"/>
            <a:ext cx="5486400" cy="566738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838200" y="6248400"/>
            <a:ext cx="37306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4800600" y="6248400"/>
            <a:ext cx="3735388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 rot="5400000">
            <a:off x="2670175" y="225425"/>
            <a:ext cx="4029075" cy="769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838200" y="6248400"/>
            <a:ext cx="37306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4800600" y="6248400"/>
            <a:ext cx="3735388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>
            <p:ph type="title"/>
          </p:nvPr>
        </p:nvSpPr>
        <p:spPr>
          <a:xfrm>
            <a:off x="6705600" y="762000"/>
            <a:ext cx="1981200" cy="5324475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99" name="Google Shape;99;p14"/>
          <p:cNvSpPr txBox="1"/>
          <p:nvPr/>
        </p:nvSpPr>
        <p:spPr>
          <a:xfrm rot="5400000">
            <a:off x="5159690" y="2559365"/>
            <a:ext cx="5073019" cy="17297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1" i="0" sz="3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 rot="5400000">
            <a:off x="995363" y="528637"/>
            <a:ext cx="5324475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838200" y="6248400"/>
            <a:ext cx="37306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4800600" y="6248400"/>
            <a:ext cx="3735388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838200" y="205740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  <a:defRPr>
                <a:solidFill>
                  <a:schemeClr val="dk2"/>
                </a:solidFill>
              </a:defRPr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>
            <p:ph type="title"/>
          </p:nvPr>
        </p:nvSpPr>
        <p:spPr>
          <a:xfrm>
            <a:off x="381000" y="152400"/>
            <a:ext cx="8280400" cy="5334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2" type="body"/>
          </p:nvPr>
        </p:nvSpPr>
        <p:spPr>
          <a:xfrm>
            <a:off x="4646613" y="1143000"/>
            <a:ext cx="408305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3" type="body"/>
          </p:nvPr>
        </p:nvSpPr>
        <p:spPr>
          <a:xfrm>
            <a:off x="4646613" y="3810000"/>
            <a:ext cx="408305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>
            <p:ph type="title"/>
          </p:nvPr>
        </p:nvSpPr>
        <p:spPr>
          <a:xfrm>
            <a:off x="381000" y="152400"/>
            <a:ext cx="8280400" cy="5334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4661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8200" y="6248400"/>
            <a:ext cx="37306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800600" y="6248400"/>
            <a:ext cx="3735388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>
            <p:ph type="title"/>
          </p:nvPr>
        </p:nvSpPr>
        <p:spPr>
          <a:xfrm>
            <a:off x="722313" y="4406900"/>
            <a:ext cx="7772400" cy="1362075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50"/>
              <a:buFont typeface="Calibri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12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248400"/>
            <a:ext cx="37306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800600" y="6248400"/>
            <a:ext cx="3735388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838200" y="2057400"/>
            <a:ext cx="3770313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Calibri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59" name="Google Shape;59;p8"/>
          <p:cNvSpPr txBox="1"/>
          <p:nvPr>
            <p:ph idx="2" type="body"/>
          </p:nvPr>
        </p:nvSpPr>
        <p:spPr>
          <a:xfrm>
            <a:off x="4760913" y="2057400"/>
            <a:ext cx="3770312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Calibri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838200" y="6248400"/>
            <a:ext cx="37306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4800600" y="6248400"/>
            <a:ext cx="3735388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Calibri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67" name="Google Shape;67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68" name="Google Shape;68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Calibri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838200" y="6248400"/>
            <a:ext cx="37306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4800600" y="6248400"/>
            <a:ext cx="3735388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838200" y="6248400"/>
            <a:ext cx="37306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4800600" y="6248400"/>
            <a:ext cx="3735388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88" y="0"/>
              <a:ext cx="1728" cy="735"/>
            </a:xfrm>
            <a:custGeom>
              <a:rect b="b" l="l" r="r" t="t"/>
              <a:pathLst>
                <a:path extrusionOk="0" h="735" w="1728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13;p1"/>
          <p:cNvGrpSpPr/>
          <p:nvPr/>
        </p:nvGrpSpPr>
        <p:grpSpPr>
          <a:xfrm>
            <a:off x="228600" y="1524000"/>
            <a:ext cx="7391400" cy="319088"/>
            <a:chOff x="144" y="1248"/>
            <a:chExt cx="4656" cy="201"/>
          </a:xfrm>
        </p:grpSpPr>
        <p:sp>
          <p:nvSpPr>
            <p:cNvPr id="14" name="Google Shape;14;p1"/>
            <p:cNvSpPr/>
            <p:nvPr/>
          </p:nvSpPr>
          <p:spPr>
            <a:xfrm>
              <a:off x="384" y="1248"/>
              <a:ext cx="4416" cy="200"/>
            </a:xfrm>
            <a:prstGeom prst="roundRect">
              <a:avLst>
                <a:gd fmla="val 0" name="adj"/>
              </a:avLst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838200" y="205740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838200" y="6248400"/>
            <a:ext cx="37306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4800600" y="6248400"/>
            <a:ext cx="3735388" cy="474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29.png"/><Relationship Id="rId5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Relationship Id="rId7" Type="http://schemas.openxmlformats.org/officeDocument/2006/relationships/image" Target="../media/image25.png"/><Relationship Id="rId8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Relationship Id="rId7" Type="http://schemas.openxmlformats.org/officeDocument/2006/relationships/image" Target="../media/image25.png"/><Relationship Id="rId8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Relationship Id="rId4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Relationship Id="rId4" Type="http://schemas.openxmlformats.org/officeDocument/2006/relationships/image" Target="../media/image4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5.png"/><Relationship Id="rId4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8.png"/><Relationship Id="rId4" Type="http://schemas.openxmlformats.org/officeDocument/2006/relationships/image" Target="../media/image4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0.png"/><Relationship Id="rId4" Type="http://schemas.openxmlformats.org/officeDocument/2006/relationships/image" Target="../media/image5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3.png"/><Relationship Id="rId4" Type="http://schemas.openxmlformats.org/officeDocument/2006/relationships/image" Target="../media/image5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3.png"/><Relationship Id="rId4" Type="http://schemas.openxmlformats.org/officeDocument/2006/relationships/image" Target="../media/image5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6.png"/><Relationship Id="rId4" Type="http://schemas.openxmlformats.org/officeDocument/2006/relationships/image" Target="../media/image5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5400"/>
            </a:br>
            <a:r>
              <a:rPr lang="en-US" sz="5400"/>
              <a:t>Cluster Analysis</a:t>
            </a:r>
            <a:br>
              <a:rPr lang="en-US" sz="5400"/>
            </a:br>
            <a:br>
              <a:rPr lang="en-US" sz="3200"/>
            </a:br>
            <a:r>
              <a:rPr lang="en-US" sz="3200"/>
              <a:t> Lecture 07 </a:t>
            </a:r>
            <a:br>
              <a:rPr lang="en-US" sz="3200"/>
            </a:br>
            <a:endParaRPr sz="3200"/>
          </a:p>
        </p:txBody>
      </p:sp>
      <p:sp>
        <p:nvSpPr>
          <p:cNvPr id="110" name="Google Shape;110;p15"/>
          <p:cNvSpPr txBox="1"/>
          <p:nvPr>
            <p:ph idx="1" type="subTitle"/>
          </p:nvPr>
        </p:nvSpPr>
        <p:spPr>
          <a:xfrm>
            <a:off x="5334000" y="6146800"/>
            <a:ext cx="35814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Taken from: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Dr Muhammad Atif Tahir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Professor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/>
          <p:nvPr>
            <p:ph type="title"/>
          </p:nvPr>
        </p:nvSpPr>
        <p:spPr>
          <a:xfrm>
            <a:off x="381000" y="152400"/>
            <a:ext cx="8280400" cy="5524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Hierarchical Clustering</a:t>
            </a:r>
            <a:endParaRPr/>
          </a:p>
        </p:txBody>
      </p:sp>
      <p:pic>
        <p:nvPicPr>
          <p:cNvPr id="312" name="Google Shape;3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962400"/>
            <a:ext cx="2752725" cy="1960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1447800"/>
            <a:ext cx="2760663" cy="17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0675" y="1066800"/>
            <a:ext cx="1773238" cy="2284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00675" y="3657600"/>
            <a:ext cx="1909763" cy="22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4"/>
          <p:cNvSpPr txBox="1"/>
          <p:nvPr/>
        </p:nvSpPr>
        <p:spPr>
          <a:xfrm>
            <a:off x="914400" y="3200400"/>
            <a:ext cx="3352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Hierarchical Clustering</a:t>
            </a:r>
            <a:endParaRPr/>
          </a:p>
        </p:txBody>
      </p:sp>
      <p:sp>
        <p:nvSpPr>
          <p:cNvPr id="317" name="Google Shape;317;p24"/>
          <p:cNvSpPr txBox="1"/>
          <p:nvPr/>
        </p:nvSpPr>
        <p:spPr>
          <a:xfrm>
            <a:off x="914400" y="5791200"/>
            <a:ext cx="3581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Non-traditional Hierarchical Clustering</a:t>
            </a:r>
            <a:endParaRPr/>
          </a:p>
        </p:txBody>
      </p:sp>
      <p:sp>
        <p:nvSpPr>
          <p:cNvPr id="318" name="Google Shape;318;p24"/>
          <p:cNvSpPr txBox="1"/>
          <p:nvPr/>
        </p:nvSpPr>
        <p:spPr>
          <a:xfrm>
            <a:off x="4800600" y="5791200"/>
            <a:ext cx="3810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Non-traditional Dendrogram</a:t>
            </a:r>
            <a:endParaRPr/>
          </a:p>
        </p:txBody>
      </p:sp>
      <p:sp>
        <p:nvSpPr>
          <p:cNvPr id="319" name="Google Shape;319;p24"/>
          <p:cNvSpPr txBox="1"/>
          <p:nvPr/>
        </p:nvSpPr>
        <p:spPr>
          <a:xfrm>
            <a:off x="4800600" y="3200400"/>
            <a:ext cx="3352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Dendrogram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"/>
          <p:cNvSpPr/>
          <p:nvPr>
            <p:ph type="title"/>
          </p:nvPr>
        </p:nvSpPr>
        <p:spPr>
          <a:xfrm>
            <a:off x="381000" y="152400"/>
            <a:ext cx="8280400" cy="5524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Other Distinctions Between Sets of Clusters</a:t>
            </a:r>
            <a:endParaRPr/>
          </a:p>
        </p:txBody>
      </p:sp>
      <p:sp>
        <p:nvSpPr>
          <p:cNvPr id="325" name="Google Shape;325;p25"/>
          <p:cNvSpPr txBox="1"/>
          <p:nvPr>
            <p:ph idx="1" type="body"/>
          </p:nvPr>
        </p:nvSpPr>
        <p:spPr>
          <a:xfrm>
            <a:off x="639763" y="1143000"/>
            <a:ext cx="80010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Exclusive versus non-exclusive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</a:pPr>
            <a:r>
              <a:rPr lang="en-US" sz="2000"/>
              <a:t>In non-exclusive clusterings, points may belong to multiple clusters.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</a:pPr>
            <a:r>
              <a:rPr lang="en-US" sz="2000"/>
              <a:t>Can represent multiple classes or ‘border’ points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Fuzzy versus non-fuzzy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</a:pPr>
            <a:r>
              <a:rPr lang="en-US" sz="2000"/>
              <a:t>In fuzzy clustering, a point belongs to every cluster with some weight between 0 and 1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</a:pPr>
            <a:r>
              <a:rPr lang="en-US" sz="2000"/>
              <a:t>Weights must sum to 1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</a:pPr>
            <a:r>
              <a:rPr lang="en-US" sz="2000"/>
              <a:t>Probabilistic clustering has similar characteristics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Partial versus complete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</a:pPr>
            <a:r>
              <a:rPr lang="en-US" sz="2000"/>
              <a:t>In some cases, we only want to cluster some of the data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Heterogeneous versus homogeneous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</a:pPr>
            <a:r>
              <a:rPr lang="en-US" sz="2000"/>
              <a:t>Cluster of widely different sizes, shapes, and densities</a:t>
            </a:r>
            <a:endParaRPr/>
          </a:p>
          <a:p>
            <a:pPr indent="-19050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/>
          <p:nvPr>
            <p:ph type="title"/>
          </p:nvPr>
        </p:nvSpPr>
        <p:spPr>
          <a:xfrm>
            <a:off x="762000" y="54868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Clusters</a:t>
            </a:r>
            <a:endParaRPr/>
          </a:p>
        </p:txBody>
      </p:sp>
      <p:sp>
        <p:nvSpPr>
          <p:cNvPr id="331" name="Google Shape;331;p26"/>
          <p:cNvSpPr txBox="1"/>
          <p:nvPr>
            <p:ph idx="1" type="body"/>
          </p:nvPr>
        </p:nvSpPr>
        <p:spPr>
          <a:xfrm>
            <a:off x="762000" y="1556792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 Well-separated clusters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 Contiguous clusters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 Density-based clusters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Property or Conceptual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Described by an Objective Function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/>
          <p:nvPr>
            <p:ph type="title"/>
          </p:nvPr>
        </p:nvSpPr>
        <p:spPr>
          <a:xfrm>
            <a:off x="381000" y="152400"/>
            <a:ext cx="8280400" cy="5524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Types of Clusters: Well-Separated</a:t>
            </a:r>
            <a:endParaRPr/>
          </a:p>
        </p:txBody>
      </p:sp>
      <p:sp>
        <p:nvSpPr>
          <p:cNvPr id="337" name="Google Shape;337;p27"/>
          <p:cNvSpPr txBox="1"/>
          <p:nvPr>
            <p:ph idx="1" type="body"/>
          </p:nvPr>
        </p:nvSpPr>
        <p:spPr>
          <a:xfrm>
            <a:off x="639763" y="1143000"/>
            <a:ext cx="80010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Well-Separated Clusters: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</a:pPr>
            <a:r>
              <a:rPr lang="en-US" sz="2000"/>
              <a:t>A cluster is a set of points such that any point in a cluster is closer (or more similar) to every other point in the cluster than to any point not in the cluster. 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338" name="Google Shape;338;p27"/>
          <p:cNvSpPr/>
          <p:nvPr/>
        </p:nvSpPr>
        <p:spPr>
          <a:xfrm>
            <a:off x="1447800" y="4570413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7"/>
          <p:cNvSpPr/>
          <p:nvPr/>
        </p:nvSpPr>
        <p:spPr>
          <a:xfrm>
            <a:off x="6018213" y="4570413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7"/>
          <p:cNvSpPr/>
          <p:nvPr/>
        </p:nvSpPr>
        <p:spPr>
          <a:xfrm>
            <a:off x="3506788" y="29718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7"/>
          <p:cNvSpPr txBox="1"/>
          <p:nvPr/>
        </p:nvSpPr>
        <p:spPr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well-separated clusters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/>
          <p:nvPr>
            <p:ph type="title"/>
          </p:nvPr>
        </p:nvSpPr>
        <p:spPr>
          <a:xfrm>
            <a:off x="381000" y="152400"/>
            <a:ext cx="8280400" cy="5524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Types of Clusters: Contiguity-Based</a:t>
            </a:r>
            <a:endParaRPr sz="2800"/>
          </a:p>
        </p:txBody>
      </p:sp>
      <p:sp>
        <p:nvSpPr>
          <p:cNvPr id="347" name="Google Shape;347;p28"/>
          <p:cNvSpPr txBox="1"/>
          <p:nvPr>
            <p:ph idx="1" type="body"/>
          </p:nvPr>
        </p:nvSpPr>
        <p:spPr>
          <a:xfrm>
            <a:off x="639763" y="1143000"/>
            <a:ext cx="80010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Contiguous Cluster (Nearest neighbor or Transitive)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</a:pPr>
            <a:r>
              <a:rPr lang="en-US" sz="2000"/>
              <a:t>A cluster is a set of points such that a point in a cluster is closer (or more similar) to one or more other points in the cluster than to any point not in the cluster.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grpSp>
        <p:nvGrpSpPr>
          <p:cNvPr id="348" name="Google Shape;348;p28"/>
          <p:cNvGrpSpPr/>
          <p:nvPr/>
        </p:nvGrpSpPr>
        <p:grpSpPr>
          <a:xfrm>
            <a:off x="381000" y="3810000"/>
            <a:ext cx="8534400" cy="1219200"/>
            <a:chOff x="950" y="2544"/>
            <a:chExt cx="4106" cy="576"/>
          </a:xfrm>
        </p:grpSpPr>
        <p:sp>
          <p:nvSpPr>
            <p:cNvPr descr="Large grid" id="349" name="Google Shape;349;p28"/>
            <p:cNvSpPr/>
            <p:nvPr/>
          </p:nvSpPr>
          <p:spPr>
            <a:xfrm>
              <a:off x="950" y="2552"/>
              <a:ext cx="267" cy="457"/>
            </a:xfrm>
            <a:custGeom>
              <a:rect b="b" l="l" r="r" t="t"/>
              <a:pathLst>
                <a:path extrusionOk="0" h="744" w="432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cap="flat" cmpd="sng" w="19050">
              <a:solidFill>
                <a:srgbClr val="99CC00"/>
              </a:solidFill>
              <a:prstDash val="lgDashDot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Large grid" id="350" name="Google Shape;350;p28"/>
            <p:cNvSpPr/>
            <p:nvPr/>
          </p:nvSpPr>
          <p:spPr>
            <a:xfrm>
              <a:off x="1061" y="2618"/>
              <a:ext cx="267" cy="459"/>
            </a:xfrm>
            <a:custGeom>
              <a:rect b="b" l="l" r="r" t="t"/>
              <a:pathLst>
                <a:path extrusionOk="0" h="744" w="432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cap="rnd" cmpd="sng" w="19050">
              <a:solidFill>
                <a:srgbClr val="000066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Large grid" id="351" name="Google Shape;351;p28"/>
            <p:cNvSpPr/>
            <p:nvPr/>
          </p:nvSpPr>
          <p:spPr>
            <a:xfrm>
              <a:off x="1195" y="2663"/>
              <a:ext cx="267" cy="457"/>
            </a:xfrm>
            <a:custGeom>
              <a:rect b="b" l="l" r="r" t="t"/>
              <a:pathLst>
                <a:path extrusionOk="0" h="744" w="432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cap="flat" cmpd="sng" w="19050">
              <a:solidFill>
                <a:srgbClr val="FF7C8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8"/>
            <p:cNvSpPr/>
            <p:nvPr/>
          </p:nvSpPr>
          <p:spPr>
            <a:xfrm rot="-5400000">
              <a:off x="1942" y="2382"/>
              <a:ext cx="525" cy="866"/>
            </a:xfrm>
            <a:custGeom>
              <a:rect b="b" l="l" r="r" t="t"/>
              <a:pathLst>
                <a:path extrusionOk="0" h="21600" w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5" name="Google Shape;355;p28"/>
            <p:cNvCxnSpPr/>
            <p:nvPr/>
          </p:nvCxnSpPr>
          <p:spPr>
            <a:xfrm>
              <a:off x="2305" y="2818"/>
              <a:ext cx="199" cy="0"/>
            </a:xfrm>
            <a:prstGeom prst="straightConnector1">
              <a:avLst/>
            </a:prstGeom>
            <a:noFill/>
            <a:ln cap="flat" cmpd="sng" w="19050">
              <a:solidFill>
                <a:srgbClr val="00CC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356" name="Google Shape;356;p28"/>
            <p:cNvSpPr/>
            <p:nvPr/>
          </p:nvSpPr>
          <p:spPr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0" name="Google Shape;360;p28"/>
          <p:cNvSpPr txBox="1"/>
          <p:nvPr/>
        </p:nvSpPr>
        <p:spPr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contiguous clusters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/>
          <p:nvPr>
            <p:ph type="title"/>
          </p:nvPr>
        </p:nvSpPr>
        <p:spPr>
          <a:xfrm>
            <a:off x="381000" y="152400"/>
            <a:ext cx="8280400" cy="5524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Types of Clusters: Density-Based</a:t>
            </a:r>
            <a:endParaRPr/>
          </a:p>
        </p:txBody>
      </p:sp>
      <p:sp>
        <p:nvSpPr>
          <p:cNvPr id="366" name="Google Shape;366;p29"/>
          <p:cNvSpPr txBox="1"/>
          <p:nvPr>
            <p:ph idx="1" type="body"/>
          </p:nvPr>
        </p:nvSpPr>
        <p:spPr>
          <a:xfrm>
            <a:off x="639763" y="1143000"/>
            <a:ext cx="80010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Density-based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</a:pPr>
            <a:r>
              <a:rPr lang="en-US" sz="2000"/>
              <a:t>A cluster is a dense region of points, which is separated by low-density regions, from other regions of high density.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</a:pPr>
            <a:r>
              <a:rPr lang="en-US" sz="2000"/>
              <a:t>Used when the clusters are irregular or intertwined, and when noise and outliers are present. </a:t>
            </a:r>
            <a:endParaRPr/>
          </a:p>
        </p:txBody>
      </p:sp>
      <p:grpSp>
        <p:nvGrpSpPr>
          <p:cNvPr id="367" name="Google Shape;367;p29"/>
          <p:cNvGrpSpPr/>
          <p:nvPr/>
        </p:nvGrpSpPr>
        <p:grpSpPr>
          <a:xfrm>
            <a:off x="304800" y="3657600"/>
            <a:ext cx="8610600" cy="1676400"/>
            <a:chOff x="1056" y="3072"/>
            <a:chExt cx="3840" cy="720"/>
          </a:xfrm>
        </p:grpSpPr>
        <p:sp>
          <p:nvSpPr>
            <p:cNvPr id="368" name="Google Shape;368;p29"/>
            <p:cNvSpPr/>
            <p:nvPr/>
          </p:nvSpPr>
          <p:spPr>
            <a:xfrm>
              <a:off x="1056" y="3072"/>
              <a:ext cx="3840" cy="720"/>
            </a:xfrm>
            <a:prstGeom prst="rect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9"/>
            <p:cNvSpPr/>
            <p:nvPr/>
          </p:nvSpPr>
          <p:spPr>
            <a:xfrm rot="-5400000">
              <a:off x="1370" y="3006"/>
              <a:ext cx="525" cy="866"/>
            </a:xfrm>
            <a:custGeom>
              <a:rect b="b" l="l" r="r" t="t"/>
              <a:pathLst>
                <a:path extrusionOk="0" h="21600" w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6" name="Google Shape;376;p29"/>
          <p:cNvSpPr txBox="1"/>
          <p:nvPr/>
        </p:nvSpPr>
        <p:spPr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density-based clusters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/>
          <p:nvPr>
            <p:ph type="title"/>
          </p:nvPr>
        </p:nvSpPr>
        <p:spPr>
          <a:xfrm>
            <a:off x="381000" y="152400"/>
            <a:ext cx="8280400" cy="5524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Types of Clusters: Conceptual Clusters</a:t>
            </a:r>
            <a:endParaRPr/>
          </a:p>
        </p:txBody>
      </p:sp>
      <p:sp>
        <p:nvSpPr>
          <p:cNvPr id="382" name="Google Shape;382;p30"/>
          <p:cNvSpPr txBox="1"/>
          <p:nvPr>
            <p:ph idx="1" type="body"/>
          </p:nvPr>
        </p:nvSpPr>
        <p:spPr>
          <a:xfrm>
            <a:off x="639763" y="1143000"/>
            <a:ext cx="80010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Shared Property or Conceptual Clusters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</a:pPr>
            <a:r>
              <a:rPr lang="en-US" sz="2000"/>
              <a:t>Finds clusters that share some common property or represent a particular concept.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-US" sz="2000"/>
              <a:t>. </a:t>
            </a:r>
            <a:endParaRPr/>
          </a:p>
        </p:txBody>
      </p:sp>
      <p:sp>
        <p:nvSpPr>
          <p:cNvPr id="383" name="Google Shape;383;p30"/>
          <p:cNvSpPr txBox="1"/>
          <p:nvPr/>
        </p:nvSpPr>
        <p:spPr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Overlapping Circles</a:t>
            </a:r>
            <a:endParaRPr/>
          </a:p>
        </p:txBody>
      </p:sp>
      <p:sp>
        <p:nvSpPr>
          <p:cNvPr id="384" name="Google Shape;384;p30"/>
          <p:cNvSpPr/>
          <p:nvPr/>
        </p:nvSpPr>
        <p:spPr>
          <a:xfrm>
            <a:off x="2819400" y="2819400"/>
            <a:ext cx="2286000" cy="20574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0"/>
          <p:cNvSpPr/>
          <p:nvPr/>
        </p:nvSpPr>
        <p:spPr>
          <a:xfrm>
            <a:off x="3886200" y="2819400"/>
            <a:ext cx="2286000" cy="20574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/>
          <p:nvPr>
            <p:ph type="title"/>
          </p:nvPr>
        </p:nvSpPr>
        <p:spPr>
          <a:xfrm>
            <a:off x="381000" y="152400"/>
            <a:ext cx="8534400" cy="5334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Types of Clusters: Objective Function</a:t>
            </a:r>
            <a:endParaRPr/>
          </a:p>
        </p:txBody>
      </p:sp>
      <p:sp>
        <p:nvSpPr>
          <p:cNvPr id="391" name="Google Shape;391;p31"/>
          <p:cNvSpPr txBox="1"/>
          <p:nvPr>
            <p:ph idx="1" type="body"/>
          </p:nvPr>
        </p:nvSpPr>
        <p:spPr>
          <a:xfrm>
            <a:off x="411163" y="1143000"/>
            <a:ext cx="850423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Clusters Defined by an Objective Function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</a:pPr>
            <a:r>
              <a:rPr lang="en-US" sz="2000"/>
              <a:t>Finds clusters that minimize or maximize an objective function.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</a:pPr>
            <a:r>
              <a:rPr lang="en-US" sz="2000"/>
              <a:t>Enumerate all possible ways of dividing the points into clusters and evaluate the `goodness' of each potential set of clusters by using the given objective function.  (NP Hard)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</a:pPr>
            <a:r>
              <a:rPr lang="en-US" sz="2000"/>
              <a:t> Can have global or local objectives.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350"/>
              <a:buChar char="●"/>
            </a:pPr>
            <a:r>
              <a:rPr lang="en-US" sz="1800"/>
              <a:t> Hierarchical clustering algorithms typically have local objectives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350"/>
              <a:buChar char="●"/>
            </a:pPr>
            <a:r>
              <a:rPr lang="en-US" sz="1800"/>
              <a:t> Partitional algorithms typically have global objectives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</a:pPr>
            <a:r>
              <a:rPr lang="en-US" sz="2000"/>
              <a:t>A variation of the global objective function approach is to fit the data to a parameterized model.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350"/>
              <a:buChar char="●"/>
            </a:pPr>
            <a:r>
              <a:rPr lang="en-US" sz="1800"/>
              <a:t> Parameters for the model are determined from the data.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350"/>
              <a:buChar char="●"/>
            </a:pPr>
            <a:r>
              <a:rPr lang="en-US" sz="1800"/>
              <a:t> Mixture models assume that the data is a ‘mixture' of a number of statistical distributions.  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Algorithms</a:t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>
            <a:off x="3200400" y="1981200"/>
            <a:ext cx="2590800" cy="990600"/>
          </a:xfrm>
          <a:prstGeom prst="rect">
            <a:avLst/>
          </a:prstGeom>
          <a:solidFill>
            <a:srgbClr val="5BADFF"/>
          </a:solidFill>
          <a:ln cap="flat" cmpd="sng" w="25400">
            <a:solidFill>
              <a:srgbClr val="2594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Hierarchical Clustering</a:t>
            </a:r>
            <a:endParaRPr/>
          </a:p>
        </p:txBody>
      </p:sp>
      <p:sp>
        <p:nvSpPr>
          <p:cNvPr id="398" name="Google Shape;398;p32"/>
          <p:cNvSpPr/>
          <p:nvPr/>
        </p:nvSpPr>
        <p:spPr>
          <a:xfrm>
            <a:off x="994012" y="3746310"/>
            <a:ext cx="2209800" cy="990600"/>
          </a:xfrm>
          <a:prstGeom prst="rect">
            <a:avLst/>
          </a:prstGeom>
          <a:solidFill>
            <a:srgbClr val="5BADFF"/>
          </a:solidFill>
          <a:ln cap="flat" cmpd="sng" w="25400">
            <a:solidFill>
              <a:srgbClr val="2594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Agglomerative Algorithms</a:t>
            </a:r>
            <a:endParaRPr/>
          </a:p>
        </p:txBody>
      </p:sp>
      <p:sp>
        <p:nvSpPr>
          <p:cNvPr id="399" name="Google Shape;399;p32"/>
          <p:cNvSpPr/>
          <p:nvPr/>
        </p:nvSpPr>
        <p:spPr>
          <a:xfrm>
            <a:off x="3747448" y="3733800"/>
            <a:ext cx="2209800" cy="990600"/>
          </a:xfrm>
          <a:prstGeom prst="rect">
            <a:avLst/>
          </a:prstGeom>
          <a:solidFill>
            <a:srgbClr val="5BADFF"/>
          </a:solidFill>
          <a:ln cap="flat" cmpd="sng" w="25400">
            <a:solidFill>
              <a:srgbClr val="2594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Divisive Algorithms</a:t>
            </a:r>
            <a:endParaRPr/>
          </a:p>
        </p:txBody>
      </p:sp>
      <p:sp>
        <p:nvSpPr>
          <p:cNvPr id="400" name="Google Shape;400;p32"/>
          <p:cNvSpPr/>
          <p:nvPr/>
        </p:nvSpPr>
        <p:spPr>
          <a:xfrm>
            <a:off x="6500884" y="3733800"/>
            <a:ext cx="2209800" cy="990600"/>
          </a:xfrm>
          <a:prstGeom prst="rect">
            <a:avLst/>
          </a:prstGeom>
          <a:solidFill>
            <a:srgbClr val="5BADFF"/>
          </a:solidFill>
          <a:ln cap="flat" cmpd="sng" w="25400">
            <a:solidFill>
              <a:srgbClr val="2594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Others</a:t>
            </a:r>
            <a:endParaRPr/>
          </a:p>
        </p:txBody>
      </p:sp>
      <p:cxnSp>
        <p:nvCxnSpPr>
          <p:cNvPr id="401" name="Google Shape;401;p32"/>
          <p:cNvCxnSpPr>
            <a:stCxn id="397" idx="2"/>
            <a:endCxn id="398" idx="0"/>
          </p:cNvCxnSpPr>
          <p:nvPr/>
        </p:nvCxnSpPr>
        <p:spPr>
          <a:xfrm rot="5400000">
            <a:off x="2910000" y="2160600"/>
            <a:ext cx="774600" cy="2397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rgbClr val="2DCACA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2" name="Google Shape;402;p32"/>
          <p:cNvCxnSpPr>
            <a:stCxn id="397" idx="2"/>
            <a:endCxn id="400" idx="0"/>
          </p:cNvCxnSpPr>
          <p:nvPr/>
        </p:nvCxnSpPr>
        <p:spPr>
          <a:xfrm flipH="1" rot="-5400000">
            <a:off x="5669850" y="1797750"/>
            <a:ext cx="762000" cy="3110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rgbClr val="2DCAC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3" name="Google Shape;403;p32"/>
          <p:cNvCxnSpPr>
            <a:stCxn id="397" idx="2"/>
            <a:endCxn id="399" idx="0"/>
          </p:cNvCxnSpPr>
          <p:nvPr/>
        </p:nvCxnSpPr>
        <p:spPr>
          <a:xfrm flipH="1" rot="-5400000">
            <a:off x="4293000" y="3174600"/>
            <a:ext cx="762000" cy="3564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rgbClr val="2DCAC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Algorithms</a:t>
            </a:r>
            <a:endParaRPr/>
          </a:p>
        </p:txBody>
      </p:sp>
      <p:sp>
        <p:nvSpPr>
          <p:cNvPr id="409" name="Google Shape;409;p33"/>
          <p:cNvSpPr/>
          <p:nvPr/>
        </p:nvSpPr>
        <p:spPr>
          <a:xfrm>
            <a:off x="3200400" y="1981200"/>
            <a:ext cx="2590800" cy="990600"/>
          </a:xfrm>
          <a:prstGeom prst="rect">
            <a:avLst/>
          </a:prstGeom>
          <a:solidFill>
            <a:srgbClr val="5BADFF"/>
          </a:solidFill>
          <a:ln cap="flat" cmpd="sng" w="25400">
            <a:solidFill>
              <a:srgbClr val="2594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Partitioning Algorithms</a:t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92613" y="3725594"/>
            <a:ext cx="2209800" cy="990600"/>
          </a:xfrm>
          <a:prstGeom prst="rect">
            <a:avLst/>
          </a:prstGeom>
          <a:solidFill>
            <a:srgbClr val="5BADFF"/>
          </a:solidFill>
          <a:ln cap="flat" cmpd="sng" w="25400">
            <a:solidFill>
              <a:srgbClr val="2594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K-medoids</a:t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2398848" y="3725594"/>
            <a:ext cx="2209800" cy="990600"/>
          </a:xfrm>
          <a:prstGeom prst="rect">
            <a:avLst/>
          </a:prstGeom>
          <a:solidFill>
            <a:srgbClr val="5BADFF"/>
          </a:solidFill>
          <a:ln cap="flat" cmpd="sng" w="25400">
            <a:solidFill>
              <a:srgbClr val="2594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K-means</a:t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>
            <a:off x="4686300" y="3725594"/>
            <a:ext cx="2209800" cy="990600"/>
          </a:xfrm>
          <a:prstGeom prst="rect">
            <a:avLst/>
          </a:prstGeom>
          <a:solidFill>
            <a:srgbClr val="5BADFF"/>
          </a:solidFill>
          <a:ln cap="flat" cmpd="sng" w="25400">
            <a:solidFill>
              <a:srgbClr val="2594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Probabilistic</a:t>
            </a:r>
            <a:endParaRPr/>
          </a:p>
        </p:txBody>
      </p:sp>
      <p:cxnSp>
        <p:nvCxnSpPr>
          <p:cNvPr id="413" name="Google Shape;413;p33"/>
          <p:cNvCxnSpPr>
            <a:stCxn id="409" idx="2"/>
            <a:endCxn id="410" idx="0"/>
          </p:cNvCxnSpPr>
          <p:nvPr/>
        </p:nvCxnSpPr>
        <p:spPr>
          <a:xfrm rot="5400000">
            <a:off x="2469750" y="1699650"/>
            <a:ext cx="753900" cy="32982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rgbClr val="2DCACA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4" name="Google Shape;414;p33"/>
          <p:cNvCxnSpPr>
            <a:stCxn id="409" idx="2"/>
            <a:endCxn id="412" idx="0"/>
          </p:cNvCxnSpPr>
          <p:nvPr/>
        </p:nvCxnSpPr>
        <p:spPr>
          <a:xfrm flipH="1" rot="-5400000">
            <a:off x="4766550" y="2701050"/>
            <a:ext cx="753900" cy="12954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rgbClr val="2DCAC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5" name="Google Shape;415;p33"/>
          <p:cNvCxnSpPr>
            <a:stCxn id="409" idx="2"/>
            <a:endCxn id="411" idx="0"/>
          </p:cNvCxnSpPr>
          <p:nvPr/>
        </p:nvCxnSpPr>
        <p:spPr>
          <a:xfrm rot="5400000">
            <a:off x="3622800" y="2852700"/>
            <a:ext cx="753900" cy="99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rgbClr val="2DCAC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16" name="Google Shape;416;p33"/>
          <p:cNvSpPr/>
          <p:nvPr/>
        </p:nvSpPr>
        <p:spPr>
          <a:xfrm>
            <a:off x="6973752" y="3725594"/>
            <a:ext cx="2132147" cy="990600"/>
          </a:xfrm>
          <a:prstGeom prst="rect">
            <a:avLst/>
          </a:prstGeom>
          <a:solidFill>
            <a:srgbClr val="5BADFF"/>
          </a:solidFill>
          <a:ln cap="flat" cmpd="sng" w="25400">
            <a:solidFill>
              <a:srgbClr val="2594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Density based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Week		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838200" y="205740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Decision Tree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Support Vector Machine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Algorithms</a:t>
            </a:r>
            <a:endParaRPr/>
          </a:p>
        </p:txBody>
      </p:sp>
      <p:sp>
        <p:nvSpPr>
          <p:cNvPr id="422" name="Google Shape;422;p34"/>
          <p:cNvSpPr/>
          <p:nvPr/>
        </p:nvSpPr>
        <p:spPr>
          <a:xfrm>
            <a:off x="3200400" y="1981200"/>
            <a:ext cx="2590800" cy="990600"/>
          </a:xfrm>
          <a:prstGeom prst="rect">
            <a:avLst/>
          </a:prstGeom>
          <a:solidFill>
            <a:srgbClr val="5BADFF"/>
          </a:solidFill>
          <a:ln cap="flat" cmpd="sng" w="25400">
            <a:solidFill>
              <a:srgbClr val="2594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Others</a:t>
            </a:r>
            <a:endParaRPr/>
          </a:p>
        </p:txBody>
      </p:sp>
      <p:sp>
        <p:nvSpPr>
          <p:cNvPr id="423" name="Google Shape;423;p34"/>
          <p:cNvSpPr/>
          <p:nvPr/>
        </p:nvSpPr>
        <p:spPr>
          <a:xfrm>
            <a:off x="92613" y="3725594"/>
            <a:ext cx="2209800" cy="990600"/>
          </a:xfrm>
          <a:prstGeom prst="rect">
            <a:avLst/>
          </a:prstGeom>
          <a:solidFill>
            <a:srgbClr val="5BADFF"/>
          </a:solidFill>
          <a:ln cap="flat" cmpd="sng" w="25400">
            <a:solidFill>
              <a:srgbClr val="2594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Evolutionary Heuristics</a:t>
            </a:r>
            <a:endParaRPr/>
          </a:p>
        </p:txBody>
      </p:sp>
      <p:sp>
        <p:nvSpPr>
          <p:cNvPr id="424" name="Google Shape;424;p34"/>
          <p:cNvSpPr/>
          <p:nvPr/>
        </p:nvSpPr>
        <p:spPr>
          <a:xfrm>
            <a:off x="2398848" y="3725594"/>
            <a:ext cx="2209800" cy="990600"/>
          </a:xfrm>
          <a:prstGeom prst="rect">
            <a:avLst/>
          </a:prstGeom>
          <a:solidFill>
            <a:srgbClr val="5BADFF"/>
          </a:solidFill>
          <a:ln cap="flat" cmpd="sng" w="25400">
            <a:solidFill>
              <a:srgbClr val="2594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Grid Based</a:t>
            </a:r>
            <a:endParaRPr/>
          </a:p>
        </p:txBody>
      </p:sp>
      <p:sp>
        <p:nvSpPr>
          <p:cNvPr id="425" name="Google Shape;425;p34"/>
          <p:cNvSpPr/>
          <p:nvPr/>
        </p:nvSpPr>
        <p:spPr>
          <a:xfrm>
            <a:off x="4686300" y="3725594"/>
            <a:ext cx="2209800" cy="990600"/>
          </a:xfrm>
          <a:prstGeom prst="rect">
            <a:avLst/>
          </a:prstGeom>
          <a:solidFill>
            <a:srgbClr val="5BADFF"/>
          </a:solidFill>
          <a:ln cap="flat" cmpd="sng" w="25400">
            <a:solidFill>
              <a:srgbClr val="2594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Artificial Neural Networks</a:t>
            </a:r>
            <a:endParaRPr/>
          </a:p>
        </p:txBody>
      </p:sp>
      <p:cxnSp>
        <p:nvCxnSpPr>
          <p:cNvPr id="426" name="Google Shape;426;p34"/>
          <p:cNvCxnSpPr>
            <a:stCxn id="422" idx="2"/>
            <a:endCxn id="423" idx="0"/>
          </p:cNvCxnSpPr>
          <p:nvPr/>
        </p:nvCxnSpPr>
        <p:spPr>
          <a:xfrm rot="5400000">
            <a:off x="2469750" y="1699650"/>
            <a:ext cx="753900" cy="32982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rgbClr val="2DCACA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7" name="Google Shape;427;p34"/>
          <p:cNvCxnSpPr>
            <a:stCxn id="422" idx="2"/>
            <a:endCxn id="425" idx="0"/>
          </p:cNvCxnSpPr>
          <p:nvPr/>
        </p:nvCxnSpPr>
        <p:spPr>
          <a:xfrm flipH="1" rot="-5400000">
            <a:off x="4766550" y="2701050"/>
            <a:ext cx="753900" cy="12954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rgbClr val="2DCAC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8" name="Google Shape;428;p34"/>
          <p:cNvCxnSpPr>
            <a:stCxn id="422" idx="2"/>
            <a:endCxn id="424" idx="0"/>
          </p:cNvCxnSpPr>
          <p:nvPr/>
        </p:nvCxnSpPr>
        <p:spPr>
          <a:xfrm rot="5400000">
            <a:off x="3622800" y="2852700"/>
            <a:ext cx="753900" cy="99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rgbClr val="2DCAC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29" name="Google Shape;429;p34"/>
          <p:cNvSpPr/>
          <p:nvPr/>
        </p:nvSpPr>
        <p:spPr>
          <a:xfrm>
            <a:off x="6973752" y="3725594"/>
            <a:ext cx="2132147" cy="990600"/>
          </a:xfrm>
          <a:prstGeom prst="rect">
            <a:avLst/>
          </a:prstGeom>
          <a:solidFill>
            <a:srgbClr val="5BADFF"/>
          </a:solidFill>
          <a:ln cap="flat" cmpd="sng" w="25400">
            <a:solidFill>
              <a:srgbClr val="2594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Deep Learning</a:t>
            </a:r>
            <a:endParaRPr/>
          </a:p>
        </p:txBody>
      </p:sp>
      <p:cxnSp>
        <p:nvCxnSpPr>
          <p:cNvPr id="430" name="Google Shape;430;p34"/>
          <p:cNvCxnSpPr>
            <a:stCxn id="422" idx="2"/>
            <a:endCxn id="429" idx="0"/>
          </p:cNvCxnSpPr>
          <p:nvPr/>
        </p:nvCxnSpPr>
        <p:spPr>
          <a:xfrm flipH="1" rot="-5400000">
            <a:off x="5890800" y="1576800"/>
            <a:ext cx="753900" cy="3543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2DCAC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"/>
          <p:cNvSpPr/>
          <p:nvPr>
            <p:ph type="title"/>
          </p:nvPr>
        </p:nvSpPr>
        <p:spPr>
          <a:xfrm>
            <a:off x="381000" y="152400"/>
            <a:ext cx="8280400" cy="5524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K-means Clustering</a:t>
            </a:r>
            <a:endParaRPr/>
          </a:p>
        </p:txBody>
      </p:sp>
      <p:sp>
        <p:nvSpPr>
          <p:cNvPr id="436" name="Google Shape;436;p35"/>
          <p:cNvSpPr txBox="1"/>
          <p:nvPr>
            <p:ph idx="1" type="body"/>
          </p:nvPr>
        </p:nvSpPr>
        <p:spPr>
          <a:xfrm>
            <a:off x="639763" y="1143000"/>
            <a:ext cx="8001000" cy="97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Partitional clustering approach 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Each cluster is associated with a </a:t>
            </a:r>
            <a:r>
              <a:rPr lang="en-US" sz="2200">
                <a:solidFill>
                  <a:srgbClr val="FFCC00"/>
                </a:solidFill>
              </a:rPr>
              <a:t>centroid</a:t>
            </a:r>
            <a:r>
              <a:rPr lang="en-US" sz="2200"/>
              <a:t> (center point) 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Each point is assigned to the cluster with the closest centroid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Number of clusters, K, must be specified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The basic algorithm is very simple</a:t>
            </a:r>
            <a:endParaRPr/>
          </a:p>
        </p:txBody>
      </p:sp>
      <p:pic>
        <p:nvPicPr>
          <p:cNvPr id="437" name="Google Shape;43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500" y="3429000"/>
            <a:ext cx="81534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/>
          <p:nvPr>
            <p:ph type="title"/>
          </p:nvPr>
        </p:nvSpPr>
        <p:spPr>
          <a:xfrm>
            <a:off x="381000" y="152400"/>
            <a:ext cx="8280400" cy="5524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K-means Clustering – Details</a:t>
            </a:r>
            <a:endParaRPr/>
          </a:p>
        </p:txBody>
      </p:sp>
      <p:sp>
        <p:nvSpPr>
          <p:cNvPr id="443" name="Google Shape;443;p36"/>
          <p:cNvSpPr txBox="1"/>
          <p:nvPr>
            <p:ph idx="1" type="body"/>
          </p:nvPr>
        </p:nvSpPr>
        <p:spPr>
          <a:xfrm>
            <a:off x="609600" y="990600"/>
            <a:ext cx="8001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Initial centroids are often chosen randomly.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Calibri"/>
              <a:buChar char="–"/>
            </a:pPr>
            <a:r>
              <a:rPr lang="en-US" sz="1800"/>
              <a:t>Clusters produced vary from one run to another.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The centroid is (typically) the mean of the points in the cluster.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‘Closeness’ is measured by Euclidean distance, cosine similarity, correlation, etc.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K-means will converge for common similarity measures mentioned above.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Most of the convergence happens in the first few iterations.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Calibri"/>
              <a:buChar char="–"/>
            </a:pPr>
            <a:r>
              <a:rPr lang="en-US" sz="1800"/>
              <a:t>Often the stopping condition is changed to ‘Until relatively few points change clusters’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Complexity is O( n * K * I * d )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Calibri"/>
              <a:buChar char="–"/>
            </a:pPr>
            <a:r>
              <a:rPr lang="en-US" sz="1800"/>
              <a:t>n = number of points, K = number of clusters, </a:t>
            </a:r>
            <a:br>
              <a:rPr lang="en-US" sz="1800"/>
            </a:br>
            <a:r>
              <a:rPr lang="en-US" sz="1800"/>
              <a:t>I = number of iterations, d = number of attributes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449" name="Google Shape;449;p37"/>
          <p:cNvSpPr txBox="1"/>
          <p:nvPr>
            <p:ph idx="1" type="body"/>
          </p:nvPr>
        </p:nvSpPr>
        <p:spPr>
          <a:xfrm>
            <a:off x="838201" y="1438408"/>
            <a:ext cx="525780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i="1" lang="en-US"/>
              <a:t>k-means algorithm by using it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i="1" lang="en-US"/>
              <a:t>   to cluster the 16 objects  </a:t>
            </a:r>
            <a:r>
              <a:rPr lang="en-US"/>
              <a:t>with two attributes </a:t>
            </a:r>
            <a:r>
              <a:rPr i="1" lang="en-US"/>
              <a:t>x and y</a:t>
            </a:r>
            <a:endParaRPr/>
          </a:p>
        </p:txBody>
      </p:sp>
      <p:pic>
        <p:nvPicPr>
          <p:cNvPr id="450" name="Google Shape;45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1295400"/>
            <a:ext cx="2924175" cy="50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200400"/>
            <a:ext cx="61055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357496"/>
            <a:ext cx="287655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2025" y="1447800"/>
            <a:ext cx="4371975" cy="51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8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" y="5657564"/>
            <a:ext cx="4953001" cy="819436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8"/>
          <p:cNvSpPr txBox="1"/>
          <p:nvPr/>
        </p:nvSpPr>
        <p:spPr>
          <a:xfrm>
            <a:off x="0" y="5029200"/>
            <a:ext cx="4953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distance of the first point (6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.8, 12.6) from the first centroid (3.8, 9.9) is simply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8"/>
          <p:cNvSpPr txBox="1"/>
          <p:nvPr/>
        </p:nvSpPr>
        <p:spPr>
          <a:xfrm>
            <a:off x="304800" y="711568"/>
            <a:ext cx="45720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columns headed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d1, d2 and d3 in Figure shows the Euclidean distance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each of the 16 points from the three centroids.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column headed ‘cluster’ indicates the centroid closest to each point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 the cluster to which it should be assigned.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9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resulting clusters after 1</a:t>
            </a:r>
            <a:r>
              <a:rPr baseline="30000" lang="en-US"/>
              <a:t>st</a:t>
            </a:r>
            <a:r>
              <a:rPr lang="en-US"/>
              <a:t> Iteration</a:t>
            </a:r>
            <a:endParaRPr/>
          </a:p>
        </p:txBody>
      </p:sp>
      <p:pic>
        <p:nvPicPr>
          <p:cNvPr id="466" name="Google Shape;466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49" y="1981201"/>
            <a:ext cx="7123961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0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Centroids after 1</a:t>
            </a:r>
            <a:r>
              <a:rPr baseline="30000" lang="en-US"/>
              <a:t>st</a:t>
            </a:r>
            <a:r>
              <a:rPr lang="en-US"/>
              <a:t> Iteration and Revised Cluster</a:t>
            </a:r>
            <a:endParaRPr/>
          </a:p>
        </p:txBody>
      </p:sp>
      <p:pic>
        <p:nvPicPr>
          <p:cNvPr id="472" name="Google Shape;472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447800"/>
            <a:ext cx="512445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3143250"/>
            <a:ext cx="63627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1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2</a:t>
            </a:r>
            <a:r>
              <a:rPr baseline="30000" lang="en-US"/>
              <a:t>nd</a:t>
            </a:r>
            <a:r>
              <a:rPr lang="en-US"/>
              <a:t> Iteration and Third Set of Clusters</a:t>
            </a:r>
            <a:endParaRPr/>
          </a:p>
        </p:txBody>
      </p:sp>
      <p:pic>
        <p:nvPicPr>
          <p:cNvPr id="479" name="Google Shape;479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600200"/>
            <a:ext cx="60960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2912" y="3314700"/>
            <a:ext cx="5810250" cy="324536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1"/>
          <p:cNvSpPr txBox="1"/>
          <p:nvPr/>
        </p:nvSpPr>
        <p:spPr>
          <a:xfrm>
            <a:off x="228600" y="1828800"/>
            <a:ext cx="281940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the same clusters as before. Their centroids will be the same as those from which the clusters were generated.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 the termination condition of the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algorithm ‘repeat ... until the centroids no longer move’ has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been met and these are the final clusters produced by the algorithm for the initial choice of centroids made.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"/>
          <p:cNvSpPr/>
          <p:nvPr>
            <p:ph type="title"/>
          </p:nvPr>
        </p:nvSpPr>
        <p:spPr>
          <a:xfrm>
            <a:off x="381000" y="152400"/>
            <a:ext cx="8280400" cy="5524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Two different K-means Clusterings</a:t>
            </a:r>
            <a:endParaRPr/>
          </a:p>
        </p:txBody>
      </p:sp>
      <p:pic>
        <p:nvPicPr>
          <p:cNvPr id="487" name="Google Shape;48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7963" y="990600"/>
            <a:ext cx="3043237" cy="22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42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9" name="Google Shape;489;p42"/>
          <p:cNvGrpSpPr/>
          <p:nvPr/>
        </p:nvGrpSpPr>
        <p:grpSpPr>
          <a:xfrm>
            <a:off x="5105400" y="3660775"/>
            <a:ext cx="3048000" cy="2587625"/>
            <a:chOff x="3216" y="2306"/>
            <a:chExt cx="1920" cy="1630"/>
          </a:xfrm>
        </p:grpSpPr>
        <p:pic>
          <p:nvPicPr>
            <p:cNvPr id="490" name="Google Shape;490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16" y="2306"/>
              <a:ext cx="1917" cy="1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1" name="Google Shape;491;p42"/>
            <p:cNvSpPr txBox="1"/>
            <p:nvPr/>
          </p:nvSpPr>
          <p:spPr>
            <a:xfrm>
              <a:off x="3408" y="3705"/>
              <a:ext cx="17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Sub-optimal Clustering</a:t>
              </a:r>
              <a:endParaRPr/>
            </a:p>
          </p:txBody>
        </p:sp>
      </p:grpSp>
      <p:grpSp>
        <p:nvGrpSpPr>
          <p:cNvPr id="492" name="Google Shape;492;p42"/>
          <p:cNvGrpSpPr/>
          <p:nvPr/>
        </p:nvGrpSpPr>
        <p:grpSpPr>
          <a:xfrm>
            <a:off x="990600" y="3660775"/>
            <a:ext cx="3043238" cy="2587625"/>
            <a:chOff x="624" y="2306"/>
            <a:chExt cx="1917" cy="1630"/>
          </a:xfrm>
        </p:grpSpPr>
        <p:pic>
          <p:nvPicPr>
            <p:cNvPr id="493" name="Google Shape;493;p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4" y="2306"/>
              <a:ext cx="1917" cy="1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4" name="Google Shape;494;p42"/>
            <p:cNvSpPr txBox="1"/>
            <p:nvPr/>
          </p:nvSpPr>
          <p:spPr>
            <a:xfrm>
              <a:off x="912" y="3705"/>
              <a:ext cx="14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Optimal Clustering</a:t>
              </a:r>
              <a:endParaRPr/>
            </a:p>
          </p:txBody>
        </p:sp>
      </p:grpSp>
      <p:sp>
        <p:nvSpPr>
          <p:cNvPr id="495" name="Google Shape;495;p42"/>
          <p:cNvSpPr txBox="1"/>
          <p:nvPr/>
        </p:nvSpPr>
        <p:spPr>
          <a:xfrm>
            <a:off x="5257800" y="1524000"/>
            <a:ext cx="2209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3"/>
          <p:cNvSpPr/>
          <p:nvPr>
            <p:ph type="title"/>
          </p:nvPr>
        </p:nvSpPr>
        <p:spPr>
          <a:xfrm>
            <a:off x="381000" y="152400"/>
            <a:ext cx="8280400" cy="5524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Importance of Choosing Initial Centroids</a:t>
            </a:r>
            <a:endParaRPr/>
          </a:p>
        </p:txBody>
      </p:sp>
      <p:sp>
        <p:nvSpPr>
          <p:cNvPr id="501" name="Google Shape;501;p43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2" name="Google Shape;50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6575" y="1354138"/>
            <a:ext cx="5529263" cy="414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6575" y="1354138"/>
            <a:ext cx="5529263" cy="414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06575" y="1354138"/>
            <a:ext cx="5529263" cy="414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06575" y="1354138"/>
            <a:ext cx="5529263" cy="414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6575" y="1354138"/>
            <a:ext cx="5529263" cy="414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06575" y="1354138"/>
            <a:ext cx="5529263" cy="4148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>
            <p:ph type="title"/>
          </p:nvPr>
        </p:nvSpPr>
        <p:spPr>
          <a:xfrm>
            <a:off x="738380" y="332656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738380" y="137160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What is cluster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Applications of Cluster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Types of cluster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Conclusions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4"/>
          <p:cNvSpPr/>
          <p:nvPr>
            <p:ph type="title"/>
          </p:nvPr>
        </p:nvSpPr>
        <p:spPr>
          <a:xfrm>
            <a:off x="381000" y="152400"/>
            <a:ext cx="8280400" cy="5524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Importance of Choosing Initial Centroids</a:t>
            </a:r>
            <a:endParaRPr/>
          </a:p>
        </p:txBody>
      </p:sp>
      <p:sp>
        <p:nvSpPr>
          <p:cNvPr id="513" name="Google Shape;513;p44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4" name="Google Shape;51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3000"/>
            <a:ext cx="3043238" cy="22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1143000"/>
            <a:ext cx="3043238" cy="22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8800" y="1143000"/>
            <a:ext cx="3043238" cy="22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3886200"/>
            <a:ext cx="3043238" cy="22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43200" y="3886200"/>
            <a:ext cx="3043238" cy="22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38800" y="3886200"/>
            <a:ext cx="3043238" cy="22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5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Evaluating K-means Clusters</a:t>
            </a:r>
            <a:endParaRPr/>
          </a:p>
        </p:txBody>
      </p:sp>
      <p:sp>
        <p:nvSpPr>
          <p:cNvPr id="525" name="Google Shape;525;p45"/>
          <p:cNvSpPr txBox="1"/>
          <p:nvPr>
            <p:ph idx="1" type="body"/>
          </p:nvPr>
        </p:nvSpPr>
        <p:spPr>
          <a:xfrm>
            <a:off x="877887" y="137160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Most common measure is Sum of Squared Error (SSE)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</a:pPr>
            <a:r>
              <a:rPr lang="en-US" sz="2000"/>
              <a:t>SSE is the sum of the squared differences between each observation and its group's mean. It can be used as a measure of variation within a cluster. If all cases within a cluster are identical the SSE would then be equal to 0.</a:t>
            </a:r>
            <a:endParaRPr sz="2000"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sz="2000"/>
          </a:p>
          <a:p>
            <a:pPr indent="-19050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None/>
            </a:pPr>
            <a:r>
              <a:t/>
            </a:r>
            <a:endParaRPr sz="2000"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</a:pPr>
            <a:r>
              <a:rPr lang="en-US" sz="2000"/>
              <a:t>Where n is the number of observations, x</a:t>
            </a:r>
            <a:r>
              <a:rPr baseline="-25000" lang="en-US" sz="2000"/>
              <a:t>i</a:t>
            </a:r>
            <a:r>
              <a:rPr lang="en-US" sz="2000"/>
              <a:t> is the value of the ith observation and       is the mean of all the observations. This can also be rearranged to be written as seen in J.H. Ward's paper.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</a:pPr>
            <a:r>
              <a:rPr lang="en-US" sz="2000"/>
              <a:t> Given two clusters, we can choose the one with the smallest error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</a:pPr>
            <a:r>
              <a:rPr lang="en-US" sz="2000"/>
              <a:t>One easy way to reduce SSE is to increase K, the number of clusters</a:t>
            </a:r>
            <a:endParaRPr sz="2000"/>
          </a:p>
        </p:txBody>
      </p:sp>
      <p:pic>
        <p:nvPicPr>
          <p:cNvPr id="526" name="Google Shape;52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2886228"/>
            <a:ext cx="260746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7200"/>
            <a:ext cx="7620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0" name="Google Shape;53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7200"/>
            <a:ext cx="762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5200" y="3813630"/>
            <a:ext cx="22860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6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Elbow Method</a:t>
            </a:r>
            <a:br>
              <a:rPr lang="en-US"/>
            </a:br>
            <a:endParaRPr/>
          </a:p>
        </p:txBody>
      </p:sp>
      <p:pic>
        <p:nvPicPr>
          <p:cNvPr id="537" name="Google Shape;537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18" y="1676400"/>
            <a:ext cx="8810411" cy="396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7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Choosing K based on a metric for how well it performs for the later purpose</a:t>
            </a:r>
            <a:endParaRPr/>
          </a:p>
        </p:txBody>
      </p:sp>
      <p:sp>
        <p:nvSpPr>
          <p:cNvPr id="543" name="Google Shape;543;p47"/>
          <p:cNvSpPr txBox="1"/>
          <p:nvPr>
            <p:ph idx="1" type="body"/>
          </p:nvPr>
        </p:nvSpPr>
        <p:spPr>
          <a:xfrm>
            <a:off x="838200" y="205740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544" name="Google Shape;54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932" y="1905000"/>
            <a:ext cx="8532702" cy="4081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8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Solutions to Initial Centroids Problem</a:t>
            </a:r>
            <a:endParaRPr/>
          </a:p>
        </p:txBody>
      </p:sp>
      <p:sp>
        <p:nvSpPr>
          <p:cNvPr id="550" name="Google Shape;550;p48"/>
          <p:cNvSpPr txBox="1"/>
          <p:nvPr>
            <p:ph idx="1" type="body"/>
          </p:nvPr>
        </p:nvSpPr>
        <p:spPr>
          <a:xfrm>
            <a:off x="877887" y="1556792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Multiple runs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Helps, but probability is not on your side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Sample and use hierarchical clustering to determine initial centroids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Select more than k initial centroids and then select among these initial centroids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Select most widely separated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9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Limitations of K-means</a:t>
            </a:r>
            <a:endParaRPr/>
          </a:p>
        </p:txBody>
      </p:sp>
      <p:sp>
        <p:nvSpPr>
          <p:cNvPr id="556" name="Google Shape;556;p49"/>
          <p:cNvSpPr txBox="1"/>
          <p:nvPr>
            <p:ph idx="1" type="body"/>
          </p:nvPr>
        </p:nvSpPr>
        <p:spPr>
          <a:xfrm>
            <a:off x="838200" y="205740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K-means has problems when clusters are of differing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Sizes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Densities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Non-globular shapes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K-means has problems when the data contains outliers.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0"/>
          <p:cNvSpPr/>
          <p:nvPr>
            <p:ph type="title"/>
          </p:nvPr>
        </p:nvSpPr>
        <p:spPr>
          <a:xfrm>
            <a:off x="381000" y="152400"/>
            <a:ext cx="8280400" cy="5524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Limitations of K-means: Differing Sizes</a:t>
            </a:r>
            <a:endParaRPr/>
          </a:p>
        </p:txBody>
      </p:sp>
      <p:sp>
        <p:nvSpPr>
          <p:cNvPr id="562" name="Google Shape;562;p50"/>
          <p:cNvSpPr txBox="1"/>
          <p:nvPr>
            <p:ph idx="1" type="body"/>
          </p:nvPr>
        </p:nvSpPr>
        <p:spPr>
          <a:xfrm>
            <a:off x="639763" y="1143000"/>
            <a:ext cx="8001000" cy="97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/>
          </a:p>
          <a:p>
            <a:pPr indent="-419100" lvl="1" marL="990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/>
          </a:p>
          <a:p>
            <a:pPr indent="-43815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None/>
            </a:pPr>
            <a:r>
              <a:t/>
            </a:r>
            <a:endParaRPr sz="2000"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sz="2000"/>
          </a:p>
        </p:txBody>
      </p:sp>
      <p:pic>
        <p:nvPicPr>
          <p:cNvPr id="563" name="Google Shape;56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50"/>
          <p:cNvSpPr txBox="1"/>
          <p:nvPr/>
        </p:nvSpPr>
        <p:spPr>
          <a:xfrm>
            <a:off x="762000" y="4953000"/>
            <a:ext cx="2057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sp>
        <p:nvSpPr>
          <p:cNvPr id="566" name="Google Shape;566;p50"/>
          <p:cNvSpPr/>
          <p:nvPr/>
        </p:nvSpPr>
        <p:spPr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(3 Clusters)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1"/>
          <p:cNvSpPr/>
          <p:nvPr>
            <p:ph type="title"/>
          </p:nvPr>
        </p:nvSpPr>
        <p:spPr>
          <a:xfrm>
            <a:off x="381000" y="152400"/>
            <a:ext cx="8280400" cy="5524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Limitations of K-means: Differing Density</a:t>
            </a:r>
            <a:endParaRPr/>
          </a:p>
        </p:txBody>
      </p:sp>
      <p:sp>
        <p:nvSpPr>
          <p:cNvPr id="572" name="Google Shape;572;p51"/>
          <p:cNvSpPr txBox="1"/>
          <p:nvPr>
            <p:ph idx="1" type="body"/>
          </p:nvPr>
        </p:nvSpPr>
        <p:spPr>
          <a:xfrm>
            <a:off x="639763" y="1143000"/>
            <a:ext cx="8001000" cy="97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/>
          </a:p>
          <a:p>
            <a:pPr indent="-419100" lvl="1" marL="990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/>
          </a:p>
          <a:p>
            <a:pPr indent="-43815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None/>
            </a:pPr>
            <a:r>
              <a:t/>
            </a:r>
            <a:endParaRPr sz="2000"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573" name="Google Shape;573;p51"/>
          <p:cNvSpPr txBox="1"/>
          <p:nvPr/>
        </p:nvSpPr>
        <p:spPr>
          <a:xfrm>
            <a:off x="762000" y="4953000"/>
            <a:ext cx="2133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pic>
        <p:nvPicPr>
          <p:cNvPr id="574" name="Google Shape;57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51"/>
          <p:cNvSpPr/>
          <p:nvPr/>
        </p:nvSpPr>
        <p:spPr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(3 Clusters)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2"/>
          <p:cNvSpPr/>
          <p:nvPr>
            <p:ph type="title"/>
          </p:nvPr>
        </p:nvSpPr>
        <p:spPr>
          <a:xfrm>
            <a:off x="228600" y="152400"/>
            <a:ext cx="8610600" cy="5524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Limitations of K-means: Non-globular Shapes</a:t>
            </a:r>
            <a:endParaRPr/>
          </a:p>
        </p:txBody>
      </p:sp>
      <p:sp>
        <p:nvSpPr>
          <p:cNvPr id="582" name="Google Shape;582;p52"/>
          <p:cNvSpPr txBox="1"/>
          <p:nvPr>
            <p:ph idx="1" type="body"/>
          </p:nvPr>
        </p:nvSpPr>
        <p:spPr>
          <a:xfrm>
            <a:off x="639763" y="1143000"/>
            <a:ext cx="8001000" cy="97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/>
          </a:p>
          <a:p>
            <a:pPr indent="-419100" lvl="1" marL="990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/>
          </a:p>
          <a:p>
            <a:pPr indent="-43815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None/>
            </a:pPr>
            <a:r>
              <a:t/>
            </a:r>
            <a:endParaRPr sz="2000"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583" name="Google Shape;583;p52"/>
          <p:cNvSpPr txBox="1"/>
          <p:nvPr/>
        </p:nvSpPr>
        <p:spPr>
          <a:xfrm>
            <a:off x="1143000" y="4876800"/>
            <a:ext cx="2057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pic>
        <p:nvPicPr>
          <p:cNvPr id="584" name="Google Shape;58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219200"/>
            <a:ext cx="4268788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0" y="1219200"/>
            <a:ext cx="4268788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52"/>
          <p:cNvSpPr/>
          <p:nvPr/>
        </p:nvSpPr>
        <p:spPr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(2 Clusters)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3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Hierarchical Clustering </a:t>
            </a:r>
            <a:endParaRPr/>
          </a:p>
        </p:txBody>
      </p:sp>
      <p:sp>
        <p:nvSpPr>
          <p:cNvPr id="592" name="Google Shape;592;p53"/>
          <p:cNvSpPr txBox="1"/>
          <p:nvPr>
            <p:ph idx="1" type="body"/>
          </p:nvPr>
        </p:nvSpPr>
        <p:spPr>
          <a:xfrm>
            <a:off x="790353" y="137160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Produces a set of nested clusters organized as a hierarchical tree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Can be visualized as a dendrogram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A tree like diagram that records the sequences of merges or splits</a:t>
            </a:r>
            <a:endParaRPr/>
          </a:p>
        </p:txBody>
      </p:sp>
      <p:pic>
        <p:nvPicPr>
          <p:cNvPr id="593" name="Google Shape;59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859213"/>
            <a:ext cx="3459163" cy="2160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3629025"/>
            <a:ext cx="2319338" cy="2360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>
            <p:ph type="title"/>
          </p:nvPr>
        </p:nvSpPr>
        <p:spPr>
          <a:xfrm>
            <a:off x="685800" y="369888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Cluster Analysis?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411163" y="1143000"/>
            <a:ext cx="8318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Finding groups of objects such that the objects in a group will be similar (or related) to one another and different from (or unrelated to) the objects in other groups</a:t>
            </a:r>
            <a:endParaRPr/>
          </a:p>
        </p:txBody>
      </p:sp>
      <p:grpSp>
        <p:nvGrpSpPr>
          <p:cNvPr id="129" name="Google Shape;129;p18"/>
          <p:cNvGrpSpPr/>
          <p:nvPr/>
        </p:nvGrpSpPr>
        <p:grpSpPr>
          <a:xfrm>
            <a:off x="3276600" y="3570288"/>
            <a:ext cx="3048000" cy="2678112"/>
            <a:chOff x="2160" y="2544"/>
            <a:chExt cx="1920" cy="1687"/>
          </a:xfrm>
        </p:grpSpPr>
        <p:cxnSp>
          <p:nvCxnSpPr>
            <p:cNvPr id="130" name="Google Shape;130;p18"/>
            <p:cNvCxnSpPr/>
            <p:nvPr/>
          </p:nvCxnSpPr>
          <p:spPr>
            <a:xfrm>
              <a:off x="2736" y="2544"/>
              <a:ext cx="0" cy="11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8"/>
            <p:cNvCxnSpPr/>
            <p:nvPr/>
          </p:nvCxnSpPr>
          <p:spPr>
            <a:xfrm>
              <a:off x="2736" y="3696"/>
              <a:ext cx="134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" name="Google Shape;132;p18"/>
            <p:cNvSpPr/>
            <p:nvPr/>
          </p:nvSpPr>
          <p:spPr>
            <a:xfrm>
              <a:off x="2226" y="3696"/>
              <a:ext cx="510" cy="535"/>
            </a:xfrm>
            <a:custGeom>
              <a:rect b="b" l="l" r="r" t="t"/>
              <a:pathLst>
                <a:path extrusionOk="0" h="535" w="510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3264" y="2880"/>
              <a:ext cx="96" cy="96"/>
            </a:xfrm>
            <a:prstGeom prst="octagon">
              <a:avLst>
                <a:gd fmla="val 2928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3408" y="2880"/>
              <a:ext cx="96" cy="96"/>
            </a:xfrm>
            <a:prstGeom prst="octagon">
              <a:avLst>
                <a:gd fmla="val 2928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3360" y="2736"/>
              <a:ext cx="96" cy="96"/>
            </a:xfrm>
            <a:prstGeom prst="octagon">
              <a:avLst>
                <a:gd fmla="val 2928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3360" y="3024"/>
              <a:ext cx="96" cy="96"/>
            </a:xfrm>
            <a:prstGeom prst="octagon">
              <a:avLst>
                <a:gd fmla="val 2928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3600" y="2880"/>
              <a:ext cx="96" cy="96"/>
            </a:xfrm>
            <a:prstGeom prst="octagon">
              <a:avLst>
                <a:gd fmla="val 2928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3504" y="2784"/>
              <a:ext cx="96" cy="96"/>
            </a:xfrm>
            <a:prstGeom prst="octagon">
              <a:avLst>
                <a:gd fmla="val 2928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3168" y="2736"/>
              <a:ext cx="96" cy="96"/>
            </a:xfrm>
            <a:prstGeom prst="octagon">
              <a:avLst>
                <a:gd fmla="val 2928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3504" y="2976"/>
              <a:ext cx="96" cy="96"/>
            </a:xfrm>
            <a:prstGeom prst="octagon">
              <a:avLst>
                <a:gd fmla="val 2928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3168" y="2976"/>
              <a:ext cx="96" cy="96"/>
            </a:xfrm>
            <a:prstGeom prst="octagon">
              <a:avLst>
                <a:gd fmla="val 2928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2160" y="3264"/>
              <a:ext cx="96" cy="96"/>
            </a:xfrm>
            <a:prstGeom prst="octagon">
              <a:avLst>
                <a:gd fmla="val 29287" name="adj"/>
              </a:avLst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2304" y="3312"/>
              <a:ext cx="96" cy="96"/>
            </a:xfrm>
            <a:prstGeom prst="octagon">
              <a:avLst>
                <a:gd fmla="val 29287" name="adj"/>
              </a:avLst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2304" y="3456"/>
              <a:ext cx="96" cy="96"/>
            </a:xfrm>
            <a:prstGeom prst="octagon">
              <a:avLst>
                <a:gd fmla="val 29287" name="adj"/>
              </a:avLst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2448" y="3312"/>
              <a:ext cx="96" cy="96"/>
            </a:xfrm>
            <a:prstGeom prst="octagon">
              <a:avLst>
                <a:gd fmla="val 29287" name="adj"/>
              </a:avLst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2352" y="3168"/>
              <a:ext cx="96" cy="96"/>
            </a:xfrm>
            <a:prstGeom prst="octagon">
              <a:avLst>
                <a:gd fmla="val 29287" name="adj"/>
              </a:avLst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2448" y="3456"/>
              <a:ext cx="96" cy="96"/>
            </a:xfrm>
            <a:prstGeom prst="octagon">
              <a:avLst>
                <a:gd fmla="val 29287" name="adj"/>
              </a:avLst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2160" y="3408"/>
              <a:ext cx="96" cy="96"/>
            </a:xfrm>
            <a:prstGeom prst="octagon">
              <a:avLst>
                <a:gd fmla="val 29287" name="adj"/>
              </a:avLst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3504" y="3552"/>
              <a:ext cx="96" cy="96"/>
            </a:xfrm>
            <a:prstGeom prst="octagon">
              <a:avLst>
                <a:gd fmla="val 29287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3792" y="3600"/>
              <a:ext cx="96" cy="96"/>
            </a:xfrm>
            <a:prstGeom prst="octagon">
              <a:avLst>
                <a:gd fmla="val 29287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3648" y="3696"/>
              <a:ext cx="96" cy="96"/>
            </a:xfrm>
            <a:prstGeom prst="octagon">
              <a:avLst>
                <a:gd fmla="val 29287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3504" y="3792"/>
              <a:ext cx="96" cy="96"/>
            </a:xfrm>
            <a:prstGeom prst="octagon">
              <a:avLst>
                <a:gd fmla="val 29287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3696" y="3792"/>
              <a:ext cx="96" cy="96"/>
            </a:xfrm>
            <a:prstGeom prst="octagon">
              <a:avLst>
                <a:gd fmla="val 29287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 flipH="1" rot="10800000">
              <a:off x="3504" y="3648"/>
              <a:ext cx="96" cy="96"/>
            </a:xfrm>
            <a:prstGeom prst="octagon">
              <a:avLst>
                <a:gd fmla="val 29287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3696" y="3504"/>
              <a:ext cx="96" cy="96"/>
            </a:xfrm>
            <a:prstGeom prst="octagon">
              <a:avLst>
                <a:gd fmla="val 29287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8"/>
          <p:cNvGrpSpPr/>
          <p:nvPr/>
        </p:nvGrpSpPr>
        <p:grpSpPr>
          <a:xfrm>
            <a:off x="5257800" y="2667000"/>
            <a:ext cx="3048000" cy="2514600"/>
            <a:chOff x="3312" y="1584"/>
            <a:chExt cx="1920" cy="1584"/>
          </a:xfrm>
        </p:grpSpPr>
        <p:cxnSp>
          <p:nvCxnSpPr>
            <p:cNvPr id="157" name="Google Shape;157;p18"/>
            <p:cNvCxnSpPr/>
            <p:nvPr/>
          </p:nvCxnSpPr>
          <p:spPr>
            <a:xfrm rot="10800000">
              <a:off x="3312" y="2736"/>
              <a:ext cx="144" cy="432"/>
            </a:xfrm>
            <a:prstGeom prst="straightConnector1">
              <a:avLst/>
            </a:prstGeom>
            <a:noFill/>
            <a:ln cap="flat" cmpd="sng" w="25400">
              <a:solidFill>
                <a:srgbClr val="CC66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58" name="Google Shape;158;p18"/>
            <p:cNvSpPr/>
            <p:nvPr/>
          </p:nvSpPr>
          <p:spPr>
            <a:xfrm>
              <a:off x="3984" y="1584"/>
              <a:ext cx="1248" cy="672"/>
            </a:xfrm>
            <a:prstGeom prst="wedgeRectCallout">
              <a:avLst>
                <a:gd fmla="val -93509" name="adj1"/>
                <a:gd fmla="val 150894" name="adj2"/>
              </a:avLst>
            </a:prstGeom>
            <a:solidFill>
              <a:srgbClr val="00FFF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Inter-cluster distances are maximized</a:t>
              </a:r>
              <a:endParaRPr/>
            </a:p>
          </p:txBody>
        </p:sp>
      </p:grpSp>
      <p:grpSp>
        <p:nvGrpSpPr>
          <p:cNvPr id="159" name="Google Shape;159;p18"/>
          <p:cNvGrpSpPr/>
          <p:nvPr/>
        </p:nvGrpSpPr>
        <p:grpSpPr>
          <a:xfrm>
            <a:off x="2895600" y="3657600"/>
            <a:ext cx="3276600" cy="2286000"/>
            <a:chOff x="1824" y="2208"/>
            <a:chExt cx="2064" cy="1440"/>
          </a:xfrm>
        </p:grpSpPr>
        <p:sp>
          <p:nvSpPr>
            <p:cNvPr id="160" name="Google Shape;160;p18"/>
            <p:cNvSpPr/>
            <p:nvPr/>
          </p:nvSpPr>
          <p:spPr>
            <a:xfrm>
              <a:off x="1824" y="2592"/>
              <a:ext cx="816" cy="720"/>
            </a:xfrm>
            <a:prstGeom prst="ellipse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2928" y="2208"/>
              <a:ext cx="720" cy="624"/>
            </a:xfrm>
            <a:prstGeom prst="ellipse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3216" y="3024"/>
              <a:ext cx="672" cy="624"/>
            </a:xfrm>
            <a:prstGeom prst="ellipse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18"/>
          <p:cNvGrpSpPr/>
          <p:nvPr/>
        </p:nvGrpSpPr>
        <p:grpSpPr>
          <a:xfrm>
            <a:off x="1295400" y="2971800"/>
            <a:ext cx="2286000" cy="1676400"/>
            <a:chOff x="816" y="1776"/>
            <a:chExt cx="1440" cy="1056"/>
          </a:xfrm>
        </p:grpSpPr>
        <p:cxnSp>
          <p:nvCxnSpPr>
            <p:cNvPr id="164" name="Google Shape;164;p18"/>
            <p:cNvCxnSpPr/>
            <p:nvPr/>
          </p:nvCxnSpPr>
          <p:spPr>
            <a:xfrm flipH="1" rot="10800000">
              <a:off x="2064" y="2736"/>
              <a:ext cx="192" cy="96"/>
            </a:xfrm>
            <a:prstGeom prst="straightConnector1">
              <a:avLst/>
            </a:prstGeom>
            <a:noFill/>
            <a:ln cap="flat" cmpd="sng" w="25400">
              <a:solidFill>
                <a:srgbClr val="CC66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65" name="Google Shape;165;p18"/>
            <p:cNvSpPr/>
            <p:nvPr/>
          </p:nvSpPr>
          <p:spPr>
            <a:xfrm>
              <a:off x="816" y="1776"/>
              <a:ext cx="1248" cy="672"/>
            </a:xfrm>
            <a:prstGeom prst="wedgeRectCallout">
              <a:avLst>
                <a:gd fmla="val 56250" name="adj1"/>
                <a:gd fmla="val 92856" name="adj2"/>
              </a:avLst>
            </a:prstGeom>
            <a:solidFill>
              <a:srgbClr val="00FFF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Intra-cluster distances are minimized</a:t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4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Strengths of Hierarchical Clustering</a:t>
            </a:r>
            <a:endParaRPr/>
          </a:p>
        </p:txBody>
      </p:sp>
      <p:sp>
        <p:nvSpPr>
          <p:cNvPr id="600" name="Google Shape;600;p54"/>
          <p:cNvSpPr txBox="1"/>
          <p:nvPr>
            <p:ph idx="1" type="body"/>
          </p:nvPr>
        </p:nvSpPr>
        <p:spPr>
          <a:xfrm>
            <a:off x="838200" y="205740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Do not have to assume any particular number of clusters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Any desired number of clusters can be obtained by ‘cutting’ the dendogram at the proper level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They may correspond to meaningful taxonomies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Example in biological sciences (e.g., animal kingdom, phylogeny reconstruction, …)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5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Hierarchical Clustering</a:t>
            </a:r>
            <a:endParaRPr/>
          </a:p>
        </p:txBody>
      </p:sp>
      <p:sp>
        <p:nvSpPr>
          <p:cNvPr id="606" name="Google Shape;606;p55"/>
          <p:cNvSpPr txBox="1"/>
          <p:nvPr>
            <p:ph idx="1" type="body"/>
          </p:nvPr>
        </p:nvSpPr>
        <p:spPr>
          <a:xfrm>
            <a:off x="783923" y="1378565"/>
            <a:ext cx="4169077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Two main types of hierarchical clustering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</a:pPr>
            <a:r>
              <a:rPr lang="en-US" sz="2000"/>
              <a:t>Agglomerative: 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350"/>
              <a:buChar char="●"/>
            </a:pPr>
            <a:r>
              <a:rPr lang="en-US" sz="1800"/>
              <a:t> Start with the points as individual clusters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350"/>
              <a:buChar char="●"/>
            </a:pPr>
            <a:r>
              <a:rPr lang="en-US" sz="1800"/>
              <a:t> At each step, merge the closest pair of clusters until only one cluster (or k clusters) left</a:t>
            </a:r>
            <a:endParaRPr/>
          </a:p>
          <a:p>
            <a:pPr indent="-154304" lvl="4" marL="2057400" rtl="0" algn="l"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</a:pPr>
            <a:r>
              <a:rPr lang="en-US" sz="2000"/>
              <a:t>Divisive: 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350"/>
              <a:buChar char="●"/>
            </a:pPr>
            <a:r>
              <a:rPr lang="en-US" sz="1800"/>
              <a:t> Start with one, all-inclusive cluster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350"/>
              <a:buChar char="●"/>
            </a:pPr>
            <a:r>
              <a:rPr lang="en-US" sz="1800"/>
              <a:t> At each step, split a cluster until each cluster contains a point (or there are k clusters)</a:t>
            </a:r>
            <a:endParaRPr/>
          </a:p>
          <a:p>
            <a:pPr indent="-154304" lvl="4" marL="2057400" rtl="0" algn="l"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Traditional hierarchical algorithms use a similarity or distance matrix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</a:pPr>
            <a:r>
              <a:rPr lang="en-US" sz="2000"/>
              <a:t>Merge or split one cluster at a time</a:t>
            </a:r>
            <a:endParaRPr/>
          </a:p>
          <a:p>
            <a:pPr indent="-195579" lvl="4" marL="2057400" rtl="0" algn="l">
              <a:spcBef>
                <a:spcPts val="160"/>
              </a:spcBef>
              <a:spcAft>
                <a:spcPts val="0"/>
              </a:spcAft>
              <a:buSzPts val="520"/>
              <a:buNone/>
            </a:pPr>
            <a:r>
              <a:t/>
            </a:r>
            <a:endParaRPr sz="800"/>
          </a:p>
        </p:txBody>
      </p:sp>
      <p:pic>
        <p:nvPicPr>
          <p:cNvPr descr="Hierarchical clustering, using it to invest | Quantdare" id="607" name="Google Shape;60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2008172"/>
            <a:ext cx="38862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6"/>
          <p:cNvSpPr/>
          <p:nvPr>
            <p:ph type="title"/>
          </p:nvPr>
        </p:nvSpPr>
        <p:spPr>
          <a:xfrm>
            <a:off x="381000" y="152400"/>
            <a:ext cx="8280400" cy="5524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Agglomerative Clustering Algorithm</a:t>
            </a:r>
            <a:endParaRPr/>
          </a:p>
        </p:txBody>
      </p:sp>
      <p:sp>
        <p:nvSpPr>
          <p:cNvPr id="613" name="Google Shape;613;p56"/>
          <p:cNvSpPr txBox="1"/>
          <p:nvPr>
            <p:ph idx="1" type="body"/>
          </p:nvPr>
        </p:nvSpPr>
        <p:spPr>
          <a:xfrm>
            <a:off x="639763" y="1143000"/>
            <a:ext cx="8001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More popular hierarchical clustering technique</a:t>
            </a:r>
            <a:endParaRPr/>
          </a:p>
          <a:p>
            <a:pPr indent="-347979" lvl="4" marL="220980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SzPts val="520"/>
              <a:buNone/>
            </a:pPr>
            <a:r>
              <a:t/>
            </a:r>
            <a:endParaRPr sz="800"/>
          </a:p>
          <a:p>
            <a:pPr indent="-533400" lvl="0" marL="533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Basic algorithm is straightforward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US" sz="2000"/>
              <a:t>Compute the proximity matrix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US" sz="2000"/>
              <a:t>Let each data point be a cluster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b="1" lang="en-US" sz="2000"/>
              <a:t>Repeat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AutoNum type="arabicPeriod"/>
            </a:pPr>
            <a:r>
              <a:rPr lang="en-US" sz="2000"/>
              <a:t>	Merge the two closest clusters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AutoNum type="arabicPeriod"/>
            </a:pPr>
            <a:r>
              <a:rPr lang="en-US" sz="2000"/>
              <a:t>	Update the proximity matrix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b="1" lang="en-US" sz="2000"/>
              <a:t>Until</a:t>
            </a:r>
            <a:r>
              <a:rPr lang="en-US" sz="2000"/>
              <a:t> only a single cluster remains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50"/>
              <a:buFont typeface="Arial"/>
              <a:buNone/>
            </a:pPr>
            <a:r>
              <a:rPr lang="en-US" sz="1000"/>
              <a:t> 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Key operation is the computation of the proximity of two clusters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</a:pPr>
            <a:r>
              <a:rPr lang="en-US" sz="2000"/>
              <a:t>Different approaches to defining the distance between clusters distinguish the different algorithms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7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Starting Situation </a:t>
            </a:r>
            <a:endParaRPr/>
          </a:p>
        </p:txBody>
      </p:sp>
      <p:sp>
        <p:nvSpPr>
          <p:cNvPr id="619" name="Google Shape;619;p57"/>
          <p:cNvSpPr txBox="1"/>
          <p:nvPr>
            <p:ph idx="1" type="body"/>
          </p:nvPr>
        </p:nvSpPr>
        <p:spPr>
          <a:xfrm>
            <a:off x="374979" y="1378565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Start with clusters of individual points and a proximity matrix</a:t>
            </a:r>
            <a:endParaRPr/>
          </a:p>
          <a:p>
            <a:pPr indent="-1714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20" name="Google Shape;620;p57"/>
          <p:cNvSpPr/>
          <p:nvPr/>
        </p:nvSpPr>
        <p:spPr>
          <a:xfrm>
            <a:off x="685800" y="44037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57"/>
          <p:cNvSpPr/>
          <p:nvPr/>
        </p:nvSpPr>
        <p:spPr>
          <a:xfrm>
            <a:off x="2743200" y="54705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57"/>
          <p:cNvSpPr/>
          <p:nvPr/>
        </p:nvSpPr>
        <p:spPr>
          <a:xfrm>
            <a:off x="1600200" y="35655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57"/>
          <p:cNvSpPr/>
          <p:nvPr/>
        </p:nvSpPr>
        <p:spPr>
          <a:xfrm>
            <a:off x="1447800" y="53181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57"/>
          <p:cNvSpPr/>
          <p:nvPr/>
        </p:nvSpPr>
        <p:spPr>
          <a:xfrm>
            <a:off x="3124200" y="35655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57"/>
          <p:cNvSpPr/>
          <p:nvPr/>
        </p:nvSpPr>
        <p:spPr>
          <a:xfrm>
            <a:off x="1600200" y="29559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57"/>
          <p:cNvSpPr/>
          <p:nvPr/>
        </p:nvSpPr>
        <p:spPr>
          <a:xfrm>
            <a:off x="457200" y="47085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57"/>
          <p:cNvSpPr/>
          <p:nvPr/>
        </p:nvSpPr>
        <p:spPr>
          <a:xfrm>
            <a:off x="1828800" y="53181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57"/>
          <p:cNvSpPr/>
          <p:nvPr/>
        </p:nvSpPr>
        <p:spPr>
          <a:xfrm>
            <a:off x="3124200" y="50895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57"/>
          <p:cNvSpPr/>
          <p:nvPr/>
        </p:nvSpPr>
        <p:spPr>
          <a:xfrm>
            <a:off x="2133600" y="30321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57"/>
          <p:cNvSpPr/>
          <p:nvPr/>
        </p:nvSpPr>
        <p:spPr>
          <a:xfrm>
            <a:off x="3200400" y="40989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57"/>
          <p:cNvSpPr/>
          <p:nvPr/>
        </p:nvSpPr>
        <p:spPr>
          <a:xfrm>
            <a:off x="3733800" y="31845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2" name="Google Shape;632;p57"/>
          <p:cNvGrpSpPr/>
          <p:nvPr/>
        </p:nvGrpSpPr>
        <p:grpSpPr>
          <a:xfrm>
            <a:off x="5257800" y="1903413"/>
            <a:ext cx="3200400" cy="2789237"/>
            <a:chOff x="3456" y="1622"/>
            <a:chExt cx="2160" cy="2058"/>
          </a:xfrm>
        </p:grpSpPr>
        <p:cxnSp>
          <p:nvCxnSpPr>
            <p:cNvPr id="633" name="Google Shape;633;p57"/>
            <p:cNvCxnSpPr/>
            <p:nvPr/>
          </p:nvCxnSpPr>
          <p:spPr>
            <a:xfrm>
              <a:off x="3696" y="1622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57"/>
            <p:cNvCxnSpPr/>
            <p:nvPr/>
          </p:nvCxnSpPr>
          <p:spPr>
            <a:xfrm>
              <a:off x="3504" y="1814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57"/>
            <p:cNvCxnSpPr/>
            <p:nvPr/>
          </p:nvCxnSpPr>
          <p:spPr>
            <a:xfrm>
              <a:off x="4012" y="1622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57"/>
            <p:cNvCxnSpPr/>
            <p:nvPr/>
          </p:nvCxnSpPr>
          <p:spPr>
            <a:xfrm>
              <a:off x="4329" y="1622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57"/>
            <p:cNvCxnSpPr/>
            <p:nvPr/>
          </p:nvCxnSpPr>
          <p:spPr>
            <a:xfrm>
              <a:off x="4646" y="1622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57"/>
            <p:cNvCxnSpPr/>
            <p:nvPr/>
          </p:nvCxnSpPr>
          <p:spPr>
            <a:xfrm>
              <a:off x="4963" y="1622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57"/>
            <p:cNvCxnSpPr/>
            <p:nvPr/>
          </p:nvCxnSpPr>
          <p:spPr>
            <a:xfrm>
              <a:off x="5280" y="1622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57"/>
            <p:cNvCxnSpPr/>
            <p:nvPr/>
          </p:nvCxnSpPr>
          <p:spPr>
            <a:xfrm>
              <a:off x="3504" y="2073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57"/>
            <p:cNvCxnSpPr/>
            <p:nvPr/>
          </p:nvCxnSpPr>
          <p:spPr>
            <a:xfrm>
              <a:off x="3504" y="2332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57"/>
            <p:cNvCxnSpPr/>
            <p:nvPr/>
          </p:nvCxnSpPr>
          <p:spPr>
            <a:xfrm>
              <a:off x="3504" y="2591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57"/>
            <p:cNvCxnSpPr/>
            <p:nvPr/>
          </p:nvCxnSpPr>
          <p:spPr>
            <a:xfrm>
              <a:off x="3504" y="2850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57"/>
            <p:cNvCxnSpPr/>
            <p:nvPr/>
          </p:nvCxnSpPr>
          <p:spPr>
            <a:xfrm>
              <a:off x="3504" y="3110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5" name="Google Shape;645;p57"/>
            <p:cNvSpPr txBox="1"/>
            <p:nvPr/>
          </p:nvSpPr>
          <p:spPr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646" name="Google Shape;646;p57"/>
            <p:cNvSpPr txBox="1"/>
            <p:nvPr/>
          </p:nvSpPr>
          <p:spPr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647" name="Google Shape;647;p57"/>
            <p:cNvSpPr txBox="1"/>
            <p:nvPr/>
          </p:nvSpPr>
          <p:spPr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648" name="Google Shape;648;p57"/>
            <p:cNvSpPr txBox="1"/>
            <p:nvPr/>
          </p:nvSpPr>
          <p:spPr>
            <a:xfrm>
              <a:off x="3456" y="2679"/>
              <a:ext cx="336" cy="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649" name="Google Shape;649;p57"/>
            <p:cNvSpPr txBox="1"/>
            <p:nvPr/>
          </p:nvSpPr>
          <p:spPr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650" name="Google Shape;650;p57"/>
            <p:cNvSpPr txBox="1"/>
            <p:nvPr/>
          </p:nvSpPr>
          <p:spPr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651" name="Google Shape;651;p57"/>
            <p:cNvSpPr txBox="1"/>
            <p:nvPr/>
          </p:nvSpPr>
          <p:spPr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652" name="Google Shape;652;p57"/>
            <p:cNvSpPr txBox="1"/>
            <p:nvPr/>
          </p:nvSpPr>
          <p:spPr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653" name="Google Shape;653;p57"/>
            <p:cNvSpPr txBox="1"/>
            <p:nvPr/>
          </p:nvSpPr>
          <p:spPr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654" name="Google Shape;654;p57"/>
            <p:cNvSpPr txBox="1"/>
            <p:nvPr/>
          </p:nvSpPr>
          <p:spPr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655" name="Google Shape;655;p57"/>
            <p:cNvSpPr txBox="1"/>
            <p:nvPr/>
          </p:nvSpPr>
          <p:spPr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  <a:endParaRPr/>
            </a:p>
          </p:txBody>
        </p:sp>
        <p:sp>
          <p:nvSpPr>
            <p:cNvPr id="656" name="Google Shape;656;p57"/>
            <p:cNvSpPr txBox="1"/>
            <p:nvPr/>
          </p:nvSpPr>
          <p:spPr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</p:grpSp>
      <p:sp>
        <p:nvSpPr>
          <p:cNvPr id="657" name="Google Shape;657;p57"/>
          <p:cNvSpPr txBox="1"/>
          <p:nvPr/>
        </p:nvSpPr>
        <p:spPr>
          <a:xfrm>
            <a:off x="57912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/>
          </a:p>
        </p:txBody>
      </p:sp>
      <p:pic>
        <p:nvPicPr>
          <p:cNvPr id="658" name="Google Shape;65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3263" y="5441204"/>
            <a:ext cx="4056063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8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Intermediate Situation</a:t>
            </a:r>
            <a:endParaRPr/>
          </a:p>
        </p:txBody>
      </p:sp>
      <p:sp>
        <p:nvSpPr>
          <p:cNvPr id="664" name="Google Shape;664;p58"/>
          <p:cNvSpPr txBox="1"/>
          <p:nvPr>
            <p:ph idx="1" type="body"/>
          </p:nvPr>
        </p:nvSpPr>
        <p:spPr>
          <a:xfrm>
            <a:off x="331811" y="1270139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After some merging steps, we have some clusters </a:t>
            </a:r>
            <a:endParaRPr/>
          </a:p>
          <a:p>
            <a:pPr indent="-19050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665" name="Google Shape;665;p58"/>
          <p:cNvSpPr/>
          <p:nvPr/>
        </p:nvSpPr>
        <p:spPr>
          <a:xfrm>
            <a:off x="609600" y="3886200"/>
            <a:ext cx="546100" cy="773113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58"/>
          <p:cNvSpPr/>
          <p:nvPr/>
        </p:nvSpPr>
        <p:spPr>
          <a:xfrm rot="-5400000">
            <a:off x="1600200" y="2667000"/>
            <a:ext cx="762000" cy="9144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58"/>
          <p:cNvSpPr/>
          <p:nvPr/>
        </p:nvSpPr>
        <p:spPr>
          <a:xfrm rot="10800000">
            <a:off x="3352800" y="3048000"/>
            <a:ext cx="685800" cy="7620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58"/>
          <p:cNvSpPr/>
          <p:nvPr/>
        </p:nvSpPr>
        <p:spPr>
          <a:xfrm>
            <a:off x="1295400" y="4953000"/>
            <a:ext cx="774700" cy="773113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58"/>
          <p:cNvSpPr/>
          <p:nvPr/>
        </p:nvSpPr>
        <p:spPr>
          <a:xfrm rot="10800000">
            <a:off x="2590800" y="4876800"/>
            <a:ext cx="685800" cy="7620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58"/>
          <p:cNvSpPr txBox="1"/>
          <p:nvPr/>
        </p:nvSpPr>
        <p:spPr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/>
          </a:p>
        </p:txBody>
      </p:sp>
      <p:sp>
        <p:nvSpPr>
          <p:cNvPr id="671" name="Google Shape;671;p58"/>
          <p:cNvSpPr txBox="1"/>
          <p:nvPr/>
        </p:nvSpPr>
        <p:spPr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/>
          </a:p>
        </p:txBody>
      </p:sp>
      <p:sp>
        <p:nvSpPr>
          <p:cNvPr id="672" name="Google Shape;672;p58"/>
          <p:cNvSpPr txBox="1"/>
          <p:nvPr/>
        </p:nvSpPr>
        <p:spPr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/>
          </a:p>
        </p:txBody>
      </p:sp>
      <p:sp>
        <p:nvSpPr>
          <p:cNvPr id="673" name="Google Shape;673;p58"/>
          <p:cNvSpPr txBox="1"/>
          <p:nvPr/>
        </p:nvSpPr>
        <p:spPr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  <a:endParaRPr/>
          </a:p>
        </p:txBody>
      </p:sp>
      <p:sp>
        <p:nvSpPr>
          <p:cNvPr id="674" name="Google Shape;674;p58"/>
          <p:cNvSpPr txBox="1"/>
          <p:nvPr/>
        </p:nvSpPr>
        <p:spPr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/>
          </a:p>
        </p:txBody>
      </p:sp>
      <p:grpSp>
        <p:nvGrpSpPr>
          <p:cNvPr id="675" name="Google Shape;675;p58"/>
          <p:cNvGrpSpPr/>
          <p:nvPr/>
        </p:nvGrpSpPr>
        <p:grpSpPr>
          <a:xfrm>
            <a:off x="5486400" y="1660525"/>
            <a:ext cx="2895600" cy="2212975"/>
            <a:chOff x="3456" y="1440"/>
            <a:chExt cx="1872" cy="1503"/>
          </a:xfrm>
        </p:grpSpPr>
        <p:sp>
          <p:nvSpPr>
            <p:cNvPr id="676" name="Google Shape;676;p58"/>
            <p:cNvSpPr txBox="1"/>
            <p:nvPr/>
          </p:nvSpPr>
          <p:spPr>
            <a:xfrm>
              <a:off x="4032" y="1440"/>
              <a:ext cx="336" cy="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  <a:endParaRPr/>
            </a:p>
          </p:txBody>
        </p:sp>
        <p:sp>
          <p:nvSpPr>
            <p:cNvPr id="677" name="Google Shape;677;p58"/>
            <p:cNvSpPr txBox="1"/>
            <p:nvPr/>
          </p:nvSpPr>
          <p:spPr>
            <a:xfrm>
              <a:off x="3744" y="1440"/>
              <a:ext cx="336" cy="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/>
            </a:p>
          </p:txBody>
        </p:sp>
        <p:cxnSp>
          <p:nvCxnSpPr>
            <p:cNvPr id="678" name="Google Shape;678;p58"/>
            <p:cNvCxnSpPr/>
            <p:nvPr/>
          </p:nvCxnSpPr>
          <p:spPr>
            <a:xfrm>
              <a:off x="3696" y="1440"/>
              <a:ext cx="0" cy="14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58"/>
            <p:cNvCxnSpPr/>
            <p:nvPr/>
          </p:nvCxnSpPr>
          <p:spPr>
            <a:xfrm>
              <a:off x="3504" y="1632"/>
              <a:ext cx="177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58"/>
            <p:cNvCxnSpPr/>
            <p:nvPr/>
          </p:nvCxnSpPr>
          <p:spPr>
            <a:xfrm>
              <a:off x="5280" y="1440"/>
              <a:ext cx="0" cy="14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58"/>
            <p:cNvCxnSpPr/>
            <p:nvPr/>
          </p:nvCxnSpPr>
          <p:spPr>
            <a:xfrm>
              <a:off x="3504" y="2928"/>
              <a:ext cx="177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2" name="Google Shape;682;p58"/>
            <p:cNvSpPr txBox="1"/>
            <p:nvPr/>
          </p:nvSpPr>
          <p:spPr>
            <a:xfrm>
              <a:off x="3456" y="1680"/>
              <a:ext cx="336" cy="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/>
            </a:p>
          </p:txBody>
        </p:sp>
        <p:sp>
          <p:nvSpPr>
            <p:cNvPr id="683" name="Google Shape;683;p58"/>
            <p:cNvSpPr txBox="1"/>
            <p:nvPr/>
          </p:nvSpPr>
          <p:spPr>
            <a:xfrm>
              <a:off x="3456" y="2207"/>
              <a:ext cx="336" cy="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  <a:endParaRPr/>
            </a:p>
          </p:txBody>
        </p:sp>
        <p:sp>
          <p:nvSpPr>
            <p:cNvPr id="684" name="Google Shape;684;p58"/>
            <p:cNvSpPr txBox="1"/>
            <p:nvPr/>
          </p:nvSpPr>
          <p:spPr>
            <a:xfrm>
              <a:off x="3456" y="2736"/>
              <a:ext cx="336" cy="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  <a:endParaRPr/>
            </a:p>
          </p:txBody>
        </p:sp>
        <p:sp>
          <p:nvSpPr>
            <p:cNvPr id="685" name="Google Shape;685;p58"/>
            <p:cNvSpPr txBox="1"/>
            <p:nvPr/>
          </p:nvSpPr>
          <p:spPr>
            <a:xfrm>
              <a:off x="3456" y="2496"/>
              <a:ext cx="336" cy="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  <a:endParaRPr/>
            </a:p>
          </p:txBody>
        </p:sp>
        <p:sp>
          <p:nvSpPr>
            <p:cNvPr id="686" name="Google Shape;686;p58"/>
            <p:cNvSpPr txBox="1"/>
            <p:nvPr/>
          </p:nvSpPr>
          <p:spPr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  <a:endParaRPr/>
            </a:p>
          </p:txBody>
        </p:sp>
        <p:sp>
          <p:nvSpPr>
            <p:cNvPr id="687" name="Google Shape;687;p58"/>
            <p:cNvSpPr txBox="1"/>
            <p:nvPr/>
          </p:nvSpPr>
          <p:spPr>
            <a:xfrm>
              <a:off x="4368" y="1440"/>
              <a:ext cx="336" cy="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  <a:endParaRPr/>
            </a:p>
          </p:txBody>
        </p:sp>
        <p:sp>
          <p:nvSpPr>
            <p:cNvPr id="688" name="Google Shape;688;p58"/>
            <p:cNvSpPr txBox="1"/>
            <p:nvPr/>
          </p:nvSpPr>
          <p:spPr>
            <a:xfrm>
              <a:off x="4704" y="1440"/>
              <a:ext cx="336" cy="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  <a:endParaRPr/>
            </a:p>
          </p:txBody>
        </p:sp>
        <p:sp>
          <p:nvSpPr>
            <p:cNvPr id="689" name="Google Shape;689;p58"/>
            <p:cNvSpPr txBox="1"/>
            <p:nvPr/>
          </p:nvSpPr>
          <p:spPr>
            <a:xfrm>
              <a:off x="4992" y="1440"/>
              <a:ext cx="336" cy="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  <a:endParaRPr/>
            </a:p>
          </p:txBody>
        </p:sp>
        <p:cxnSp>
          <p:nvCxnSpPr>
            <p:cNvPr id="690" name="Google Shape;690;p58"/>
            <p:cNvCxnSpPr/>
            <p:nvPr/>
          </p:nvCxnSpPr>
          <p:spPr>
            <a:xfrm>
              <a:off x="3504" y="1872"/>
              <a:ext cx="177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58"/>
            <p:cNvCxnSpPr/>
            <p:nvPr/>
          </p:nvCxnSpPr>
          <p:spPr>
            <a:xfrm>
              <a:off x="3504" y="2400"/>
              <a:ext cx="177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58"/>
            <p:cNvCxnSpPr/>
            <p:nvPr/>
          </p:nvCxnSpPr>
          <p:spPr>
            <a:xfrm>
              <a:off x="3504" y="2160"/>
              <a:ext cx="177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58"/>
            <p:cNvCxnSpPr/>
            <p:nvPr/>
          </p:nvCxnSpPr>
          <p:spPr>
            <a:xfrm>
              <a:off x="3504" y="2640"/>
              <a:ext cx="177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58"/>
            <p:cNvCxnSpPr/>
            <p:nvPr/>
          </p:nvCxnSpPr>
          <p:spPr>
            <a:xfrm>
              <a:off x="4032" y="1440"/>
              <a:ext cx="0" cy="14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58"/>
            <p:cNvCxnSpPr/>
            <p:nvPr/>
          </p:nvCxnSpPr>
          <p:spPr>
            <a:xfrm>
              <a:off x="4320" y="1440"/>
              <a:ext cx="0" cy="14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58"/>
            <p:cNvCxnSpPr/>
            <p:nvPr/>
          </p:nvCxnSpPr>
          <p:spPr>
            <a:xfrm>
              <a:off x="4656" y="1440"/>
              <a:ext cx="0" cy="14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58"/>
            <p:cNvCxnSpPr/>
            <p:nvPr/>
          </p:nvCxnSpPr>
          <p:spPr>
            <a:xfrm>
              <a:off x="4992" y="1440"/>
              <a:ext cx="0" cy="14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8" name="Google Shape;698;p58"/>
          <p:cNvSpPr txBox="1"/>
          <p:nvPr/>
        </p:nvSpPr>
        <p:spPr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/>
          </a:p>
        </p:txBody>
      </p:sp>
      <p:pic>
        <p:nvPicPr>
          <p:cNvPr id="699" name="Google Shape;69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4713288"/>
            <a:ext cx="4083050" cy="1611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9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Intermediate Situation</a:t>
            </a:r>
            <a:endParaRPr/>
          </a:p>
        </p:txBody>
      </p:sp>
      <p:sp>
        <p:nvSpPr>
          <p:cNvPr id="705" name="Google Shape;705;p59"/>
          <p:cNvSpPr txBox="1"/>
          <p:nvPr>
            <p:ph idx="1" type="body"/>
          </p:nvPr>
        </p:nvSpPr>
        <p:spPr>
          <a:xfrm>
            <a:off x="516304" y="132287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We want to merge the two closest clusters (C2 and C5)  and update the proximity matrix. </a:t>
            </a:r>
            <a:endParaRPr/>
          </a:p>
          <a:p>
            <a:pPr indent="-19050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706" name="Google Shape;706;p59"/>
          <p:cNvSpPr/>
          <p:nvPr/>
        </p:nvSpPr>
        <p:spPr>
          <a:xfrm>
            <a:off x="609600" y="3886200"/>
            <a:ext cx="546100" cy="773113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59"/>
          <p:cNvSpPr/>
          <p:nvPr/>
        </p:nvSpPr>
        <p:spPr>
          <a:xfrm rot="-5400000">
            <a:off x="1600200" y="2667000"/>
            <a:ext cx="762000" cy="9144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59"/>
          <p:cNvSpPr/>
          <p:nvPr/>
        </p:nvSpPr>
        <p:spPr>
          <a:xfrm rot="10800000">
            <a:off x="3352800" y="3048000"/>
            <a:ext cx="685800" cy="7620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59"/>
          <p:cNvSpPr/>
          <p:nvPr/>
        </p:nvSpPr>
        <p:spPr>
          <a:xfrm>
            <a:off x="1295400" y="4953000"/>
            <a:ext cx="774700" cy="773113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59"/>
          <p:cNvSpPr/>
          <p:nvPr/>
        </p:nvSpPr>
        <p:spPr>
          <a:xfrm rot="10800000">
            <a:off x="2590800" y="4876800"/>
            <a:ext cx="685800" cy="7620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59"/>
          <p:cNvSpPr txBox="1"/>
          <p:nvPr/>
        </p:nvSpPr>
        <p:spPr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/>
          </a:p>
        </p:txBody>
      </p:sp>
      <p:sp>
        <p:nvSpPr>
          <p:cNvPr id="712" name="Google Shape;712;p59"/>
          <p:cNvSpPr txBox="1"/>
          <p:nvPr/>
        </p:nvSpPr>
        <p:spPr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/>
          </a:p>
        </p:txBody>
      </p:sp>
      <p:sp>
        <p:nvSpPr>
          <p:cNvPr id="713" name="Google Shape;713;p59"/>
          <p:cNvSpPr txBox="1"/>
          <p:nvPr/>
        </p:nvSpPr>
        <p:spPr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/>
          </a:p>
        </p:txBody>
      </p:sp>
      <p:sp>
        <p:nvSpPr>
          <p:cNvPr id="714" name="Google Shape;714;p59"/>
          <p:cNvSpPr txBox="1"/>
          <p:nvPr/>
        </p:nvSpPr>
        <p:spPr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  <a:endParaRPr/>
          </a:p>
        </p:txBody>
      </p:sp>
      <p:sp>
        <p:nvSpPr>
          <p:cNvPr id="715" name="Google Shape;715;p59"/>
          <p:cNvSpPr txBox="1"/>
          <p:nvPr/>
        </p:nvSpPr>
        <p:spPr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/>
          </a:p>
        </p:txBody>
      </p:sp>
      <p:grpSp>
        <p:nvGrpSpPr>
          <p:cNvPr id="716" name="Google Shape;716;p59"/>
          <p:cNvGrpSpPr/>
          <p:nvPr/>
        </p:nvGrpSpPr>
        <p:grpSpPr>
          <a:xfrm>
            <a:off x="5486400" y="1676400"/>
            <a:ext cx="2971800" cy="2193925"/>
            <a:chOff x="3456" y="1094"/>
            <a:chExt cx="1920" cy="1503"/>
          </a:xfrm>
        </p:grpSpPr>
        <p:sp>
          <p:nvSpPr>
            <p:cNvPr id="717" name="Google Shape;717;p59"/>
            <p:cNvSpPr txBox="1"/>
            <p:nvPr/>
          </p:nvSpPr>
          <p:spPr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  <a:endParaRPr/>
            </a:p>
          </p:txBody>
        </p:sp>
        <p:sp>
          <p:nvSpPr>
            <p:cNvPr id="718" name="Google Shape;718;p59"/>
            <p:cNvSpPr txBox="1"/>
            <p:nvPr/>
          </p:nvSpPr>
          <p:spPr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/>
            </a:p>
          </p:txBody>
        </p:sp>
        <p:cxnSp>
          <p:nvCxnSpPr>
            <p:cNvPr id="719" name="Google Shape;719;p59"/>
            <p:cNvCxnSpPr/>
            <p:nvPr/>
          </p:nvCxnSpPr>
          <p:spPr>
            <a:xfrm>
              <a:off x="3696" y="1094"/>
              <a:ext cx="0" cy="14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59"/>
            <p:cNvCxnSpPr/>
            <p:nvPr/>
          </p:nvCxnSpPr>
          <p:spPr>
            <a:xfrm>
              <a:off x="3504" y="1286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59"/>
            <p:cNvCxnSpPr/>
            <p:nvPr/>
          </p:nvCxnSpPr>
          <p:spPr>
            <a:xfrm>
              <a:off x="5280" y="1094"/>
              <a:ext cx="0" cy="14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59"/>
            <p:cNvCxnSpPr/>
            <p:nvPr/>
          </p:nvCxnSpPr>
          <p:spPr>
            <a:xfrm>
              <a:off x="3504" y="2582"/>
              <a:ext cx="177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3" name="Google Shape;723;p59"/>
            <p:cNvSpPr txBox="1"/>
            <p:nvPr/>
          </p:nvSpPr>
          <p:spPr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/>
            </a:p>
          </p:txBody>
        </p:sp>
        <p:sp>
          <p:nvSpPr>
            <p:cNvPr id="724" name="Google Shape;724;p59"/>
            <p:cNvSpPr txBox="1"/>
            <p:nvPr/>
          </p:nvSpPr>
          <p:spPr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  <a:endParaRPr/>
            </a:p>
          </p:txBody>
        </p:sp>
        <p:sp>
          <p:nvSpPr>
            <p:cNvPr id="725" name="Google Shape;725;p59"/>
            <p:cNvSpPr txBox="1"/>
            <p:nvPr/>
          </p:nvSpPr>
          <p:spPr>
            <a:xfrm>
              <a:off x="3456" y="2389"/>
              <a:ext cx="33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  <a:endParaRPr/>
            </a:p>
          </p:txBody>
        </p:sp>
        <p:sp>
          <p:nvSpPr>
            <p:cNvPr id="726" name="Google Shape;726;p59"/>
            <p:cNvSpPr txBox="1"/>
            <p:nvPr/>
          </p:nvSpPr>
          <p:spPr>
            <a:xfrm>
              <a:off x="3456" y="2150"/>
              <a:ext cx="336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  <a:endParaRPr/>
            </a:p>
          </p:txBody>
        </p:sp>
        <p:sp>
          <p:nvSpPr>
            <p:cNvPr id="727" name="Google Shape;727;p59"/>
            <p:cNvSpPr txBox="1"/>
            <p:nvPr/>
          </p:nvSpPr>
          <p:spPr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  <a:endParaRPr/>
            </a:p>
          </p:txBody>
        </p:sp>
        <p:sp>
          <p:nvSpPr>
            <p:cNvPr id="728" name="Google Shape;728;p59"/>
            <p:cNvSpPr txBox="1"/>
            <p:nvPr/>
          </p:nvSpPr>
          <p:spPr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  <a:endParaRPr/>
            </a:p>
          </p:txBody>
        </p:sp>
        <p:sp>
          <p:nvSpPr>
            <p:cNvPr id="729" name="Google Shape;729;p59"/>
            <p:cNvSpPr txBox="1"/>
            <p:nvPr/>
          </p:nvSpPr>
          <p:spPr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  <a:endParaRPr/>
            </a:p>
          </p:txBody>
        </p:sp>
        <p:sp>
          <p:nvSpPr>
            <p:cNvPr id="730" name="Google Shape;730;p59"/>
            <p:cNvSpPr txBox="1"/>
            <p:nvPr/>
          </p:nvSpPr>
          <p:spPr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  <a:endParaRPr/>
            </a:p>
          </p:txBody>
        </p:sp>
        <p:cxnSp>
          <p:nvCxnSpPr>
            <p:cNvPr id="731" name="Google Shape;731;p59"/>
            <p:cNvCxnSpPr/>
            <p:nvPr/>
          </p:nvCxnSpPr>
          <p:spPr>
            <a:xfrm>
              <a:off x="3504" y="1526"/>
              <a:ext cx="177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59"/>
            <p:cNvCxnSpPr/>
            <p:nvPr/>
          </p:nvCxnSpPr>
          <p:spPr>
            <a:xfrm>
              <a:off x="3504" y="2054"/>
              <a:ext cx="177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59"/>
            <p:cNvCxnSpPr/>
            <p:nvPr/>
          </p:nvCxnSpPr>
          <p:spPr>
            <a:xfrm>
              <a:off x="3504" y="1814"/>
              <a:ext cx="177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59"/>
            <p:cNvCxnSpPr/>
            <p:nvPr/>
          </p:nvCxnSpPr>
          <p:spPr>
            <a:xfrm>
              <a:off x="3504" y="2294"/>
              <a:ext cx="177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59"/>
            <p:cNvCxnSpPr/>
            <p:nvPr/>
          </p:nvCxnSpPr>
          <p:spPr>
            <a:xfrm>
              <a:off x="4032" y="1094"/>
              <a:ext cx="0" cy="14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59"/>
            <p:cNvCxnSpPr/>
            <p:nvPr/>
          </p:nvCxnSpPr>
          <p:spPr>
            <a:xfrm>
              <a:off x="4320" y="1094"/>
              <a:ext cx="0" cy="14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59"/>
            <p:cNvCxnSpPr/>
            <p:nvPr/>
          </p:nvCxnSpPr>
          <p:spPr>
            <a:xfrm>
              <a:off x="4656" y="1094"/>
              <a:ext cx="0" cy="14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59"/>
            <p:cNvCxnSpPr/>
            <p:nvPr/>
          </p:nvCxnSpPr>
          <p:spPr>
            <a:xfrm>
              <a:off x="4992" y="1094"/>
              <a:ext cx="0" cy="14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descr="Wide downward diagonal" id="739" name="Google Shape;739;p59"/>
            <p:cNvSpPr/>
            <p:nvPr/>
          </p:nvSpPr>
          <p:spPr>
            <a:xfrm>
              <a:off x="3696" y="1526"/>
              <a:ext cx="1584" cy="288"/>
            </a:xfrm>
            <a:prstGeom prst="rect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Wide downward diagonal" id="740" name="Google Shape;740;p59"/>
            <p:cNvSpPr/>
            <p:nvPr/>
          </p:nvSpPr>
          <p:spPr>
            <a:xfrm>
              <a:off x="3696" y="2294"/>
              <a:ext cx="1584" cy="288"/>
            </a:xfrm>
            <a:prstGeom prst="rect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Wide downward diagonal" id="741" name="Google Shape;741;p59"/>
            <p:cNvSpPr/>
            <p:nvPr/>
          </p:nvSpPr>
          <p:spPr>
            <a:xfrm rot="5400000">
              <a:off x="3521" y="1783"/>
              <a:ext cx="1298" cy="299"/>
            </a:xfrm>
            <a:prstGeom prst="rect">
              <a:avLst/>
            </a:prstGeom>
            <a:blipFill rotWithShape="0">
              <a:blip r:embed="rId3">
                <a:alphaModFix/>
              </a:blip>
              <a:tile algn="tl" flip="none" tx="-4" sx="100000" ty="0" sy="100000"/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Wide downward diagonal" id="742" name="Google Shape;742;p59"/>
            <p:cNvSpPr/>
            <p:nvPr/>
          </p:nvSpPr>
          <p:spPr>
            <a:xfrm rot="5400000">
              <a:off x="4477" y="1778"/>
              <a:ext cx="1297" cy="311"/>
            </a:xfrm>
            <a:prstGeom prst="rect">
              <a:avLst/>
            </a:prstGeom>
            <a:blipFill rotWithShape="0">
              <a:blip r:embed="rId3">
                <a:alphaModFix/>
              </a:blip>
              <a:tile algn="tl" flip="none" tx="-5" sx="100000" ty="0" sy="100000"/>
            </a:blip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3" name="Google Shape;743;p59"/>
          <p:cNvSpPr/>
          <p:nvPr/>
        </p:nvSpPr>
        <p:spPr>
          <a:xfrm>
            <a:off x="990600" y="4648200"/>
            <a:ext cx="2514600" cy="1295400"/>
          </a:xfrm>
          <a:prstGeom prst="ellipse">
            <a:avLst/>
          </a:prstGeom>
          <a:noFill/>
          <a:ln cap="rnd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59"/>
          <p:cNvSpPr txBox="1"/>
          <p:nvPr/>
        </p:nvSpPr>
        <p:spPr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/>
          </a:p>
        </p:txBody>
      </p:sp>
      <p:pic>
        <p:nvPicPr>
          <p:cNvPr id="745" name="Google Shape;745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4495800"/>
            <a:ext cx="4083050" cy="1846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0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Merging</a:t>
            </a:r>
            <a:endParaRPr/>
          </a:p>
        </p:txBody>
      </p:sp>
      <p:sp>
        <p:nvSpPr>
          <p:cNvPr id="751" name="Google Shape;751;p60"/>
          <p:cNvSpPr txBox="1"/>
          <p:nvPr>
            <p:ph idx="1" type="body"/>
          </p:nvPr>
        </p:nvSpPr>
        <p:spPr>
          <a:xfrm>
            <a:off x="579438" y="1302311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The question is “How do we update the proximity matrix?” </a:t>
            </a:r>
            <a:endParaRPr/>
          </a:p>
          <a:p>
            <a:pPr indent="-19050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None/>
            </a:pPr>
            <a:r>
              <a:t/>
            </a:r>
            <a:endParaRPr sz="2000"/>
          </a:p>
        </p:txBody>
      </p:sp>
      <p:sp>
        <p:nvSpPr>
          <p:cNvPr id="752" name="Google Shape;752;p60"/>
          <p:cNvSpPr/>
          <p:nvPr/>
        </p:nvSpPr>
        <p:spPr>
          <a:xfrm>
            <a:off x="609600" y="3886200"/>
            <a:ext cx="546100" cy="773113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60"/>
          <p:cNvSpPr/>
          <p:nvPr/>
        </p:nvSpPr>
        <p:spPr>
          <a:xfrm rot="-5400000">
            <a:off x="1600200" y="2667000"/>
            <a:ext cx="762000" cy="9144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60"/>
          <p:cNvSpPr/>
          <p:nvPr/>
        </p:nvSpPr>
        <p:spPr>
          <a:xfrm rot="10800000">
            <a:off x="3352800" y="3048000"/>
            <a:ext cx="685800" cy="7620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60"/>
          <p:cNvSpPr/>
          <p:nvPr/>
        </p:nvSpPr>
        <p:spPr>
          <a:xfrm>
            <a:off x="1295400" y="4953000"/>
            <a:ext cx="2362200" cy="773113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60"/>
          <p:cNvSpPr txBox="1"/>
          <p:nvPr/>
        </p:nvSpPr>
        <p:spPr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/>
          </a:p>
        </p:txBody>
      </p:sp>
      <p:sp>
        <p:nvSpPr>
          <p:cNvPr id="757" name="Google Shape;757;p60"/>
          <p:cNvSpPr txBox="1"/>
          <p:nvPr/>
        </p:nvSpPr>
        <p:spPr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/>
          </a:p>
        </p:txBody>
      </p:sp>
      <p:sp>
        <p:nvSpPr>
          <p:cNvPr id="758" name="Google Shape;758;p60"/>
          <p:cNvSpPr txBox="1"/>
          <p:nvPr/>
        </p:nvSpPr>
        <p:spPr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 </a:t>
            </a: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C5</a:t>
            </a:r>
            <a:endParaRPr/>
          </a:p>
        </p:txBody>
      </p:sp>
      <p:sp>
        <p:nvSpPr>
          <p:cNvPr id="759" name="Google Shape;759;p60"/>
          <p:cNvSpPr txBox="1"/>
          <p:nvPr/>
        </p:nvSpPr>
        <p:spPr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/>
          </a:p>
        </p:txBody>
      </p:sp>
      <p:sp>
        <p:nvSpPr>
          <p:cNvPr id="760" name="Google Shape;760;p60"/>
          <p:cNvSpPr txBox="1"/>
          <p:nvPr/>
        </p:nvSpPr>
        <p:spPr>
          <a:xfrm>
            <a:off x="6172200" y="274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       ?        ?        ?    	   </a:t>
            </a:r>
            <a:endParaRPr/>
          </a:p>
        </p:txBody>
      </p:sp>
      <p:sp>
        <p:nvSpPr>
          <p:cNvPr id="761" name="Google Shape;761;p60"/>
          <p:cNvSpPr txBox="1"/>
          <p:nvPr/>
        </p:nvSpPr>
        <p:spPr>
          <a:xfrm>
            <a:off x="6651625" y="2362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762" name="Google Shape;762;p60"/>
          <p:cNvSpPr txBox="1"/>
          <p:nvPr/>
        </p:nvSpPr>
        <p:spPr>
          <a:xfrm>
            <a:off x="6651625" y="32004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763" name="Google Shape;763;p60"/>
          <p:cNvSpPr txBox="1"/>
          <p:nvPr/>
        </p:nvSpPr>
        <p:spPr>
          <a:xfrm>
            <a:off x="6651625" y="35814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764" name="Google Shape;764;p60"/>
          <p:cNvSpPr txBox="1"/>
          <p:nvPr/>
        </p:nvSpPr>
        <p:spPr>
          <a:xfrm>
            <a:off x="6629400" y="1555750"/>
            <a:ext cx="533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 </a:t>
            </a: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  <a:endParaRPr/>
          </a:p>
        </p:txBody>
      </p:sp>
      <p:sp>
        <p:nvSpPr>
          <p:cNvPr id="765" name="Google Shape;765;p60"/>
          <p:cNvSpPr txBox="1"/>
          <p:nvPr/>
        </p:nvSpPr>
        <p:spPr>
          <a:xfrm>
            <a:off x="6096000" y="1981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/>
          </a:p>
        </p:txBody>
      </p:sp>
      <p:cxnSp>
        <p:nvCxnSpPr>
          <p:cNvPr id="766" name="Google Shape;766;p60"/>
          <p:cNvCxnSpPr/>
          <p:nvPr/>
        </p:nvCxnSpPr>
        <p:spPr>
          <a:xfrm>
            <a:off x="6019800" y="1981200"/>
            <a:ext cx="0" cy="190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60"/>
          <p:cNvCxnSpPr/>
          <p:nvPr/>
        </p:nvCxnSpPr>
        <p:spPr>
          <a:xfrm>
            <a:off x="5715000" y="2286000"/>
            <a:ext cx="2362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8" name="Google Shape;768;p60"/>
          <p:cNvSpPr txBox="1"/>
          <p:nvPr/>
        </p:nvSpPr>
        <p:spPr>
          <a:xfrm>
            <a:off x="5638800" y="2362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/>
          </a:p>
        </p:txBody>
      </p:sp>
      <p:sp>
        <p:nvSpPr>
          <p:cNvPr id="769" name="Google Shape;769;p60"/>
          <p:cNvSpPr txBox="1"/>
          <p:nvPr/>
        </p:nvSpPr>
        <p:spPr>
          <a:xfrm>
            <a:off x="5638800" y="32004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/>
          </a:p>
        </p:txBody>
      </p:sp>
      <p:sp>
        <p:nvSpPr>
          <p:cNvPr id="770" name="Google Shape;770;p60"/>
          <p:cNvSpPr txBox="1"/>
          <p:nvPr/>
        </p:nvSpPr>
        <p:spPr>
          <a:xfrm>
            <a:off x="5638800" y="36576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/>
          </a:p>
        </p:txBody>
      </p:sp>
      <p:sp>
        <p:nvSpPr>
          <p:cNvPr id="771" name="Google Shape;771;p60"/>
          <p:cNvSpPr txBox="1"/>
          <p:nvPr/>
        </p:nvSpPr>
        <p:spPr>
          <a:xfrm>
            <a:off x="5181600" y="28194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 </a:t>
            </a: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  <a:endParaRPr/>
          </a:p>
        </p:txBody>
      </p:sp>
      <p:sp>
        <p:nvSpPr>
          <p:cNvPr id="772" name="Google Shape;772;p60"/>
          <p:cNvSpPr txBox="1"/>
          <p:nvPr/>
        </p:nvSpPr>
        <p:spPr>
          <a:xfrm>
            <a:off x="7086600" y="1981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/>
          </a:p>
        </p:txBody>
      </p:sp>
      <p:sp>
        <p:nvSpPr>
          <p:cNvPr id="773" name="Google Shape;773;p60"/>
          <p:cNvSpPr txBox="1"/>
          <p:nvPr/>
        </p:nvSpPr>
        <p:spPr>
          <a:xfrm>
            <a:off x="7620000" y="1981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/>
          </a:p>
        </p:txBody>
      </p:sp>
      <p:cxnSp>
        <p:nvCxnSpPr>
          <p:cNvPr id="774" name="Google Shape;774;p60"/>
          <p:cNvCxnSpPr/>
          <p:nvPr/>
        </p:nvCxnSpPr>
        <p:spPr>
          <a:xfrm>
            <a:off x="5715000" y="2667000"/>
            <a:ext cx="2362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60"/>
          <p:cNvCxnSpPr/>
          <p:nvPr/>
        </p:nvCxnSpPr>
        <p:spPr>
          <a:xfrm>
            <a:off x="5715000" y="3505200"/>
            <a:ext cx="2362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60"/>
          <p:cNvCxnSpPr/>
          <p:nvPr/>
        </p:nvCxnSpPr>
        <p:spPr>
          <a:xfrm>
            <a:off x="5715000" y="3124200"/>
            <a:ext cx="2362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60"/>
          <p:cNvCxnSpPr/>
          <p:nvPr/>
        </p:nvCxnSpPr>
        <p:spPr>
          <a:xfrm>
            <a:off x="5715000" y="3886200"/>
            <a:ext cx="2362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60"/>
          <p:cNvCxnSpPr/>
          <p:nvPr/>
        </p:nvCxnSpPr>
        <p:spPr>
          <a:xfrm>
            <a:off x="6553200" y="1981200"/>
            <a:ext cx="0" cy="190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60"/>
          <p:cNvCxnSpPr/>
          <p:nvPr/>
        </p:nvCxnSpPr>
        <p:spPr>
          <a:xfrm>
            <a:off x="7010400" y="1981200"/>
            <a:ext cx="0" cy="190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60"/>
          <p:cNvCxnSpPr/>
          <p:nvPr/>
        </p:nvCxnSpPr>
        <p:spPr>
          <a:xfrm>
            <a:off x="7543800" y="1981200"/>
            <a:ext cx="0" cy="190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60"/>
          <p:cNvCxnSpPr/>
          <p:nvPr/>
        </p:nvCxnSpPr>
        <p:spPr>
          <a:xfrm>
            <a:off x="8077200" y="1981200"/>
            <a:ext cx="0" cy="190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2" name="Google Shape;782;p60"/>
          <p:cNvSpPr txBox="1"/>
          <p:nvPr/>
        </p:nvSpPr>
        <p:spPr>
          <a:xfrm>
            <a:off x="5791200" y="3962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/>
          </a:p>
        </p:txBody>
      </p:sp>
      <p:pic>
        <p:nvPicPr>
          <p:cNvPr id="783" name="Google Shape;78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4435475"/>
            <a:ext cx="4083050" cy="19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61"/>
          <p:cNvSpPr/>
          <p:nvPr>
            <p:ph type="title"/>
          </p:nvPr>
        </p:nvSpPr>
        <p:spPr>
          <a:xfrm>
            <a:off x="381000" y="152400"/>
            <a:ext cx="8280400" cy="5524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How to Define Inter-Cluster Similarity</a:t>
            </a:r>
            <a:endParaRPr/>
          </a:p>
        </p:txBody>
      </p:sp>
      <p:sp>
        <p:nvSpPr>
          <p:cNvPr id="789" name="Google Shape;789;p61"/>
          <p:cNvSpPr txBox="1"/>
          <p:nvPr>
            <p:ph idx="1" type="body"/>
          </p:nvPr>
        </p:nvSpPr>
        <p:spPr>
          <a:xfrm>
            <a:off x="639763" y="2344738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1" marL="990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50"/>
              <a:buFont typeface="Arial"/>
              <a:buNone/>
            </a:pPr>
            <a:r>
              <a:rPr lang="en-US" sz="1000"/>
              <a:t> </a:t>
            </a:r>
            <a:endParaRPr/>
          </a:p>
        </p:txBody>
      </p:sp>
      <p:grpSp>
        <p:nvGrpSpPr>
          <p:cNvPr id="790" name="Google Shape;790;p61"/>
          <p:cNvGrpSpPr/>
          <p:nvPr/>
        </p:nvGrpSpPr>
        <p:grpSpPr>
          <a:xfrm>
            <a:off x="5486400" y="1066800"/>
            <a:ext cx="3429000" cy="3508375"/>
            <a:chOff x="3456" y="1440"/>
            <a:chExt cx="2160" cy="2210"/>
          </a:xfrm>
        </p:grpSpPr>
        <p:cxnSp>
          <p:nvCxnSpPr>
            <p:cNvPr id="791" name="Google Shape;791;p61"/>
            <p:cNvCxnSpPr/>
            <p:nvPr/>
          </p:nvCxnSpPr>
          <p:spPr>
            <a:xfrm>
              <a:off x="3696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2" name="Google Shape;792;p61"/>
            <p:cNvCxnSpPr/>
            <p:nvPr/>
          </p:nvCxnSpPr>
          <p:spPr>
            <a:xfrm>
              <a:off x="3504" y="1632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3" name="Google Shape;793;p61"/>
            <p:cNvCxnSpPr/>
            <p:nvPr/>
          </p:nvCxnSpPr>
          <p:spPr>
            <a:xfrm>
              <a:off x="4012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p61"/>
            <p:cNvCxnSpPr/>
            <p:nvPr/>
          </p:nvCxnSpPr>
          <p:spPr>
            <a:xfrm>
              <a:off x="4329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61"/>
            <p:cNvCxnSpPr/>
            <p:nvPr/>
          </p:nvCxnSpPr>
          <p:spPr>
            <a:xfrm>
              <a:off x="4646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6" name="Google Shape;796;p61"/>
            <p:cNvCxnSpPr/>
            <p:nvPr/>
          </p:nvCxnSpPr>
          <p:spPr>
            <a:xfrm>
              <a:off x="4963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61"/>
            <p:cNvCxnSpPr/>
            <p:nvPr/>
          </p:nvCxnSpPr>
          <p:spPr>
            <a:xfrm>
              <a:off x="5280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61"/>
            <p:cNvCxnSpPr/>
            <p:nvPr/>
          </p:nvCxnSpPr>
          <p:spPr>
            <a:xfrm>
              <a:off x="3504" y="1891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61"/>
            <p:cNvCxnSpPr/>
            <p:nvPr/>
          </p:nvCxnSpPr>
          <p:spPr>
            <a:xfrm>
              <a:off x="3504" y="2150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61"/>
            <p:cNvCxnSpPr/>
            <p:nvPr/>
          </p:nvCxnSpPr>
          <p:spPr>
            <a:xfrm>
              <a:off x="3504" y="2409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1" name="Google Shape;801;p61"/>
            <p:cNvCxnSpPr/>
            <p:nvPr/>
          </p:nvCxnSpPr>
          <p:spPr>
            <a:xfrm>
              <a:off x="3504" y="2668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2" name="Google Shape;802;p61"/>
            <p:cNvCxnSpPr/>
            <p:nvPr/>
          </p:nvCxnSpPr>
          <p:spPr>
            <a:xfrm>
              <a:off x="3504" y="2928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3" name="Google Shape;803;p61"/>
            <p:cNvSpPr txBox="1"/>
            <p:nvPr/>
          </p:nvSpPr>
          <p:spPr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804" name="Google Shape;804;p61"/>
            <p:cNvSpPr txBox="1"/>
            <p:nvPr/>
          </p:nvSpPr>
          <p:spPr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805" name="Google Shape;805;p61"/>
            <p:cNvSpPr txBox="1"/>
            <p:nvPr/>
          </p:nvSpPr>
          <p:spPr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806" name="Google Shape;806;p61"/>
            <p:cNvSpPr txBox="1"/>
            <p:nvPr/>
          </p:nvSpPr>
          <p:spPr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807" name="Google Shape;807;p61"/>
            <p:cNvSpPr txBox="1"/>
            <p:nvPr/>
          </p:nvSpPr>
          <p:spPr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808" name="Google Shape;808;p61"/>
            <p:cNvSpPr txBox="1"/>
            <p:nvPr/>
          </p:nvSpPr>
          <p:spPr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809" name="Google Shape;809;p61"/>
            <p:cNvSpPr txBox="1"/>
            <p:nvPr/>
          </p:nvSpPr>
          <p:spPr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810" name="Google Shape;810;p61"/>
            <p:cNvSpPr txBox="1"/>
            <p:nvPr/>
          </p:nvSpPr>
          <p:spPr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811" name="Google Shape;811;p61"/>
            <p:cNvSpPr txBox="1"/>
            <p:nvPr/>
          </p:nvSpPr>
          <p:spPr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812" name="Google Shape;812;p61"/>
            <p:cNvSpPr txBox="1"/>
            <p:nvPr/>
          </p:nvSpPr>
          <p:spPr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813" name="Google Shape;813;p61"/>
            <p:cNvSpPr txBox="1"/>
            <p:nvPr/>
          </p:nvSpPr>
          <p:spPr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  <a:endParaRPr/>
            </a:p>
          </p:txBody>
        </p:sp>
        <p:sp>
          <p:nvSpPr>
            <p:cNvPr id="814" name="Google Shape;814;p61"/>
            <p:cNvSpPr txBox="1"/>
            <p:nvPr/>
          </p:nvSpPr>
          <p:spPr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</p:grpSp>
      <p:cxnSp>
        <p:nvCxnSpPr>
          <p:cNvPr id="815" name="Google Shape;815;p61"/>
          <p:cNvCxnSpPr/>
          <p:nvPr/>
        </p:nvCxnSpPr>
        <p:spPr>
          <a:xfrm>
            <a:off x="2209800" y="2057400"/>
            <a:ext cx="1066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16" name="Google Shape;816;p61"/>
          <p:cNvSpPr txBox="1"/>
          <p:nvPr/>
        </p:nvSpPr>
        <p:spPr>
          <a:xfrm>
            <a:off x="2209800" y="1600200"/>
            <a:ext cx="1447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Similarity?</a:t>
            </a:r>
            <a:endParaRPr/>
          </a:p>
        </p:txBody>
      </p:sp>
      <p:sp>
        <p:nvSpPr>
          <p:cNvPr id="817" name="Google Shape;817;p61"/>
          <p:cNvSpPr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5%" id="818" name="Google Shape;818;p61"/>
          <p:cNvSpPr/>
          <p:nvPr/>
        </p:nvSpPr>
        <p:spPr>
          <a:xfrm rot="-5400000">
            <a:off x="462757" y="1289843"/>
            <a:ext cx="1828800" cy="1382713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61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61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61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61"/>
          <p:cNvSpPr/>
          <p:nvPr/>
        </p:nvSpPr>
        <p:spPr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5%" id="823" name="Google Shape;823;p61"/>
          <p:cNvSpPr/>
          <p:nvPr/>
        </p:nvSpPr>
        <p:spPr>
          <a:xfrm flipH="1" rot="-5400000">
            <a:off x="3352800" y="1143000"/>
            <a:ext cx="1828800" cy="16764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61"/>
          <p:cNvSpPr/>
          <p:nvPr/>
        </p:nvSpPr>
        <p:spPr>
          <a:xfrm flipH="1" rot="-5400000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61"/>
          <p:cNvSpPr/>
          <p:nvPr/>
        </p:nvSpPr>
        <p:spPr>
          <a:xfrm flipH="1" rot="-5400000">
            <a:off x="3516313" y="1598613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61"/>
          <p:cNvSpPr/>
          <p:nvPr/>
        </p:nvSpPr>
        <p:spPr>
          <a:xfrm flipH="1" rot="-5400000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61"/>
          <p:cNvSpPr/>
          <p:nvPr/>
        </p:nvSpPr>
        <p:spPr>
          <a:xfrm flipH="1" rot="-5400000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61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2"/>
          <p:cNvSpPr/>
          <p:nvPr>
            <p:ph type="title"/>
          </p:nvPr>
        </p:nvSpPr>
        <p:spPr>
          <a:xfrm>
            <a:off x="381000" y="152400"/>
            <a:ext cx="8280400" cy="5524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How to Define Inter-Cluster Similarity</a:t>
            </a:r>
            <a:endParaRPr/>
          </a:p>
        </p:txBody>
      </p:sp>
      <p:sp>
        <p:nvSpPr>
          <p:cNvPr id="834" name="Google Shape;834;p62"/>
          <p:cNvSpPr txBox="1"/>
          <p:nvPr>
            <p:ph idx="1" type="body"/>
          </p:nvPr>
        </p:nvSpPr>
        <p:spPr>
          <a:xfrm>
            <a:off x="639763" y="2344738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1" marL="990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50"/>
              <a:buFont typeface="Arial"/>
              <a:buNone/>
            </a:pPr>
            <a:r>
              <a:rPr lang="en-US" sz="1000"/>
              <a:t> </a:t>
            </a:r>
            <a:endParaRPr/>
          </a:p>
        </p:txBody>
      </p:sp>
      <p:grpSp>
        <p:nvGrpSpPr>
          <p:cNvPr id="835" name="Google Shape;835;p62"/>
          <p:cNvGrpSpPr/>
          <p:nvPr/>
        </p:nvGrpSpPr>
        <p:grpSpPr>
          <a:xfrm>
            <a:off x="5486400" y="1066800"/>
            <a:ext cx="3429000" cy="3508375"/>
            <a:chOff x="3456" y="1440"/>
            <a:chExt cx="2160" cy="2210"/>
          </a:xfrm>
        </p:grpSpPr>
        <p:cxnSp>
          <p:nvCxnSpPr>
            <p:cNvPr id="836" name="Google Shape;836;p62"/>
            <p:cNvCxnSpPr/>
            <p:nvPr/>
          </p:nvCxnSpPr>
          <p:spPr>
            <a:xfrm>
              <a:off x="3696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62"/>
            <p:cNvCxnSpPr/>
            <p:nvPr/>
          </p:nvCxnSpPr>
          <p:spPr>
            <a:xfrm>
              <a:off x="3504" y="1632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8" name="Google Shape;838;p62"/>
            <p:cNvCxnSpPr/>
            <p:nvPr/>
          </p:nvCxnSpPr>
          <p:spPr>
            <a:xfrm>
              <a:off x="4012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9" name="Google Shape;839;p62"/>
            <p:cNvCxnSpPr/>
            <p:nvPr/>
          </p:nvCxnSpPr>
          <p:spPr>
            <a:xfrm>
              <a:off x="4329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0" name="Google Shape;840;p62"/>
            <p:cNvCxnSpPr/>
            <p:nvPr/>
          </p:nvCxnSpPr>
          <p:spPr>
            <a:xfrm>
              <a:off x="4646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1" name="Google Shape;841;p62"/>
            <p:cNvCxnSpPr/>
            <p:nvPr/>
          </p:nvCxnSpPr>
          <p:spPr>
            <a:xfrm>
              <a:off x="4963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2" name="Google Shape;842;p62"/>
            <p:cNvCxnSpPr/>
            <p:nvPr/>
          </p:nvCxnSpPr>
          <p:spPr>
            <a:xfrm>
              <a:off x="5280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3" name="Google Shape;843;p62"/>
            <p:cNvCxnSpPr/>
            <p:nvPr/>
          </p:nvCxnSpPr>
          <p:spPr>
            <a:xfrm>
              <a:off x="3504" y="1891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62"/>
            <p:cNvCxnSpPr/>
            <p:nvPr/>
          </p:nvCxnSpPr>
          <p:spPr>
            <a:xfrm>
              <a:off x="3504" y="2150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62"/>
            <p:cNvCxnSpPr/>
            <p:nvPr/>
          </p:nvCxnSpPr>
          <p:spPr>
            <a:xfrm>
              <a:off x="3504" y="2409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62"/>
            <p:cNvCxnSpPr/>
            <p:nvPr/>
          </p:nvCxnSpPr>
          <p:spPr>
            <a:xfrm>
              <a:off x="3504" y="2668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62"/>
            <p:cNvCxnSpPr/>
            <p:nvPr/>
          </p:nvCxnSpPr>
          <p:spPr>
            <a:xfrm>
              <a:off x="3504" y="2928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48" name="Google Shape;848;p62"/>
            <p:cNvSpPr txBox="1"/>
            <p:nvPr/>
          </p:nvSpPr>
          <p:spPr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849" name="Google Shape;849;p62"/>
            <p:cNvSpPr txBox="1"/>
            <p:nvPr/>
          </p:nvSpPr>
          <p:spPr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850" name="Google Shape;850;p62"/>
            <p:cNvSpPr txBox="1"/>
            <p:nvPr/>
          </p:nvSpPr>
          <p:spPr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851" name="Google Shape;851;p62"/>
            <p:cNvSpPr txBox="1"/>
            <p:nvPr/>
          </p:nvSpPr>
          <p:spPr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852" name="Google Shape;852;p62"/>
            <p:cNvSpPr txBox="1"/>
            <p:nvPr/>
          </p:nvSpPr>
          <p:spPr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853" name="Google Shape;853;p62"/>
            <p:cNvSpPr txBox="1"/>
            <p:nvPr/>
          </p:nvSpPr>
          <p:spPr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854" name="Google Shape;854;p62"/>
            <p:cNvSpPr txBox="1"/>
            <p:nvPr/>
          </p:nvSpPr>
          <p:spPr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855" name="Google Shape;855;p62"/>
            <p:cNvSpPr txBox="1"/>
            <p:nvPr/>
          </p:nvSpPr>
          <p:spPr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856" name="Google Shape;856;p62"/>
            <p:cNvSpPr txBox="1"/>
            <p:nvPr/>
          </p:nvSpPr>
          <p:spPr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857" name="Google Shape;857;p62"/>
            <p:cNvSpPr txBox="1"/>
            <p:nvPr/>
          </p:nvSpPr>
          <p:spPr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858" name="Google Shape;858;p62"/>
            <p:cNvSpPr txBox="1"/>
            <p:nvPr/>
          </p:nvSpPr>
          <p:spPr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  <a:endParaRPr/>
            </a:p>
          </p:txBody>
        </p:sp>
        <p:sp>
          <p:nvSpPr>
            <p:cNvPr id="859" name="Google Shape;859;p62"/>
            <p:cNvSpPr txBox="1"/>
            <p:nvPr/>
          </p:nvSpPr>
          <p:spPr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</p:grpSp>
      <p:sp>
        <p:nvSpPr>
          <p:cNvPr descr="5%" id="860" name="Google Shape;860;p62"/>
          <p:cNvSpPr/>
          <p:nvPr/>
        </p:nvSpPr>
        <p:spPr>
          <a:xfrm rot="-5400000">
            <a:off x="462757" y="1289843"/>
            <a:ext cx="1828800" cy="1382713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62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62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62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62"/>
          <p:cNvSpPr/>
          <p:nvPr/>
        </p:nvSpPr>
        <p:spPr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5%" id="865" name="Google Shape;865;p62"/>
          <p:cNvSpPr/>
          <p:nvPr/>
        </p:nvSpPr>
        <p:spPr>
          <a:xfrm flipH="1" rot="-5400000">
            <a:off x="3352800" y="1143000"/>
            <a:ext cx="1828800" cy="16764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62"/>
          <p:cNvSpPr/>
          <p:nvPr/>
        </p:nvSpPr>
        <p:spPr>
          <a:xfrm flipH="1" rot="-5400000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62"/>
          <p:cNvSpPr/>
          <p:nvPr/>
        </p:nvSpPr>
        <p:spPr>
          <a:xfrm flipH="1" rot="-5400000">
            <a:off x="3516313" y="1598613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62"/>
          <p:cNvSpPr/>
          <p:nvPr/>
        </p:nvSpPr>
        <p:spPr>
          <a:xfrm flipH="1" rot="-5400000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62"/>
          <p:cNvSpPr/>
          <p:nvPr/>
        </p:nvSpPr>
        <p:spPr>
          <a:xfrm flipH="1" rot="-5400000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0" name="Google Shape;870;p62"/>
          <p:cNvCxnSpPr/>
          <p:nvPr/>
        </p:nvCxnSpPr>
        <p:spPr>
          <a:xfrm flipH="1" rot="10800000">
            <a:off x="1981200" y="1600200"/>
            <a:ext cx="1524000" cy="152400"/>
          </a:xfrm>
          <a:prstGeom prst="straightConnector1">
            <a:avLst/>
          </a:prstGeom>
          <a:noFill/>
          <a:ln cap="flat" cmpd="sng" w="25400">
            <a:solidFill>
              <a:srgbClr val="FFCC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71" name="Google Shape;871;p62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/>
          </a:p>
        </p:txBody>
      </p:sp>
      <p:sp>
        <p:nvSpPr>
          <p:cNvPr id="872" name="Google Shape;872;p62"/>
          <p:cNvSpPr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63"/>
          <p:cNvSpPr/>
          <p:nvPr>
            <p:ph type="title"/>
          </p:nvPr>
        </p:nvSpPr>
        <p:spPr>
          <a:xfrm>
            <a:off x="381000" y="152400"/>
            <a:ext cx="8280400" cy="5524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How to Define Inter-Cluster Similarity</a:t>
            </a:r>
            <a:endParaRPr/>
          </a:p>
        </p:txBody>
      </p:sp>
      <p:sp>
        <p:nvSpPr>
          <p:cNvPr id="878" name="Google Shape;878;p63"/>
          <p:cNvSpPr txBox="1"/>
          <p:nvPr>
            <p:ph idx="1" type="body"/>
          </p:nvPr>
        </p:nvSpPr>
        <p:spPr>
          <a:xfrm>
            <a:off x="639763" y="2344738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1" marL="990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50"/>
              <a:buFont typeface="Arial"/>
              <a:buNone/>
            </a:pPr>
            <a:r>
              <a:rPr lang="en-US" sz="1000"/>
              <a:t> </a:t>
            </a:r>
            <a:endParaRPr/>
          </a:p>
        </p:txBody>
      </p:sp>
      <p:grpSp>
        <p:nvGrpSpPr>
          <p:cNvPr id="879" name="Google Shape;879;p63"/>
          <p:cNvGrpSpPr/>
          <p:nvPr/>
        </p:nvGrpSpPr>
        <p:grpSpPr>
          <a:xfrm>
            <a:off x="5486400" y="1066800"/>
            <a:ext cx="3429000" cy="3508375"/>
            <a:chOff x="3456" y="1440"/>
            <a:chExt cx="2160" cy="2210"/>
          </a:xfrm>
        </p:grpSpPr>
        <p:cxnSp>
          <p:nvCxnSpPr>
            <p:cNvPr id="880" name="Google Shape;880;p63"/>
            <p:cNvCxnSpPr/>
            <p:nvPr/>
          </p:nvCxnSpPr>
          <p:spPr>
            <a:xfrm>
              <a:off x="3696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63"/>
            <p:cNvCxnSpPr/>
            <p:nvPr/>
          </p:nvCxnSpPr>
          <p:spPr>
            <a:xfrm>
              <a:off x="3504" y="1632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63"/>
            <p:cNvCxnSpPr/>
            <p:nvPr/>
          </p:nvCxnSpPr>
          <p:spPr>
            <a:xfrm>
              <a:off x="4012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63"/>
            <p:cNvCxnSpPr/>
            <p:nvPr/>
          </p:nvCxnSpPr>
          <p:spPr>
            <a:xfrm>
              <a:off x="4329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63"/>
            <p:cNvCxnSpPr/>
            <p:nvPr/>
          </p:nvCxnSpPr>
          <p:spPr>
            <a:xfrm>
              <a:off x="4646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63"/>
            <p:cNvCxnSpPr/>
            <p:nvPr/>
          </p:nvCxnSpPr>
          <p:spPr>
            <a:xfrm>
              <a:off x="4963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63"/>
            <p:cNvCxnSpPr/>
            <p:nvPr/>
          </p:nvCxnSpPr>
          <p:spPr>
            <a:xfrm>
              <a:off x="5280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63"/>
            <p:cNvCxnSpPr/>
            <p:nvPr/>
          </p:nvCxnSpPr>
          <p:spPr>
            <a:xfrm>
              <a:off x="3504" y="1891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8" name="Google Shape;888;p63"/>
            <p:cNvCxnSpPr/>
            <p:nvPr/>
          </p:nvCxnSpPr>
          <p:spPr>
            <a:xfrm>
              <a:off x="3504" y="2150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9" name="Google Shape;889;p63"/>
            <p:cNvCxnSpPr/>
            <p:nvPr/>
          </p:nvCxnSpPr>
          <p:spPr>
            <a:xfrm>
              <a:off x="3504" y="2409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0" name="Google Shape;890;p63"/>
            <p:cNvCxnSpPr/>
            <p:nvPr/>
          </p:nvCxnSpPr>
          <p:spPr>
            <a:xfrm>
              <a:off x="3504" y="2668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1" name="Google Shape;891;p63"/>
            <p:cNvCxnSpPr/>
            <p:nvPr/>
          </p:nvCxnSpPr>
          <p:spPr>
            <a:xfrm>
              <a:off x="3504" y="2928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2" name="Google Shape;892;p63"/>
            <p:cNvSpPr txBox="1"/>
            <p:nvPr/>
          </p:nvSpPr>
          <p:spPr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893" name="Google Shape;893;p63"/>
            <p:cNvSpPr txBox="1"/>
            <p:nvPr/>
          </p:nvSpPr>
          <p:spPr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894" name="Google Shape;894;p63"/>
            <p:cNvSpPr txBox="1"/>
            <p:nvPr/>
          </p:nvSpPr>
          <p:spPr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895" name="Google Shape;895;p63"/>
            <p:cNvSpPr txBox="1"/>
            <p:nvPr/>
          </p:nvSpPr>
          <p:spPr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896" name="Google Shape;896;p63"/>
            <p:cNvSpPr txBox="1"/>
            <p:nvPr/>
          </p:nvSpPr>
          <p:spPr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897" name="Google Shape;897;p63"/>
            <p:cNvSpPr txBox="1"/>
            <p:nvPr/>
          </p:nvSpPr>
          <p:spPr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898" name="Google Shape;898;p63"/>
            <p:cNvSpPr txBox="1"/>
            <p:nvPr/>
          </p:nvSpPr>
          <p:spPr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899" name="Google Shape;899;p63"/>
            <p:cNvSpPr txBox="1"/>
            <p:nvPr/>
          </p:nvSpPr>
          <p:spPr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900" name="Google Shape;900;p63"/>
            <p:cNvSpPr txBox="1"/>
            <p:nvPr/>
          </p:nvSpPr>
          <p:spPr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901" name="Google Shape;901;p63"/>
            <p:cNvSpPr txBox="1"/>
            <p:nvPr/>
          </p:nvSpPr>
          <p:spPr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902" name="Google Shape;902;p63"/>
            <p:cNvSpPr txBox="1"/>
            <p:nvPr/>
          </p:nvSpPr>
          <p:spPr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  <a:endParaRPr/>
            </a:p>
          </p:txBody>
        </p:sp>
        <p:sp>
          <p:nvSpPr>
            <p:cNvPr id="903" name="Google Shape;903;p63"/>
            <p:cNvSpPr txBox="1"/>
            <p:nvPr/>
          </p:nvSpPr>
          <p:spPr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</p:grpSp>
      <p:sp>
        <p:nvSpPr>
          <p:cNvPr descr="5%" id="904" name="Google Shape;904;p63"/>
          <p:cNvSpPr/>
          <p:nvPr/>
        </p:nvSpPr>
        <p:spPr>
          <a:xfrm rot="-5400000">
            <a:off x="462757" y="1289843"/>
            <a:ext cx="1828800" cy="1382713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63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63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63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63"/>
          <p:cNvSpPr/>
          <p:nvPr/>
        </p:nvSpPr>
        <p:spPr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5%" id="909" name="Google Shape;909;p63"/>
          <p:cNvSpPr/>
          <p:nvPr/>
        </p:nvSpPr>
        <p:spPr>
          <a:xfrm flipH="1" rot="-5400000">
            <a:off x="3352800" y="1143000"/>
            <a:ext cx="1828800" cy="16764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63"/>
          <p:cNvSpPr/>
          <p:nvPr/>
        </p:nvSpPr>
        <p:spPr>
          <a:xfrm flipH="1" rot="-5400000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63"/>
          <p:cNvSpPr/>
          <p:nvPr/>
        </p:nvSpPr>
        <p:spPr>
          <a:xfrm flipH="1" rot="-5400000">
            <a:off x="3516313" y="1598613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63"/>
          <p:cNvSpPr/>
          <p:nvPr/>
        </p:nvSpPr>
        <p:spPr>
          <a:xfrm flipH="1" rot="-5400000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63"/>
          <p:cNvSpPr/>
          <p:nvPr/>
        </p:nvSpPr>
        <p:spPr>
          <a:xfrm flipH="1" rot="-5400000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4" name="Google Shape;914;p63"/>
          <p:cNvCxnSpPr/>
          <p:nvPr/>
        </p:nvCxnSpPr>
        <p:spPr>
          <a:xfrm flipH="1" rot="10800000">
            <a:off x="914400" y="1676400"/>
            <a:ext cx="3962400" cy="228600"/>
          </a:xfrm>
          <a:prstGeom prst="straightConnector1">
            <a:avLst/>
          </a:prstGeom>
          <a:noFill/>
          <a:ln cap="flat" cmpd="sng" w="25400">
            <a:solidFill>
              <a:srgbClr val="FFCC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15" name="Google Shape;915;p63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/>
          </a:p>
        </p:txBody>
      </p:sp>
      <p:sp>
        <p:nvSpPr>
          <p:cNvPr id="916" name="Google Shape;916;p63"/>
          <p:cNvSpPr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/>
          <p:nvPr>
            <p:ph type="title"/>
          </p:nvPr>
        </p:nvSpPr>
        <p:spPr>
          <a:xfrm>
            <a:off x="3200400" y="27709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Unsupervised Learning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637309"/>
            <a:ext cx="8229616" cy="5486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64"/>
          <p:cNvSpPr/>
          <p:nvPr>
            <p:ph type="title"/>
          </p:nvPr>
        </p:nvSpPr>
        <p:spPr>
          <a:xfrm>
            <a:off x="381000" y="152400"/>
            <a:ext cx="8280400" cy="5524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How to Define Inter-Cluster Similarity</a:t>
            </a:r>
            <a:endParaRPr/>
          </a:p>
        </p:txBody>
      </p:sp>
      <p:sp>
        <p:nvSpPr>
          <p:cNvPr id="922" name="Google Shape;922;p64"/>
          <p:cNvSpPr txBox="1"/>
          <p:nvPr>
            <p:ph idx="1" type="body"/>
          </p:nvPr>
        </p:nvSpPr>
        <p:spPr>
          <a:xfrm>
            <a:off x="639763" y="2344738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1" marL="990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50"/>
              <a:buFont typeface="Arial"/>
              <a:buNone/>
            </a:pPr>
            <a:r>
              <a:rPr lang="en-US" sz="1000"/>
              <a:t> </a:t>
            </a:r>
            <a:endParaRPr/>
          </a:p>
        </p:txBody>
      </p:sp>
      <p:grpSp>
        <p:nvGrpSpPr>
          <p:cNvPr id="923" name="Google Shape;923;p64"/>
          <p:cNvGrpSpPr/>
          <p:nvPr/>
        </p:nvGrpSpPr>
        <p:grpSpPr>
          <a:xfrm>
            <a:off x="5486400" y="1066800"/>
            <a:ext cx="3429000" cy="3508375"/>
            <a:chOff x="3456" y="1440"/>
            <a:chExt cx="2160" cy="2210"/>
          </a:xfrm>
        </p:grpSpPr>
        <p:cxnSp>
          <p:nvCxnSpPr>
            <p:cNvPr id="924" name="Google Shape;924;p64"/>
            <p:cNvCxnSpPr/>
            <p:nvPr/>
          </p:nvCxnSpPr>
          <p:spPr>
            <a:xfrm>
              <a:off x="3696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5" name="Google Shape;925;p64"/>
            <p:cNvCxnSpPr/>
            <p:nvPr/>
          </p:nvCxnSpPr>
          <p:spPr>
            <a:xfrm>
              <a:off x="3504" y="1632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6" name="Google Shape;926;p64"/>
            <p:cNvCxnSpPr/>
            <p:nvPr/>
          </p:nvCxnSpPr>
          <p:spPr>
            <a:xfrm>
              <a:off x="4012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7" name="Google Shape;927;p64"/>
            <p:cNvCxnSpPr/>
            <p:nvPr/>
          </p:nvCxnSpPr>
          <p:spPr>
            <a:xfrm>
              <a:off x="4329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8" name="Google Shape;928;p64"/>
            <p:cNvCxnSpPr/>
            <p:nvPr/>
          </p:nvCxnSpPr>
          <p:spPr>
            <a:xfrm>
              <a:off x="4646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9" name="Google Shape;929;p64"/>
            <p:cNvCxnSpPr/>
            <p:nvPr/>
          </p:nvCxnSpPr>
          <p:spPr>
            <a:xfrm>
              <a:off x="4963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0" name="Google Shape;930;p64"/>
            <p:cNvCxnSpPr/>
            <p:nvPr/>
          </p:nvCxnSpPr>
          <p:spPr>
            <a:xfrm>
              <a:off x="5280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1" name="Google Shape;931;p64"/>
            <p:cNvCxnSpPr/>
            <p:nvPr/>
          </p:nvCxnSpPr>
          <p:spPr>
            <a:xfrm>
              <a:off x="3504" y="1891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64"/>
            <p:cNvCxnSpPr/>
            <p:nvPr/>
          </p:nvCxnSpPr>
          <p:spPr>
            <a:xfrm>
              <a:off x="3504" y="2150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64"/>
            <p:cNvCxnSpPr/>
            <p:nvPr/>
          </p:nvCxnSpPr>
          <p:spPr>
            <a:xfrm>
              <a:off x="3504" y="2409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64"/>
            <p:cNvCxnSpPr/>
            <p:nvPr/>
          </p:nvCxnSpPr>
          <p:spPr>
            <a:xfrm>
              <a:off x="3504" y="2668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5" name="Google Shape;935;p64"/>
            <p:cNvCxnSpPr/>
            <p:nvPr/>
          </p:nvCxnSpPr>
          <p:spPr>
            <a:xfrm>
              <a:off x="3504" y="2928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6" name="Google Shape;936;p64"/>
            <p:cNvSpPr txBox="1"/>
            <p:nvPr/>
          </p:nvSpPr>
          <p:spPr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937" name="Google Shape;937;p64"/>
            <p:cNvSpPr txBox="1"/>
            <p:nvPr/>
          </p:nvSpPr>
          <p:spPr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938" name="Google Shape;938;p64"/>
            <p:cNvSpPr txBox="1"/>
            <p:nvPr/>
          </p:nvSpPr>
          <p:spPr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939" name="Google Shape;939;p64"/>
            <p:cNvSpPr txBox="1"/>
            <p:nvPr/>
          </p:nvSpPr>
          <p:spPr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940" name="Google Shape;940;p64"/>
            <p:cNvSpPr txBox="1"/>
            <p:nvPr/>
          </p:nvSpPr>
          <p:spPr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941" name="Google Shape;941;p64"/>
            <p:cNvSpPr txBox="1"/>
            <p:nvPr/>
          </p:nvSpPr>
          <p:spPr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942" name="Google Shape;942;p64"/>
            <p:cNvSpPr txBox="1"/>
            <p:nvPr/>
          </p:nvSpPr>
          <p:spPr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943" name="Google Shape;943;p64"/>
            <p:cNvSpPr txBox="1"/>
            <p:nvPr/>
          </p:nvSpPr>
          <p:spPr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944" name="Google Shape;944;p64"/>
            <p:cNvSpPr txBox="1"/>
            <p:nvPr/>
          </p:nvSpPr>
          <p:spPr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945" name="Google Shape;945;p64"/>
            <p:cNvSpPr txBox="1"/>
            <p:nvPr/>
          </p:nvSpPr>
          <p:spPr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946" name="Google Shape;946;p64"/>
            <p:cNvSpPr txBox="1"/>
            <p:nvPr/>
          </p:nvSpPr>
          <p:spPr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  <a:endParaRPr/>
            </a:p>
          </p:txBody>
        </p:sp>
        <p:sp>
          <p:nvSpPr>
            <p:cNvPr id="947" name="Google Shape;947;p64"/>
            <p:cNvSpPr txBox="1"/>
            <p:nvPr/>
          </p:nvSpPr>
          <p:spPr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</p:grpSp>
      <p:sp>
        <p:nvSpPr>
          <p:cNvPr descr="5%" id="948" name="Google Shape;948;p64"/>
          <p:cNvSpPr/>
          <p:nvPr/>
        </p:nvSpPr>
        <p:spPr>
          <a:xfrm rot="-5400000">
            <a:off x="462757" y="1289843"/>
            <a:ext cx="1828800" cy="1382713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64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64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64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64"/>
          <p:cNvSpPr/>
          <p:nvPr/>
        </p:nvSpPr>
        <p:spPr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5%" id="953" name="Google Shape;953;p64"/>
          <p:cNvSpPr/>
          <p:nvPr/>
        </p:nvSpPr>
        <p:spPr>
          <a:xfrm flipH="1" rot="-5400000">
            <a:off x="3352800" y="1143000"/>
            <a:ext cx="1828800" cy="16764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64"/>
          <p:cNvSpPr/>
          <p:nvPr/>
        </p:nvSpPr>
        <p:spPr>
          <a:xfrm flipH="1" rot="-5400000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64"/>
          <p:cNvSpPr/>
          <p:nvPr/>
        </p:nvSpPr>
        <p:spPr>
          <a:xfrm flipH="1" rot="-5400000">
            <a:off x="3516313" y="1600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64"/>
          <p:cNvSpPr/>
          <p:nvPr/>
        </p:nvSpPr>
        <p:spPr>
          <a:xfrm flipH="1" rot="-5400000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64"/>
          <p:cNvSpPr/>
          <p:nvPr/>
        </p:nvSpPr>
        <p:spPr>
          <a:xfrm flipH="1" rot="-5400000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8" name="Google Shape;958;p64"/>
          <p:cNvCxnSpPr/>
          <p:nvPr/>
        </p:nvCxnSpPr>
        <p:spPr>
          <a:xfrm>
            <a:off x="1828800" y="2209800"/>
            <a:ext cx="2209800" cy="762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64"/>
          <p:cNvCxnSpPr/>
          <p:nvPr/>
        </p:nvCxnSpPr>
        <p:spPr>
          <a:xfrm flipH="1" rot="10800000">
            <a:off x="1828800" y="1676400"/>
            <a:ext cx="1676400" cy="5334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Google Shape;960;p64"/>
          <p:cNvCxnSpPr/>
          <p:nvPr/>
        </p:nvCxnSpPr>
        <p:spPr>
          <a:xfrm flipH="1" rot="10800000">
            <a:off x="1828800" y="1295400"/>
            <a:ext cx="2209800" cy="9144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64"/>
          <p:cNvCxnSpPr/>
          <p:nvPr/>
        </p:nvCxnSpPr>
        <p:spPr>
          <a:xfrm flipH="1" rot="10800000">
            <a:off x="1828800" y="1676400"/>
            <a:ext cx="3048000" cy="5334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64"/>
          <p:cNvCxnSpPr/>
          <p:nvPr/>
        </p:nvCxnSpPr>
        <p:spPr>
          <a:xfrm>
            <a:off x="1981200" y="1828800"/>
            <a:ext cx="2057400" cy="4572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64"/>
          <p:cNvCxnSpPr/>
          <p:nvPr/>
        </p:nvCxnSpPr>
        <p:spPr>
          <a:xfrm flipH="1" rot="10800000">
            <a:off x="1981200" y="1676400"/>
            <a:ext cx="1524000" cy="1524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64"/>
          <p:cNvCxnSpPr/>
          <p:nvPr/>
        </p:nvCxnSpPr>
        <p:spPr>
          <a:xfrm flipH="1" rot="10800000">
            <a:off x="1981200" y="1295400"/>
            <a:ext cx="2057400" cy="5334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64"/>
          <p:cNvCxnSpPr/>
          <p:nvPr/>
        </p:nvCxnSpPr>
        <p:spPr>
          <a:xfrm flipH="1" rot="10800000">
            <a:off x="1981200" y="1676400"/>
            <a:ext cx="2895600" cy="1524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64"/>
          <p:cNvCxnSpPr/>
          <p:nvPr/>
        </p:nvCxnSpPr>
        <p:spPr>
          <a:xfrm>
            <a:off x="914400" y="1905000"/>
            <a:ext cx="3124200" cy="3810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64"/>
          <p:cNvCxnSpPr/>
          <p:nvPr/>
        </p:nvCxnSpPr>
        <p:spPr>
          <a:xfrm flipH="1" rot="10800000">
            <a:off x="914400" y="1676400"/>
            <a:ext cx="3962400" cy="2286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64"/>
          <p:cNvCxnSpPr/>
          <p:nvPr/>
        </p:nvCxnSpPr>
        <p:spPr>
          <a:xfrm flipH="1" rot="10800000">
            <a:off x="914400" y="1295400"/>
            <a:ext cx="3124200" cy="6096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64"/>
          <p:cNvCxnSpPr/>
          <p:nvPr/>
        </p:nvCxnSpPr>
        <p:spPr>
          <a:xfrm flipH="1" rot="10800000">
            <a:off x="914400" y="1676400"/>
            <a:ext cx="2590800" cy="2286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" name="Google Shape;970;p64"/>
          <p:cNvCxnSpPr/>
          <p:nvPr/>
        </p:nvCxnSpPr>
        <p:spPr>
          <a:xfrm>
            <a:off x="1752600" y="1447800"/>
            <a:ext cx="2286000" cy="8382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" name="Google Shape;971;p64"/>
          <p:cNvCxnSpPr/>
          <p:nvPr/>
        </p:nvCxnSpPr>
        <p:spPr>
          <a:xfrm>
            <a:off x="1752600" y="1447800"/>
            <a:ext cx="1752600" cy="2286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p64"/>
          <p:cNvCxnSpPr/>
          <p:nvPr/>
        </p:nvCxnSpPr>
        <p:spPr>
          <a:xfrm flipH="1" rot="10800000">
            <a:off x="1752600" y="1295400"/>
            <a:ext cx="2286000" cy="1524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64"/>
          <p:cNvCxnSpPr/>
          <p:nvPr/>
        </p:nvCxnSpPr>
        <p:spPr>
          <a:xfrm>
            <a:off x="1752600" y="1447800"/>
            <a:ext cx="3124200" cy="2286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4" name="Google Shape;974;p64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/>
          </a:p>
        </p:txBody>
      </p:sp>
      <p:sp>
        <p:nvSpPr>
          <p:cNvPr id="975" name="Google Shape;975;p64"/>
          <p:cNvSpPr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0" name="Google Shape;980;p65"/>
          <p:cNvCxnSpPr/>
          <p:nvPr/>
        </p:nvCxnSpPr>
        <p:spPr>
          <a:xfrm>
            <a:off x="1371600" y="1981200"/>
            <a:ext cx="2895600" cy="0"/>
          </a:xfrm>
          <a:prstGeom prst="straightConnector1">
            <a:avLst/>
          </a:prstGeom>
          <a:noFill/>
          <a:ln cap="flat" cmpd="sng" w="25400">
            <a:solidFill>
              <a:srgbClr val="FFCC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descr="5%" id="981" name="Google Shape;981;p65"/>
          <p:cNvSpPr/>
          <p:nvPr/>
        </p:nvSpPr>
        <p:spPr>
          <a:xfrm rot="-5400000">
            <a:off x="462757" y="1289843"/>
            <a:ext cx="1828800" cy="1382713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65"/>
          <p:cNvSpPr/>
          <p:nvPr>
            <p:ph type="title"/>
          </p:nvPr>
        </p:nvSpPr>
        <p:spPr>
          <a:xfrm>
            <a:off x="381000" y="152400"/>
            <a:ext cx="8280400" cy="5524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How to Define Inter-Cluster Similarity</a:t>
            </a:r>
            <a:endParaRPr/>
          </a:p>
        </p:txBody>
      </p:sp>
      <p:sp>
        <p:nvSpPr>
          <p:cNvPr id="983" name="Google Shape;983;p65"/>
          <p:cNvSpPr txBox="1"/>
          <p:nvPr>
            <p:ph idx="1" type="body"/>
          </p:nvPr>
        </p:nvSpPr>
        <p:spPr>
          <a:xfrm>
            <a:off x="639763" y="2344738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1" marL="990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50"/>
              <a:buFont typeface="Arial"/>
              <a:buNone/>
            </a:pPr>
            <a:r>
              <a:rPr lang="en-US" sz="1000"/>
              <a:t> </a:t>
            </a:r>
            <a:endParaRPr/>
          </a:p>
        </p:txBody>
      </p:sp>
      <p:grpSp>
        <p:nvGrpSpPr>
          <p:cNvPr id="984" name="Google Shape;984;p65"/>
          <p:cNvGrpSpPr/>
          <p:nvPr/>
        </p:nvGrpSpPr>
        <p:grpSpPr>
          <a:xfrm>
            <a:off x="5486400" y="1066800"/>
            <a:ext cx="3429000" cy="3508375"/>
            <a:chOff x="3456" y="1440"/>
            <a:chExt cx="2160" cy="2210"/>
          </a:xfrm>
        </p:grpSpPr>
        <p:cxnSp>
          <p:nvCxnSpPr>
            <p:cNvPr id="985" name="Google Shape;985;p65"/>
            <p:cNvCxnSpPr/>
            <p:nvPr/>
          </p:nvCxnSpPr>
          <p:spPr>
            <a:xfrm>
              <a:off x="3696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6" name="Google Shape;986;p65"/>
            <p:cNvCxnSpPr/>
            <p:nvPr/>
          </p:nvCxnSpPr>
          <p:spPr>
            <a:xfrm>
              <a:off x="3504" y="1632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7" name="Google Shape;987;p65"/>
            <p:cNvCxnSpPr/>
            <p:nvPr/>
          </p:nvCxnSpPr>
          <p:spPr>
            <a:xfrm>
              <a:off x="4012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8" name="Google Shape;988;p65"/>
            <p:cNvCxnSpPr/>
            <p:nvPr/>
          </p:nvCxnSpPr>
          <p:spPr>
            <a:xfrm>
              <a:off x="4329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9" name="Google Shape;989;p65"/>
            <p:cNvCxnSpPr/>
            <p:nvPr/>
          </p:nvCxnSpPr>
          <p:spPr>
            <a:xfrm>
              <a:off x="4646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0" name="Google Shape;990;p65"/>
            <p:cNvCxnSpPr/>
            <p:nvPr/>
          </p:nvCxnSpPr>
          <p:spPr>
            <a:xfrm>
              <a:off x="4963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1" name="Google Shape;991;p65"/>
            <p:cNvCxnSpPr/>
            <p:nvPr/>
          </p:nvCxnSpPr>
          <p:spPr>
            <a:xfrm>
              <a:off x="5280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2" name="Google Shape;992;p65"/>
            <p:cNvCxnSpPr/>
            <p:nvPr/>
          </p:nvCxnSpPr>
          <p:spPr>
            <a:xfrm>
              <a:off x="3504" y="1891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3" name="Google Shape;993;p65"/>
            <p:cNvCxnSpPr/>
            <p:nvPr/>
          </p:nvCxnSpPr>
          <p:spPr>
            <a:xfrm>
              <a:off x="3504" y="2150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4" name="Google Shape;994;p65"/>
            <p:cNvCxnSpPr/>
            <p:nvPr/>
          </p:nvCxnSpPr>
          <p:spPr>
            <a:xfrm>
              <a:off x="3504" y="2409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65"/>
            <p:cNvCxnSpPr/>
            <p:nvPr/>
          </p:nvCxnSpPr>
          <p:spPr>
            <a:xfrm>
              <a:off x="3504" y="2668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65"/>
            <p:cNvCxnSpPr/>
            <p:nvPr/>
          </p:nvCxnSpPr>
          <p:spPr>
            <a:xfrm>
              <a:off x="3504" y="2928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97" name="Google Shape;997;p65"/>
            <p:cNvSpPr txBox="1"/>
            <p:nvPr/>
          </p:nvSpPr>
          <p:spPr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998" name="Google Shape;998;p65"/>
            <p:cNvSpPr txBox="1"/>
            <p:nvPr/>
          </p:nvSpPr>
          <p:spPr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999" name="Google Shape;999;p65"/>
            <p:cNvSpPr txBox="1"/>
            <p:nvPr/>
          </p:nvSpPr>
          <p:spPr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1000" name="Google Shape;1000;p65"/>
            <p:cNvSpPr txBox="1"/>
            <p:nvPr/>
          </p:nvSpPr>
          <p:spPr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1001" name="Google Shape;1001;p65"/>
            <p:cNvSpPr txBox="1"/>
            <p:nvPr/>
          </p:nvSpPr>
          <p:spPr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1002" name="Google Shape;1002;p65"/>
            <p:cNvSpPr txBox="1"/>
            <p:nvPr/>
          </p:nvSpPr>
          <p:spPr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1003" name="Google Shape;1003;p65"/>
            <p:cNvSpPr txBox="1"/>
            <p:nvPr/>
          </p:nvSpPr>
          <p:spPr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1004" name="Google Shape;1004;p65"/>
            <p:cNvSpPr txBox="1"/>
            <p:nvPr/>
          </p:nvSpPr>
          <p:spPr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1005" name="Google Shape;1005;p65"/>
            <p:cNvSpPr txBox="1"/>
            <p:nvPr/>
          </p:nvSpPr>
          <p:spPr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1006" name="Google Shape;1006;p65"/>
            <p:cNvSpPr txBox="1"/>
            <p:nvPr/>
          </p:nvSpPr>
          <p:spPr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1007" name="Google Shape;1007;p65"/>
            <p:cNvSpPr txBox="1"/>
            <p:nvPr/>
          </p:nvSpPr>
          <p:spPr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  <a:endParaRPr/>
            </a:p>
          </p:txBody>
        </p:sp>
        <p:sp>
          <p:nvSpPr>
            <p:cNvPr id="1008" name="Google Shape;1008;p65"/>
            <p:cNvSpPr txBox="1"/>
            <p:nvPr/>
          </p:nvSpPr>
          <p:spPr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</p:grpSp>
      <p:sp>
        <p:nvSpPr>
          <p:cNvPr id="1009" name="Google Shape;1009;p65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65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65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65"/>
          <p:cNvSpPr/>
          <p:nvPr/>
        </p:nvSpPr>
        <p:spPr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5%" id="1013" name="Google Shape;1013;p65"/>
          <p:cNvSpPr/>
          <p:nvPr/>
        </p:nvSpPr>
        <p:spPr>
          <a:xfrm flipH="1" rot="-5400000">
            <a:off x="3352800" y="1143000"/>
            <a:ext cx="1828800" cy="16764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65"/>
          <p:cNvSpPr/>
          <p:nvPr/>
        </p:nvSpPr>
        <p:spPr>
          <a:xfrm flipH="1" rot="-5400000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65"/>
          <p:cNvSpPr/>
          <p:nvPr/>
        </p:nvSpPr>
        <p:spPr>
          <a:xfrm flipH="1" rot="-5400000">
            <a:off x="3516313" y="1598613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65"/>
          <p:cNvSpPr/>
          <p:nvPr/>
        </p:nvSpPr>
        <p:spPr>
          <a:xfrm flipH="1" rot="-5400000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65"/>
          <p:cNvSpPr/>
          <p:nvPr/>
        </p:nvSpPr>
        <p:spPr>
          <a:xfrm flipH="1" rot="-5400000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65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/>
          </a:p>
        </p:txBody>
      </p:sp>
      <p:sp>
        <p:nvSpPr>
          <p:cNvPr id="1019" name="Google Shape;1019;p65"/>
          <p:cNvSpPr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65"/>
          <p:cNvSpPr txBox="1"/>
          <p:nvPr/>
        </p:nvSpPr>
        <p:spPr>
          <a:xfrm>
            <a:off x="1219200" y="1828800"/>
            <a:ext cx="228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endParaRPr/>
          </a:p>
        </p:txBody>
      </p:sp>
      <p:sp>
        <p:nvSpPr>
          <p:cNvPr id="1021" name="Google Shape;1021;p65"/>
          <p:cNvSpPr txBox="1"/>
          <p:nvPr/>
        </p:nvSpPr>
        <p:spPr>
          <a:xfrm>
            <a:off x="4114800" y="1828800"/>
            <a:ext cx="228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66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 Similarity: MIN or Single Link </a:t>
            </a:r>
            <a:endParaRPr/>
          </a:p>
        </p:txBody>
      </p:sp>
      <p:sp>
        <p:nvSpPr>
          <p:cNvPr id="1027" name="Google Shape;1027;p66"/>
          <p:cNvSpPr txBox="1"/>
          <p:nvPr>
            <p:ph idx="1" type="body"/>
          </p:nvPr>
        </p:nvSpPr>
        <p:spPr>
          <a:xfrm>
            <a:off x="546100" y="1416051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Similarity of two clusters is based on the two most similar (closest) points in the different clusters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Determined by one pair of points, i.e., by one link in the proximity graph.</a:t>
            </a:r>
            <a:endParaRPr/>
          </a:p>
        </p:txBody>
      </p:sp>
      <p:pic>
        <p:nvPicPr>
          <p:cNvPr id="1028" name="Google Shape;1028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3746438"/>
            <a:ext cx="7200900" cy="295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67"/>
          <p:cNvSpPr/>
          <p:nvPr>
            <p:ph type="title"/>
          </p:nvPr>
        </p:nvSpPr>
        <p:spPr>
          <a:xfrm>
            <a:off x="381000" y="152400"/>
            <a:ext cx="8280400" cy="5524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Hierarchical Clustering: MIN</a:t>
            </a:r>
            <a:endParaRPr/>
          </a:p>
        </p:txBody>
      </p:sp>
      <p:sp>
        <p:nvSpPr>
          <p:cNvPr id="1034" name="Google Shape;1034;p67"/>
          <p:cNvSpPr txBox="1"/>
          <p:nvPr/>
        </p:nvSpPr>
        <p:spPr>
          <a:xfrm>
            <a:off x="914400" y="5715000"/>
            <a:ext cx="3352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  <a:endParaRPr/>
          </a:p>
        </p:txBody>
      </p:sp>
      <p:sp>
        <p:nvSpPr>
          <p:cNvPr id="1035" name="Google Shape;1035;p67"/>
          <p:cNvSpPr txBox="1"/>
          <p:nvPr/>
        </p:nvSpPr>
        <p:spPr>
          <a:xfrm>
            <a:off x="5791200" y="5715000"/>
            <a:ext cx="2286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  <a:endParaRPr/>
          </a:p>
        </p:txBody>
      </p:sp>
      <p:grpSp>
        <p:nvGrpSpPr>
          <p:cNvPr id="1036" name="Google Shape;1036;p67"/>
          <p:cNvGrpSpPr/>
          <p:nvPr/>
        </p:nvGrpSpPr>
        <p:grpSpPr>
          <a:xfrm>
            <a:off x="747713" y="1773238"/>
            <a:ext cx="3175000" cy="2790825"/>
            <a:chOff x="471" y="1117"/>
            <a:chExt cx="2000" cy="1758"/>
          </a:xfrm>
        </p:grpSpPr>
        <p:sp>
          <p:nvSpPr>
            <p:cNvPr id="1037" name="Google Shape;1037;p67"/>
            <p:cNvSpPr/>
            <p:nvPr/>
          </p:nvSpPr>
          <p:spPr>
            <a:xfrm>
              <a:off x="1072" y="1810"/>
              <a:ext cx="89" cy="87"/>
            </a:xfrm>
            <a:custGeom>
              <a:rect b="b" l="l" r="r" t="t"/>
              <a:pathLst>
                <a:path extrusionOk="0" h="87" w="89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67"/>
            <p:cNvSpPr/>
            <p:nvPr/>
          </p:nvSpPr>
          <p:spPr>
            <a:xfrm>
              <a:off x="1894" y="1169"/>
              <a:ext cx="89" cy="86"/>
            </a:xfrm>
            <a:custGeom>
              <a:rect b="b" l="l" r="r" t="t"/>
              <a:pathLst>
                <a:path extrusionOk="0" h="86" w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67"/>
            <p:cNvSpPr/>
            <p:nvPr/>
          </p:nvSpPr>
          <p:spPr>
            <a:xfrm>
              <a:off x="1295" y="2683"/>
              <a:ext cx="89" cy="88"/>
            </a:xfrm>
            <a:custGeom>
              <a:rect b="b" l="l" r="r" t="t"/>
              <a:pathLst>
                <a:path extrusionOk="0" h="88" w="89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67"/>
            <p:cNvSpPr/>
            <p:nvPr/>
          </p:nvSpPr>
          <p:spPr>
            <a:xfrm>
              <a:off x="471" y="1683"/>
              <a:ext cx="88" cy="88"/>
            </a:xfrm>
            <a:custGeom>
              <a:rect b="b" l="l" r="r" t="t"/>
              <a:pathLst>
                <a:path extrusionOk="0" h="88" w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67"/>
            <p:cNvSpPr/>
            <p:nvPr/>
          </p:nvSpPr>
          <p:spPr>
            <a:xfrm>
              <a:off x="1652" y="2117"/>
              <a:ext cx="88" cy="88"/>
            </a:xfrm>
            <a:custGeom>
              <a:rect b="b" l="l" r="r" t="t"/>
              <a:pathLst>
                <a:path extrusionOk="0" h="88" w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67"/>
            <p:cNvSpPr/>
            <p:nvPr/>
          </p:nvSpPr>
          <p:spPr>
            <a:xfrm>
              <a:off x="2134" y="2177"/>
              <a:ext cx="89" cy="89"/>
            </a:xfrm>
            <a:custGeom>
              <a:rect b="b" l="l" r="r" t="t"/>
              <a:pathLst>
                <a:path extrusionOk="0" h="89" w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67"/>
            <p:cNvSpPr/>
            <p:nvPr/>
          </p:nvSpPr>
          <p:spPr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67"/>
            <p:cNvSpPr/>
            <p:nvPr/>
          </p:nvSpPr>
          <p:spPr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67"/>
            <p:cNvSpPr/>
            <p:nvPr/>
          </p:nvSpPr>
          <p:spPr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67"/>
            <p:cNvSpPr/>
            <p:nvPr/>
          </p:nvSpPr>
          <p:spPr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67"/>
            <p:cNvSpPr/>
            <p:nvPr/>
          </p:nvSpPr>
          <p:spPr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67"/>
            <p:cNvSpPr/>
            <p:nvPr/>
          </p:nvSpPr>
          <p:spPr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9" name="Google Shape;1049;p67"/>
          <p:cNvGrpSpPr/>
          <p:nvPr/>
        </p:nvGrpSpPr>
        <p:grpSpPr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1050" name="Google Shape;1050;p67"/>
            <p:cNvSpPr/>
            <p:nvPr/>
          </p:nvSpPr>
          <p:spPr>
            <a:xfrm>
              <a:off x="1572" y="2005"/>
              <a:ext cx="897" cy="375"/>
            </a:xfrm>
            <a:custGeom>
              <a:rect b="b" l="l" r="r" t="t"/>
              <a:pathLst>
                <a:path extrusionOk="0" h="375" w="897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67"/>
            <p:cNvSpPr/>
            <p:nvPr/>
          </p:nvSpPr>
          <p:spPr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2" name="Google Shape;1052;p67"/>
          <p:cNvGrpSpPr/>
          <p:nvPr/>
        </p:nvGrpSpPr>
        <p:grpSpPr>
          <a:xfrm>
            <a:off x="527050" y="2489200"/>
            <a:ext cx="1735138" cy="1158875"/>
            <a:chOff x="332" y="1568"/>
            <a:chExt cx="1093" cy="730"/>
          </a:xfrm>
        </p:grpSpPr>
        <p:sp>
          <p:nvSpPr>
            <p:cNvPr id="1053" name="Google Shape;1053;p67"/>
            <p:cNvSpPr/>
            <p:nvPr/>
          </p:nvSpPr>
          <p:spPr>
            <a:xfrm>
              <a:off x="332" y="1568"/>
              <a:ext cx="1093" cy="497"/>
            </a:xfrm>
            <a:custGeom>
              <a:rect b="b" l="l" r="r" t="t"/>
              <a:pathLst>
                <a:path extrusionOk="0" h="497" w="1093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67"/>
            <p:cNvSpPr/>
            <p:nvPr/>
          </p:nvSpPr>
          <p:spPr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5" name="Google Shape;1055;p67"/>
          <p:cNvGrpSpPr/>
          <p:nvPr/>
        </p:nvGrpSpPr>
        <p:grpSpPr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1056" name="Google Shape;1056;p67"/>
            <p:cNvSpPr/>
            <p:nvPr/>
          </p:nvSpPr>
          <p:spPr>
            <a:xfrm>
              <a:off x="280" y="1314"/>
              <a:ext cx="2315" cy="1312"/>
            </a:xfrm>
            <a:custGeom>
              <a:rect b="b" l="l" r="r" t="t"/>
              <a:pathLst>
                <a:path extrusionOk="0" h="1312" w="2315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67"/>
            <p:cNvSpPr/>
            <p:nvPr/>
          </p:nvSpPr>
          <p:spPr>
            <a:xfrm>
              <a:off x="1390" y="1305"/>
              <a:ext cx="184" cy="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8" name="Google Shape;1058;p67"/>
          <p:cNvGrpSpPr/>
          <p:nvPr/>
        </p:nvGrpSpPr>
        <p:grpSpPr>
          <a:xfrm>
            <a:off x="382588" y="1951038"/>
            <a:ext cx="3795712" cy="2924175"/>
            <a:chOff x="241" y="1229"/>
            <a:chExt cx="2391" cy="1842"/>
          </a:xfrm>
        </p:grpSpPr>
        <p:sp>
          <p:nvSpPr>
            <p:cNvPr id="1059" name="Google Shape;1059;p67"/>
            <p:cNvSpPr/>
            <p:nvPr/>
          </p:nvSpPr>
          <p:spPr>
            <a:xfrm>
              <a:off x="241" y="1229"/>
              <a:ext cx="2391" cy="1611"/>
            </a:xfrm>
            <a:custGeom>
              <a:rect b="b" l="l" r="r" t="t"/>
              <a:pathLst>
                <a:path extrusionOk="0" h="1611" w="239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67"/>
            <p:cNvSpPr/>
            <p:nvPr/>
          </p:nvSpPr>
          <p:spPr>
            <a:xfrm>
              <a:off x="1239" y="2825"/>
              <a:ext cx="184" cy="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1" name="Google Shape;1061;p67"/>
          <p:cNvGrpSpPr/>
          <p:nvPr/>
        </p:nvGrpSpPr>
        <p:grpSpPr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1062" name="Google Shape;1062;p67"/>
            <p:cNvSpPr/>
            <p:nvPr/>
          </p:nvSpPr>
          <p:spPr>
            <a:xfrm>
              <a:off x="2138" y="975"/>
              <a:ext cx="184" cy="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67"/>
            <p:cNvSpPr/>
            <p:nvPr/>
          </p:nvSpPr>
          <p:spPr>
            <a:xfrm>
              <a:off x="194" y="988"/>
              <a:ext cx="2522" cy="2211"/>
            </a:xfrm>
            <a:custGeom>
              <a:rect b="b" l="l" r="r" t="t"/>
              <a:pathLst>
                <a:path extrusionOk="0" h="2211" w="2522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64" name="Google Shape;106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209800"/>
            <a:ext cx="43878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68"/>
          <p:cNvSpPr/>
          <p:nvPr>
            <p:ph type="title"/>
          </p:nvPr>
        </p:nvSpPr>
        <p:spPr>
          <a:xfrm>
            <a:off x="381000" y="152400"/>
            <a:ext cx="8280400" cy="5524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Strength of MIN</a:t>
            </a:r>
            <a:endParaRPr/>
          </a:p>
        </p:txBody>
      </p:sp>
      <p:sp>
        <p:nvSpPr>
          <p:cNvPr id="1070" name="Google Shape;1070;p68"/>
          <p:cNvSpPr txBox="1"/>
          <p:nvPr/>
        </p:nvSpPr>
        <p:spPr>
          <a:xfrm>
            <a:off x="1066800" y="4267200"/>
            <a:ext cx="289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grpSp>
        <p:nvGrpSpPr>
          <p:cNvPr id="1071" name="Google Shape;1071;p68"/>
          <p:cNvGrpSpPr/>
          <p:nvPr/>
        </p:nvGrpSpPr>
        <p:grpSpPr>
          <a:xfrm>
            <a:off x="4876800" y="1981200"/>
            <a:ext cx="4103688" cy="2652713"/>
            <a:chOff x="3072" y="1248"/>
            <a:chExt cx="2585" cy="1671"/>
          </a:xfrm>
        </p:grpSpPr>
        <p:sp>
          <p:nvSpPr>
            <p:cNvPr id="1072" name="Google Shape;1072;p68"/>
            <p:cNvSpPr txBox="1"/>
            <p:nvPr/>
          </p:nvSpPr>
          <p:spPr>
            <a:xfrm>
              <a:off x="3408" y="2688"/>
              <a:ext cx="14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  <a:endParaRPr/>
            </a:p>
          </p:txBody>
        </p:sp>
        <p:pic>
          <p:nvPicPr>
            <p:cNvPr id="1073" name="Google Shape;1073;p68"/>
            <p:cNvPicPr preferRelativeResize="0"/>
            <p:nvPr/>
          </p:nvPicPr>
          <p:blipFill rotWithShape="1">
            <a:blip r:embed="rId3">
              <a:alphaModFix/>
            </a:blip>
            <a:srcRect b="0" l="8928" r="7143" t="0"/>
            <a:stretch/>
          </p:blipFill>
          <p:spPr>
            <a:xfrm>
              <a:off x="3072" y="1248"/>
              <a:ext cx="2585" cy="13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74" name="Google Shape;1074;p68"/>
          <p:cNvPicPr preferRelativeResize="0"/>
          <p:nvPr/>
        </p:nvPicPr>
        <p:blipFill rotWithShape="1">
          <a:blip r:embed="rId4">
            <a:alphaModFix/>
          </a:blip>
          <a:srcRect b="0" l="8927" r="5357" t="0"/>
          <a:stretch/>
        </p:blipFill>
        <p:spPr>
          <a:xfrm>
            <a:off x="152400" y="1981200"/>
            <a:ext cx="4186238" cy="209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68"/>
          <p:cNvSpPr txBox="1"/>
          <p:nvPr/>
        </p:nvSpPr>
        <p:spPr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handle non-elliptical shapes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69"/>
          <p:cNvSpPr/>
          <p:nvPr>
            <p:ph type="title"/>
          </p:nvPr>
        </p:nvSpPr>
        <p:spPr>
          <a:xfrm>
            <a:off x="381000" y="152400"/>
            <a:ext cx="8280400" cy="5524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Limitations of MIN</a:t>
            </a:r>
            <a:endParaRPr/>
          </a:p>
        </p:txBody>
      </p:sp>
      <p:sp>
        <p:nvSpPr>
          <p:cNvPr id="1081" name="Google Shape;1081;p69"/>
          <p:cNvSpPr txBox="1"/>
          <p:nvPr/>
        </p:nvSpPr>
        <p:spPr>
          <a:xfrm>
            <a:off x="1066800" y="4724400"/>
            <a:ext cx="2895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pic>
        <p:nvPicPr>
          <p:cNvPr id="1082" name="Google Shape;1082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4000"/>
            <a:ext cx="4268788" cy="3200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3" name="Google Shape;1083;p69"/>
          <p:cNvGrpSpPr/>
          <p:nvPr/>
        </p:nvGrpSpPr>
        <p:grpSpPr>
          <a:xfrm>
            <a:off x="4265613" y="1524000"/>
            <a:ext cx="4268787" cy="3567113"/>
            <a:chOff x="2496" y="960"/>
            <a:chExt cx="2689" cy="2247"/>
          </a:xfrm>
        </p:grpSpPr>
        <p:sp>
          <p:nvSpPr>
            <p:cNvPr id="1084" name="Google Shape;1084;p69"/>
            <p:cNvSpPr txBox="1"/>
            <p:nvPr/>
          </p:nvSpPr>
          <p:spPr>
            <a:xfrm>
              <a:off x="3072" y="2976"/>
              <a:ext cx="18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  <a:endParaRPr/>
            </a:p>
          </p:txBody>
        </p:sp>
        <p:pic>
          <p:nvPicPr>
            <p:cNvPr id="1085" name="Google Shape;1085;p6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96" y="960"/>
              <a:ext cx="2689" cy="20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6" name="Google Shape;1086;p69"/>
          <p:cNvSpPr txBox="1"/>
          <p:nvPr/>
        </p:nvSpPr>
        <p:spPr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Sensitive to noise and outliers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70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Cluster Similarity: MAX or Complete Linkage</a:t>
            </a:r>
            <a:endParaRPr/>
          </a:p>
        </p:txBody>
      </p:sp>
      <p:sp>
        <p:nvSpPr>
          <p:cNvPr id="1092" name="Google Shape;1092;p70"/>
          <p:cNvSpPr txBox="1"/>
          <p:nvPr>
            <p:ph idx="1" type="body"/>
          </p:nvPr>
        </p:nvSpPr>
        <p:spPr>
          <a:xfrm>
            <a:off x="838200" y="205740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Similarity of two clusters is based on the two least similar (most distant) points in the different clusters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Determined by all pairs of points in the two clusters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093" name="Google Shape;1093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788" y="3923023"/>
            <a:ext cx="72104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71"/>
          <p:cNvSpPr/>
          <p:nvPr>
            <p:ph type="title"/>
          </p:nvPr>
        </p:nvSpPr>
        <p:spPr>
          <a:xfrm>
            <a:off x="381000" y="152400"/>
            <a:ext cx="8280400" cy="5524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Hierarchical Clustering: MAX</a:t>
            </a:r>
            <a:endParaRPr/>
          </a:p>
        </p:txBody>
      </p:sp>
      <p:sp>
        <p:nvSpPr>
          <p:cNvPr id="1099" name="Google Shape;1099;p71"/>
          <p:cNvSpPr txBox="1"/>
          <p:nvPr/>
        </p:nvSpPr>
        <p:spPr>
          <a:xfrm>
            <a:off x="1098550" y="5348288"/>
            <a:ext cx="3352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  <a:endParaRPr/>
          </a:p>
        </p:txBody>
      </p:sp>
      <p:sp>
        <p:nvSpPr>
          <p:cNvPr id="1100" name="Google Shape;1100;p71"/>
          <p:cNvSpPr txBox="1"/>
          <p:nvPr/>
        </p:nvSpPr>
        <p:spPr>
          <a:xfrm>
            <a:off x="5670550" y="5348288"/>
            <a:ext cx="1797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  <a:endParaRPr/>
          </a:p>
        </p:txBody>
      </p:sp>
      <p:pic>
        <p:nvPicPr>
          <p:cNvPr id="1101" name="Google Shape;1101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9950" y="2133600"/>
            <a:ext cx="4387850" cy="2743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2" name="Google Shape;1102;p71"/>
          <p:cNvGrpSpPr/>
          <p:nvPr/>
        </p:nvGrpSpPr>
        <p:grpSpPr>
          <a:xfrm>
            <a:off x="792163" y="1824038"/>
            <a:ext cx="2998787" cy="2687637"/>
            <a:chOff x="383" y="1437"/>
            <a:chExt cx="1889" cy="1693"/>
          </a:xfrm>
        </p:grpSpPr>
        <p:sp>
          <p:nvSpPr>
            <p:cNvPr id="1103" name="Google Shape;1103;p71"/>
            <p:cNvSpPr/>
            <p:nvPr/>
          </p:nvSpPr>
          <p:spPr>
            <a:xfrm>
              <a:off x="974" y="2118"/>
              <a:ext cx="87" cy="87"/>
            </a:xfrm>
            <a:custGeom>
              <a:rect b="b" l="l" r="r" t="t"/>
              <a:pathLst>
                <a:path extrusionOk="0" h="87" w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71"/>
            <p:cNvSpPr/>
            <p:nvPr/>
          </p:nvSpPr>
          <p:spPr>
            <a:xfrm>
              <a:off x="1782" y="1488"/>
              <a:ext cx="87" cy="87"/>
            </a:xfrm>
            <a:custGeom>
              <a:rect b="b" l="l" r="r" t="t"/>
              <a:pathLst>
                <a:path extrusionOk="0" h="87" w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71"/>
            <p:cNvSpPr/>
            <p:nvPr/>
          </p:nvSpPr>
          <p:spPr>
            <a:xfrm>
              <a:off x="1193" y="2975"/>
              <a:ext cx="87" cy="87"/>
            </a:xfrm>
            <a:custGeom>
              <a:rect b="b" l="l" r="r" t="t"/>
              <a:pathLst>
                <a:path extrusionOk="0" h="87" w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71"/>
            <p:cNvSpPr/>
            <p:nvPr/>
          </p:nvSpPr>
          <p:spPr>
            <a:xfrm>
              <a:off x="383" y="1993"/>
              <a:ext cx="87" cy="87"/>
            </a:xfrm>
            <a:custGeom>
              <a:rect b="b" l="l" r="r" t="t"/>
              <a:pathLst>
                <a:path extrusionOk="0" h="87" w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71"/>
            <p:cNvSpPr/>
            <p:nvPr/>
          </p:nvSpPr>
          <p:spPr>
            <a:xfrm>
              <a:off x="1544" y="2419"/>
              <a:ext cx="87" cy="87"/>
            </a:xfrm>
            <a:custGeom>
              <a:rect b="b" l="l" r="r" t="t"/>
              <a:pathLst>
                <a:path extrusionOk="0" h="87" w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71"/>
            <p:cNvSpPr/>
            <p:nvPr/>
          </p:nvSpPr>
          <p:spPr>
            <a:xfrm>
              <a:off x="2018" y="2479"/>
              <a:ext cx="87" cy="87"/>
            </a:xfrm>
            <a:custGeom>
              <a:rect b="b" l="l" r="r" t="t"/>
              <a:pathLst>
                <a:path extrusionOk="0" h="87" w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71"/>
            <p:cNvSpPr/>
            <p:nvPr/>
          </p:nvSpPr>
          <p:spPr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71"/>
            <p:cNvSpPr/>
            <p:nvPr/>
          </p:nvSpPr>
          <p:spPr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71"/>
            <p:cNvSpPr/>
            <p:nvPr/>
          </p:nvSpPr>
          <p:spPr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71"/>
            <p:cNvSpPr/>
            <p:nvPr/>
          </p:nvSpPr>
          <p:spPr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71"/>
            <p:cNvSpPr/>
            <p:nvPr/>
          </p:nvSpPr>
          <p:spPr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71"/>
            <p:cNvSpPr/>
            <p:nvPr/>
          </p:nvSpPr>
          <p:spPr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5" name="Google Shape;1115;p71"/>
          <p:cNvGrpSpPr/>
          <p:nvPr/>
        </p:nvGrpSpPr>
        <p:grpSpPr>
          <a:xfrm>
            <a:off x="2509838" y="3208338"/>
            <a:ext cx="1401762" cy="890587"/>
            <a:chOff x="1465" y="2309"/>
            <a:chExt cx="883" cy="561"/>
          </a:xfrm>
        </p:grpSpPr>
        <p:sp>
          <p:nvSpPr>
            <p:cNvPr id="1116" name="Google Shape;1116;p71"/>
            <p:cNvSpPr/>
            <p:nvPr/>
          </p:nvSpPr>
          <p:spPr>
            <a:xfrm>
              <a:off x="1465" y="2309"/>
              <a:ext cx="883" cy="369"/>
            </a:xfrm>
            <a:custGeom>
              <a:rect b="b" l="l" r="r" t="t"/>
              <a:pathLst>
                <a:path extrusionOk="0" h="369" w="883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71"/>
            <p:cNvSpPr/>
            <p:nvPr/>
          </p:nvSpPr>
          <p:spPr>
            <a:xfrm>
              <a:off x="1831" y="2668"/>
              <a:ext cx="93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100"/>
                <a:buFont typeface="Arial"/>
                <a:buNone/>
              </a:pPr>
              <a:r>
                <a:rPr lang="en-US" sz="2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8" name="Google Shape;1118;p71"/>
          <p:cNvGrpSpPr/>
          <p:nvPr/>
        </p:nvGrpSpPr>
        <p:grpSpPr>
          <a:xfrm>
            <a:off x="704850" y="2249488"/>
            <a:ext cx="1579563" cy="889000"/>
            <a:chOff x="328" y="1705"/>
            <a:chExt cx="995" cy="560"/>
          </a:xfrm>
        </p:grpSpPr>
        <p:sp>
          <p:nvSpPr>
            <p:cNvPr id="1119" name="Google Shape;1119;p71"/>
            <p:cNvSpPr/>
            <p:nvPr/>
          </p:nvSpPr>
          <p:spPr>
            <a:xfrm>
              <a:off x="328" y="1881"/>
              <a:ext cx="995" cy="384"/>
            </a:xfrm>
            <a:custGeom>
              <a:rect b="b" l="l" r="r" t="t"/>
              <a:pathLst>
                <a:path extrusionOk="0" h="384" w="995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71"/>
            <p:cNvSpPr/>
            <p:nvPr/>
          </p:nvSpPr>
          <p:spPr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100"/>
                <a:buFont typeface="Arial"/>
                <a:buNone/>
              </a:pPr>
              <a:r>
                <a:rPr lang="en-US" sz="2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1" name="Google Shape;1121;p71"/>
          <p:cNvGrpSpPr/>
          <p:nvPr/>
        </p:nvGrpSpPr>
        <p:grpSpPr>
          <a:xfrm>
            <a:off x="360363" y="1582738"/>
            <a:ext cx="3935412" cy="3487737"/>
            <a:chOff x="111" y="1285"/>
            <a:chExt cx="2479" cy="2197"/>
          </a:xfrm>
        </p:grpSpPr>
        <p:sp>
          <p:nvSpPr>
            <p:cNvPr id="1122" name="Google Shape;1122;p71"/>
            <p:cNvSpPr/>
            <p:nvPr/>
          </p:nvSpPr>
          <p:spPr>
            <a:xfrm>
              <a:off x="2484" y="1705"/>
              <a:ext cx="93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100"/>
                <a:buFont typeface="Arial"/>
                <a:buNone/>
              </a:pPr>
              <a:r>
                <a:rPr lang="en-US" sz="2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71"/>
            <p:cNvSpPr/>
            <p:nvPr/>
          </p:nvSpPr>
          <p:spPr>
            <a:xfrm>
              <a:off x="111" y="1285"/>
              <a:ext cx="2479" cy="2197"/>
            </a:xfrm>
            <a:custGeom>
              <a:rect b="b" l="l" r="r" t="t"/>
              <a:pathLst>
                <a:path extrusionOk="0" h="2197" w="2479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4" name="Google Shape;1124;p71"/>
          <p:cNvGrpSpPr/>
          <p:nvPr/>
        </p:nvGrpSpPr>
        <p:grpSpPr>
          <a:xfrm>
            <a:off x="1882775" y="2982913"/>
            <a:ext cx="2160588" cy="1652587"/>
            <a:chOff x="1070" y="2167"/>
            <a:chExt cx="1361" cy="1041"/>
          </a:xfrm>
        </p:grpSpPr>
        <p:sp>
          <p:nvSpPr>
            <p:cNvPr id="1125" name="Google Shape;1125;p71"/>
            <p:cNvSpPr/>
            <p:nvPr/>
          </p:nvSpPr>
          <p:spPr>
            <a:xfrm>
              <a:off x="1070" y="2560"/>
              <a:ext cx="93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100"/>
                <a:buFont typeface="Arial"/>
                <a:buNone/>
              </a:pPr>
              <a:r>
                <a:rPr lang="en-US" sz="2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71"/>
            <p:cNvSpPr/>
            <p:nvPr/>
          </p:nvSpPr>
          <p:spPr>
            <a:xfrm>
              <a:off x="1114" y="2167"/>
              <a:ext cx="1317" cy="1041"/>
            </a:xfrm>
            <a:custGeom>
              <a:rect b="b" l="l" r="r" t="t"/>
              <a:pathLst>
                <a:path extrusionOk="0" h="1041" w="1317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7" name="Google Shape;1127;p71"/>
          <p:cNvGrpSpPr/>
          <p:nvPr/>
        </p:nvGrpSpPr>
        <p:grpSpPr>
          <a:xfrm>
            <a:off x="615950" y="1720850"/>
            <a:ext cx="2906713" cy="1520825"/>
            <a:chOff x="272" y="1372"/>
            <a:chExt cx="1831" cy="958"/>
          </a:xfrm>
        </p:grpSpPr>
        <p:sp>
          <p:nvSpPr>
            <p:cNvPr id="1128" name="Google Shape;1128;p71"/>
            <p:cNvSpPr/>
            <p:nvPr/>
          </p:nvSpPr>
          <p:spPr>
            <a:xfrm>
              <a:off x="1165" y="1380"/>
              <a:ext cx="93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100"/>
                <a:buFont typeface="Arial"/>
                <a:buNone/>
              </a:pPr>
              <a:r>
                <a:rPr lang="en-US" sz="2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71"/>
            <p:cNvSpPr/>
            <p:nvPr/>
          </p:nvSpPr>
          <p:spPr>
            <a:xfrm>
              <a:off x="272" y="1372"/>
              <a:ext cx="1831" cy="958"/>
            </a:xfrm>
            <a:custGeom>
              <a:rect b="b" l="l" r="r" t="t"/>
              <a:pathLst>
                <a:path extrusionOk="0" h="958" w="1831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72"/>
          <p:cNvSpPr/>
          <p:nvPr>
            <p:ph type="title"/>
          </p:nvPr>
        </p:nvSpPr>
        <p:spPr>
          <a:xfrm>
            <a:off x="381000" y="152400"/>
            <a:ext cx="8280400" cy="5524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Strength of MAX</a:t>
            </a:r>
            <a:endParaRPr/>
          </a:p>
        </p:txBody>
      </p:sp>
      <p:sp>
        <p:nvSpPr>
          <p:cNvPr id="1135" name="Google Shape;1135;p72"/>
          <p:cNvSpPr txBox="1"/>
          <p:nvPr/>
        </p:nvSpPr>
        <p:spPr>
          <a:xfrm>
            <a:off x="1370013" y="4357688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pic>
        <p:nvPicPr>
          <p:cNvPr id="1136" name="Google Shape;1136;p72"/>
          <p:cNvPicPr preferRelativeResize="0"/>
          <p:nvPr/>
        </p:nvPicPr>
        <p:blipFill rotWithShape="1">
          <a:blip r:embed="rId3">
            <a:alphaModFix/>
          </a:blip>
          <a:srcRect b="11905" l="0" r="0" t="0"/>
          <a:stretch/>
        </p:blipFill>
        <p:spPr>
          <a:xfrm>
            <a:off x="303213" y="1295400"/>
            <a:ext cx="4268787" cy="281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7" name="Google Shape;1137;p72"/>
          <p:cNvGrpSpPr/>
          <p:nvPr/>
        </p:nvGrpSpPr>
        <p:grpSpPr>
          <a:xfrm>
            <a:off x="4341813" y="1219200"/>
            <a:ext cx="4268787" cy="3505200"/>
            <a:chOff x="2735" y="768"/>
            <a:chExt cx="2689" cy="2208"/>
          </a:xfrm>
        </p:grpSpPr>
        <p:sp>
          <p:nvSpPr>
            <p:cNvPr id="1138" name="Google Shape;1138;p72"/>
            <p:cNvSpPr txBox="1"/>
            <p:nvPr/>
          </p:nvSpPr>
          <p:spPr>
            <a:xfrm>
              <a:off x="3263" y="2745"/>
              <a:ext cx="18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  <a:endParaRPr/>
            </a:p>
          </p:txBody>
        </p:sp>
        <p:pic>
          <p:nvPicPr>
            <p:cNvPr id="1139" name="Google Shape;1139;p72"/>
            <p:cNvPicPr preferRelativeResize="0"/>
            <p:nvPr/>
          </p:nvPicPr>
          <p:blipFill rotWithShape="1">
            <a:blip r:embed="rId4">
              <a:alphaModFix/>
            </a:blip>
            <a:srcRect b="11905" l="0" r="0" t="0"/>
            <a:stretch/>
          </p:blipFill>
          <p:spPr>
            <a:xfrm>
              <a:off x="2735" y="768"/>
              <a:ext cx="2689" cy="17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0" name="Google Shape;1140;p72"/>
          <p:cNvSpPr txBox="1"/>
          <p:nvPr/>
        </p:nvSpPr>
        <p:spPr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Less susceptible to noise and outliers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73"/>
          <p:cNvSpPr/>
          <p:nvPr>
            <p:ph type="title"/>
          </p:nvPr>
        </p:nvSpPr>
        <p:spPr>
          <a:xfrm>
            <a:off x="381000" y="152400"/>
            <a:ext cx="8280400" cy="5524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Limitations of MAX</a:t>
            </a:r>
            <a:endParaRPr/>
          </a:p>
        </p:txBody>
      </p:sp>
      <p:pic>
        <p:nvPicPr>
          <p:cNvPr id="1146" name="Google Shape;1146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447800"/>
            <a:ext cx="4268788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73"/>
          <p:cNvSpPr txBox="1"/>
          <p:nvPr/>
        </p:nvSpPr>
        <p:spPr>
          <a:xfrm>
            <a:off x="1066800" y="4738688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grpSp>
        <p:nvGrpSpPr>
          <p:cNvPr id="1148" name="Google Shape;1148;p73"/>
          <p:cNvGrpSpPr/>
          <p:nvPr/>
        </p:nvGrpSpPr>
        <p:grpSpPr>
          <a:xfrm>
            <a:off x="4418013" y="1371600"/>
            <a:ext cx="4268787" cy="3733800"/>
            <a:chOff x="2783" y="864"/>
            <a:chExt cx="2689" cy="2352"/>
          </a:xfrm>
        </p:grpSpPr>
        <p:pic>
          <p:nvPicPr>
            <p:cNvPr id="1149" name="Google Shape;1149;p7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83" y="864"/>
              <a:ext cx="2689" cy="20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0" name="Google Shape;1150;p73"/>
            <p:cNvSpPr txBox="1"/>
            <p:nvPr/>
          </p:nvSpPr>
          <p:spPr>
            <a:xfrm>
              <a:off x="3263" y="2985"/>
              <a:ext cx="18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  <a:endParaRPr/>
            </a:p>
          </p:txBody>
        </p:sp>
      </p:grpSp>
      <p:sp>
        <p:nvSpPr>
          <p:cNvPr id="1151" name="Google Shape;1151;p73"/>
          <p:cNvSpPr txBox="1"/>
          <p:nvPr/>
        </p:nvSpPr>
        <p:spPr>
          <a:xfrm>
            <a:off x="609600" y="5486400"/>
            <a:ext cx="6324600" cy="77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Tends to break large clusters</a:t>
            </a:r>
            <a:endParaRPr/>
          </a:p>
          <a:p>
            <a:pPr indent="-11430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 towards globular clusters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/>
          <p:nvPr>
            <p:ph type="title"/>
          </p:nvPr>
        </p:nvSpPr>
        <p:spPr>
          <a:xfrm>
            <a:off x="971600" y="909911"/>
            <a:ext cx="8280400" cy="5334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of Cluster Analysis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666364" y="2060848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Understanding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</a:pPr>
            <a:r>
              <a:rPr lang="en-US" sz="2000"/>
              <a:t>Group related documents for browsing, group genes and proteins that have similar functionality, or group stocks with similar price fluctuations</a:t>
            </a:r>
            <a:endParaRPr b="1" sz="2000"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Summarization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</a:pPr>
            <a:r>
              <a:rPr lang="en-US" sz="2000"/>
              <a:t>Reduce the size of large data sets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0032" y="2348880"/>
            <a:ext cx="3759340" cy="282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74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 Similarity: Group Average</a:t>
            </a:r>
            <a:endParaRPr/>
          </a:p>
        </p:txBody>
      </p:sp>
      <p:sp>
        <p:nvSpPr>
          <p:cNvPr id="1157" name="Google Shape;1157;p74"/>
          <p:cNvSpPr txBox="1"/>
          <p:nvPr>
            <p:ph idx="1" type="body"/>
          </p:nvPr>
        </p:nvSpPr>
        <p:spPr>
          <a:xfrm>
            <a:off x="411163" y="1143000"/>
            <a:ext cx="83185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Proximity of two clusters is the average of pairwise proximity between points in the two clusters.</a:t>
            </a:r>
            <a:endParaRPr/>
          </a:p>
          <a:p>
            <a:pPr indent="-238125" lvl="0" marL="342900" rtl="0" algn="l">
              <a:spcBef>
                <a:spcPts val="440"/>
              </a:spcBef>
              <a:spcAft>
                <a:spcPts val="0"/>
              </a:spcAft>
              <a:buSzPts val="1650"/>
              <a:buNone/>
            </a:pPr>
            <a:r>
              <a:t/>
            </a:r>
            <a:endParaRPr sz="2200"/>
          </a:p>
          <a:p>
            <a:pPr indent="-238125" lvl="0" marL="342900" rtl="0" algn="l">
              <a:spcBef>
                <a:spcPts val="440"/>
              </a:spcBef>
              <a:spcAft>
                <a:spcPts val="0"/>
              </a:spcAft>
              <a:buSzPts val="1650"/>
              <a:buNone/>
            </a:pPr>
            <a:r>
              <a:t/>
            </a:r>
            <a:endParaRPr sz="2200"/>
          </a:p>
          <a:p>
            <a:pPr indent="-154304" lvl="4" marL="2057400" rtl="0" algn="l"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Need to use average connectivity for scalability since total proximity favors large clusters</a:t>
            </a:r>
            <a:endParaRPr/>
          </a:p>
          <a:p>
            <a:pPr indent="-238125" lvl="0" marL="342900" rtl="0" algn="l">
              <a:spcBef>
                <a:spcPts val="440"/>
              </a:spcBef>
              <a:spcAft>
                <a:spcPts val="0"/>
              </a:spcAft>
              <a:buSzPts val="1650"/>
              <a:buNone/>
            </a:pPr>
            <a:r>
              <a:t/>
            </a:r>
            <a:endParaRPr sz="2200"/>
          </a:p>
        </p:txBody>
      </p:sp>
      <p:pic>
        <p:nvPicPr>
          <p:cNvPr id="1158" name="Google Shape;1158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905000"/>
            <a:ext cx="5575300" cy="998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1159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6788" y="3824547"/>
            <a:ext cx="72104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75"/>
          <p:cNvSpPr/>
          <p:nvPr>
            <p:ph type="title"/>
          </p:nvPr>
        </p:nvSpPr>
        <p:spPr>
          <a:xfrm>
            <a:off x="381000" y="152400"/>
            <a:ext cx="8280400" cy="5524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Hierarchical Clustering: Group Average</a:t>
            </a:r>
            <a:endParaRPr/>
          </a:p>
        </p:txBody>
      </p:sp>
      <p:sp>
        <p:nvSpPr>
          <p:cNvPr id="1165" name="Google Shape;1165;p75"/>
          <p:cNvSpPr txBox="1"/>
          <p:nvPr/>
        </p:nvSpPr>
        <p:spPr>
          <a:xfrm>
            <a:off x="914400" y="5562600"/>
            <a:ext cx="3352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  <a:endParaRPr/>
          </a:p>
        </p:txBody>
      </p:sp>
      <p:sp>
        <p:nvSpPr>
          <p:cNvPr id="1166" name="Google Shape;1166;p75"/>
          <p:cNvSpPr txBox="1"/>
          <p:nvPr/>
        </p:nvSpPr>
        <p:spPr>
          <a:xfrm>
            <a:off x="5562600" y="5562600"/>
            <a:ext cx="2209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  <a:endParaRPr/>
          </a:p>
        </p:txBody>
      </p:sp>
      <p:pic>
        <p:nvPicPr>
          <p:cNvPr id="1167" name="Google Shape;1167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2057400"/>
            <a:ext cx="4387850" cy="2743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8" name="Google Shape;1168;p75"/>
          <p:cNvGrpSpPr/>
          <p:nvPr/>
        </p:nvGrpSpPr>
        <p:grpSpPr>
          <a:xfrm>
            <a:off x="808038" y="1987550"/>
            <a:ext cx="2901950" cy="2544763"/>
            <a:chOff x="509" y="1252"/>
            <a:chExt cx="1828" cy="1603"/>
          </a:xfrm>
        </p:grpSpPr>
        <p:sp>
          <p:nvSpPr>
            <p:cNvPr id="1169" name="Google Shape;1169;p75"/>
            <p:cNvSpPr/>
            <p:nvPr/>
          </p:nvSpPr>
          <p:spPr>
            <a:xfrm>
              <a:off x="1058" y="1885"/>
              <a:ext cx="79" cy="81"/>
            </a:xfrm>
            <a:custGeom>
              <a:rect b="b" l="l" r="r" t="t"/>
              <a:pathLst>
                <a:path extrusionOk="0" h="81" w="79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75"/>
            <p:cNvSpPr/>
            <p:nvPr/>
          </p:nvSpPr>
          <p:spPr>
            <a:xfrm>
              <a:off x="1810" y="1300"/>
              <a:ext cx="81" cy="81"/>
            </a:xfrm>
            <a:custGeom>
              <a:rect b="b" l="l" r="r" t="t"/>
              <a:pathLst>
                <a:path extrusionOk="0" h="81" w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75"/>
            <p:cNvSpPr/>
            <p:nvPr/>
          </p:nvSpPr>
          <p:spPr>
            <a:xfrm>
              <a:off x="1262" y="2683"/>
              <a:ext cx="81" cy="81"/>
            </a:xfrm>
            <a:custGeom>
              <a:rect b="b" l="l" r="r" t="t"/>
              <a:pathLst>
                <a:path extrusionOk="0" h="81" w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75"/>
            <p:cNvSpPr/>
            <p:nvPr/>
          </p:nvSpPr>
          <p:spPr>
            <a:xfrm>
              <a:off x="509" y="1769"/>
              <a:ext cx="81" cy="81"/>
            </a:xfrm>
            <a:custGeom>
              <a:rect b="b" l="l" r="r" t="t"/>
              <a:pathLst>
                <a:path extrusionOk="0" h="81" w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75"/>
            <p:cNvSpPr/>
            <p:nvPr/>
          </p:nvSpPr>
          <p:spPr>
            <a:xfrm>
              <a:off x="1586" y="2167"/>
              <a:ext cx="81" cy="79"/>
            </a:xfrm>
            <a:custGeom>
              <a:rect b="b" l="l" r="r" t="t"/>
              <a:pathLst>
                <a:path extrusionOk="0" h="79" w="81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75"/>
            <p:cNvSpPr/>
            <p:nvPr/>
          </p:nvSpPr>
          <p:spPr>
            <a:xfrm>
              <a:off x="2029" y="2220"/>
              <a:ext cx="81" cy="81"/>
            </a:xfrm>
            <a:custGeom>
              <a:rect b="b" l="l" r="r" t="t"/>
              <a:pathLst>
                <a:path extrusionOk="0" h="81" w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75"/>
            <p:cNvSpPr/>
            <p:nvPr/>
          </p:nvSpPr>
          <p:spPr>
            <a:xfrm>
              <a:off x="1908" y="1252"/>
              <a:ext cx="150" cy="2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75"/>
            <p:cNvSpPr/>
            <p:nvPr/>
          </p:nvSpPr>
          <p:spPr>
            <a:xfrm>
              <a:off x="1163" y="1832"/>
              <a:ext cx="150" cy="2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75"/>
            <p:cNvSpPr/>
            <p:nvPr/>
          </p:nvSpPr>
          <p:spPr>
            <a:xfrm>
              <a:off x="1732" y="2121"/>
              <a:ext cx="150" cy="2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75"/>
            <p:cNvSpPr/>
            <p:nvPr/>
          </p:nvSpPr>
          <p:spPr>
            <a:xfrm>
              <a:off x="1379" y="2638"/>
              <a:ext cx="150" cy="2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75"/>
            <p:cNvSpPr/>
            <p:nvPr/>
          </p:nvSpPr>
          <p:spPr>
            <a:xfrm>
              <a:off x="631" y="1719"/>
              <a:ext cx="150" cy="2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75"/>
            <p:cNvSpPr/>
            <p:nvPr/>
          </p:nvSpPr>
          <p:spPr>
            <a:xfrm>
              <a:off x="2187" y="2173"/>
              <a:ext cx="150" cy="2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1" name="Google Shape;1181;p75"/>
          <p:cNvGrpSpPr/>
          <p:nvPr/>
        </p:nvGrpSpPr>
        <p:grpSpPr>
          <a:xfrm>
            <a:off x="2405063" y="3273425"/>
            <a:ext cx="1301750" cy="889000"/>
            <a:chOff x="1515" y="2062"/>
            <a:chExt cx="820" cy="560"/>
          </a:xfrm>
        </p:grpSpPr>
        <p:sp>
          <p:nvSpPr>
            <p:cNvPr id="1182" name="Google Shape;1182;p75"/>
            <p:cNvSpPr/>
            <p:nvPr/>
          </p:nvSpPr>
          <p:spPr>
            <a:xfrm>
              <a:off x="1515" y="2062"/>
              <a:ext cx="820" cy="343"/>
            </a:xfrm>
            <a:custGeom>
              <a:rect b="b" l="l" r="r" t="t"/>
              <a:pathLst>
                <a:path extrusionOk="0" h="343" w="820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75"/>
            <p:cNvSpPr/>
            <p:nvPr/>
          </p:nvSpPr>
          <p:spPr>
            <a:xfrm>
              <a:off x="1855" y="2395"/>
              <a:ext cx="166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4" name="Google Shape;1184;p75"/>
          <p:cNvGrpSpPr/>
          <p:nvPr/>
        </p:nvGrpSpPr>
        <p:grpSpPr>
          <a:xfrm>
            <a:off x="717550" y="2382838"/>
            <a:ext cx="1323975" cy="985837"/>
            <a:chOff x="452" y="1501"/>
            <a:chExt cx="834" cy="621"/>
          </a:xfrm>
        </p:grpSpPr>
        <p:sp>
          <p:nvSpPr>
            <p:cNvPr id="1185" name="Google Shape;1185;p75"/>
            <p:cNvSpPr/>
            <p:nvPr/>
          </p:nvSpPr>
          <p:spPr>
            <a:xfrm>
              <a:off x="452" y="1662"/>
              <a:ext cx="834" cy="460"/>
            </a:xfrm>
            <a:custGeom>
              <a:rect b="b" l="l" r="r" t="t"/>
              <a:pathLst>
                <a:path extrusionOk="0" h="460" w="834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75"/>
            <p:cNvSpPr/>
            <p:nvPr/>
          </p:nvSpPr>
          <p:spPr>
            <a:xfrm>
              <a:off x="944" y="1501"/>
              <a:ext cx="166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7" name="Google Shape;1187;p75"/>
          <p:cNvGrpSpPr/>
          <p:nvPr/>
        </p:nvGrpSpPr>
        <p:grpSpPr>
          <a:xfrm>
            <a:off x="403225" y="1622425"/>
            <a:ext cx="3659188" cy="3460750"/>
            <a:chOff x="254" y="1022"/>
            <a:chExt cx="2305" cy="2180"/>
          </a:xfrm>
        </p:grpSpPr>
        <p:sp>
          <p:nvSpPr>
            <p:cNvPr id="1188" name="Google Shape;1188;p75"/>
            <p:cNvSpPr/>
            <p:nvPr/>
          </p:nvSpPr>
          <p:spPr>
            <a:xfrm>
              <a:off x="564" y="1148"/>
              <a:ext cx="166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75"/>
            <p:cNvSpPr/>
            <p:nvPr/>
          </p:nvSpPr>
          <p:spPr>
            <a:xfrm>
              <a:off x="254" y="1022"/>
              <a:ext cx="2305" cy="2180"/>
            </a:xfrm>
            <a:custGeom>
              <a:rect b="b" l="l" r="r" t="t"/>
              <a:pathLst>
                <a:path extrusionOk="0" h="2180" w="2305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0" name="Google Shape;1190;p75"/>
          <p:cNvGrpSpPr/>
          <p:nvPr/>
        </p:nvGrpSpPr>
        <p:grpSpPr>
          <a:xfrm>
            <a:off x="1931988" y="3101975"/>
            <a:ext cx="1800225" cy="1720850"/>
            <a:chOff x="1217" y="1954"/>
            <a:chExt cx="1134" cy="1084"/>
          </a:xfrm>
        </p:grpSpPr>
        <p:sp>
          <p:nvSpPr>
            <p:cNvPr id="1191" name="Google Shape;1191;p75"/>
            <p:cNvSpPr/>
            <p:nvPr/>
          </p:nvSpPr>
          <p:spPr>
            <a:xfrm>
              <a:off x="1665" y="2811"/>
              <a:ext cx="166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75"/>
            <p:cNvSpPr/>
            <p:nvPr/>
          </p:nvSpPr>
          <p:spPr>
            <a:xfrm>
              <a:off x="1217" y="1954"/>
              <a:ext cx="1134" cy="909"/>
            </a:xfrm>
            <a:custGeom>
              <a:rect b="b" l="l" r="r" t="t"/>
              <a:pathLst>
                <a:path extrusionOk="0" h="909" w="1134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3" name="Google Shape;1193;p75"/>
          <p:cNvGrpSpPr/>
          <p:nvPr/>
        </p:nvGrpSpPr>
        <p:grpSpPr>
          <a:xfrm>
            <a:off x="1893888" y="1922463"/>
            <a:ext cx="1933575" cy="3097212"/>
            <a:chOff x="1193" y="1211"/>
            <a:chExt cx="1218" cy="1951"/>
          </a:xfrm>
        </p:grpSpPr>
        <p:sp>
          <p:nvSpPr>
            <p:cNvPr id="1194" name="Google Shape;1194;p75"/>
            <p:cNvSpPr/>
            <p:nvPr/>
          </p:nvSpPr>
          <p:spPr>
            <a:xfrm>
              <a:off x="1602" y="1211"/>
              <a:ext cx="166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75"/>
            <p:cNvSpPr/>
            <p:nvPr/>
          </p:nvSpPr>
          <p:spPr>
            <a:xfrm>
              <a:off x="1193" y="1246"/>
              <a:ext cx="1218" cy="1916"/>
            </a:xfrm>
            <a:custGeom>
              <a:rect b="b" l="l" r="r" t="t"/>
              <a:pathLst>
                <a:path extrusionOk="0" h="1916" w="1218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76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Hierarchical Clustering: Group Average</a:t>
            </a:r>
            <a:endParaRPr/>
          </a:p>
        </p:txBody>
      </p:sp>
      <p:sp>
        <p:nvSpPr>
          <p:cNvPr id="1201" name="Google Shape;1201;p76"/>
          <p:cNvSpPr txBox="1"/>
          <p:nvPr>
            <p:ph idx="1" type="body"/>
          </p:nvPr>
        </p:nvSpPr>
        <p:spPr>
          <a:xfrm>
            <a:off x="838200" y="205740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spcBef>
                <a:spcPts val="0"/>
              </a:spcBef>
              <a:spcAft>
                <a:spcPts val="0"/>
              </a:spcAft>
              <a:buSzPts val="2325"/>
              <a:buChar char="●"/>
            </a:pPr>
            <a:r>
              <a:rPr lang="en-US" sz="3100"/>
              <a:t>Compromise between Single and Complete Link</a:t>
            </a:r>
            <a:endParaRPr/>
          </a:p>
          <a:p>
            <a:pPr indent="-385762" lvl="0" marL="533400" rtl="0" algn="l">
              <a:spcBef>
                <a:spcPts val="620"/>
              </a:spcBef>
              <a:spcAft>
                <a:spcPts val="0"/>
              </a:spcAft>
              <a:buSzPts val="2325"/>
              <a:buNone/>
            </a:pPr>
            <a:r>
              <a:t/>
            </a:r>
            <a:endParaRPr sz="3100"/>
          </a:p>
          <a:p>
            <a:pPr indent="-533400" lvl="0" marL="533400" rtl="0" algn="l">
              <a:spcBef>
                <a:spcPts val="620"/>
              </a:spcBef>
              <a:spcAft>
                <a:spcPts val="0"/>
              </a:spcAft>
              <a:buSzPts val="2325"/>
              <a:buChar char="●"/>
            </a:pPr>
            <a:r>
              <a:rPr lang="en-US" sz="3100"/>
              <a:t>Strengths</a:t>
            </a:r>
            <a:endParaRPr/>
          </a:p>
          <a:p>
            <a:pPr indent="-457200" lvl="1" marL="914400" rtl="0" algn="l">
              <a:spcBef>
                <a:spcPts val="540"/>
              </a:spcBef>
              <a:spcAft>
                <a:spcPts val="0"/>
              </a:spcAft>
              <a:buSzPts val="2025"/>
              <a:buFont typeface="Calibri"/>
              <a:buChar char="–"/>
            </a:pPr>
            <a:r>
              <a:rPr lang="en-US" sz="2700"/>
              <a:t>Less susceptible to noise and outliers</a:t>
            </a:r>
            <a:endParaRPr/>
          </a:p>
          <a:p>
            <a:pPr indent="-385762" lvl="0" marL="533400" rtl="0" algn="l">
              <a:spcBef>
                <a:spcPts val="620"/>
              </a:spcBef>
              <a:spcAft>
                <a:spcPts val="0"/>
              </a:spcAft>
              <a:buSzPts val="2325"/>
              <a:buNone/>
            </a:pPr>
            <a:r>
              <a:t/>
            </a:r>
            <a:endParaRPr sz="3100"/>
          </a:p>
          <a:p>
            <a:pPr indent="-533400" lvl="0" marL="533400" rtl="0" algn="l">
              <a:spcBef>
                <a:spcPts val="620"/>
              </a:spcBef>
              <a:spcAft>
                <a:spcPts val="0"/>
              </a:spcAft>
              <a:buSzPts val="2325"/>
              <a:buChar char="●"/>
            </a:pPr>
            <a:r>
              <a:rPr lang="en-US" sz="3100"/>
              <a:t>Limitations</a:t>
            </a:r>
            <a:endParaRPr/>
          </a:p>
          <a:p>
            <a:pPr indent="-457200" lvl="1" marL="914400" rtl="0" algn="l">
              <a:spcBef>
                <a:spcPts val="540"/>
              </a:spcBef>
              <a:spcAft>
                <a:spcPts val="0"/>
              </a:spcAft>
              <a:buSzPts val="2025"/>
              <a:buFont typeface="Calibri"/>
              <a:buChar char="–"/>
            </a:pPr>
            <a:r>
              <a:rPr lang="en-US" sz="2700"/>
              <a:t>Biased towards globular clusters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77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 Similarity: Ward’s Method</a:t>
            </a:r>
            <a:endParaRPr/>
          </a:p>
        </p:txBody>
      </p:sp>
      <p:sp>
        <p:nvSpPr>
          <p:cNvPr id="1207" name="Google Shape;1207;p77"/>
          <p:cNvSpPr txBox="1"/>
          <p:nvPr>
            <p:ph idx="1" type="body"/>
          </p:nvPr>
        </p:nvSpPr>
        <p:spPr>
          <a:xfrm>
            <a:off x="768185" y="137160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Similarity of two clusters is based on the increase in squared error when two clusters are merged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Similar to group average if distance between points is distance squared</a:t>
            </a:r>
            <a:endParaRPr/>
          </a:p>
          <a:p>
            <a:pPr indent="-146050" lvl="4" marL="20574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Less susceptible to noise and outliers</a:t>
            </a:r>
            <a:endParaRPr/>
          </a:p>
          <a:p>
            <a:pPr indent="-146050" lvl="4" marL="20574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Biased towards globular clusters</a:t>
            </a:r>
            <a:endParaRPr/>
          </a:p>
          <a:p>
            <a:pPr indent="-146050" lvl="4" marL="20574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Hierarchical analogue of K-means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Can be used to initialize K-means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78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Hierarchical Clustering:  Time and Space requirements</a:t>
            </a:r>
            <a:endParaRPr/>
          </a:p>
        </p:txBody>
      </p:sp>
      <p:sp>
        <p:nvSpPr>
          <p:cNvPr id="1213" name="Google Shape;1213;p78"/>
          <p:cNvSpPr txBox="1"/>
          <p:nvPr>
            <p:ph idx="1" type="body"/>
          </p:nvPr>
        </p:nvSpPr>
        <p:spPr>
          <a:xfrm>
            <a:off x="838200" y="205740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O(N</a:t>
            </a:r>
            <a:r>
              <a:rPr baseline="30000" lang="en-US"/>
              <a:t>2</a:t>
            </a:r>
            <a:r>
              <a:rPr lang="en-US"/>
              <a:t>) space since it uses the proximity matrix. 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N is the number of points.</a:t>
            </a:r>
            <a:endParaRPr/>
          </a:p>
          <a:p>
            <a:pPr indent="-1714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O(N</a:t>
            </a:r>
            <a:r>
              <a:rPr baseline="30000" lang="en-US"/>
              <a:t>3</a:t>
            </a:r>
            <a:r>
              <a:rPr lang="en-US"/>
              <a:t>) time in many cases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There are N steps and at each step the size, N</a:t>
            </a:r>
            <a:r>
              <a:rPr baseline="30000" lang="en-US"/>
              <a:t>2</a:t>
            </a:r>
            <a:r>
              <a:rPr lang="en-US"/>
              <a:t>, proximity matrix must be updated and searched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Complexity can be reduced to O(N</a:t>
            </a:r>
            <a:r>
              <a:rPr baseline="30000" lang="en-US"/>
              <a:t>2</a:t>
            </a:r>
            <a:r>
              <a:rPr lang="en-US"/>
              <a:t> log(N) ) time for some approaches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1714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79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Hierarchical Clustering:  Problems and Limitations</a:t>
            </a:r>
            <a:endParaRPr/>
          </a:p>
        </p:txBody>
      </p:sp>
      <p:sp>
        <p:nvSpPr>
          <p:cNvPr id="1219" name="Google Shape;1219;p79"/>
          <p:cNvSpPr txBox="1"/>
          <p:nvPr>
            <p:ph idx="1" type="body"/>
          </p:nvPr>
        </p:nvSpPr>
        <p:spPr>
          <a:xfrm>
            <a:off x="762000" y="1484784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Once a decision is made to combine two clusters, it cannot be undone</a:t>
            </a:r>
            <a:endParaRPr/>
          </a:p>
          <a:p>
            <a:pPr indent="-146050" lvl="4" marL="20574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No objective function is directly minimized</a:t>
            </a:r>
            <a:endParaRPr/>
          </a:p>
          <a:p>
            <a:pPr indent="-146050" lvl="4" marL="205740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Different schemes have problems with one or more of the following: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Sensitivity to noise and outliers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Difficulty handling different sized clusters and convex shapes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Breaking large clusters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80"/>
          <p:cNvSpPr/>
          <p:nvPr>
            <p:ph type="title"/>
          </p:nvPr>
        </p:nvSpPr>
        <p:spPr>
          <a:xfrm>
            <a:off x="762000" y="762000"/>
            <a:ext cx="7924800" cy="6096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Assignment</a:t>
            </a:r>
            <a:endParaRPr/>
          </a:p>
        </p:txBody>
      </p:sp>
      <p:sp>
        <p:nvSpPr>
          <p:cNvPr id="1225" name="Google Shape;1225;p80"/>
          <p:cNvSpPr txBox="1"/>
          <p:nvPr>
            <p:ph idx="1" type="body"/>
          </p:nvPr>
        </p:nvSpPr>
        <p:spPr>
          <a:xfrm>
            <a:off x="838200" y="2057400"/>
            <a:ext cx="769302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Perform cluster validity task on your own  choice of dataset: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Entropy and Purity of clusters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US"/>
              <a:t>Cluster Cohesion and Separation</a:t>
            </a:r>
            <a:endParaRPr/>
          </a:p>
          <a:p>
            <a:pPr indent="-1714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Submission deadline:  </a:t>
            </a:r>
            <a:r>
              <a:rPr lang="en-US" u="sng"/>
              <a:t>April 20, 2020 </a:t>
            </a:r>
            <a:endParaRPr u="sng"/>
          </a:p>
        </p:txBody>
      </p:sp>
    </p:spTree>
  </p:cSld>
  <p:clrMapOvr>
    <a:masterClrMapping/>
  </p:clrMapOvr>
  <p:transition spd="med">
    <p:fade thruBlk="1"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81"/>
          <p:cNvSpPr/>
          <p:nvPr>
            <p:ph type="title"/>
          </p:nvPr>
        </p:nvSpPr>
        <p:spPr>
          <a:xfrm>
            <a:off x="381000" y="381000"/>
            <a:ext cx="8280400" cy="5334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231" name="Google Shape;1231;p81"/>
          <p:cNvSpPr txBox="1"/>
          <p:nvPr>
            <p:ph idx="1" type="body"/>
          </p:nvPr>
        </p:nvSpPr>
        <p:spPr>
          <a:xfrm>
            <a:off x="685800" y="18288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Char char="●"/>
            </a:pPr>
            <a:r>
              <a:rPr lang="en-US"/>
              <a:t>Introduction to Data Mining </a:t>
            </a:r>
            <a:r>
              <a:rPr lang="en-US" sz="2400"/>
              <a:t>by Tan, Steinbach, Kumar (Lecture Slides)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https://www.iula.upf.edu/materials/040701wanner.pdf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82"/>
          <p:cNvSpPr txBox="1"/>
          <p:nvPr/>
        </p:nvSpPr>
        <p:spPr>
          <a:xfrm>
            <a:off x="2438400" y="2819400"/>
            <a:ext cx="43434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/>
          <p:nvPr>
            <p:ph type="title"/>
          </p:nvPr>
        </p:nvSpPr>
        <p:spPr>
          <a:xfrm>
            <a:off x="381000" y="152400"/>
            <a:ext cx="8280400" cy="5524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Notion of a Cluster can be Ambiguous</a:t>
            </a:r>
            <a:endParaRPr/>
          </a:p>
        </p:txBody>
      </p:sp>
      <p:grpSp>
        <p:nvGrpSpPr>
          <p:cNvPr id="184" name="Google Shape;184;p21"/>
          <p:cNvGrpSpPr/>
          <p:nvPr/>
        </p:nvGrpSpPr>
        <p:grpSpPr>
          <a:xfrm>
            <a:off x="685800" y="1905000"/>
            <a:ext cx="3344863" cy="1479550"/>
            <a:chOff x="432" y="1200"/>
            <a:chExt cx="2107" cy="932"/>
          </a:xfrm>
        </p:grpSpPr>
        <p:grpSp>
          <p:nvGrpSpPr>
            <p:cNvPr id="185" name="Google Shape;185;p21"/>
            <p:cNvGrpSpPr/>
            <p:nvPr/>
          </p:nvGrpSpPr>
          <p:grpSpPr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186" name="Google Shape;186;p21"/>
              <p:cNvSpPr/>
              <p:nvPr/>
            </p:nvSpPr>
            <p:spPr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1"/>
              <p:cNvSpPr/>
              <p:nvPr/>
            </p:nvSpPr>
            <p:spPr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1"/>
              <p:cNvSpPr/>
              <p:nvPr/>
            </p:nvSpPr>
            <p:spPr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21"/>
              <p:cNvSpPr/>
              <p:nvPr/>
            </p:nvSpPr>
            <p:spPr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1"/>
              <p:cNvSpPr/>
              <p:nvPr/>
            </p:nvSpPr>
            <p:spPr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1"/>
              <p:cNvSpPr/>
              <p:nvPr/>
            </p:nvSpPr>
            <p:spPr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1"/>
              <p:cNvSpPr/>
              <p:nvPr/>
            </p:nvSpPr>
            <p:spPr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1"/>
              <p:cNvSpPr/>
              <p:nvPr/>
            </p:nvSpPr>
            <p:spPr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1"/>
              <p:cNvSpPr/>
              <p:nvPr/>
            </p:nvSpPr>
            <p:spPr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1"/>
              <p:cNvSpPr/>
              <p:nvPr/>
            </p:nvSpPr>
            <p:spPr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1"/>
              <p:cNvSpPr/>
              <p:nvPr/>
            </p:nvSpPr>
            <p:spPr>
              <a:xfrm flipH="1" rot="10800000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1"/>
              <p:cNvSpPr/>
              <p:nvPr/>
            </p:nvSpPr>
            <p:spPr>
              <a:xfrm flipH="1" rot="10800000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1"/>
              <p:cNvSpPr/>
              <p:nvPr/>
            </p:nvSpPr>
            <p:spPr>
              <a:xfrm flipH="1" rot="10800000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1"/>
              <p:cNvSpPr/>
              <p:nvPr/>
            </p:nvSpPr>
            <p:spPr>
              <a:xfrm flipH="1" rot="10800000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1"/>
              <p:cNvSpPr/>
              <p:nvPr/>
            </p:nvSpPr>
            <p:spPr>
              <a:xfrm flipH="1" rot="10800000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1"/>
              <p:cNvSpPr/>
              <p:nvPr/>
            </p:nvSpPr>
            <p:spPr>
              <a:xfrm flipH="1" rot="10800000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1"/>
              <p:cNvSpPr/>
              <p:nvPr/>
            </p:nvSpPr>
            <p:spPr>
              <a:xfrm flipH="1" rot="10800000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1"/>
              <p:cNvSpPr/>
              <p:nvPr/>
            </p:nvSpPr>
            <p:spPr>
              <a:xfrm flipH="1" rot="10800000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1"/>
              <p:cNvSpPr/>
              <p:nvPr/>
            </p:nvSpPr>
            <p:spPr>
              <a:xfrm flipH="1" rot="10800000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1"/>
              <p:cNvSpPr/>
              <p:nvPr/>
            </p:nvSpPr>
            <p:spPr>
              <a:xfrm flipH="1" rot="10800000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6" name="Google Shape;206;p21"/>
            <p:cNvSpPr/>
            <p:nvPr/>
          </p:nvSpPr>
          <p:spPr>
            <a:xfrm>
              <a:off x="624" y="1920"/>
              <a:ext cx="144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many clusters?</a:t>
              </a:r>
              <a:endParaRPr b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07" name="Google Shape;207;p21"/>
          <p:cNvGrpSpPr/>
          <p:nvPr/>
        </p:nvGrpSpPr>
        <p:grpSpPr>
          <a:xfrm>
            <a:off x="4960938" y="4114800"/>
            <a:ext cx="3344862" cy="1371600"/>
            <a:chOff x="3125" y="2592"/>
            <a:chExt cx="2107" cy="864"/>
          </a:xfrm>
        </p:grpSpPr>
        <p:grpSp>
          <p:nvGrpSpPr>
            <p:cNvPr id="208" name="Google Shape;208;p21"/>
            <p:cNvGrpSpPr/>
            <p:nvPr/>
          </p:nvGrpSpPr>
          <p:grpSpPr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209" name="Google Shape;209;p21"/>
              <p:cNvSpPr/>
              <p:nvPr/>
            </p:nvSpPr>
            <p:spPr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1"/>
              <p:cNvSpPr/>
              <p:nvPr/>
            </p:nvSpPr>
            <p:spPr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1"/>
              <p:cNvSpPr/>
              <p:nvPr/>
            </p:nvSpPr>
            <p:spPr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1"/>
              <p:cNvSpPr/>
              <p:nvPr/>
            </p:nvSpPr>
            <p:spPr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1"/>
              <p:cNvSpPr/>
              <p:nvPr/>
            </p:nvSpPr>
            <p:spPr>
              <a:xfrm>
                <a:off x="4614" y="2738"/>
                <a:ext cx="69" cy="69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1"/>
              <p:cNvSpPr/>
              <p:nvPr/>
            </p:nvSpPr>
            <p:spPr>
              <a:xfrm>
                <a:off x="4480" y="2693"/>
                <a:ext cx="69" cy="69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1"/>
              <p:cNvSpPr/>
              <p:nvPr/>
            </p:nvSpPr>
            <p:spPr>
              <a:xfrm>
                <a:off x="4547" y="2592"/>
                <a:ext cx="69" cy="69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1"/>
              <p:cNvSpPr/>
              <p:nvPr/>
            </p:nvSpPr>
            <p:spPr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1"/>
              <p:cNvSpPr/>
              <p:nvPr/>
            </p:nvSpPr>
            <p:spPr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1"/>
              <p:cNvSpPr/>
              <p:nvPr/>
            </p:nvSpPr>
            <p:spPr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21"/>
              <p:cNvSpPr/>
              <p:nvPr/>
            </p:nvSpPr>
            <p:spPr>
              <a:xfrm flipH="1" rot="10800000">
                <a:off x="3450" y="2693"/>
                <a:ext cx="69" cy="69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21"/>
              <p:cNvSpPr/>
              <p:nvPr/>
            </p:nvSpPr>
            <p:spPr>
              <a:xfrm flipH="1" rot="10800000">
                <a:off x="3248" y="2603"/>
                <a:ext cx="69" cy="69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1"/>
              <p:cNvSpPr/>
              <p:nvPr/>
            </p:nvSpPr>
            <p:spPr>
              <a:xfrm flipH="1" rot="10800000">
                <a:off x="3371" y="2592"/>
                <a:ext cx="69" cy="69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1"/>
              <p:cNvSpPr/>
              <p:nvPr/>
            </p:nvSpPr>
            <p:spPr>
              <a:xfrm flipH="1" rot="10800000">
                <a:off x="3327" y="2682"/>
                <a:ext cx="68" cy="69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21"/>
              <p:cNvSpPr/>
              <p:nvPr/>
            </p:nvSpPr>
            <p:spPr>
              <a:xfrm flipH="1" rot="10800000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21"/>
              <p:cNvSpPr/>
              <p:nvPr/>
            </p:nvSpPr>
            <p:spPr>
              <a:xfrm flipH="1" rot="10800000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1"/>
              <p:cNvSpPr/>
              <p:nvPr/>
            </p:nvSpPr>
            <p:spPr>
              <a:xfrm flipH="1" rot="10800000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1"/>
              <p:cNvSpPr/>
              <p:nvPr/>
            </p:nvSpPr>
            <p:spPr>
              <a:xfrm flipH="1" rot="10800000">
                <a:off x="3629" y="2704"/>
                <a:ext cx="69" cy="69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1"/>
              <p:cNvSpPr/>
              <p:nvPr/>
            </p:nvSpPr>
            <p:spPr>
              <a:xfrm flipH="1" rot="10800000">
                <a:off x="3808" y="2783"/>
                <a:ext cx="69" cy="69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1"/>
              <p:cNvSpPr/>
              <p:nvPr/>
            </p:nvSpPr>
            <p:spPr>
              <a:xfrm flipH="1" rot="10800000">
                <a:off x="3629" y="2850"/>
                <a:ext cx="69" cy="69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9" name="Google Shape;229;p21"/>
            <p:cNvSpPr/>
            <p:nvPr/>
          </p:nvSpPr>
          <p:spPr>
            <a:xfrm>
              <a:off x="3413" y="3244"/>
              <a:ext cx="144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Four Clusters </a:t>
              </a:r>
              <a:endParaRPr/>
            </a:p>
          </p:txBody>
        </p:sp>
      </p:grpSp>
      <p:grpSp>
        <p:nvGrpSpPr>
          <p:cNvPr id="230" name="Google Shape;230;p21"/>
          <p:cNvGrpSpPr/>
          <p:nvPr/>
        </p:nvGrpSpPr>
        <p:grpSpPr>
          <a:xfrm>
            <a:off x="685800" y="4114800"/>
            <a:ext cx="3344863" cy="1371600"/>
            <a:chOff x="432" y="2592"/>
            <a:chExt cx="2107" cy="864"/>
          </a:xfrm>
        </p:grpSpPr>
        <p:grpSp>
          <p:nvGrpSpPr>
            <p:cNvPr id="231" name="Google Shape;231;p21"/>
            <p:cNvGrpSpPr/>
            <p:nvPr/>
          </p:nvGrpSpPr>
          <p:grpSpPr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232" name="Google Shape;232;p21"/>
              <p:cNvSpPr/>
              <p:nvPr/>
            </p:nvSpPr>
            <p:spPr>
              <a:xfrm>
                <a:off x="2112" y="2939"/>
                <a:ext cx="69" cy="68"/>
              </a:xfrm>
              <a:prstGeom prst="triangle">
                <a:avLst>
                  <a:gd fmla="val 50000" name="adj"/>
                </a:avLst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1"/>
              <p:cNvSpPr/>
              <p:nvPr/>
            </p:nvSpPr>
            <p:spPr>
              <a:xfrm>
                <a:off x="1910" y="3028"/>
                <a:ext cx="69" cy="69"/>
              </a:xfrm>
              <a:prstGeom prst="triangle">
                <a:avLst>
                  <a:gd fmla="val 50000" name="adj"/>
                </a:avLst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1"/>
              <p:cNvSpPr/>
              <p:nvPr/>
            </p:nvSpPr>
            <p:spPr>
              <a:xfrm>
                <a:off x="2033" y="3039"/>
                <a:ext cx="69" cy="69"/>
              </a:xfrm>
              <a:prstGeom prst="triangle">
                <a:avLst>
                  <a:gd fmla="val 50000" name="adj"/>
                </a:avLst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1"/>
              <p:cNvSpPr/>
              <p:nvPr/>
            </p:nvSpPr>
            <p:spPr>
              <a:xfrm>
                <a:off x="1989" y="2950"/>
                <a:ext cx="68" cy="69"/>
              </a:xfrm>
              <a:prstGeom prst="triangle">
                <a:avLst>
                  <a:gd fmla="val 50000" name="adj"/>
                </a:avLst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1"/>
              <p:cNvSpPr/>
              <p:nvPr/>
            </p:nvSpPr>
            <p:spPr>
              <a:xfrm>
                <a:off x="1921" y="2737"/>
                <a:ext cx="69" cy="69"/>
              </a:xfrm>
              <a:prstGeom prst="triangle">
                <a:avLst>
                  <a:gd fmla="val 50000" name="adj"/>
                </a:avLst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1"/>
              <p:cNvSpPr/>
              <p:nvPr/>
            </p:nvSpPr>
            <p:spPr>
              <a:xfrm>
                <a:off x="1787" y="2693"/>
                <a:ext cx="69" cy="68"/>
              </a:xfrm>
              <a:prstGeom prst="triangle">
                <a:avLst>
                  <a:gd fmla="val 50000" name="adj"/>
                </a:avLst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1"/>
              <p:cNvSpPr/>
              <p:nvPr/>
            </p:nvSpPr>
            <p:spPr>
              <a:xfrm>
                <a:off x="1854" y="2592"/>
                <a:ext cx="69" cy="69"/>
              </a:xfrm>
              <a:prstGeom prst="triangle">
                <a:avLst>
                  <a:gd fmla="val 50000" name="adj"/>
                </a:avLst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21"/>
              <p:cNvSpPr/>
              <p:nvPr/>
            </p:nvSpPr>
            <p:spPr>
              <a:xfrm>
                <a:off x="2291" y="2927"/>
                <a:ext cx="69" cy="69"/>
              </a:xfrm>
              <a:prstGeom prst="triangle">
                <a:avLst>
                  <a:gd fmla="val 50000" name="adj"/>
                </a:avLst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1"/>
              <p:cNvSpPr/>
              <p:nvPr/>
            </p:nvSpPr>
            <p:spPr>
              <a:xfrm>
                <a:off x="2470" y="2849"/>
                <a:ext cx="69" cy="69"/>
              </a:xfrm>
              <a:prstGeom prst="triangle">
                <a:avLst>
                  <a:gd fmla="val 50000" name="adj"/>
                </a:avLst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1"/>
              <p:cNvSpPr/>
              <p:nvPr/>
            </p:nvSpPr>
            <p:spPr>
              <a:xfrm>
                <a:off x="2291" y="2782"/>
                <a:ext cx="69" cy="69"/>
              </a:xfrm>
              <a:prstGeom prst="triangle">
                <a:avLst>
                  <a:gd fmla="val 50000" name="adj"/>
                </a:avLst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1"/>
              <p:cNvSpPr/>
              <p:nvPr/>
            </p:nvSpPr>
            <p:spPr>
              <a:xfrm flipH="1" rot="10800000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1"/>
              <p:cNvSpPr/>
              <p:nvPr/>
            </p:nvSpPr>
            <p:spPr>
              <a:xfrm flipH="1" rot="10800000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1"/>
              <p:cNvSpPr/>
              <p:nvPr/>
            </p:nvSpPr>
            <p:spPr>
              <a:xfrm flipH="1" rot="10800000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1"/>
              <p:cNvSpPr/>
              <p:nvPr/>
            </p:nvSpPr>
            <p:spPr>
              <a:xfrm flipH="1" rot="10800000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1"/>
              <p:cNvSpPr/>
              <p:nvPr/>
            </p:nvSpPr>
            <p:spPr>
              <a:xfrm flipH="1" rot="10800000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1"/>
              <p:cNvSpPr/>
              <p:nvPr/>
            </p:nvSpPr>
            <p:spPr>
              <a:xfrm flipH="1" rot="10800000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1"/>
              <p:cNvSpPr/>
              <p:nvPr/>
            </p:nvSpPr>
            <p:spPr>
              <a:xfrm flipH="1" rot="10800000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1"/>
              <p:cNvSpPr/>
              <p:nvPr/>
            </p:nvSpPr>
            <p:spPr>
              <a:xfrm flipH="1" rot="10800000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1"/>
              <p:cNvSpPr/>
              <p:nvPr/>
            </p:nvSpPr>
            <p:spPr>
              <a:xfrm flipH="1" rot="10800000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 flipH="1" rot="10800000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2" name="Google Shape;252;p21"/>
            <p:cNvSpPr/>
            <p:nvPr/>
          </p:nvSpPr>
          <p:spPr>
            <a:xfrm>
              <a:off x="624" y="3244"/>
              <a:ext cx="144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Two Clusters </a:t>
              </a:r>
              <a:endParaRPr/>
            </a:p>
          </p:txBody>
        </p:sp>
      </p:grpSp>
      <p:grpSp>
        <p:nvGrpSpPr>
          <p:cNvPr id="253" name="Google Shape;253;p21"/>
          <p:cNvGrpSpPr/>
          <p:nvPr/>
        </p:nvGrpSpPr>
        <p:grpSpPr>
          <a:xfrm>
            <a:off x="4960938" y="1905000"/>
            <a:ext cx="3344862" cy="1479550"/>
            <a:chOff x="3125" y="1200"/>
            <a:chExt cx="2107" cy="932"/>
          </a:xfrm>
        </p:grpSpPr>
        <p:grpSp>
          <p:nvGrpSpPr>
            <p:cNvPr id="254" name="Google Shape;254;p21"/>
            <p:cNvGrpSpPr/>
            <p:nvPr/>
          </p:nvGrpSpPr>
          <p:grpSpPr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255" name="Google Shape;255;p21"/>
              <p:cNvSpPr/>
              <p:nvPr/>
            </p:nvSpPr>
            <p:spPr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1"/>
              <p:cNvSpPr/>
              <p:nvPr/>
            </p:nvSpPr>
            <p:spPr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1"/>
              <p:cNvSpPr/>
              <p:nvPr/>
            </p:nvSpPr>
            <p:spPr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1"/>
              <p:cNvSpPr/>
              <p:nvPr/>
            </p:nvSpPr>
            <p:spPr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1"/>
              <p:cNvSpPr/>
              <p:nvPr/>
            </p:nvSpPr>
            <p:spPr>
              <a:xfrm>
                <a:off x="4614" y="1346"/>
                <a:ext cx="69" cy="69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1"/>
              <p:cNvSpPr/>
              <p:nvPr/>
            </p:nvSpPr>
            <p:spPr>
              <a:xfrm>
                <a:off x="4480" y="1301"/>
                <a:ext cx="69" cy="69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1"/>
              <p:cNvSpPr/>
              <p:nvPr/>
            </p:nvSpPr>
            <p:spPr>
              <a:xfrm>
                <a:off x="4547" y="1200"/>
                <a:ext cx="69" cy="69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1"/>
              <p:cNvSpPr/>
              <p:nvPr/>
            </p:nvSpPr>
            <p:spPr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1"/>
              <p:cNvSpPr/>
              <p:nvPr/>
            </p:nvSpPr>
            <p:spPr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1"/>
              <p:cNvSpPr/>
              <p:nvPr/>
            </p:nvSpPr>
            <p:spPr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1"/>
              <p:cNvSpPr/>
              <p:nvPr/>
            </p:nvSpPr>
            <p:spPr>
              <a:xfrm flipH="1" rot="10800000">
                <a:off x="3450" y="1301"/>
                <a:ext cx="69" cy="69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1"/>
              <p:cNvSpPr/>
              <p:nvPr/>
            </p:nvSpPr>
            <p:spPr>
              <a:xfrm flipH="1" rot="10800000">
                <a:off x="3248" y="1211"/>
                <a:ext cx="69" cy="69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1"/>
              <p:cNvSpPr/>
              <p:nvPr/>
            </p:nvSpPr>
            <p:spPr>
              <a:xfrm flipH="1" rot="10800000">
                <a:off x="3371" y="1200"/>
                <a:ext cx="69" cy="69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21"/>
              <p:cNvSpPr/>
              <p:nvPr/>
            </p:nvSpPr>
            <p:spPr>
              <a:xfrm flipH="1" rot="10800000">
                <a:off x="3327" y="1290"/>
                <a:ext cx="68" cy="69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1"/>
              <p:cNvSpPr/>
              <p:nvPr/>
            </p:nvSpPr>
            <p:spPr>
              <a:xfrm flipH="1" rot="10800000">
                <a:off x="3259" y="1503"/>
                <a:ext cx="69" cy="69"/>
              </a:xfrm>
              <a:prstGeom prst="triangle">
                <a:avLst>
                  <a:gd fmla="val 50000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1"/>
              <p:cNvSpPr/>
              <p:nvPr/>
            </p:nvSpPr>
            <p:spPr>
              <a:xfrm flipH="1" rot="10800000">
                <a:off x="3125" y="1548"/>
                <a:ext cx="69" cy="69"/>
              </a:xfrm>
              <a:prstGeom prst="triangle">
                <a:avLst>
                  <a:gd fmla="val 50000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1"/>
              <p:cNvSpPr/>
              <p:nvPr/>
            </p:nvSpPr>
            <p:spPr>
              <a:xfrm flipH="1" rot="10800000">
                <a:off x="3192" y="1649"/>
                <a:ext cx="69" cy="69"/>
              </a:xfrm>
              <a:prstGeom prst="triangle">
                <a:avLst>
                  <a:gd fmla="val 50000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1"/>
              <p:cNvSpPr/>
              <p:nvPr/>
            </p:nvSpPr>
            <p:spPr>
              <a:xfrm flipH="1" rot="10800000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21"/>
              <p:cNvSpPr/>
              <p:nvPr/>
            </p:nvSpPr>
            <p:spPr>
              <a:xfrm flipH="1" rot="10800000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1"/>
              <p:cNvSpPr/>
              <p:nvPr/>
            </p:nvSpPr>
            <p:spPr>
              <a:xfrm flipH="1" rot="10800000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5" name="Google Shape;275;p21"/>
            <p:cNvSpPr/>
            <p:nvPr/>
          </p:nvSpPr>
          <p:spPr>
            <a:xfrm>
              <a:off x="3413" y="1920"/>
              <a:ext cx="144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Six Clusters </a:t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/>
          <p:nvPr>
            <p:ph type="title"/>
          </p:nvPr>
        </p:nvSpPr>
        <p:spPr>
          <a:xfrm>
            <a:off x="381000" y="152400"/>
            <a:ext cx="8280400" cy="5524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Clusterings</a:t>
            </a:r>
            <a:endParaRPr/>
          </a:p>
        </p:txBody>
      </p:sp>
      <p:sp>
        <p:nvSpPr>
          <p:cNvPr id="281" name="Google Shape;281;p22"/>
          <p:cNvSpPr txBox="1"/>
          <p:nvPr>
            <p:ph idx="1" type="body"/>
          </p:nvPr>
        </p:nvSpPr>
        <p:spPr>
          <a:xfrm>
            <a:off x="639763" y="1143000"/>
            <a:ext cx="80010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</a:t>
            </a:r>
            <a:r>
              <a:rPr lang="en-US">
                <a:solidFill>
                  <a:srgbClr val="FF0000"/>
                </a:solidFill>
              </a:rPr>
              <a:t>clustering</a:t>
            </a:r>
            <a:r>
              <a:rPr lang="en-US"/>
              <a:t> is a set of clusters</a:t>
            </a:r>
            <a:endParaRPr/>
          </a:p>
          <a:p>
            <a:pPr indent="-285750" lvl="0" marL="3429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2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Important distinction between </a:t>
            </a:r>
            <a:r>
              <a:rPr lang="en-US">
                <a:solidFill>
                  <a:srgbClr val="FF0000"/>
                </a:solidFill>
              </a:rPr>
              <a:t>hierarchical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partitional</a:t>
            </a:r>
            <a:r>
              <a:rPr lang="en-US">
                <a:solidFill>
                  <a:srgbClr val="FFCC00"/>
                </a:solidFill>
              </a:rPr>
              <a:t> </a:t>
            </a:r>
            <a:r>
              <a:rPr lang="en-US"/>
              <a:t>sets of clusters </a:t>
            </a:r>
            <a:endParaRPr>
              <a:solidFill>
                <a:srgbClr val="FFCC00"/>
              </a:solidFill>
            </a:endParaRPr>
          </a:p>
          <a:p>
            <a:pPr indent="-285750" lvl="0" marL="3429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200">
              <a:solidFill>
                <a:srgbClr val="FFCC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Partitional Clustering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</a:pPr>
            <a:r>
              <a:rPr lang="en-US" sz="2000"/>
              <a:t>A division data objects into non-overlapping subsets (clusters) such that each data object is in exactly one subset</a:t>
            </a:r>
            <a:endParaRPr/>
          </a:p>
          <a:p>
            <a:pPr indent="-238125" lvl="1" marL="74295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50"/>
              <a:buFont typeface="Calibri"/>
              <a:buNone/>
            </a:pPr>
            <a:r>
              <a:t/>
            </a:r>
            <a:endParaRPr sz="1000">
              <a:solidFill>
                <a:srgbClr val="FFCC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Hierarchical clustering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Char char="–"/>
            </a:pPr>
            <a:r>
              <a:rPr lang="en-US" sz="2000"/>
              <a:t>A set of nested clusters organized as a hierarchical tree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Calibri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/>
          <p:nvPr>
            <p:ph type="title"/>
          </p:nvPr>
        </p:nvSpPr>
        <p:spPr>
          <a:xfrm>
            <a:off x="381000" y="152400"/>
            <a:ext cx="8280400" cy="5524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Partitional Clustering</a:t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1254125" y="2517775"/>
            <a:ext cx="96838" cy="101600"/>
          </a:xfrm>
          <a:custGeom>
            <a:rect b="b" l="l" r="r" t="t"/>
            <a:pathLst>
              <a:path extrusionOk="0" h="64" w="61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3"/>
          <p:cNvSpPr/>
          <p:nvPr/>
        </p:nvSpPr>
        <p:spPr>
          <a:xfrm>
            <a:off x="1254125" y="2716213"/>
            <a:ext cx="96838" cy="98425"/>
          </a:xfrm>
          <a:custGeom>
            <a:rect b="b" l="l" r="r" t="t"/>
            <a:pathLst>
              <a:path extrusionOk="0" h="62" w="61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1951038" y="4711700"/>
            <a:ext cx="96837" cy="98425"/>
          </a:xfrm>
          <a:custGeom>
            <a:rect b="b" l="l" r="r" t="t"/>
            <a:pathLst>
              <a:path extrusionOk="0" h="62" w="61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1550988" y="2619375"/>
            <a:ext cx="96837" cy="96838"/>
          </a:xfrm>
          <a:custGeom>
            <a:rect b="b" l="l" r="r" t="t"/>
            <a:pathLst>
              <a:path extrusionOk="0" h="61" w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3"/>
          <p:cNvSpPr/>
          <p:nvPr/>
        </p:nvSpPr>
        <p:spPr>
          <a:xfrm>
            <a:off x="1951038" y="3914775"/>
            <a:ext cx="96837" cy="96838"/>
          </a:xfrm>
          <a:custGeom>
            <a:rect b="b" l="l" r="r" t="t"/>
            <a:pathLst>
              <a:path extrusionOk="0" h="61" w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3"/>
          <p:cNvSpPr/>
          <p:nvPr/>
        </p:nvSpPr>
        <p:spPr>
          <a:xfrm>
            <a:off x="2120900" y="1825625"/>
            <a:ext cx="98425" cy="98425"/>
          </a:xfrm>
          <a:custGeom>
            <a:rect b="b" l="l" r="r" t="t"/>
            <a:pathLst>
              <a:path extrusionOk="0" h="62" w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3"/>
          <p:cNvSpPr/>
          <p:nvPr/>
        </p:nvSpPr>
        <p:spPr>
          <a:xfrm>
            <a:off x="2351088" y="2020888"/>
            <a:ext cx="96837" cy="96837"/>
          </a:xfrm>
          <a:custGeom>
            <a:rect b="b" l="l" r="r" t="t"/>
            <a:pathLst>
              <a:path extrusionOk="0" h="61" w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3"/>
          <p:cNvSpPr/>
          <p:nvPr/>
        </p:nvSpPr>
        <p:spPr>
          <a:xfrm>
            <a:off x="2447925" y="2317750"/>
            <a:ext cx="96838" cy="101600"/>
          </a:xfrm>
          <a:custGeom>
            <a:rect b="b" l="l" r="r" t="t"/>
            <a:pathLst>
              <a:path extrusionOk="0" h="64" w="61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3"/>
          <p:cNvSpPr/>
          <p:nvPr/>
        </p:nvSpPr>
        <p:spPr>
          <a:xfrm>
            <a:off x="2847975" y="2317750"/>
            <a:ext cx="96838" cy="101600"/>
          </a:xfrm>
          <a:custGeom>
            <a:rect b="b" l="l" r="r" t="t"/>
            <a:pathLst>
              <a:path extrusionOk="0" h="64" w="61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3"/>
          <p:cNvSpPr/>
          <p:nvPr/>
        </p:nvSpPr>
        <p:spPr>
          <a:xfrm>
            <a:off x="2647950" y="2117725"/>
            <a:ext cx="96838" cy="103188"/>
          </a:xfrm>
          <a:custGeom>
            <a:rect b="b" l="l" r="r" t="t"/>
            <a:pathLst>
              <a:path extrusionOk="0" h="65" w="61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3"/>
          <p:cNvSpPr/>
          <p:nvPr/>
        </p:nvSpPr>
        <p:spPr>
          <a:xfrm>
            <a:off x="2647950" y="1724025"/>
            <a:ext cx="96838" cy="96838"/>
          </a:xfrm>
          <a:custGeom>
            <a:rect b="b" l="l" r="r" t="t"/>
            <a:pathLst>
              <a:path extrusionOk="0" h="61" w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3"/>
          <p:cNvSpPr/>
          <p:nvPr/>
        </p:nvSpPr>
        <p:spPr>
          <a:xfrm>
            <a:off x="3344863" y="4711700"/>
            <a:ext cx="103187" cy="98425"/>
          </a:xfrm>
          <a:custGeom>
            <a:rect b="b" l="l" r="r" t="t"/>
            <a:pathLst>
              <a:path extrusionOk="0" h="62" w="65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3"/>
          <p:cNvSpPr/>
          <p:nvPr/>
        </p:nvSpPr>
        <p:spPr>
          <a:xfrm>
            <a:off x="1550988" y="2220913"/>
            <a:ext cx="96837" cy="96837"/>
          </a:xfrm>
          <a:custGeom>
            <a:rect b="b" l="l" r="r" t="t"/>
            <a:pathLst>
              <a:path extrusionOk="0" h="61" w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3"/>
          <p:cNvSpPr/>
          <p:nvPr/>
        </p:nvSpPr>
        <p:spPr>
          <a:xfrm>
            <a:off x="1223963" y="4410075"/>
            <a:ext cx="98425" cy="98425"/>
          </a:xfrm>
          <a:custGeom>
            <a:rect b="b" l="l" r="r" t="t"/>
            <a:pathLst>
              <a:path extrusionOk="0" h="62" w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3"/>
          <p:cNvSpPr/>
          <p:nvPr/>
        </p:nvSpPr>
        <p:spPr>
          <a:xfrm>
            <a:off x="1254125" y="5008563"/>
            <a:ext cx="96838" cy="98425"/>
          </a:xfrm>
          <a:custGeom>
            <a:rect b="b" l="l" r="r" t="t"/>
            <a:pathLst>
              <a:path extrusionOk="0" h="62" w="61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3"/>
          <p:cNvSpPr/>
          <p:nvPr/>
        </p:nvSpPr>
        <p:spPr>
          <a:xfrm>
            <a:off x="1720850" y="1990725"/>
            <a:ext cx="98425" cy="98425"/>
          </a:xfrm>
          <a:custGeom>
            <a:rect b="b" l="l" r="r" t="t"/>
            <a:pathLst>
              <a:path extrusionOk="0" h="62" w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3"/>
          <p:cNvSpPr txBox="1"/>
          <p:nvPr/>
        </p:nvSpPr>
        <p:spPr>
          <a:xfrm>
            <a:off x="990600" y="5562600"/>
            <a:ext cx="2362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grpSp>
        <p:nvGrpSpPr>
          <p:cNvPr id="304" name="Google Shape;304;p23"/>
          <p:cNvGrpSpPr/>
          <p:nvPr/>
        </p:nvGrpSpPr>
        <p:grpSpPr>
          <a:xfrm>
            <a:off x="4724400" y="1295400"/>
            <a:ext cx="3581400" cy="4633913"/>
            <a:chOff x="2976" y="816"/>
            <a:chExt cx="2256" cy="2919"/>
          </a:xfrm>
        </p:grpSpPr>
        <p:pic>
          <p:nvPicPr>
            <p:cNvPr id="305" name="Google Shape;305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76" y="816"/>
              <a:ext cx="2125" cy="2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p23"/>
            <p:cNvSpPr txBox="1"/>
            <p:nvPr/>
          </p:nvSpPr>
          <p:spPr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Partitional  Clustering</a:t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