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1"/>
  </p:notesMasterIdLst>
  <p:sldIdLst>
    <p:sldId id="464" r:id="rId2"/>
    <p:sldId id="356" r:id="rId3"/>
    <p:sldId id="465" r:id="rId4"/>
    <p:sldId id="466" r:id="rId5"/>
    <p:sldId id="482" r:id="rId6"/>
    <p:sldId id="483" r:id="rId7"/>
    <p:sldId id="469" r:id="rId8"/>
    <p:sldId id="470" r:id="rId9"/>
    <p:sldId id="471" r:id="rId10"/>
    <p:sldId id="472" r:id="rId11"/>
    <p:sldId id="473" r:id="rId12"/>
    <p:sldId id="474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91" r:id="rId28"/>
    <p:sldId id="342" r:id="rId29"/>
    <p:sldId id="304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0749944-E19B-4A81-9E28-3EA3D0E81E23}" type="datetimeFigureOut">
              <a:rPr lang="en-GB"/>
              <a:pPr>
                <a:defRPr/>
              </a:pPr>
              <a:t>23/11/2020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CB9D389-BCE0-4DB8-BC6A-35114D0BBF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14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8091DB-FD66-4806-BAFC-D402BCC3FA7B}" type="slidenum">
              <a:rPr lang="en-GB" altLang="en-US"/>
              <a:pPr eaLnBrk="1" hangingPunct="1"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9259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B9D389-BCE0-4DB8-BC6A-35114D0BBF49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33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B9D389-BCE0-4DB8-BC6A-35114D0BBF49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83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B9D389-BCE0-4DB8-BC6A-35114D0BBF49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97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B9D389-BCE0-4DB8-BC6A-35114D0BBF49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986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B9D389-BCE0-4DB8-BC6A-35114D0BBF49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3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B9D389-BCE0-4DB8-BC6A-35114D0BBF49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2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893" tIns="44945" rIns="89893" bIns="44945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>
                <a:latin typeface="Times New Roman" pitchFamily="18" charset="0"/>
                <a:cs typeface="Arial" pitchFamily="34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44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University of the West of England</a:t>
            </a:r>
          </a:p>
          <a:p>
            <a:pPr>
              <a:defRPr/>
            </a:pPr>
            <a:r>
              <a:rPr lang="en-GB"/>
              <a:t>Katholieke Universiteit Leuven</a:t>
            </a: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0CA728AF-A0DA-459C-9D85-81075BBF3D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DBC82-6D2A-481D-A88A-EBB188FD1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A7E11-B381-45D1-B5F8-350B6660C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CEE88-F9FC-456D-B47E-A59E4279B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BF54E-F61B-4F75-8BA8-C5D2FFCE0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57400"/>
            <a:ext cx="3770313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057400"/>
            <a:ext cx="3770312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DE29E-9299-4F31-AEAF-DB57B41CC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C91E6-53BB-4A86-8376-4071A95D9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F603F-0023-426D-90D9-9F889421D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D268F-7D7E-4AF6-BC44-FFD0E3EF4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7D747-F605-4D92-B5E3-AC486157E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F277C-BF54-4190-9BEF-99C0670E3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3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5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Freeform 5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>
                <a:gd name="T0" fmla="*/ 1728 w 1728"/>
                <a:gd name="T1" fmla="*/ 0 h 735"/>
                <a:gd name="T2" fmla="*/ 1728 w 1728"/>
                <a:gd name="T3" fmla="*/ 480 h 735"/>
                <a:gd name="T4" fmla="*/ 380 w 1728"/>
                <a:gd name="T5" fmla="*/ 482 h 735"/>
                <a:gd name="T6" fmla="*/ 354 w 1728"/>
                <a:gd name="T7" fmla="*/ 480 h 735"/>
                <a:gd name="T8" fmla="*/ 308 w 1728"/>
                <a:gd name="T9" fmla="*/ 489 h 735"/>
                <a:gd name="T10" fmla="*/ 246 w 1728"/>
                <a:gd name="T11" fmla="*/ 531 h 735"/>
                <a:gd name="T12" fmla="*/ 206 w 1728"/>
                <a:gd name="T13" fmla="*/ 597 h 735"/>
                <a:gd name="T14" fmla="*/ 192 w 1728"/>
                <a:gd name="T15" fmla="*/ 666 h 735"/>
                <a:gd name="T16" fmla="*/ 192 w 1728"/>
                <a:gd name="T17" fmla="*/ 735 h 735"/>
                <a:gd name="T18" fmla="*/ 0 w 1728"/>
                <a:gd name="T19" fmla="*/ 735 h 735"/>
                <a:gd name="T20" fmla="*/ 0 w 1728"/>
                <a:gd name="T21" fmla="*/ 480 h 735"/>
                <a:gd name="T22" fmla="*/ 0 w 1728"/>
                <a:gd name="T23" fmla="*/ 0 h 735"/>
                <a:gd name="T24" fmla="*/ 1728 w 1728"/>
                <a:gd name="T25" fmla="*/ 0 h 7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pPr>
                <a:defRPr/>
              </a:pPr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363" name="Group 6"/>
          <p:cNvGrpSpPr>
            <a:grpSpLocks/>
          </p:cNvGrpSpPr>
          <p:nvPr/>
        </p:nvGrpSpPr>
        <p:grpSpPr bwMode="auto">
          <a:xfrm>
            <a:off x="228600" y="1524000"/>
            <a:ext cx="7391400" cy="319088"/>
            <a:chOff x="144" y="1248"/>
            <a:chExt cx="4656" cy="201"/>
          </a:xfrm>
        </p:grpSpPr>
        <p:sp>
          <p:nvSpPr>
            <p:cNvPr id="1033" name="AutoShape 7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AutoShape 8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364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6096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36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057400"/>
            <a:ext cx="769302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37306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Dynavis mid-term review,</a:t>
            </a:r>
          </a:p>
          <a:p>
            <a:pPr>
              <a:defRPr/>
            </a:pPr>
            <a:r>
              <a:rPr lang="en-US"/>
              <a:t> Siegen, 17</a:t>
            </a:r>
            <a:r>
              <a:rPr lang="en-US" baseline="30000"/>
              <a:t>th</a:t>
            </a:r>
            <a:r>
              <a:rPr lang="en-US"/>
              <a:t> April 2007</a:t>
            </a:r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00600" y="6248400"/>
            <a:ext cx="3735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Task 4.2: Predicting the Success of Learning UWE &amp;  KUL  </a:t>
            </a:r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C692F24-3C4E-4023-AC28-8F2EF4199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6" r:id="rId12"/>
  </p:sldLayoutIdLst>
  <p:transition spd="med"/>
  <p:hf sldNum="0"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w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crsouza.com/2010/03/17/kernel-functions-for-machine-learning-applica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5/10/understaing-support-vector-machine-example-cod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svm-tutorial.com/2014/11/svm-understanding-math-part-1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/>
              <a:t>Support Vector Machines</a:t>
            </a:r>
            <a:br>
              <a:rPr lang="en-GB" altLang="en-US" sz="3200" dirty="0"/>
            </a:br>
            <a:endParaRPr lang="en-US" altLang="en-US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2927350"/>
            <a:ext cx="7010400" cy="1822450"/>
          </a:xfrm>
        </p:spPr>
        <p:txBody>
          <a:bodyPr/>
          <a:lstStyle/>
          <a:p>
            <a:pPr eaLnBrk="1" hangingPunct="1"/>
            <a:r>
              <a:rPr lang="en-GB" altLang="en-US" sz="2400" dirty="0" smtClean="0">
                <a:solidFill>
                  <a:schemeClr val="tx1"/>
                </a:solidFill>
              </a:rPr>
              <a:t>                                                      </a:t>
            </a:r>
            <a:r>
              <a:rPr lang="en-GB" altLang="en-US" sz="2400" smtClean="0">
                <a:solidFill>
                  <a:schemeClr val="tx1"/>
                </a:solidFill>
              </a:rPr>
              <a:t>Lecture </a:t>
            </a:r>
            <a:r>
              <a:rPr lang="en-GB" altLang="en-US" sz="2400" smtClean="0">
                <a:solidFill>
                  <a:schemeClr val="tx1"/>
                </a:solidFill>
              </a:rPr>
              <a:t>07</a:t>
            </a:r>
            <a:endParaRPr lang="en-GB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585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Other possible solutions</a:t>
            </a:r>
          </a:p>
        </p:txBody>
      </p:sp>
      <p:graphicFrame>
        <p:nvGraphicFramePr>
          <p:cNvPr id="108749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8903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9" name="Visio" r:id="rId3" imgW="7432040" imgH="7017225" progId="">
                  <p:embed/>
                </p:oleObj>
              </mc:Choice>
              <mc:Fallback>
                <p:oleObj name="Visio" r:id="rId3" imgW="7432040" imgH="7017225" progId="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903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2667000" y="28194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087494" name="Line 6"/>
          <p:cNvSpPr>
            <a:spLocks noChangeShapeType="1"/>
          </p:cNvSpPr>
          <p:nvPr/>
        </p:nvSpPr>
        <p:spPr bwMode="auto">
          <a:xfrm>
            <a:off x="2667000" y="25908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087495" name="Line 7"/>
          <p:cNvSpPr>
            <a:spLocks noChangeShapeType="1"/>
          </p:cNvSpPr>
          <p:nvPr/>
        </p:nvSpPr>
        <p:spPr bwMode="auto">
          <a:xfrm>
            <a:off x="2667000" y="2209800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087496" name="Line 8"/>
          <p:cNvSpPr>
            <a:spLocks noChangeShapeType="1"/>
          </p:cNvSpPr>
          <p:nvPr/>
        </p:nvSpPr>
        <p:spPr bwMode="auto">
          <a:xfrm>
            <a:off x="2667000" y="2667000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087497" name="Line 9"/>
          <p:cNvSpPr>
            <a:spLocks noChangeShapeType="1"/>
          </p:cNvSpPr>
          <p:nvPr/>
        </p:nvSpPr>
        <p:spPr bwMode="auto">
          <a:xfrm>
            <a:off x="2667000" y="2438400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275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3" grpId="0" animBg="1"/>
      <p:bldP spid="1087494" grpId="0" animBg="1"/>
      <p:bldP spid="1087495" grpId="0" animBg="1"/>
      <p:bldP spid="1087496" grpId="0" animBg="1"/>
      <p:bldP spid="10874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638800"/>
            <a:ext cx="8534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Which one is better? B1 or B2?</a:t>
            </a:r>
          </a:p>
          <a:p>
            <a:pPr>
              <a:lnSpc>
                <a:spcPct val="90000"/>
              </a:lnSpc>
            </a:pPr>
            <a:r>
              <a:rPr lang="en-US" sz="2000"/>
              <a:t>How do you define better?</a:t>
            </a:r>
          </a:p>
        </p:txBody>
      </p:sp>
      <p:graphicFrame>
        <p:nvGraphicFramePr>
          <p:cNvPr id="108851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5" name="Visio" r:id="rId3" imgW="7432040" imgH="7017225" progId="">
                  <p:embed/>
                </p:oleObj>
              </mc:Choice>
              <mc:Fallback>
                <p:oleObj name="Visio" r:id="rId3" imgW="7432040" imgH="7017225" progId="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1350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Find </a:t>
            </a:r>
            <a:r>
              <a:rPr lang="en-US" sz="2000" dirty="0" err="1"/>
              <a:t>hyperplane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maximizes</a:t>
            </a:r>
            <a:r>
              <a:rPr lang="en-US" sz="2000" dirty="0"/>
              <a:t> the margin =&gt; B1 is better than B2</a:t>
            </a:r>
          </a:p>
        </p:txBody>
      </p:sp>
      <p:graphicFrame>
        <p:nvGraphicFramePr>
          <p:cNvPr id="108954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1" name="Visio" r:id="rId3" imgW="7432040" imgH="7017225" progId="">
                  <p:embed/>
                </p:oleObj>
              </mc:Choice>
              <mc:Fallback>
                <p:oleObj name="Visio" r:id="rId3" imgW="7432040" imgH="7017225" progId="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448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Hyperplane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759126" y="1772816"/>
            <a:ext cx="762929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444444"/>
                </a:solidFill>
                <a:latin typeface="Open Sans"/>
              </a:rPr>
              <a:t>An hyperplane is a generalization of a plane</a:t>
            </a:r>
          </a:p>
          <a:p>
            <a:endParaRPr lang="en-GB" dirty="0">
              <a:solidFill>
                <a:srgbClr val="444444"/>
              </a:solidFill>
              <a:latin typeface="Open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one dimension, an hyperplane is called a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two dimensions, it is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three dimensions, it is a plane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 more dimensions you can call it an hyperplane</a:t>
            </a:r>
            <a:endParaRPr lang="en-GB" sz="24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945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62000"/>
            <a:ext cx="8435280" cy="609600"/>
          </a:xfrm>
        </p:spPr>
        <p:txBody>
          <a:bodyPr/>
          <a:lstStyle/>
          <a:p>
            <a:r>
              <a:rPr lang="en-GB" dirty="0"/>
              <a:t>Identify the right hyper-plane (Scenario-1)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4656617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80E14"/>
                </a:solidFill>
                <a:latin typeface="Raleway"/>
              </a:rPr>
              <a:t>Select the hyper-plane which segregates the two classes better”. In this scenario, hyper-plane “B” has excellently performed this job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22" y="1371600"/>
            <a:ext cx="46386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4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9" y="116632"/>
            <a:ext cx="8435280" cy="609600"/>
          </a:xfrm>
        </p:spPr>
        <p:txBody>
          <a:bodyPr/>
          <a:lstStyle/>
          <a:p>
            <a:r>
              <a:rPr lang="en-GB" dirty="0"/>
              <a:t>Identify the right hyper-plane (Scenario-2)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4077072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 and C are all good hyperplanes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maximizing the distances between nearest data point (either class) and hyper-plane will help us to decide the right hyper-plane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distance is called as 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726232"/>
            <a:ext cx="4533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34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9" y="116632"/>
            <a:ext cx="8435280" cy="609600"/>
          </a:xfrm>
        </p:spPr>
        <p:txBody>
          <a:bodyPr/>
          <a:lstStyle/>
          <a:p>
            <a:r>
              <a:rPr lang="en-GB" dirty="0"/>
              <a:t>Identify the right hyper-plane (Scenario-2)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4077072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Margin for hyper-plane C is high as compared to both A and 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Hence, we name the right hyper-plane as 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Another lightning reason for selecting the hyper-plane with higher margin is robustness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If we select a hyper-plane having low margin then there is high chance of miss-classification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25252"/>
            <a:ext cx="4600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99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9" y="116632"/>
            <a:ext cx="8435280" cy="609600"/>
          </a:xfrm>
        </p:spPr>
        <p:txBody>
          <a:bodyPr/>
          <a:lstStyle/>
          <a:p>
            <a:r>
              <a:rPr lang="en-GB" dirty="0"/>
              <a:t>Identify the right hyper-plane (Scenario-3)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3966545"/>
            <a:ext cx="83529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Hyper-plane </a:t>
            </a:r>
            <a:r>
              <a:rPr lang="en-GB" sz="2000" b="1" dirty="0"/>
              <a:t>B </a:t>
            </a:r>
            <a:r>
              <a:rPr lang="en-GB" sz="2000" dirty="0"/>
              <a:t>may be selected due to higher margin compared to </a:t>
            </a:r>
            <a:r>
              <a:rPr lang="en-GB" sz="2000" b="1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But, here is the catch, SVM selects the hyper-plane which classifies the classes accurately prior to maximizing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Here, hyper-plane B has a classification error and A has classified all correctly. Therefore, the right hyper-plane is </a:t>
            </a:r>
            <a:r>
              <a:rPr lang="en-GB" sz="2000" b="1" dirty="0"/>
              <a:t>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720404"/>
            <a:ext cx="46291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92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9" y="116632"/>
            <a:ext cx="8435280" cy="609600"/>
          </a:xfrm>
        </p:spPr>
        <p:txBody>
          <a:bodyPr/>
          <a:lstStyle/>
          <a:p>
            <a:r>
              <a:rPr lang="en-GB" dirty="0"/>
              <a:t>Identify the right hyper-plane (Scenario-4)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3966545"/>
            <a:ext cx="8352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Outliers ignored by SVM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830996"/>
            <a:ext cx="4648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9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9" y="116632"/>
            <a:ext cx="8435280" cy="609600"/>
          </a:xfrm>
        </p:spPr>
        <p:txBody>
          <a:bodyPr/>
          <a:lstStyle/>
          <a:p>
            <a:r>
              <a:rPr lang="en-GB" dirty="0"/>
              <a:t>Identify the right hyper-plane (Scenario-5)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3966545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z=x^2+y^2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26232"/>
            <a:ext cx="3487688" cy="3014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568" y="579501"/>
            <a:ext cx="41433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47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Techniques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Decision Tree based Methods</a:t>
            </a:r>
          </a:p>
          <a:p>
            <a:r>
              <a:rPr lang="en-US"/>
              <a:t>Rule-based Methods</a:t>
            </a:r>
          </a:p>
          <a:p>
            <a:r>
              <a:rPr lang="en-US"/>
              <a:t>Memory based reasoning</a:t>
            </a:r>
          </a:p>
          <a:p>
            <a:r>
              <a:rPr lang="en-US"/>
              <a:t>Neural Networks</a:t>
            </a:r>
          </a:p>
          <a:p>
            <a:r>
              <a:rPr lang="en-US"/>
              <a:t>Naïve Bayes and Bayesian Belief Networks</a:t>
            </a:r>
          </a:p>
          <a:p>
            <a:r>
              <a:rPr lang="en-US"/>
              <a:t>Support Vector Machines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graphicFrame>
        <p:nvGraphicFramePr>
          <p:cNvPr id="109056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7" name="Visio" r:id="rId3" imgW="7432040" imgH="7017225" progId="">
                  <p:embed/>
                </p:oleObj>
              </mc:Choice>
              <mc:Fallback>
                <p:oleObj name="Visio" r:id="rId3" imgW="7432040" imgH="7017225" progId="">
                  <p:embed/>
                  <p:pic>
                    <p:nvPicPr>
                      <p:cNvPr id="0" name="Picture 10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64" name="Line 4"/>
          <p:cNvSpPr>
            <a:spLocks noChangeShapeType="1"/>
          </p:cNvSpPr>
          <p:nvPr/>
        </p:nvSpPr>
        <p:spPr bwMode="auto">
          <a:xfrm flipH="1">
            <a:off x="1828800" y="19050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graphicFrame>
        <p:nvGraphicFramePr>
          <p:cNvPr id="109056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4800" y="2590800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8" name="Equation" r:id="rId5" imgW="19202400" imgH="4267200" progId="Equation.3">
                  <p:embed/>
                </p:oleObj>
              </mc:Choice>
              <mc:Fallback>
                <p:oleObj name="Equation" r:id="rId5" imgW="19202400" imgH="4267200" progId="Equation.3">
                  <p:embed/>
                  <p:pic>
                    <p:nvPicPr>
                      <p:cNvPr id="0" name="Picture 10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14351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66" name="Line 6"/>
          <p:cNvSpPr>
            <a:spLocks noChangeShapeType="1"/>
          </p:cNvSpPr>
          <p:nvPr/>
        </p:nvSpPr>
        <p:spPr bwMode="auto">
          <a:xfrm flipH="1">
            <a:off x="1828800" y="2438400"/>
            <a:ext cx="1295400" cy="82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graphicFrame>
        <p:nvGraphicFramePr>
          <p:cNvPr id="1090567" name="Object 7"/>
          <p:cNvGraphicFramePr>
            <a:graphicFrameLocks noChangeAspect="1"/>
          </p:cNvGraphicFramePr>
          <p:nvPr/>
        </p:nvGraphicFramePr>
        <p:xfrm>
          <a:off x="236538" y="3186113"/>
          <a:ext cx="15716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79" name="Equation" r:id="rId7" imgW="21031200" imgH="4267200" progId="Equation.3">
                  <p:embed/>
                </p:oleObj>
              </mc:Choice>
              <mc:Fallback>
                <p:oleObj name="Equation" r:id="rId7" imgW="21031200" imgH="42672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186113"/>
                        <a:ext cx="1571625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68" name="Line 8"/>
          <p:cNvSpPr>
            <a:spLocks noChangeShapeType="1"/>
          </p:cNvSpPr>
          <p:nvPr/>
        </p:nvSpPr>
        <p:spPr bwMode="auto">
          <a:xfrm flipV="1">
            <a:off x="6324600" y="3505200"/>
            <a:ext cx="1219200" cy="776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graphicFrame>
        <p:nvGraphicFramePr>
          <p:cNvPr id="1090569" name="Object 9"/>
          <p:cNvGraphicFramePr>
            <a:graphicFrameLocks noChangeAspect="1"/>
          </p:cNvGraphicFramePr>
          <p:nvPr/>
        </p:nvGraphicFramePr>
        <p:xfrm>
          <a:off x="7267575" y="3048000"/>
          <a:ext cx="1571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80" name="Equation" r:id="rId9" imgW="21031200" imgH="4267200" progId="Equation.3">
                  <p:embed/>
                </p:oleObj>
              </mc:Choice>
              <mc:Fallback>
                <p:oleObj name="Equation" r:id="rId9" imgW="21031200" imgH="426720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3048000"/>
                        <a:ext cx="1571625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70" name="Object 10"/>
          <p:cNvGraphicFramePr>
            <a:graphicFrameLocks noChangeAspect="1"/>
          </p:cNvGraphicFramePr>
          <p:nvPr/>
        </p:nvGraphicFramePr>
        <p:xfrm>
          <a:off x="165100" y="5562600"/>
          <a:ext cx="3937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81" name="Equation" r:id="rId11" imgW="45110400" imgH="10972800" progId="Equation.3">
                  <p:embed/>
                </p:oleObj>
              </mc:Choice>
              <mc:Fallback>
                <p:oleObj name="Equation" r:id="rId11" imgW="45110400" imgH="109728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562600"/>
                        <a:ext cx="39370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71" name="Object 11"/>
          <p:cNvGraphicFramePr>
            <a:graphicFrameLocks noChangeAspect="1"/>
          </p:cNvGraphicFramePr>
          <p:nvPr/>
        </p:nvGraphicFramePr>
        <p:xfrm>
          <a:off x="7050088" y="5575300"/>
          <a:ext cx="17986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82" name="Equation" r:id="rId13" imgW="24079200" imgH="10058400" progId="Equation.3">
                  <p:embed/>
                </p:oleObj>
              </mc:Choice>
              <mc:Fallback>
                <p:oleObj name="Equation" r:id="rId13" imgW="24079200" imgH="100584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5575300"/>
                        <a:ext cx="1798637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1968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400675" y="1520825"/>
            <a:ext cx="3276600" cy="3060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83568" y="1484784"/>
            <a:ext cx="777686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support vectors are indicated </a:t>
            </a:r>
            <a:br>
              <a:rPr lang="en-US" sz="2400" dirty="0"/>
            </a:br>
            <a:r>
              <a:rPr lang="en-US" sz="2400" dirty="0"/>
              <a:t>by the circles around them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Datapoints</a:t>
            </a:r>
            <a:r>
              <a:rPr lang="en-US" sz="2400" dirty="0"/>
              <a:t> in this subset  are</a:t>
            </a:r>
            <a:br>
              <a:rPr lang="en-US" sz="2400" dirty="0"/>
            </a:br>
            <a:r>
              <a:rPr lang="en-US" sz="2400" dirty="0"/>
              <a:t> called “support vectors”</a:t>
            </a:r>
          </a:p>
          <a:p>
            <a:pPr marL="0" lvl="1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It will be useful computationally </a:t>
            </a:r>
            <a:br>
              <a:rPr lang="en-US" sz="2400" dirty="0"/>
            </a:br>
            <a:r>
              <a:rPr lang="en-US" sz="2400" dirty="0"/>
              <a:t>if only a small fraction of the </a:t>
            </a:r>
            <a:br>
              <a:rPr lang="en-US" sz="2400" dirty="0"/>
            </a:br>
            <a:r>
              <a:rPr lang="en-US" sz="2400" dirty="0"/>
              <a:t>data points are support vectors,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Since, we use the support vectors to decide which side of the separator a test case is on</a:t>
            </a:r>
          </a:p>
          <a:p>
            <a:pPr>
              <a:spcBef>
                <a:spcPct val="50000"/>
              </a:spcBef>
            </a:pP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6372225" y="2709863"/>
            <a:ext cx="73025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6300788" y="3284538"/>
            <a:ext cx="73025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6624638" y="3321050"/>
            <a:ext cx="7302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7164388" y="3643313"/>
            <a:ext cx="73025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7089775" y="4041775"/>
            <a:ext cx="7302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7416800" y="2133600"/>
            <a:ext cx="73025" cy="71438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6229350" y="1809750"/>
            <a:ext cx="2087563" cy="2555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7453313" y="2455863"/>
            <a:ext cx="73025" cy="71437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7775575" y="2635250"/>
            <a:ext cx="73025" cy="71438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7561263" y="2817813"/>
            <a:ext cx="73025" cy="71437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8134350" y="2994025"/>
            <a:ext cx="73025" cy="71438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6" name="Oval 17"/>
          <p:cNvSpPr>
            <a:spLocks noChangeArrowheads="1"/>
          </p:cNvSpPr>
          <p:nvPr/>
        </p:nvSpPr>
        <p:spPr bwMode="auto">
          <a:xfrm>
            <a:off x="8423275" y="3646488"/>
            <a:ext cx="73025" cy="71437"/>
          </a:xfrm>
          <a:prstGeom prst="ellipse">
            <a:avLst/>
          </a:prstGeom>
          <a:solidFill>
            <a:srgbClr val="3333CC"/>
          </a:solidFill>
          <a:ln w="9525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7" name="Oval 18"/>
          <p:cNvSpPr>
            <a:spLocks noChangeArrowheads="1"/>
          </p:cNvSpPr>
          <p:nvPr/>
        </p:nvSpPr>
        <p:spPr bwMode="auto">
          <a:xfrm>
            <a:off x="6264275" y="2601913"/>
            <a:ext cx="288925" cy="288925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8" name="Oval 19"/>
          <p:cNvSpPr>
            <a:spLocks noChangeArrowheads="1"/>
          </p:cNvSpPr>
          <p:nvPr/>
        </p:nvSpPr>
        <p:spPr bwMode="auto">
          <a:xfrm>
            <a:off x="7451725" y="2709863"/>
            <a:ext cx="288925" cy="288925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9" name="Oval 20"/>
          <p:cNvSpPr>
            <a:spLocks noChangeArrowheads="1"/>
          </p:cNvSpPr>
          <p:nvPr/>
        </p:nvSpPr>
        <p:spPr bwMode="auto">
          <a:xfrm>
            <a:off x="7056438" y="3536950"/>
            <a:ext cx="288925" cy="288925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7988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want to maximize:</a:t>
            </a:r>
          </a:p>
          <a:p>
            <a:endParaRPr lang="en-US"/>
          </a:p>
          <a:p>
            <a:pPr lvl="1"/>
            <a:r>
              <a:rPr lang="en-US"/>
              <a:t>Which is equivalent to minimizing:</a:t>
            </a:r>
          </a:p>
          <a:p>
            <a:endParaRPr lang="en-US"/>
          </a:p>
          <a:p>
            <a:pPr lvl="1"/>
            <a:r>
              <a:rPr lang="en-US"/>
              <a:t>But subjected to the following constraints: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2"/>
            <a:r>
              <a:rPr lang="en-US"/>
              <a:t> This is a constrained optimization problem</a:t>
            </a:r>
          </a:p>
          <a:p>
            <a:pPr lvl="3"/>
            <a:r>
              <a:rPr lang="en-US"/>
              <a:t>Numerical approaches to solve it (e.g., quadratic programming)</a:t>
            </a:r>
          </a:p>
        </p:txBody>
      </p:sp>
      <p:graphicFrame>
        <p:nvGraphicFramePr>
          <p:cNvPr id="1091588" name="Object 4"/>
          <p:cNvGraphicFramePr>
            <a:graphicFrameLocks noChangeAspect="1"/>
          </p:cNvGraphicFramePr>
          <p:nvPr/>
        </p:nvGraphicFramePr>
        <p:xfrm>
          <a:off x="4716016" y="1628800"/>
          <a:ext cx="2286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9" name="Equation" r:id="rId3" imgW="24079200" imgH="10058400" progId="Equation.3">
                  <p:embed/>
                </p:oleObj>
              </mc:Choice>
              <mc:Fallback>
                <p:oleObj name="Equation" r:id="rId3" imgW="24079200" imgH="100584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628800"/>
                        <a:ext cx="22860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1589" name="Object 5"/>
          <p:cNvGraphicFramePr>
            <a:graphicFrameLocks noChangeAspect="1"/>
          </p:cNvGraphicFramePr>
          <p:nvPr/>
        </p:nvGraphicFramePr>
        <p:xfrm>
          <a:off x="2123728" y="4581128"/>
          <a:ext cx="50180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0" name="Equation" r:id="rId5" imgW="46939200" imgH="11582400" progId="Equation.3">
                  <p:embed/>
                </p:oleObj>
              </mc:Choice>
              <mc:Fallback>
                <p:oleObj name="Equation" r:id="rId5" imgW="46939200" imgH="115824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581128"/>
                        <a:ext cx="5018087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1590" name="Object 6"/>
          <p:cNvGraphicFramePr>
            <a:graphicFrameLocks noChangeAspect="1"/>
          </p:cNvGraphicFramePr>
          <p:nvPr/>
        </p:nvGraphicFramePr>
        <p:xfrm>
          <a:off x="6156176" y="2852936"/>
          <a:ext cx="19383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1" name="Equation" r:id="rId7" imgW="20421600" imgH="10058400" progId="Equation.3">
                  <p:embed/>
                </p:oleObj>
              </mc:Choice>
              <mc:Fallback>
                <p:oleObj name="Equation" r:id="rId7" imgW="20421600" imgH="100584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852936"/>
                        <a:ext cx="1938338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1221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84784"/>
            <a:ext cx="7693025" cy="4029075"/>
          </a:xfrm>
        </p:spPr>
        <p:txBody>
          <a:bodyPr/>
          <a:lstStyle/>
          <a:p>
            <a:r>
              <a:rPr lang="en-US" dirty="0"/>
              <a:t>What if the problem is not linearly separable?</a:t>
            </a:r>
          </a:p>
        </p:txBody>
      </p:sp>
      <p:graphicFrame>
        <p:nvGraphicFramePr>
          <p:cNvPr id="109261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1917700"/>
          <a:ext cx="47244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9" name="Visio" r:id="rId3" imgW="7432040" imgH="7017225" progId="">
                  <p:embed/>
                </p:oleObj>
              </mc:Choice>
              <mc:Fallback>
                <p:oleObj name="Visio" r:id="rId3" imgW="7432040" imgH="7017225" progId="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17700"/>
                        <a:ext cx="4724400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14600" y="2590800"/>
            <a:ext cx="4038600" cy="3124200"/>
            <a:chOff x="1584" y="1632"/>
            <a:chExt cx="2544" cy="1968"/>
          </a:xfrm>
        </p:grpSpPr>
        <p:sp>
          <p:nvSpPr>
            <p:cNvPr id="1092614" name="Oval 6"/>
            <p:cNvSpPr>
              <a:spLocks noChangeArrowheads="1"/>
            </p:cNvSpPr>
            <p:nvPr/>
          </p:nvSpPr>
          <p:spPr bwMode="auto">
            <a:xfrm>
              <a:off x="1584" y="1632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092615" name="Oval 7"/>
            <p:cNvSpPr>
              <a:spLocks noChangeArrowheads="1"/>
            </p:cNvSpPr>
            <p:nvPr/>
          </p:nvSpPr>
          <p:spPr bwMode="auto">
            <a:xfrm>
              <a:off x="2304" y="2208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092616" name="Oval 8"/>
            <p:cNvSpPr>
              <a:spLocks noChangeArrowheads="1"/>
            </p:cNvSpPr>
            <p:nvPr/>
          </p:nvSpPr>
          <p:spPr bwMode="auto">
            <a:xfrm>
              <a:off x="2208" y="168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092617" name="Oval 9"/>
            <p:cNvSpPr>
              <a:spLocks noChangeArrowheads="1"/>
            </p:cNvSpPr>
            <p:nvPr/>
          </p:nvSpPr>
          <p:spPr bwMode="auto">
            <a:xfrm>
              <a:off x="2832" y="3264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092618" name="Oval 10"/>
            <p:cNvSpPr>
              <a:spLocks noChangeArrowheads="1"/>
            </p:cNvSpPr>
            <p:nvPr/>
          </p:nvSpPr>
          <p:spPr bwMode="auto">
            <a:xfrm>
              <a:off x="3312" y="240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  <p:sp>
          <p:nvSpPr>
            <p:cNvPr id="1092619" name="Oval 11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ar-SA"/>
            </a:p>
          </p:txBody>
        </p:sp>
      </p:grpSp>
    </p:spTree>
    <p:extLst>
      <p:ext uri="{BB962C8B-B14F-4D97-AF65-F5344CB8AC3E}">
        <p14:creationId xmlns:p14="http://schemas.microsoft.com/office/powerpoint/2010/main" val="323640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556792"/>
            <a:ext cx="7693025" cy="4029075"/>
          </a:xfrm>
        </p:spPr>
        <p:txBody>
          <a:bodyPr/>
          <a:lstStyle/>
          <a:p>
            <a:pPr lvl="1"/>
            <a:r>
              <a:rPr lang="en-US" dirty="0"/>
              <a:t>Introduce slack variables</a:t>
            </a:r>
          </a:p>
          <a:p>
            <a:pPr lvl="2"/>
            <a:r>
              <a:rPr lang="en-US" dirty="0"/>
              <a:t> Need to minimize: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 Subject to: </a:t>
            </a:r>
          </a:p>
        </p:txBody>
      </p:sp>
      <p:graphicFrame>
        <p:nvGraphicFramePr>
          <p:cNvPr id="1093636" name="Object 4"/>
          <p:cNvGraphicFramePr>
            <a:graphicFrameLocks noChangeAspect="1"/>
          </p:cNvGraphicFramePr>
          <p:nvPr/>
        </p:nvGraphicFramePr>
        <p:xfrm>
          <a:off x="1808163" y="3657600"/>
          <a:ext cx="566896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3" name="Equation" r:id="rId3" imgW="53035200" imgH="11582400" progId="Equation.3">
                  <p:embed/>
                </p:oleObj>
              </mc:Choice>
              <mc:Fallback>
                <p:oleObj name="Equation" r:id="rId3" imgW="53035200" imgH="115824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3657600"/>
                        <a:ext cx="5668962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37" name="Object 5"/>
          <p:cNvGraphicFramePr>
            <a:graphicFrameLocks noChangeAspect="1"/>
          </p:cNvGraphicFramePr>
          <p:nvPr/>
        </p:nvGraphicFramePr>
        <p:xfrm>
          <a:off x="4648200" y="2133600"/>
          <a:ext cx="3587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4" name="Equation" r:id="rId5" imgW="37795200" imgH="10972800" progId="Equation.3">
                  <p:embed/>
                </p:oleObj>
              </mc:Choice>
              <mc:Fallback>
                <p:oleObj name="Equation" r:id="rId5" imgW="37795200" imgH="109728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33600"/>
                        <a:ext cx="3587750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3638" name="Oval 6"/>
          <p:cNvSpPr>
            <a:spLocks noChangeArrowheads="1"/>
          </p:cNvSpPr>
          <p:nvPr/>
        </p:nvSpPr>
        <p:spPr bwMode="auto">
          <a:xfrm>
            <a:off x="6400800" y="3657600"/>
            <a:ext cx="11430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1093639" name="Oval 7"/>
          <p:cNvSpPr>
            <a:spLocks noChangeArrowheads="1"/>
          </p:cNvSpPr>
          <p:nvPr/>
        </p:nvSpPr>
        <p:spPr bwMode="auto">
          <a:xfrm>
            <a:off x="6324600" y="4191000"/>
            <a:ext cx="12954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715207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Nonlinear Support Vector Machines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693025" cy="4029075"/>
          </a:xfrm>
        </p:spPr>
        <p:txBody>
          <a:bodyPr/>
          <a:lstStyle/>
          <a:p>
            <a:r>
              <a:rPr lang="en-US" dirty="0"/>
              <a:t>What if decision boundary is not linear?</a:t>
            </a:r>
          </a:p>
        </p:txBody>
      </p:sp>
      <p:pic>
        <p:nvPicPr>
          <p:cNvPr id="109466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15616" y="1844824"/>
            <a:ext cx="6172200" cy="4629150"/>
          </a:xfrm>
          <a:noFill/>
          <a:ln/>
        </p:spPr>
      </p:pic>
      <p:sp>
        <p:nvSpPr>
          <p:cNvPr id="1094661" name="Arc 5"/>
          <p:cNvSpPr>
            <a:spLocks/>
          </p:cNvSpPr>
          <p:nvPr/>
        </p:nvSpPr>
        <p:spPr bwMode="auto">
          <a:xfrm rot="13286533">
            <a:off x="2996016" y="3642720"/>
            <a:ext cx="3962400" cy="2176462"/>
          </a:xfrm>
          <a:custGeom>
            <a:avLst/>
            <a:gdLst>
              <a:gd name="G0" fmla="+- 0 0 0"/>
              <a:gd name="G1" fmla="+- 21486 0 0"/>
              <a:gd name="G2" fmla="+- 21600 0 0"/>
              <a:gd name="T0" fmla="*/ 2220 w 21600"/>
              <a:gd name="T1" fmla="*/ 0 h 42318"/>
              <a:gd name="T2" fmla="*/ 5710 w 21600"/>
              <a:gd name="T3" fmla="*/ 42318 h 42318"/>
              <a:gd name="T4" fmla="*/ 0 w 21600"/>
              <a:gd name="T5" fmla="*/ 21486 h 42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318" fill="none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</a:path>
              <a:path w="21600" h="42318" stroke="0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  <a:lnTo>
                  <a:pt x="0" y="21486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42157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Nonlinear Support Vector Machines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12776"/>
            <a:ext cx="7693025" cy="4029075"/>
          </a:xfrm>
        </p:spPr>
        <p:txBody>
          <a:bodyPr/>
          <a:lstStyle/>
          <a:p>
            <a:r>
              <a:rPr lang="en-US" dirty="0"/>
              <a:t>Transform data into higher dimensional space</a:t>
            </a:r>
          </a:p>
        </p:txBody>
      </p:sp>
      <p:pic>
        <p:nvPicPr>
          <p:cNvPr id="1095684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75656" y="2060848"/>
            <a:ext cx="6172200" cy="462915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060095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Nonlinear Support Vector Machines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12776"/>
            <a:ext cx="7693025" cy="4029075"/>
          </a:xfrm>
        </p:spPr>
        <p:txBody>
          <a:bodyPr/>
          <a:lstStyle/>
          <a:p>
            <a:r>
              <a:rPr lang="en-US" dirty="0"/>
              <a:t>Kernel Trick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7624" y="1988840"/>
            <a:ext cx="74991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80E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has a technique called the kernel</a:t>
            </a:r>
            <a:r>
              <a:rPr lang="en-GB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trick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080E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80E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functions which takes low dimensional input space and transform it to a higher dimensional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80E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80E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it converts not separable problem to separable problem, these functions are called kernels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80E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80E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mostly useful in non-linear separation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80E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http://crsouza.com/2010/03/17/kernel-functions-for-machine-learning-applications/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85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533400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813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8229600" cy="3328392"/>
          </a:xfrm>
        </p:spPr>
        <p:txBody>
          <a:bodyPr/>
          <a:lstStyle/>
          <a:p>
            <a:pPr eaLnBrk="1" hangingPunct="1">
              <a:buClr>
                <a:schemeClr val="folHlink"/>
              </a:buClr>
              <a:buSzPct val="60000"/>
            </a:pPr>
            <a:r>
              <a:rPr lang="en-US" dirty="0"/>
              <a:t>Introduction to Data Mining </a:t>
            </a:r>
            <a:r>
              <a:rPr lang="en-US" sz="2400" dirty="0"/>
              <a:t>by Tan, Steinbach, Kumar (Lecture Slides)</a:t>
            </a: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en-GB" sz="2400" dirty="0">
                <a:hlinkClick r:id="rId3"/>
              </a:rPr>
              <a:t>https://www.analyticsvidhya.com/blog/2015/10/understaing-support-vector-machine-example-code/</a:t>
            </a:r>
            <a:endParaRPr lang="en-GB" sz="2400" dirty="0"/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en-GB" sz="2400" dirty="0">
                <a:hlinkClick r:id="rId4"/>
              </a:rPr>
              <a:t>http://www.svm-tutorial.com/2014/11/svm-understanding-math-part-1/</a:t>
            </a:r>
            <a:endParaRPr lang="en-GB" sz="2400" dirty="0"/>
          </a:p>
          <a:p>
            <a:pPr eaLnBrk="1" hangingPunct="1">
              <a:buClr>
                <a:schemeClr val="folHlink"/>
              </a:buClr>
              <a:buSzPct val="60000"/>
            </a:pPr>
            <a:endParaRPr lang="en-GB" sz="2400" dirty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3"/>
          <p:cNvSpPr txBox="1">
            <a:spLocks noChangeArrowheads="1"/>
          </p:cNvSpPr>
          <p:nvPr/>
        </p:nvSpPr>
        <p:spPr bwMode="auto">
          <a:xfrm>
            <a:off x="2438400" y="2819400"/>
            <a:ext cx="4343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/>
              <a:t>Questions!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7693025" cy="4029075"/>
          </a:xfrm>
        </p:spPr>
        <p:txBody>
          <a:bodyPr/>
          <a:lstStyle/>
          <a:p>
            <a:r>
              <a:rPr lang="en-US" dirty="0"/>
              <a:t>Theoretically well motivated algorithm: developed from Statistical Learning Theory (</a:t>
            </a:r>
            <a:r>
              <a:rPr lang="en-US" dirty="0" err="1"/>
              <a:t>Vapnik</a:t>
            </a:r>
            <a:r>
              <a:rPr lang="en-US" dirty="0"/>
              <a:t> &amp; </a:t>
            </a:r>
            <a:r>
              <a:rPr lang="en-US" dirty="0" err="1"/>
              <a:t>Chervonenkis</a:t>
            </a:r>
            <a:r>
              <a:rPr lang="en-US" dirty="0"/>
              <a:t>) since the 60s</a:t>
            </a:r>
          </a:p>
          <a:p>
            <a:endParaRPr lang="en-US" dirty="0"/>
          </a:p>
          <a:p>
            <a:r>
              <a:rPr lang="en-US" dirty="0"/>
              <a:t>Empirically good performance: successful applications in many </a:t>
            </a:r>
            <a:r>
              <a:rPr lang="en-US" dirty="0" err="1"/>
              <a:t>ﬁelds</a:t>
            </a:r>
            <a:r>
              <a:rPr lang="en-US" dirty="0"/>
              <a:t> (bioinformatics, text, image recognition, . . . )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88756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7693025" cy="4029075"/>
          </a:xfrm>
        </p:spPr>
        <p:txBody>
          <a:bodyPr/>
          <a:lstStyle/>
          <a:p>
            <a:r>
              <a:rPr lang="en-US" dirty="0"/>
              <a:t>Centralized website: www.kernel-machines.org.</a:t>
            </a:r>
          </a:p>
          <a:p>
            <a:r>
              <a:rPr lang="en-US" dirty="0"/>
              <a:t>Several textbooks, e.g. ”An introduction to Support Vector Machines” by </a:t>
            </a:r>
            <a:r>
              <a:rPr lang="en-US" dirty="0" err="1"/>
              <a:t>Cristianini</a:t>
            </a:r>
            <a:r>
              <a:rPr lang="en-US" dirty="0"/>
              <a:t> and </a:t>
            </a:r>
            <a:r>
              <a:rPr lang="en-US" dirty="0" err="1"/>
              <a:t>Shawe</a:t>
            </a:r>
            <a:r>
              <a:rPr lang="en-US" dirty="0"/>
              <a:t>-Taylor is one.</a:t>
            </a:r>
          </a:p>
          <a:p>
            <a:r>
              <a:rPr lang="en-US" dirty="0"/>
              <a:t>A large and diverse community work on them: from machine learning, optimization, statistics, neural networks, functional analysis, etc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66775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i="1" dirty="0"/>
              <a:t>The goal of a support vector machine is to find  the optimal separating hyperplane which maximizes the margin of the training data</a:t>
            </a:r>
          </a:p>
          <a:p>
            <a:pPr algn="just"/>
            <a:r>
              <a:rPr lang="en-GB" dirty="0"/>
              <a:t>Support Vector Machine” (SVM) is a supervised machine learning algorithm which can be used for both classification or regression challenges</a:t>
            </a:r>
          </a:p>
          <a:p>
            <a:pPr algn="just"/>
            <a:r>
              <a:rPr lang="en-GB" dirty="0"/>
              <a:t>However,  it is mostly used in classification problems</a:t>
            </a:r>
          </a:p>
        </p:txBody>
      </p:sp>
    </p:spTree>
    <p:extLst>
      <p:ext uri="{BB962C8B-B14F-4D97-AF65-F5344CB8AC3E}">
        <p14:creationId xmlns:p14="http://schemas.microsoft.com/office/powerpoint/2010/main" val="1175186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https://www.analyticsvidhya.com/wp-content/uploads/2015/10/SVM_1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5378535" cy="384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09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4419" name="Rectangle 10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Find a linear </a:t>
            </a:r>
            <a:r>
              <a:rPr lang="en-US" sz="2000" dirty="0" err="1"/>
              <a:t>hyperplane</a:t>
            </a:r>
            <a:r>
              <a:rPr lang="en-US" sz="2000" dirty="0"/>
              <a:t> (decision boundary) that will separate the data</a:t>
            </a:r>
          </a:p>
        </p:txBody>
      </p:sp>
      <p:graphicFrame>
        <p:nvGraphicFramePr>
          <p:cNvPr id="1084420" name="Object 102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31" name="Visio" r:id="rId3" imgW="7432040" imgH="7017225" progId="">
                  <p:embed/>
                </p:oleObj>
              </mc:Choice>
              <mc:Fallback>
                <p:oleObj name="Visio" r:id="rId3" imgW="7432040" imgH="7017225" progId="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6701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54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One Possible Solution</a:t>
            </a:r>
          </a:p>
        </p:txBody>
      </p:sp>
      <p:graphicFrame>
        <p:nvGraphicFramePr>
          <p:cNvPr id="108544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7" name="Visio" r:id="rId3" imgW="7432040" imgH="7017225" progId="">
                  <p:embed/>
                </p:oleObj>
              </mc:Choice>
              <mc:Fallback>
                <p:oleObj name="Visio" r:id="rId3" imgW="7432040" imgH="7017225" progId="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870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Machines</a:t>
            </a:r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Another possible solution</a:t>
            </a:r>
          </a:p>
        </p:txBody>
      </p:sp>
      <p:graphicFrame>
        <p:nvGraphicFramePr>
          <p:cNvPr id="108646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8903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3" name="Visio" r:id="rId3" imgW="7432040" imgH="7017225" progId="">
                  <p:embed/>
                </p:oleObj>
              </mc:Choice>
              <mc:Fallback>
                <p:oleObj name="Visio" r:id="rId3" imgW="7432040" imgH="7017225" progId="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903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7191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13554</TotalTime>
  <Words>477</Words>
  <Application>Microsoft Office PowerPoint</Application>
  <PresentationFormat>On-screen Show (4:3)</PresentationFormat>
  <Paragraphs>121</Paragraphs>
  <Slides>29</Slides>
  <Notes>8</Notes>
  <HiddenSlides>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Open Sans</vt:lpstr>
      <vt:lpstr>Raleway</vt:lpstr>
      <vt:lpstr>Times New Roman</vt:lpstr>
      <vt:lpstr>Wingdings</vt:lpstr>
      <vt:lpstr>Capsules</vt:lpstr>
      <vt:lpstr>Visio</vt:lpstr>
      <vt:lpstr>Equation</vt:lpstr>
      <vt:lpstr>Support Vector Machines </vt:lpstr>
      <vt:lpstr>Classification Techniques</vt:lpstr>
      <vt:lpstr>Support Vector Machines</vt:lpstr>
      <vt:lpstr>Support Vector Machines</vt:lpstr>
      <vt:lpstr>Support Vector Machine</vt:lpstr>
      <vt:lpstr>PowerPoint Presentation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What is a Hyperplane</vt:lpstr>
      <vt:lpstr>Identify the right hyper-plane (Scenario-1)</vt:lpstr>
      <vt:lpstr>Identify the right hyper-plane (Scenario-2)</vt:lpstr>
      <vt:lpstr>Identify the right hyper-plane (Scenario-2)</vt:lpstr>
      <vt:lpstr>Identify the right hyper-plane (Scenario-3)</vt:lpstr>
      <vt:lpstr>Identify the right hyper-plane (Scenario-4)</vt:lpstr>
      <vt:lpstr>Identify the right hyper-plane (Scenario-5)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Nonlinear Support Vector Machines</vt:lpstr>
      <vt:lpstr>Nonlinear Support Vector Machines</vt:lpstr>
      <vt:lpstr>Nonlinear Support Vector Machines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Tahir</dc:creator>
  <cp:lastModifiedBy>CS-Routation-1</cp:lastModifiedBy>
  <cp:revision>491</cp:revision>
  <cp:lastPrinted>1601-01-01T00:00:00Z</cp:lastPrinted>
  <dcterms:created xsi:type="dcterms:W3CDTF">1601-01-01T00:00:00Z</dcterms:created>
  <dcterms:modified xsi:type="dcterms:W3CDTF">2020-11-23T13:09:48Z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