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CA8354-3835-4854-ABC0-4ADF642D7ED1}">
  <a:tblStyle styleId="{08CA8354-3835-4854-ABC0-4ADF642D7ED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0" name="Google Shape;3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5" name="Google Shape;36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en.wikipedia.org/wiki/Newton%27s_method_in_optimization" TargetMode="External"/><Relationship Id="rId4" Type="http://schemas.openxmlformats.org/officeDocument/2006/relationships/hyperlink" Target="https://en.wikipedia.org/wiki/Curvature" TargetMode="External"/><Relationship Id="rId5"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towardsdatascience.com/simple-guide-for-ensemble-learning-methods-d87cc68705a2" TargetMode="External"/><Relationship Id="rId4" Type="http://schemas.openxmlformats.org/officeDocument/2006/relationships/hyperlink" Target="https://cse.iitk.ac.in/users/piyush/courses/ml_autumn16/771A_lec21_slid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Ensemble Learning</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Lecture 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Advanced Ensemble techniques</a:t>
            </a:r>
            <a:endParaRPr/>
          </a:p>
        </p:txBody>
      </p:sp>
      <p:sp>
        <p:nvSpPr>
          <p:cNvPr id="152" name="Google Shape;152;p22"/>
          <p:cNvSpPr txBox="1"/>
          <p:nvPr/>
        </p:nvSpPr>
        <p:spPr>
          <a:xfrm>
            <a:off x="457200" y="1600201"/>
            <a:ext cx="8077200" cy="2666999"/>
          </a:xfrm>
          <a:prstGeom prst="rect">
            <a:avLst/>
          </a:prstGeom>
          <a:noFill/>
          <a:ln>
            <a:noFill/>
          </a:ln>
        </p:spPr>
        <p:txBody>
          <a:bodyPr anchorCtr="0" anchor="t" bIns="45700" lIns="91425" spcFirstLastPara="1" rIns="91425" wrap="square" tIns="45700">
            <a:noAutofit/>
          </a:bodyPr>
          <a:lstStyle/>
          <a:p>
            <a:pPr indent="-514350" lvl="0" marL="514350" marR="0" rtl="0" algn="l">
              <a:lnSpc>
                <a:spcPct val="80000"/>
              </a:lnSpc>
              <a:spcBef>
                <a:spcPts val="0"/>
              </a:spcBef>
              <a:spcAft>
                <a:spcPts val="0"/>
              </a:spcAft>
              <a:buClr>
                <a:schemeClr val="dk1"/>
              </a:buClr>
              <a:buSzPts val="2590"/>
              <a:buFont typeface="Arial"/>
              <a:buChar char="•"/>
            </a:pPr>
            <a:r>
              <a:rPr lang="en-US" sz="2590">
                <a:solidFill>
                  <a:schemeClr val="dk1"/>
                </a:solidFill>
                <a:latin typeface="Calibri"/>
                <a:ea typeface="Calibri"/>
                <a:cs typeface="Calibri"/>
                <a:sym typeface="Calibri"/>
              </a:rPr>
              <a:t>Instead of training different models on same data, train same model multiple times on different data sets, and “combine” these “different” models</a:t>
            </a:r>
            <a:endParaRPr/>
          </a:p>
          <a:p>
            <a:pPr indent="-514350" lvl="0" marL="514350" marR="0" rtl="0" algn="l">
              <a:lnSpc>
                <a:spcPct val="80000"/>
              </a:lnSpc>
              <a:spcBef>
                <a:spcPts val="518"/>
              </a:spcBef>
              <a:spcAft>
                <a:spcPts val="0"/>
              </a:spcAft>
              <a:buClr>
                <a:schemeClr val="dk1"/>
              </a:buClr>
              <a:buSzPts val="2590"/>
              <a:buFont typeface="Arial"/>
              <a:buChar char="•"/>
            </a:pPr>
            <a:r>
              <a:rPr lang="en-US" sz="2590">
                <a:solidFill>
                  <a:schemeClr val="dk1"/>
                </a:solidFill>
                <a:latin typeface="Calibri"/>
                <a:ea typeface="Calibri"/>
                <a:cs typeface="Calibri"/>
                <a:sym typeface="Calibri"/>
              </a:rPr>
              <a:t>We can use some simple/weak model as the base model</a:t>
            </a:r>
            <a:endParaRPr/>
          </a:p>
          <a:p>
            <a:pPr indent="-514350" lvl="0" marL="514350" marR="0" rtl="0" algn="l">
              <a:lnSpc>
                <a:spcPct val="80000"/>
              </a:lnSpc>
              <a:spcBef>
                <a:spcPts val="518"/>
              </a:spcBef>
              <a:spcAft>
                <a:spcPts val="0"/>
              </a:spcAft>
              <a:buClr>
                <a:schemeClr val="dk1"/>
              </a:buClr>
              <a:buSzPts val="2590"/>
              <a:buFont typeface="Arial"/>
              <a:buChar char="•"/>
            </a:pPr>
            <a:r>
              <a:rPr lang="en-US" sz="2590">
                <a:solidFill>
                  <a:schemeClr val="dk1"/>
                </a:solidFill>
                <a:latin typeface="Calibri"/>
                <a:ea typeface="Calibri"/>
                <a:cs typeface="Calibri"/>
                <a:sym typeface="Calibri"/>
              </a:rPr>
              <a:t>How do we get multiple training data sets (in practice, we only have one data set at training time)?</a:t>
            </a:r>
            <a:endParaRPr sz="2590">
              <a:solidFill>
                <a:schemeClr val="dk1"/>
              </a:solidFill>
              <a:latin typeface="Calibri"/>
              <a:ea typeface="Calibri"/>
              <a:cs typeface="Calibri"/>
              <a:sym typeface="Calibri"/>
            </a:endParaRPr>
          </a:p>
        </p:txBody>
      </p:sp>
      <p:pic>
        <p:nvPicPr>
          <p:cNvPr id="153" name="Google Shape;153;p22"/>
          <p:cNvPicPr preferRelativeResize="0"/>
          <p:nvPr/>
        </p:nvPicPr>
        <p:blipFill rotWithShape="1">
          <a:blip r:embed="rId3">
            <a:alphaModFix/>
          </a:blip>
          <a:srcRect b="0" l="0" r="0" t="0"/>
          <a:stretch/>
        </p:blipFill>
        <p:spPr>
          <a:xfrm>
            <a:off x="1295400" y="4038601"/>
            <a:ext cx="6553200" cy="28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Bagging</a:t>
            </a:r>
            <a:endParaRPr/>
          </a:p>
        </p:txBody>
      </p:sp>
      <p:sp>
        <p:nvSpPr>
          <p:cNvPr id="159" name="Google Shape;159;p23"/>
          <p:cNvSpPr txBox="1"/>
          <p:nvPr>
            <p:ph idx="1" type="body"/>
          </p:nvPr>
        </p:nvSpPr>
        <p:spPr>
          <a:xfrm>
            <a:off x="457200" y="1600200"/>
            <a:ext cx="83058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sz="2200"/>
              <a:t>Bagging stands for Bootstrap Aggregation (Breiman 1994)</a:t>
            </a:r>
            <a:endParaRPr/>
          </a:p>
          <a:p>
            <a:pPr indent="-342900" lvl="0" marL="342900" rtl="0" algn="l">
              <a:spcBef>
                <a:spcPts val="440"/>
              </a:spcBef>
              <a:spcAft>
                <a:spcPts val="0"/>
              </a:spcAft>
              <a:buClr>
                <a:schemeClr val="dk1"/>
              </a:buClr>
              <a:buSzPts val="2200"/>
              <a:buChar char="•"/>
            </a:pPr>
            <a:r>
              <a:rPr lang="en-US" sz="2200"/>
              <a:t>Simple idea: generate M bootstrap samples from your original training set. Train on each one to get          and average them </a:t>
            </a:r>
            <a:endParaRPr sz="2200"/>
          </a:p>
          <a:p>
            <a:pPr indent="-203200" lvl="0" marL="342900" rtl="0" algn="l">
              <a:spcBef>
                <a:spcPts val="440"/>
              </a:spcBef>
              <a:spcAft>
                <a:spcPts val="0"/>
              </a:spcAft>
              <a:buClr>
                <a:schemeClr val="dk1"/>
              </a:buClr>
              <a:buSzPts val="2200"/>
              <a:buNone/>
            </a:pPr>
            <a:r>
              <a:t/>
            </a:r>
            <a:endParaRPr sz="2200"/>
          </a:p>
          <a:p>
            <a:pPr indent="-203200" lvl="0" marL="342900" rtl="0" algn="l">
              <a:spcBef>
                <a:spcPts val="440"/>
              </a:spcBef>
              <a:spcAft>
                <a:spcPts val="0"/>
              </a:spcAft>
              <a:buClr>
                <a:schemeClr val="dk1"/>
              </a:buClr>
              <a:buSzPts val="2200"/>
              <a:buNone/>
            </a:pPr>
            <a:r>
              <a:t/>
            </a:r>
            <a:endParaRPr sz="2200"/>
          </a:p>
          <a:p>
            <a:pPr indent="-203200" lvl="0" marL="342900" rtl="0" algn="l">
              <a:spcBef>
                <a:spcPts val="440"/>
              </a:spcBef>
              <a:spcAft>
                <a:spcPts val="0"/>
              </a:spcAft>
              <a:buClr>
                <a:schemeClr val="dk1"/>
              </a:buClr>
              <a:buSzPts val="2200"/>
              <a:buNone/>
            </a:pPr>
            <a:r>
              <a:t/>
            </a:r>
            <a:endParaRPr sz="2200"/>
          </a:p>
          <a:p>
            <a:pPr indent="-342900" lvl="0" marL="342900" rtl="0" algn="l">
              <a:spcBef>
                <a:spcPts val="440"/>
              </a:spcBef>
              <a:spcAft>
                <a:spcPts val="0"/>
              </a:spcAft>
              <a:buClr>
                <a:schemeClr val="dk1"/>
              </a:buClr>
              <a:buSzPts val="2200"/>
              <a:buChar char="•"/>
            </a:pPr>
            <a:r>
              <a:rPr lang="en-US" sz="2200"/>
              <a:t>For Regression: average predictions </a:t>
            </a:r>
            <a:endParaRPr/>
          </a:p>
          <a:p>
            <a:pPr indent="-342900" lvl="0" marL="342900" rtl="0" algn="l">
              <a:spcBef>
                <a:spcPts val="440"/>
              </a:spcBef>
              <a:spcAft>
                <a:spcPts val="0"/>
              </a:spcAft>
              <a:buClr>
                <a:schemeClr val="dk1"/>
              </a:buClr>
              <a:buSzPts val="2200"/>
              <a:buChar char="•"/>
            </a:pPr>
            <a:r>
              <a:rPr lang="en-US" sz="2200"/>
              <a:t>For Classification: average class probabilities (or take the majority vote if only hard outputs available)</a:t>
            </a:r>
            <a:endParaRPr/>
          </a:p>
          <a:p>
            <a:pPr indent="-342900" lvl="0" marL="342900" rtl="0" algn="l">
              <a:spcBef>
                <a:spcPts val="440"/>
              </a:spcBef>
              <a:spcAft>
                <a:spcPts val="0"/>
              </a:spcAft>
              <a:buClr>
                <a:schemeClr val="dk1"/>
              </a:buClr>
              <a:buSzPts val="2200"/>
              <a:buChar char="•"/>
            </a:pPr>
            <a:r>
              <a:rPr lang="en-US" sz="2200"/>
              <a:t>Bagging approximates the Bayesian posterior mean. The more bootstraps the better, so use as many as you have time for.</a:t>
            </a:r>
            <a:endParaRPr/>
          </a:p>
          <a:p>
            <a:pPr indent="-342900" lvl="0" marL="342900" rtl="0" algn="l">
              <a:spcBef>
                <a:spcPts val="440"/>
              </a:spcBef>
              <a:spcAft>
                <a:spcPts val="0"/>
              </a:spcAft>
              <a:buClr>
                <a:schemeClr val="dk1"/>
              </a:buClr>
              <a:buSzPts val="2200"/>
              <a:buChar char="•"/>
            </a:pPr>
            <a:r>
              <a:rPr lang="en-US" sz="2200"/>
              <a:t>Each bootstrap sample is drawn with replacement, so each one contains some duplicates of certain training points and leaves out other training points completely</a:t>
            </a:r>
            <a:endParaRPr sz="2200"/>
          </a:p>
        </p:txBody>
      </p:sp>
      <p:pic>
        <p:nvPicPr>
          <p:cNvPr id="160" name="Google Shape;160;p23"/>
          <p:cNvPicPr preferRelativeResize="0"/>
          <p:nvPr/>
        </p:nvPicPr>
        <p:blipFill rotWithShape="1">
          <a:blip r:embed="rId3">
            <a:alphaModFix/>
          </a:blip>
          <a:srcRect b="0" l="0" r="0" t="0"/>
          <a:stretch/>
        </p:blipFill>
        <p:spPr>
          <a:xfrm>
            <a:off x="3200400" y="2895600"/>
            <a:ext cx="3056465" cy="914400"/>
          </a:xfrm>
          <a:prstGeom prst="rect">
            <a:avLst/>
          </a:prstGeom>
          <a:noFill/>
          <a:ln>
            <a:noFill/>
          </a:ln>
        </p:spPr>
      </p:pic>
      <p:pic>
        <p:nvPicPr>
          <p:cNvPr id="161" name="Google Shape;161;p23"/>
          <p:cNvPicPr preferRelativeResize="0"/>
          <p:nvPr/>
        </p:nvPicPr>
        <p:blipFill rotWithShape="1">
          <a:blip r:embed="rId4">
            <a:alphaModFix/>
          </a:blip>
          <a:srcRect b="0" l="0" r="0" t="0"/>
          <a:stretch/>
        </p:blipFill>
        <p:spPr>
          <a:xfrm>
            <a:off x="5105400" y="2362200"/>
            <a:ext cx="485775"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67" name="Google Shape;16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168" name="Google Shape;168;p24"/>
          <p:cNvPicPr preferRelativeResize="0"/>
          <p:nvPr/>
        </p:nvPicPr>
        <p:blipFill rotWithShape="1">
          <a:blip r:embed="rId3">
            <a:alphaModFix/>
          </a:blip>
          <a:srcRect b="0" l="0" r="0" t="0"/>
          <a:stretch/>
        </p:blipFill>
        <p:spPr>
          <a:xfrm>
            <a:off x="152399" y="457200"/>
            <a:ext cx="8870275" cy="619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Why does bagging work?</a:t>
            </a:r>
            <a:endParaRPr/>
          </a:p>
        </p:txBody>
      </p:sp>
      <p:sp>
        <p:nvSpPr>
          <p:cNvPr id="174" name="Google Shape;17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Bagging reduces variance by voting/ averaging, thus reducing the overall expected error</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In the case of classification there are pathological situations where the overall error might increase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Usually, the more classifiers the better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Random Forests </a:t>
            </a:r>
            <a:endParaRPr/>
          </a:p>
        </p:txBody>
      </p:sp>
      <p:sp>
        <p:nvSpPr>
          <p:cNvPr id="180" name="Google Shape;18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Random forest technique actually uses this concept but it goes a step ahead to further reduce the variance by randomly choosing a subset of features as well for each bootstrapped sample to make the splits while training</a:t>
            </a:r>
            <a:endParaRPr/>
          </a:p>
        </p:txBody>
      </p:sp>
      <p:pic>
        <p:nvPicPr>
          <p:cNvPr id="181" name="Google Shape;181;p26"/>
          <p:cNvPicPr preferRelativeResize="0"/>
          <p:nvPr/>
        </p:nvPicPr>
        <p:blipFill rotWithShape="1">
          <a:blip r:embed="rId3">
            <a:alphaModFix/>
          </a:blip>
          <a:srcRect b="0" l="0" r="0" t="0"/>
          <a:stretch/>
        </p:blipFill>
        <p:spPr>
          <a:xfrm>
            <a:off x="3429000" y="4049733"/>
            <a:ext cx="5324475" cy="28082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Calibri"/>
              <a:buNone/>
            </a:pPr>
            <a:r>
              <a:rPr lang="en-US" sz="3600"/>
              <a:t>Random Forest Algorithm</a:t>
            </a:r>
            <a:endParaRPr sz="3600"/>
          </a:p>
        </p:txBody>
      </p:sp>
      <p:sp>
        <p:nvSpPr>
          <p:cNvPr id="187" name="Google Shape;187;p2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60"/>
              <a:buChar char="•"/>
            </a:pPr>
            <a:r>
              <a:rPr lang="en-US" sz="2960"/>
              <a:t>An ensemble of decision tree (DT) classifiers </a:t>
            </a:r>
            <a:endParaRPr/>
          </a:p>
          <a:p>
            <a:pPr indent="-342900" lvl="0" marL="342900" rtl="0" algn="l">
              <a:lnSpc>
                <a:spcPct val="80000"/>
              </a:lnSpc>
              <a:spcBef>
                <a:spcPts val="592"/>
              </a:spcBef>
              <a:spcAft>
                <a:spcPts val="0"/>
              </a:spcAft>
              <a:buClr>
                <a:schemeClr val="dk1"/>
              </a:buClr>
              <a:buSzPts val="2960"/>
              <a:buChar char="•"/>
            </a:pPr>
            <a:r>
              <a:rPr lang="en-US" sz="2960"/>
              <a:t>Uses bagging on features (each DT will use a random set of features)</a:t>
            </a:r>
            <a:endParaRPr/>
          </a:p>
          <a:p>
            <a:pPr indent="-285750" lvl="1" marL="742950" rtl="0" algn="l">
              <a:lnSpc>
                <a:spcPct val="80000"/>
              </a:lnSpc>
              <a:spcBef>
                <a:spcPts val="518"/>
              </a:spcBef>
              <a:spcAft>
                <a:spcPts val="0"/>
              </a:spcAft>
              <a:buClr>
                <a:schemeClr val="dk1"/>
              </a:buClr>
              <a:buSzPts val="2590"/>
              <a:buChar char="–"/>
            </a:pPr>
            <a:r>
              <a:rPr lang="en-US" sz="2590"/>
              <a:t>Given a total of D features, each DT uses √ D randomly chosen features</a:t>
            </a:r>
            <a:endParaRPr/>
          </a:p>
          <a:p>
            <a:pPr indent="-285750" lvl="1" marL="742950" rtl="0" algn="l">
              <a:lnSpc>
                <a:spcPct val="80000"/>
              </a:lnSpc>
              <a:spcBef>
                <a:spcPts val="518"/>
              </a:spcBef>
              <a:spcAft>
                <a:spcPts val="0"/>
              </a:spcAft>
              <a:buClr>
                <a:schemeClr val="dk1"/>
              </a:buClr>
              <a:buSzPts val="2590"/>
              <a:buChar char="–"/>
            </a:pPr>
            <a:r>
              <a:rPr lang="en-US" sz="2590"/>
              <a:t>Randomly chosen features make the different trees uncorrelated</a:t>
            </a:r>
            <a:endParaRPr/>
          </a:p>
          <a:p>
            <a:pPr indent="-342900" lvl="0" marL="342900" rtl="0" algn="l">
              <a:lnSpc>
                <a:spcPct val="80000"/>
              </a:lnSpc>
              <a:spcBef>
                <a:spcPts val="592"/>
              </a:spcBef>
              <a:spcAft>
                <a:spcPts val="0"/>
              </a:spcAft>
              <a:buClr>
                <a:schemeClr val="dk1"/>
              </a:buClr>
              <a:buSzPts val="2960"/>
              <a:buChar char="•"/>
            </a:pPr>
            <a:r>
              <a:rPr lang="en-US" sz="2960"/>
              <a:t>All DTs usually have the same depth</a:t>
            </a:r>
            <a:endParaRPr/>
          </a:p>
          <a:p>
            <a:pPr indent="-342900" lvl="0" marL="342900" rtl="0" algn="l">
              <a:lnSpc>
                <a:spcPct val="80000"/>
              </a:lnSpc>
              <a:spcBef>
                <a:spcPts val="592"/>
              </a:spcBef>
              <a:spcAft>
                <a:spcPts val="0"/>
              </a:spcAft>
              <a:buClr>
                <a:schemeClr val="dk1"/>
              </a:buClr>
              <a:buSzPts val="2960"/>
              <a:buChar char="•"/>
            </a:pPr>
            <a:r>
              <a:rPr lang="en-US" sz="2960"/>
              <a:t>Each DT will split the training data differently at the leaves</a:t>
            </a:r>
            <a:endParaRPr/>
          </a:p>
          <a:p>
            <a:pPr indent="-342900" lvl="0" marL="342900" rtl="0" algn="l">
              <a:lnSpc>
                <a:spcPct val="80000"/>
              </a:lnSpc>
              <a:spcBef>
                <a:spcPts val="592"/>
              </a:spcBef>
              <a:spcAft>
                <a:spcPts val="0"/>
              </a:spcAft>
              <a:buClr>
                <a:schemeClr val="dk1"/>
              </a:buClr>
              <a:buSzPts val="2960"/>
              <a:buChar char="•"/>
            </a:pPr>
            <a:r>
              <a:rPr lang="en-US" sz="2960"/>
              <a:t>Prediction for a test example votes on/averages predictions from all the DTs</a:t>
            </a:r>
            <a:endParaRPr sz="2960"/>
          </a:p>
        </p:txBody>
      </p:sp>
      <p:pic>
        <p:nvPicPr>
          <p:cNvPr id="188" name="Google Shape;188;p27"/>
          <p:cNvPicPr preferRelativeResize="0"/>
          <p:nvPr/>
        </p:nvPicPr>
        <p:blipFill rotWithShape="1">
          <a:blip r:embed="rId3">
            <a:alphaModFix/>
          </a:blip>
          <a:srcRect b="0" l="0" r="0" t="0"/>
          <a:stretch/>
        </p:blipFill>
        <p:spPr>
          <a:xfrm>
            <a:off x="5497016" y="0"/>
            <a:ext cx="3279151"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8"/>
          <p:cNvSpPr/>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2"/>
                </a:solidFill>
                <a:latin typeface="Times New Roman"/>
                <a:ea typeface="Times New Roman"/>
                <a:cs typeface="Times New Roman"/>
                <a:sym typeface="Times New Roman"/>
              </a:rPr>
              <a:t>Randomization Injection</a:t>
            </a:r>
            <a:endParaRPr/>
          </a:p>
        </p:txBody>
      </p:sp>
      <p:sp>
        <p:nvSpPr>
          <p:cNvPr id="195" name="Google Shape;195;p28"/>
          <p:cNvSpPr/>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Inject some randomization into a standard learning algorithm (usually easy):</a:t>
            </a:r>
            <a:endParaRPr/>
          </a:p>
          <a:p>
            <a:pPr indent="-285750" lvl="1" marL="742950" marR="0" rtl="0" algn="just">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Neural network: random initial weights</a:t>
            </a:r>
            <a:endParaRPr/>
          </a:p>
          <a:p>
            <a:pPr indent="-285750" lvl="1" marL="742950" marR="0" rtl="0" algn="just">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Decision tree: when splitting, choose one of the top </a:t>
            </a:r>
            <a:r>
              <a:rPr b="0" i="1" lang="en-US" sz="2800" u="none" cap="none" strike="noStrike">
                <a:solidFill>
                  <a:schemeClr val="dk1"/>
                </a:solidFill>
                <a:latin typeface="Times New Roman"/>
                <a:ea typeface="Times New Roman"/>
                <a:cs typeface="Times New Roman"/>
                <a:sym typeface="Times New Roman"/>
              </a:rPr>
              <a:t>N</a:t>
            </a:r>
            <a:r>
              <a:rPr b="0" i="0" lang="en-US" sz="2800" u="none" cap="none" strike="noStrike">
                <a:solidFill>
                  <a:schemeClr val="dk1"/>
                </a:solidFill>
                <a:latin typeface="Times New Roman"/>
                <a:ea typeface="Times New Roman"/>
                <a:cs typeface="Times New Roman"/>
                <a:sym typeface="Times New Roman"/>
              </a:rPr>
              <a:t> attributes at random (uniformly)</a:t>
            </a:r>
            <a:endParaRPr/>
          </a:p>
          <a:p>
            <a:pPr indent="-342900" lvl="0" marL="342900" marR="0" rtl="0" algn="just">
              <a:spcBef>
                <a:spcPts val="64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Dietterich (2000) showed that 200 randomized trees are </a:t>
            </a:r>
            <a:r>
              <a:rPr lang="en-US" sz="3200" u="sng">
                <a:solidFill>
                  <a:schemeClr val="dk1"/>
                </a:solidFill>
                <a:latin typeface="Times New Roman"/>
                <a:ea typeface="Times New Roman"/>
                <a:cs typeface="Times New Roman"/>
                <a:sym typeface="Times New Roman"/>
              </a:rPr>
              <a:t>statistically significantly</a:t>
            </a:r>
            <a:r>
              <a:rPr lang="en-US" sz="3200">
                <a:solidFill>
                  <a:schemeClr val="dk1"/>
                </a:solidFill>
                <a:latin typeface="Times New Roman"/>
                <a:ea typeface="Times New Roman"/>
                <a:cs typeface="Times New Roman"/>
                <a:sym typeface="Times New Roman"/>
              </a:rPr>
              <a:t> better than C4.5 for over 33 datasets!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5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5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5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500"/>
                                        <p:tgtEl>
                                          <p:spTgt spid="1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Feature-Selection Ensembles</a:t>
            </a:r>
            <a:endParaRPr/>
          </a:p>
        </p:txBody>
      </p:sp>
      <p:sp>
        <p:nvSpPr>
          <p:cNvPr id="202" name="Google Shape;202;p29"/>
          <p:cNvSpPr txBox="1"/>
          <p:nvPr/>
        </p:nvSpPr>
        <p:spPr>
          <a:xfrm>
            <a:off x="685800" y="1447800"/>
            <a:ext cx="7696200" cy="3722688"/>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Times New Roman"/>
              <a:buChar char="•"/>
            </a:pPr>
            <a:r>
              <a:rPr b="1" i="1" lang="en-US" sz="24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Key idea: </a:t>
            </a:r>
            <a:r>
              <a:rPr lang="en-US" sz="2800">
                <a:solidFill>
                  <a:schemeClr val="dk1"/>
                </a:solidFill>
                <a:latin typeface="Times New Roman"/>
                <a:ea typeface="Times New Roman"/>
                <a:cs typeface="Times New Roman"/>
                <a:sym typeface="Times New Roman"/>
              </a:rPr>
              <a:t>Provide a different subset of the input features in each call of the learning algorithm.</a:t>
            </a:r>
            <a:endParaRPr/>
          </a:p>
          <a:p>
            <a:pPr indent="-177800" lvl="0" marL="0" marR="0" rtl="0" algn="just">
              <a:spcBef>
                <a:spcPts val="140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Example:</a:t>
            </a:r>
            <a:r>
              <a:rPr lang="en-US" sz="2800">
                <a:solidFill>
                  <a:schemeClr val="dk1"/>
                </a:solidFill>
                <a:latin typeface="Times New Roman"/>
                <a:ea typeface="Times New Roman"/>
                <a:cs typeface="Times New Roman"/>
                <a:sym typeface="Times New Roman"/>
              </a:rPr>
              <a:t> Venus&amp;Cherkauer (1996) trained an ensemble with 32 neural networks. The 32 networks were based on 8 different subsets of 119 available features and 4 different algorithms. The ensemble was significantly better than any of the neural networks!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Boosting</a:t>
            </a:r>
            <a:endParaRPr>
              <a:latin typeface="Times New Roman"/>
              <a:ea typeface="Times New Roman"/>
              <a:cs typeface="Times New Roman"/>
              <a:sym typeface="Times New Roman"/>
            </a:endParaRPr>
          </a:p>
        </p:txBody>
      </p:sp>
      <p:sp>
        <p:nvSpPr>
          <p:cNvPr id="209" name="Google Shape;209;p30"/>
          <p:cNvSpPr txBox="1"/>
          <p:nvPr>
            <p:ph idx="1" type="body"/>
          </p:nvPr>
        </p:nvSpPr>
        <p:spPr>
          <a:xfrm>
            <a:off x="827584" y="1628800"/>
            <a:ext cx="7693025" cy="4029075"/>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960"/>
              <a:buChar char="•"/>
            </a:pPr>
            <a:r>
              <a:rPr lang="en-US" sz="2960"/>
              <a:t>Many popular algorithms have been proposed and used in industries.</a:t>
            </a:r>
            <a:endParaRPr sz="2960"/>
          </a:p>
          <a:p>
            <a:pPr indent="-342900" lvl="0" marL="342900" rtl="0" algn="just">
              <a:lnSpc>
                <a:spcPct val="80000"/>
              </a:lnSpc>
              <a:spcBef>
                <a:spcPts val="592"/>
              </a:spcBef>
              <a:spcAft>
                <a:spcPts val="0"/>
              </a:spcAft>
              <a:buClr>
                <a:schemeClr val="dk1"/>
              </a:buClr>
              <a:buSzPts val="2960"/>
              <a:buChar char="•"/>
            </a:pPr>
            <a:r>
              <a:rPr lang="en-US" sz="2960"/>
              <a:t>Three most popular boosting algorithms are: AdaBoost, GBM and XGBoost. </a:t>
            </a:r>
            <a:endParaRPr/>
          </a:p>
          <a:p>
            <a:pPr indent="-342900" lvl="0" marL="342900" rtl="0" algn="just">
              <a:lnSpc>
                <a:spcPct val="80000"/>
              </a:lnSpc>
              <a:spcBef>
                <a:spcPts val="592"/>
              </a:spcBef>
              <a:spcAft>
                <a:spcPts val="0"/>
              </a:spcAft>
              <a:buClr>
                <a:schemeClr val="dk1"/>
              </a:buClr>
              <a:buSzPts val="2960"/>
              <a:buChar char="•"/>
            </a:pPr>
            <a:r>
              <a:rPr lang="en-US" sz="2960"/>
              <a:t>The AdaBoost, short for “Adaptive Boosting”, is the first practical boosting algorithm proposed by Freund and Schapire in 1996. </a:t>
            </a:r>
            <a:endParaRPr sz="2960"/>
          </a:p>
          <a:p>
            <a:pPr indent="-342900" lvl="0" marL="342900" rtl="0" algn="just">
              <a:lnSpc>
                <a:spcPct val="80000"/>
              </a:lnSpc>
              <a:spcBef>
                <a:spcPts val="592"/>
              </a:spcBef>
              <a:spcAft>
                <a:spcPts val="0"/>
              </a:spcAft>
              <a:buClr>
                <a:schemeClr val="dk1"/>
              </a:buClr>
              <a:buSzPts val="2960"/>
              <a:buChar char="•"/>
            </a:pPr>
            <a:r>
              <a:rPr lang="en-US" sz="2960"/>
              <a:t> It focuses on classification problems and aims to convert a set of weak classifiers into a strong one.</a:t>
            </a:r>
            <a:endParaRPr sz="296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Algorithm</a:t>
            </a:r>
            <a:endParaRPr b="1" sz="3959"/>
          </a:p>
        </p:txBody>
      </p:sp>
      <p:sp>
        <p:nvSpPr>
          <p:cNvPr id="216" name="Google Shape;216;p31"/>
          <p:cNvSpPr txBox="1"/>
          <p:nvPr/>
        </p:nvSpPr>
        <p:spPr>
          <a:xfrm>
            <a:off x="827584" y="1628800"/>
            <a:ext cx="7693025" cy="40290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217" name="Google Shape;217;p31"/>
          <p:cNvSpPr txBox="1"/>
          <p:nvPr>
            <p:ph idx="1" type="body"/>
          </p:nvPr>
        </p:nvSpPr>
        <p:spPr>
          <a:xfrm>
            <a:off x="990600" y="2057400"/>
            <a:ext cx="7534276" cy="4308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Given training data</a:t>
            </a:r>
            <a:endParaRPr/>
          </a:p>
          <a:p>
            <a:pPr indent="-165100" lvl="0" marL="342900" rtl="0" algn="l">
              <a:spcBef>
                <a:spcPts val="560"/>
              </a:spcBef>
              <a:spcAft>
                <a:spcPts val="0"/>
              </a:spcAft>
              <a:buClr>
                <a:schemeClr val="dk1"/>
              </a:buClr>
              <a:buSzPts val="2800"/>
              <a:buNone/>
            </a:pPr>
            <a:r>
              <a:t/>
            </a:r>
            <a:endParaRPr sz="2800"/>
          </a:p>
          <a:p>
            <a:pPr indent="0" lvl="0" marL="0" rtl="0" algn="l">
              <a:spcBef>
                <a:spcPts val="560"/>
              </a:spcBef>
              <a:spcAft>
                <a:spcPts val="0"/>
              </a:spcAft>
              <a:buClr>
                <a:schemeClr val="dk1"/>
              </a:buClr>
              <a:buSzPts val="2800"/>
              <a:buNone/>
            </a:pPr>
            <a:r>
              <a:t/>
            </a:r>
            <a:endParaRPr sz="2800"/>
          </a:p>
          <a:p>
            <a:pPr indent="-133350" lvl="1" marL="742950" rtl="0" algn="l">
              <a:spcBef>
                <a:spcPts val="480"/>
              </a:spcBef>
              <a:spcAft>
                <a:spcPts val="0"/>
              </a:spcAft>
              <a:buClr>
                <a:schemeClr val="dk1"/>
              </a:buClr>
              <a:buSzPts val="2400"/>
              <a:buNone/>
            </a:pPr>
            <a:r>
              <a:t/>
            </a:r>
            <a:endParaRPr sz="2400"/>
          </a:p>
          <a:p>
            <a:pPr indent="-133350" lvl="1" marL="742950" rtl="0" algn="l">
              <a:spcBef>
                <a:spcPts val="480"/>
              </a:spcBef>
              <a:spcAft>
                <a:spcPts val="0"/>
              </a:spcAft>
              <a:buClr>
                <a:schemeClr val="dk1"/>
              </a:buClr>
              <a:buSzPts val="2400"/>
              <a:buNone/>
            </a:pPr>
            <a:r>
              <a:t/>
            </a:r>
            <a:endParaRPr sz="2400"/>
          </a:p>
        </p:txBody>
      </p:sp>
      <p:pic>
        <p:nvPicPr>
          <p:cNvPr id="218" name="Google Shape;218;p31"/>
          <p:cNvPicPr preferRelativeResize="0"/>
          <p:nvPr/>
        </p:nvPicPr>
        <p:blipFill rotWithShape="1">
          <a:blip r:embed="rId3">
            <a:alphaModFix/>
          </a:blip>
          <a:srcRect b="0" l="0" r="0" t="0"/>
          <a:stretch/>
        </p:blipFill>
        <p:spPr>
          <a:xfrm>
            <a:off x="2596496" y="3282907"/>
            <a:ext cx="3168650" cy="264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Why Ensemble?</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Scenario 1</a:t>
            </a:r>
            <a:r>
              <a:rPr lang="en-US"/>
              <a:t>: You require a new pair of headphones. You would browse a few web technology portals and check the user reviews and would then compare different models that interest you while checking for their features and prices. You will also probably ask your friends and colleagues for their opinion.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Algorithm</a:t>
            </a:r>
            <a:endParaRPr sz="3959"/>
          </a:p>
        </p:txBody>
      </p:sp>
      <p:sp>
        <p:nvSpPr>
          <p:cNvPr id="224" name="Google Shape;22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25" name="Google Shape;225;p32"/>
          <p:cNvSpPr txBox="1"/>
          <p:nvPr/>
        </p:nvSpPr>
        <p:spPr>
          <a:xfrm>
            <a:off x="609600" y="1828800"/>
            <a:ext cx="7915276" cy="45367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a:t>
            </a:r>
            <a:r>
              <a:rPr b="0"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1, …, K</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Create distribution </a:t>
            </a:r>
            <a:r>
              <a:rPr b="0" i="1" lang="en-US" sz="2400" u="none" cap="none" strike="noStrike">
                <a:solidFill>
                  <a:schemeClr val="dk1"/>
                </a:solidFill>
                <a:latin typeface="Calibri"/>
                <a:ea typeface="Calibri"/>
                <a:cs typeface="Calibri"/>
                <a:sym typeface="Calibri"/>
              </a:rPr>
              <a:t>D</a:t>
            </a:r>
            <a:r>
              <a:rPr b="0" baseline="-25000" i="1" lang="en-US" sz="2400" u="none" cap="none" strike="noStrike">
                <a:solidFill>
                  <a:schemeClr val="dk1"/>
                </a:solidFill>
                <a:latin typeface="Calibri"/>
                <a:ea typeface="Calibri"/>
                <a:cs typeface="Calibri"/>
                <a:sym typeface="Calibri"/>
              </a:rPr>
              <a:t>k</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on {1, …, </a:t>
            </a:r>
            <a:r>
              <a:rPr b="0" i="1"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Select weak classifier with smallest error on </a:t>
            </a:r>
            <a:r>
              <a:rPr b="0" i="1" lang="en-US" sz="2400" u="none" cap="none" strike="noStrike">
                <a:solidFill>
                  <a:schemeClr val="dk1"/>
                </a:solidFill>
                <a:latin typeface="Calibri"/>
                <a:ea typeface="Calibri"/>
                <a:cs typeface="Calibri"/>
                <a:sym typeface="Calibri"/>
              </a:rPr>
              <a:t>D</a:t>
            </a:r>
            <a:r>
              <a:rPr b="0" baseline="-25000" i="1" lang="en-US" sz="2400" u="none" cap="none" strike="noStrike">
                <a:solidFill>
                  <a:schemeClr val="dk1"/>
                </a:solidFill>
                <a:latin typeface="Calibri"/>
                <a:ea typeface="Calibri"/>
                <a:cs typeface="Calibri"/>
                <a:sym typeface="Calibri"/>
              </a:rPr>
              <a:t>k</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Output single final classifier</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26" name="Google Shape;226;p32"/>
          <p:cNvPicPr preferRelativeResize="0"/>
          <p:nvPr/>
        </p:nvPicPr>
        <p:blipFill rotWithShape="1">
          <a:blip r:embed="rId3">
            <a:alphaModFix/>
          </a:blip>
          <a:srcRect b="0" l="0" r="0" t="0"/>
          <a:stretch/>
        </p:blipFill>
        <p:spPr>
          <a:xfrm>
            <a:off x="1633538" y="3419475"/>
            <a:ext cx="4075112" cy="17160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Algorithm</a:t>
            </a:r>
            <a:endParaRPr sz="3959"/>
          </a:p>
        </p:txBody>
      </p:sp>
      <p:sp>
        <p:nvSpPr>
          <p:cNvPr id="232" name="Google Shape;232;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33" name="Google Shape;233;p33"/>
          <p:cNvSpPr txBox="1"/>
          <p:nvPr/>
        </p:nvSpPr>
        <p:spPr>
          <a:xfrm>
            <a:off x="533400" y="1600200"/>
            <a:ext cx="7991476" cy="44699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Constructing </a:t>
            </a:r>
            <a:r>
              <a:rPr b="0" i="1" lang="en-US" sz="2400" u="none" cap="none" strike="noStrike">
                <a:solidFill>
                  <a:schemeClr val="dk1"/>
                </a:solidFill>
                <a:latin typeface="Calibri"/>
                <a:ea typeface="Calibri"/>
                <a:cs typeface="Calibri"/>
                <a:sym typeface="Calibri"/>
              </a:rPr>
              <a:t>D</a:t>
            </a:r>
            <a:r>
              <a:rPr b="0" baseline="-25000" i="1" lang="en-US" sz="2400" u="none" cap="none" strike="noStrike">
                <a:solidFill>
                  <a:schemeClr val="dk1"/>
                </a:solidFill>
                <a:latin typeface="Calibri"/>
                <a:ea typeface="Calibri"/>
                <a:cs typeface="Calibri"/>
                <a:sym typeface="Calibri"/>
              </a:rPr>
              <a:t>k</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34" name="Google Shape;234;p33"/>
          <p:cNvPicPr preferRelativeResize="0"/>
          <p:nvPr/>
        </p:nvPicPr>
        <p:blipFill rotWithShape="1">
          <a:blip r:embed="rId3">
            <a:alphaModFix/>
          </a:blip>
          <a:srcRect b="0" l="0" r="0" t="0"/>
          <a:stretch/>
        </p:blipFill>
        <p:spPr>
          <a:xfrm>
            <a:off x="2112912" y="2191491"/>
            <a:ext cx="2900362" cy="3486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40" name="Google Shape;24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41" name="Google Shape;241;p34"/>
          <p:cNvSpPr txBox="1"/>
          <p:nvPr/>
        </p:nvSpPr>
        <p:spPr>
          <a:xfrm>
            <a:off x="888117" y="2528935"/>
            <a:ext cx="7610476" cy="37747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Training data:</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42" name="Google Shape;242;p34"/>
          <p:cNvGraphicFramePr/>
          <p:nvPr/>
        </p:nvGraphicFramePr>
        <p:xfrm>
          <a:off x="888118" y="3448904"/>
          <a:ext cx="3000000" cy="3000000"/>
        </p:xfrm>
        <a:graphic>
          <a:graphicData uri="http://schemas.openxmlformats.org/drawingml/2006/table">
            <a:tbl>
              <a:tblPr bandRow="1" firstRow="1">
                <a:noFill/>
                <a:tableStyleId>{08CA8354-3835-4854-ABC0-4ADF642D7ED1}</a:tableStyleId>
              </a:tblPr>
              <a:tblGrid>
                <a:gridCol w="894875"/>
                <a:gridCol w="586200"/>
                <a:gridCol w="635050"/>
                <a:gridCol w="571825"/>
                <a:gridCol w="671975"/>
                <a:gridCol w="671975"/>
                <a:gridCol w="671975"/>
                <a:gridCol w="671975"/>
                <a:gridCol w="671975"/>
                <a:gridCol w="671975"/>
                <a:gridCol w="671975"/>
              </a:tblGrid>
              <a:tr h="690575">
                <a:tc>
                  <a:txBody>
                    <a:bodyPr/>
                    <a:lstStyle/>
                    <a:p>
                      <a:pPr indent="0" lvl="0" marL="0" marR="0" rtl="0" algn="l">
                        <a:spcBef>
                          <a:spcPts val="0"/>
                        </a:spcBef>
                        <a:spcAft>
                          <a:spcPts val="0"/>
                        </a:spcAft>
                        <a:buNone/>
                      </a:pPr>
                      <a:r>
                        <a:rPr lang="en-US" sz="1800" u="none" cap="none" strike="noStrike"/>
                        <a:t>Index</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r>
              <a:tr h="690575">
                <a:tc>
                  <a:txBody>
                    <a:bodyPr/>
                    <a:lstStyle/>
                    <a:p>
                      <a:pPr indent="0" lvl="0" marL="0" marR="0" rtl="0" algn="l">
                        <a:spcBef>
                          <a:spcPts val="0"/>
                        </a:spcBef>
                        <a:spcAft>
                          <a:spcPts val="0"/>
                        </a:spcAft>
                        <a:buNone/>
                      </a:pPr>
                      <a:r>
                        <a:rPr i="1" lang="en-US" sz="1800"/>
                        <a:t>X value</a:t>
                      </a:r>
                      <a:endParaRPr i="1"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r>
              <a:tr h="690575">
                <a:tc>
                  <a:txBody>
                    <a:bodyPr/>
                    <a:lstStyle/>
                    <a:p>
                      <a:pPr indent="0" lvl="0" marL="0" marR="0" rtl="0" algn="l">
                        <a:spcBef>
                          <a:spcPts val="0"/>
                        </a:spcBef>
                        <a:spcAft>
                          <a:spcPts val="0"/>
                        </a:spcAft>
                        <a:buNone/>
                      </a:pPr>
                      <a:r>
                        <a:rPr i="1" lang="en-US" sz="1800"/>
                        <a:t>Y value</a:t>
                      </a:r>
                      <a:endParaRPr i="1"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48" name="Google Shape;24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49" name="Google Shape;249;p35"/>
          <p:cNvSpPr txBox="1"/>
          <p:nvPr/>
        </p:nvSpPr>
        <p:spPr>
          <a:xfrm>
            <a:off x="888117" y="2333515"/>
            <a:ext cx="7610476" cy="37747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Weak learner: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Hypotheses of form </a:t>
            </a:r>
            <a:r>
              <a:rPr b="0" i="1" lang="en-US" sz="2400" u="none" cap="none" strike="noStrike">
                <a:solidFill>
                  <a:schemeClr val="dk1"/>
                </a:solidFill>
                <a:latin typeface="Calibri"/>
                <a:ea typeface="Calibri"/>
                <a:cs typeface="Calibri"/>
                <a:sym typeface="Calibri"/>
              </a:rPr>
              <a:t>x </a:t>
            </a:r>
            <a:r>
              <a:rPr b="0" i="0" lang="en-US" sz="2400" u="none" cap="none" strike="noStrike">
                <a:solidFill>
                  <a:schemeClr val="dk1"/>
                </a:solidFill>
                <a:latin typeface="Calibri"/>
                <a:ea typeface="Calibri"/>
                <a:cs typeface="Calibri"/>
                <a:sym typeface="Calibri"/>
              </a:rPr>
              <a:t>&lt; T</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or </a:t>
            </a:r>
            <a:r>
              <a:rPr b="0" i="1" lang="en-US" sz="2400" u="none" cap="none" strike="noStrike">
                <a:solidFill>
                  <a:schemeClr val="dk1"/>
                </a:solidFill>
                <a:latin typeface="Calibri"/>
                <a:ea typeface="Calibri"/>
                <a:cs typeface="Calibri"/>
                <a:sym typeface="Calibri"/>
              </a:rPr>
              <a:t>x</a:t>
            </a:r>
            <a:r>
              <a:rPr b="0" i="0" lang="en-US" sz="2400" u="none" cap="none" strike="noStrike">
                <a:solidFill>
                  <a:schemeClr val="dk1"/>
                </a:solidFill>
                <a:latin typeface="Calibri"/>
                <a:ea typeface="Calibri"/>
                <a:cs typeface="Calibri"/>
                <a:sym typeface="Calibri"/>
              </a:rPr>
              <a:t> &gt;</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T</a:t>
            </a:r>
            <a:r>
              <a:rPr b="0" i="1" lang="en-US" sz="24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Threshold T to be determined so as to minimize the probability of error over the entire data.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Start with following probabilities for </a:t>
            </a:r>
            <a:r>
              <a:rPr b="0"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1:</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50" name="Google Shape;250;p35"/>
          <p:cNvGraphicFramePr/>
          <p:nvPr/>
        </p:nvGraphicFramePr>
        <p:xfrm>
          <a:off x="1524000" y="5038077"/>
          <a:ext cx="3000000" cy="3000000"/>
        </p:xfrm>
        <a:graphic>
          <a:graphicData uri="http://schemas.openxmlformats.org/drawingml/2006/table">
            <a:tbl>
              <a:tblPr bandRow="1" firstRow="1">
                <a:noFill/>
                <a:tableStyleId>{08CA8354-3835-4854-ABC0-4ADF642D7ED1}</a:tableStyleId>
              </a:tblPr>
              <a:tblGrid>
                <a:gridCol w="636525"/>
                <a:gridCol w="636525"/>
                <a:gridCol w="636525"/>
                <a:gridCol w="636525"/>
                <a:gridCol w="636525"/>
                <a:gridCol w="636525"/>
                <a:gridCol w="636525"/>
                <a:gridCol w="636525"/>
                <a:gridCol w="636525"/>
                <a:gridCol w="636525"/>
              </a:tblGrid>
              <a:tr h="620575">
                <a:tc>
                  <a:txBody>
                    <a:bodyPr/>
                    <a:lstStyle/>
                    <a:p>
                      <a:pPr indent="0" lvl="0" marL="0" marR="0" rtl="0" algn="l">
                        <a:spcBef>
                          <a:spcPts val="0"/>
                        </a:spcBef>
                        <a:spcAft>
                          <a:spcPts val="0"/>
                        </a:spcAft>
                        <a:buNone/>
                      </a:pPr>
                      <a:r>
                        <a:rPr lang="en-US" sz="2400"/>
                        <a:t>p</a:t>
                      </a:r>
                      <a:r>
                        <a:rPr baseline="-25000" lang="en-US" sz="2400"/>
                        <a:t>0</a:t>
                      </a:r>
                      <a:endParaRPr baseline="-25000" sz="2400"/>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4</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5</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8</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9</a:t>
                      </a:r>
                      <a:endParaRPr/>
                    </a:p>
                  </a:txBody>
                  <a:tcPr marT="45725" marB="45725" marR="91450" marL="91450"/>
                </a:tc>
              </a:tr>
              <a:tr h="620575">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c>
                  <a:txBody>
                    <a:bodyPr/>
                    <a:lstStyle/>
                    <a:p>
                      <a:pPr indent="0" lvl="0" marL="0" marR="0" rtl="0" algn="l">
                        <a:spcBef>
                          <a:spcPts val="0"/>
                        </a:spcBef>
                        <a:spcAft>
                          <a:spcPts val="0"/>
                        </a:spcAft>
                        <a:buNone/>
                      </a:pPr>
                      <a:r>
                        <a:rPr lang="en-US" sz="2400"/>
                        <a:t>0.1</a:t>
                      </a:r>
                      <a:endParaRPr sz="24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56" name="Google Shape;256;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57" name="Google Shape;257;p36"/>
          <p:cNvSpPr txBox="1"/>
          <p:nvPr/>
        </p:nvSpPr>
        <p:spPr>
          <a:xfrm>
            <a:off x="888117" y="2357943"/>
            <a:ext cx="7610476" cy="37747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Best threshold is between 2 and 3 – ie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77800" lvl="0" marL="34290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58" name="Google Shape;258;p36"/>
          <p:cNvPicPr preferRelativeResize="0"/>
          <p:nvPr/>
        </p:nvPicPr>
        <p:blipFill rotWithShape="1">
          <a:blip r:embed="rId3">
            <a:alphaModFix/>
          </a:blip>
          <a:srcRect b="0" l="0" r="0" t="0"/>
          <a:stretch/>
        </p:blipFill>
        <p:spPr>
          <a:xfrm>
            <a:off x="1789818" y="2971963"/>
            <a:ext cx="6708775" cy="31607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64" name="Google Shape;26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65" name="Google Shape;265;p37"/>
          <p:cNvSpPr txBox="1"/>
          <p:nvPr/>
        </p:nvSpPr>
        <p:spPr>
          <a:xfrm>
            <a:off x="888117" y="2333515"/>
            <a:ext cx="7610476" cy="37747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Update the probabilities</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66" name="Google Shape;266;p37"/>
          <p:cNvGraphicFramePr/>
          <p:nvPr/>
        </p:nvGraphicFramePr>
        <p:xfrm>
          <a:off x="669135" y="2895600"/>
          <a:ext cx="3000000" cy="3000000"/>
        </p:xfrm>
        <a:graphic>
          <a:graphicData uri="http://schemas.openxmlformats.org/drawingml/2006/table">
            <a:tbl>
              <a:tblPr bandRow="1" firstRow="1">
                <a:noFill/>
                <a:tableStyleId>{08CA8354-3835-4854-ABC0-4ADF642D7ED1}</a:tableStyleId>
              </a:tblPr>
              <a:tblGrid>
                <a:gridCol w="1309275"/>
                <a:gridCol w="659475"/>
                <a:gridCol w="659475"/>
                <a:gridCol w="683900"/>
                <a:gridCol w="683900"/>
                <a:gridCol w="659475"/>
                <a:gridCol w="635050"/>
                <a:gridCol w="610625"/>
                <a:gridCol w="683900"/>
                <a:gridCol w="537350"/>
                <a:gridCol w="707100"/>
              </a:tblGrid>
              <a:tr h="510375">
                <a:tc>
                  <a:txBody>
                    <a:bodyPr/>
                    <a:lstStyle/>
                    <a:p>
                      <a:pPr indent="0" lvl="0" marL="0" marR="0" rtl="0" algn="l">
                        <a:spcBef>
                          <a:spcPts val="0"/>
                        </a:spcBef>
                        <a:spcAft>
                          <a:spcPts val="0"/>
                        </a:spcAft>
                        <a:buNone/>
                      </a:pPr>
                      <a:r>
                        <a:rPr lang="en-US" sz="1800"/>
                        <a:t>Index</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r>
              <a:tr h="675025">
                <a:tc>
                  <a:txBody>
                    <a:bodyPr/>
                    <a:lstStyle/>
                    <a:p>
                      <a:pPr indent="0" lvl="0" marL="0" marR="0" rtl="0" algn="l">
                        <a:spcBef>
                          <a:spcPts val="0"/>
                        </a:spcBef>
                        <a:spcAft>
                          <a:spcPts val="0"/>
                        </a:spcAft>
                        <a:buNone/>
                      </a:pPr>
                      <a:r>
                        <a:rPr i="1" lang="en-US" sz="1800"/>
                        <a:t>Correct</a:t>
                      </a:r>
                      <a:endParaRPr i="1"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r>
              <a:tr h="675025">
                <a:tc>
                  <a:txBody>
                    <a:bodyPr/>
                    <a:lstStyle/>
                    <a:p>
                      <a:pPr indent="0" lvl="0" marL="0" marR="0" rtl="0" algn="l">
                        <a:spcBef>
                          <a:spcPts val="0"/>
                        </a:spcBef>
                        <a:spcAft>
                          <a:spcPts val="0"/>
                        </a:spcAft>
                        <a:buNone/>
                      </a:pPr>
                      <a:r>
                        <a:rPr lang="en-US" sz="1800"/>
                        <a:t>Old p</a:t>
                      </a:r>
                      <a:r>
                        <a:rPr baseline="-25000" lang="en-US" sz="1800"/>
                        <a:t>i</a:t>
                      </a:r>
                      <a:endParaRPr baseline="-25000"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r>
              <a:tr h="510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Pre-norm </a:t>
                      </a:r>
                      <a:endParaRPr/>
                    </a:p>
                    <a:p>
                      <a:pPr indent="0" lvl="0" marL="0" marR="0" rtl="0" algn="l">
                        <a:lnSpc>
                          <a:spcPct val="100000"/>
                        </a:lnSpc>
                        <a:spcBef>
                          <a:spcPts val="0"/>
                        </a:spcBef>
                        <a:spcAft>
                          <a:spcPts val="0"/>
                        </a:spcAft>
                        <a:buClr>
                          <a:schemeClr val="dk1"/>
                        </a:buClr>
                        <a:buSzPts val="1800"/>
                        <a:buFont typeface="Calibri"/>
                        <a:buNone/>
                      </a:pPr>
                      <a:r>
                        <a:rPr lang="en-US" sz="1800"/>
                        <a:t>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.066</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spcBef>
                          <a:spcPts val="0"/>
                        </a:spcBef>
                        <a:spcAft>
                          <a:spcPts val="0"/>
                        </a:spcAft>
                        <a:buNone/>
                      </a:pPr>
                      <a:r>
                        <a:rPr lang="en-US" sz="1800"/>
                        <a:t>.15</a:t>
                      </a:r>
                      <a:endParaRPr sz="1800"/>
                    </a:p>
                  </a:txBody>
                  <a:tcPr marT="45725" marB="45725" marR="91450" marL="91450"/>
                </a:tc>
                <a:tc>
                  <a:txBody>
                    <a:bodyPr/>
                    <a:lstStyle/>
                    <a:p>
                      <a:pPr indent="0" lvl="0" marL="0" marR="0" rtl="0" algn="l">
                        <a:spcBef>
                          <a:spcPts val="0"/>
                        </a:spcBef>
                        <a:spcAft>
                          <a:spcPts val="0"/>
                        </a:spcAft>
                        <a:buNone/>
                      </a:pPr>
                      <a:r>
                        <a:rPr lang="en-US" sz="1800"/>
                        <a:t>.15</a:t>
                      </a:r>
                      <a:endParaRPr sz="1800"/>
                    </a:p>
                  </a:txBody>
                  <a:tcPr marT="45725" marB="45725" marR="91450" marL="91450"/>
                </a:tc>
                <a:tc>
                  <a:txBody>
                    <a:bodyPr/>
                    <a:lstStyle/>
                    <a:p>
                      <a:pPr indent="0" lvl="0" marL="0" marR="0" rtl="0" algn="l">
                        <a:spcBef>
                          <a:spcPts val="0"/>
                        </a:spcBef>
                        <a:spcAft>
                          <a:spcPts val="0"/>
                        </a:spcAft>
                        <a:buNone/>
                      </a:pPr>
                      <a:r>
                        <a:rPr lang="en-US" sz="1800"/>
                        <a:t>.15</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r>
              <a:tr h="510375">
                <a:tc>
                  <a:txBody>
                    <a:bodyPr/>
                    <a:lstStyle/>
                    <a:p>
                      <a:pPr indent="0" lvl="0" marL="0" marR="0" rtl="0" algn="l">
                        <a:spcBef>
                          <a:spcPts val="0"/>
                        </a:spcBef>
                        <a:spcAft>
                          <a:spcPts val="0"/>
                        </a:spcAft>
                        <a:buNone/>
                      </a:pPr>
                      <a:r>
                        <a:rPr lang="en-US" sz="1800"/>
                        <a:t>Z</a:t>
                      </a:r>
                      <a:r>
                        <a:rPr baseline="-25000" lang="en-US" sz="1800"/>
                        <a:t>1</a:t>
                      </a:r>
                      <a:endParaRPr/>
                    </a:p>
                    <a:p>
                      <a:pPr indent="0" lvl="0" marL="0" marR="0" rtl="0" algn="l">
                        <a:spcBef>
                          <a:spcPts val="0"/>
                        </a:spcBef>
                        <a:spcAft>
                          <a:spcPts val="0"/>
                        </a:spcAft>
                        <a:buNone/>
                      </a:pPr>
                      <a:r>
                        <a:rPr lang="en-US" sz="1800"/>
                        <a:t>=0.916515</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5675">
                <a:tc>
                  <a:txBody>
                    <a:bodyPr/>
                    <a:lstStyle/>
                    <a:p>
                      <a:pPr indent="0" lvl="0" marL="0" marR="0" rtl="0" algn="l">
                        <a:lnSpc>
                          <a:spcPct val="100000"/>
                        </a:lnSpc>
                        <a:spcBef>
                          <a:spcPts val="0"/>
                        </a:spcBef>
                        <a:spcAft>
                          <a:spcPts val="0"/>
                        </a:spcAft>
                        <a:buClr>
                          <a:schemeClr val="dk1"/>
                        </a:buClr>
                        <a:buSzPts val="1800"/>
                        <a:buFont typeface="Calibri"/>
                        <a:buNone/>
                      </a:pPr>
                      <a:r>
                        <a:rPr lang="en-US" sz="1800"/>
                        <a:t>New 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.071</a:t>
                      </a:r>
                      <a:endParaRPr sz="1800"/>
                    </a:p>
                  </a:txBody>
                  <a:tcPr marT="45725" marB="45725" marR="91450" marL="91450"/>
                </a:tc>
                <a:tc>
                  <a:txBody>
                    <a:bodyPr/>
                    <a:lstStyle/>
                    <a:p>
                      <a:pPr indent="0" lvl="0" marL="0" marR="0" rtl="0" algn="l">
                        <a:spcBef>
                          <a:spcPts val="0"/>
                        </a:spcBef>
                        <a:spcAft>
                          <a:spcPts val="0"/>
                        </a:spcAft>
                        <a:buNone/>
                      </a:pPr>
                      <a:r>
                        <a:rPr lang="en-US" sz="1800"/>
                        <a:t>.071</a:t>
                      </a:r>
                      <a:endParaRPr sz="1800"/>
                    </a:p>
                  </a:txBody>
                  <a:tcPr marT="45725" marB="45725" marR="91450" marL="91450"/>
                </a:tc>
                <a:tc>
                  <a:txBody>
                    <a:bodyPr/>
                    <a:lstStyle/>
                    <a:p>
                      <a:pPr indent="0" lvl="0" marL="0" marR="0" rtl="0" algn="l">
                        <a:spcBef>
                          <a:spcPts val="0"/>
                        </a:spcBef>
                        <a:spcAft>
                          <a:spcPts val="0"/>
                        </a:spcAft>
                        <a:buNone/>
                      </a:pPr>
                      <a:r>
                        <a:rPr lang="en-US" sz="1800"/>
                        <a:t>.071</a:t>
                      </a:r>
                      <a:endParaRPr sz="1800"/>
                    </a:p>
                  </a:txBody>
                  <a:tcPr marT="45725" marB="45725" marR="91450" marL="91450"/>
                </a:tc>
                <a:tc>
                  <a:txBody>
                    <a:bodyPr/>
                    <a:lstStyle/>
                    <a:p>
                      <a:pPr indent="0" lvl="0" marL="0" marR="0" rtl="0" algn="l">
                        <a:spcBef>
                          <a:spcPts val="0"/>
                        </a:spcBef>
                        <a:spcAft>
                          <a:spcPts val="0"/>
                        </a:spcAft>
                        <a:buNone/>
                      </a:pPr>
                      <a:r>
                        <a:rPr lang="en-US" sz="1800"/>
                        <a:t>.071</a:t>
                      </a:r>
                      <a:endParaRPr sz="1800"/>
                    </a:p>
                  </a:txBody>
                  <a:tcPr marT="45725" marB="45725" marR="91450" marL="91450"/>
                </a:tc>
                <a:tc>
                  <a:txBody>
                    <a:bodyPr/>
                    <a:lstStyle/>
                    <a:p>
                      <a:pPr indent="0" lvl="0" marL="0" marR="0" rtl="0" algn="l">
                        <a:spcBef>
                          <a:spcPts val="0"/>
                        </a:spcBef>
                        <a:spcAft>
                          <a:spcPts val="0"/>
                        </a:spcAft>
                        <a:buNone/>
                      </a:pPr>
                      <a:r>
                        <a:rPr lang="en-US" sz="1800"/>
                        <a:t>.071</a:t>
                      </a:r>
                      <a:endParaRPr sz="1800"/>
                    </a:p>
                  </a:txBody>
                  <a:tcPr marT="45725" marB="45725" marR="91450" marL="91450"/>
                </a:tc>
                <a:tc>
                  <a:txBody>
                    <a:bodyPr/>
                    <a:lstStyle/>
                    <a:p>
                      <a:pPr indent="0" lvl="0" marL="0" marR="0" rtl="0" algn="l">
                        <a:spcBef>
                          <a:spcPts val="0"/>
                        </a:spcBef>
                        <a:spcAft>
                          <a:spcPts val="0"/>
                        </a:spcAft>
                        <a:buNone/>
                      </a:pPr>
                      <a:r>
                        <a:rPr lang="en-US" sz="1800"/>
                        <a:t>.071</a:t>
                      </a:r>
                      <a:endParaRPr sz="1800"/>
                    </a:p>
                  </a:txBody>
                  <a:tcPr marT="45725" marB="45725" marR="91450" marL="91450"/>
                </a:tc>
                <a:tc>
                  <a:txBody>
                    <a:bodyPr/>
                    <a:lstStyle/>
                    <a:p>
                      <a:pPr indent="0" lvl="0" marL="0" marR="0" rtl="0" algn="l">
                        <a:spcBef>
                          <a:spcPts val="0"/>
                        </a:spcBef>
                        <a:spcAft>
                          <a:spcPts val="0"/>
                        </a:spcAft>
                        <a:buNone/>
                      </a:pPr>
                      <a:r>
                        <a:rPr lang="en-US" sz="1800"/>
                        <a:t>.17</a:t>
                      </a:r>
                      <a:endParaRPr sz="1800"/>
                    </a:p>
                  </a:txBody>
                  <a:tcPr marT="45725" marB="45725" marR="91450" marL="91450"/>
                </a:tc>
                <a:tc>
                  <a:txBody>
                    <a:bodyPr/>
                    <a:lstStyle/>
                    <a:p>
                      <a:pPr indent="0" lvl="0" marL="0" marR="0" rtl="0" algn="l">
                        <a:spcBef>
                          <a:spcPts val="0"/>
                        </a:spcBef>
                        <a:spcAft>
                          <a:spcPts val="0"/>
                        </a:spcAft>
                        <a:buNone/>
                      </a:pPr>
                      <a:r>
                        <a:rPr lang="en-US" sz="1800"/>
                        <a:t>.17</a:t>
                      </a:r>
                      <a:endParaRPr sz="1800"/>
                    </a:p>
                  </a:txBody>
                  <a:tcPr marT="45725" marB="45725" marR="91450" marL="91450"/>
                </a:tc>
                <a:tc>
                  <a:txBody>
                    <a:bodyPr/>
                    <a:lstStyle/>
                    <a:p>
                      <a:pPr indent="0" lvl="0" marL="0" marR="0" rtl="0" algn="l">
                        <a:spcBef>
                          <a:spcPts val="0"/>
                        </a:spcBef>
                        <a:spcAft>
                          <a:spcPts val="0"/>
                        </a:spcAft>
                        <a:buNone/>
                      </a:pPr>
                      <a:r>
                        <a:rPr lang="en-US" sz="1800"/>
                        <a:t>.17</a:t>
                      </a:r>
                      <a:endParaRPr sz="1800"/>
                    </a:p>
                  </a:txBody>
                  <a:tcPr marT="45725" marB="45725" marR="91450" marL="91450"/>
                </a:tc>
                <a:tc>
                  <a:txBody>
                    <a:bodyPr/>
                    <a:lstStyle/>
                    <a:p>
                      <a:pPr indent="0" lvl="0" marL="0" marR="0" rtl="0" algn="l">
                        <a:spcBef>
                          <a:spcPts val="0"/>
                        </a:spcBef>
                        <a:spcAft>
                          <a:spcPts val="0"/>
                        </a:spcAft>
                        <a:buNone/>
                      </a:pPr>
                      <a:r>
                        <a:rPr lang="en-US" sz="1800"/>
                        <a:t>.071</a:t>
                      </a:r>
                      <a:endParaRPr sz="1800"/>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72" name="Google Shape;272;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73" name="Google Shape;273;p38"/>
          <p:cNvSpPr txBox="1"/>
          <p:nvPr/>
        </p:nvSpPr>
        <p:spPr>
          <a:xfrm>
            <a:off x="888117" y="2333515"/>
            <a:ext cx="7610476" cy="3774732"/>
          </a:xfrm>
          <a:prstGeom prst="rect">
            <a:avLst/>
          </a:prstGeom>
          <a:noFill/>
          <a:ln>
            <a:noFill/>
          </a:ln>
        </p:spPr>
        <p:txBody>
          <a:bodyPr anchorCtr="0" anchor="t" bIns="45700" lIns="91425" spcFirstLastPara="1" rIns="91425" wrap="square" tIns="45700">
            <a:noAutofit/>
          </a:bodyPr>
          <a:lstStyle/>
          <a:p>
            <a:pPr indent="-177800" lvl="0" marL="342900" marR="0" rtl="0" algn="l">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k</a:t>
            </a:r>
            <a:r>
              <a:rPr b="0" i="0" lang="en-US" sz="2600" u="none" cap="none" strike="noStrike">
                <a:solidFill>
                  <a:schemeClr val="dk1"/>
                </a:solidFill>
                <a:latin typeface="Calibri"/>
                <a:ea typeface="Calibri"/>
                <a:cs typeface="Calibri"/>
                <a:sym typeface="Calibri"/>
              </a:rPr>
              <a:t> = 2.</a:t>
            </a:r>
            <a:r>
              <a:rPr b="0" i="1" lang="en-US" sz="26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Now a threshold between 2 and 3 results in error of 0.5, but between 5 and 6 gives error of 0.28 and between 8 and 9 gives 0.214</a:t>
            </a:r>
            <a:endParaRPr/>
          </a:p>
          <a:p>
            <a:pPr indent="-177800" lvl="0" marL="342900" marR="0" rtl="0" algn="l">
              <a:lnSpc>
                <a:spcPct val="100000"/>
              </a:lnSpc>
              <a:spcBef>
                <a:spcPts val="520"/>
              </a:spcBef>
              <a:spcAft>
                <a:spcPts val="0"/>
              </a:spcAft>
              <a:buClr>
                <a:schemeClr val="dk1"/>
              </a:buClr>
              <a:buSzPts val="2600"/>
              <a:buFont typeface="Arial"/>
              <a:buNone/>
            </a:pPr>
            <a:r>
              <a:t/>
            </a:r>
            <a:endParaRPr b="0" i="1"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74" name="Google Shape;274;p38"/>
          <p:cNvPicPr preferRelativeResize="0"/>
          <p:nvPr/>
        </p:nvPicPr>
        <p:blipFill rotWithShape="1">
          <a:blip r:embed="rId3">
            <a:alphaModFix/>
          </a:blip>
          <a:srcRect b="0" l="0" r="0" t="0"/>
          <a:stretch/>
        </p:blipFill>
        <p:spPr>
          <a:xfrm>
            <a:off x="1531695" y="2164610"/>
            <a:ext cx="5234797" cy="502329"/>
          </a:xfrm>
          <a:prstGeom prst="rect">
            <a:avLst/>
          </a:prstGeom>
          <a:noFill/>
          <a:ln>
            <a:noFill/>
          </a:ln>
        </p:spPr>
      </p:pic>
      <p:pic>
        <p:nvPicPr>
          <p:cNvPr id="275" name="Google Shape;275;p38"/>
          <p:cNvPicPr preferRelativeResize="0"/>
          <p:nvPr/>
        </p:nvPicPr>
        <p:blipFill rotWithShape="1">
          <a:blip r:embed="rId4">
            <a:alphaModFix/>
          </a:blip>
          <a:srcRect b="0" l="0" r="0" t="0"/>
          <a:stretch/>
        </p:blipFill>
        <p:spPr>
          <a:xfrm>
            <a:off x="2181346" y="4643104"/>
            <a:ext cx="2344229" cy="146514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81" name="Google Shape;28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82" name="Google Shape;282;p39"/>
          <p:cNvSpPr txBox="1"/>
          <p:nvPr/>
        </p:nvSpPr>
        <p:spPr>
          <a:xfrm>
            <a:off x="888117" y="2333515"/>
            <a:ext cx="7610476" cy="37747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Update the probabilities</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83" name="Google Shape;283;p39"/>
          <p:cNvGraphicFramePr/>
          <p:nvPr/>
        </p:nvGraphicFramePr>
        <p:xfrm>
          <a:off x="669135" y="2895600"/>
          <a:ext cx="3000000" cy="3000000"/>
        </p:xfrm>
        <a:graphic>
          <a:graphicData uri="http://schemas.openxmlformats.org/drawingml/2006/table">
            <a:tbl>
              <a:tblPr bandRow="1" firstRow="1">
                <a:noFill/>
                <a:tableStyleId>{08CA8354-3835-4854-ABC0-4ADF642D7ED1}</a:tableStyleId>
              </a:tblPr>
              <a:tblGrid>
                <a:gridCol w="1138300"/>
                <a:gridCol w="635050"/>
                <a:gridCol w="732750"/>
                <a:gridCol w="659475"/>
                <a:gridCol w="659475"/>
                <a:gridCol w="683900"/>
                <a:gridCol w="659475"/>
                <a:gridCol w="635050"/>
                <a:gridCol w="635050"/>
                <a:gridCol w="708325"/>
                <a:gridCol w="682675"/>
              </a:tblGrid>
              <a:tr h="510375">
                <a:tc>
                  <a:txBody>
                    <a:bodyPr/>
                    <a:lstStyle/>
                    <a:p>
                      <a:pPr indent="0" lvl="0" marL="0" marR="0" rtl="0" algn="l">
                        <a:spcBef>
                          <a:spcPts val="0"/>
                        </a:spcBef>
                        <a:spcAft>
                          <a:spcPts val="0"/>
                        </a:spcAft>
                        <a:buNone/>
                      </a:pPr>
                      <a:r>
                        <a:rPr lang="en-US" sz="1800"/>
                        <a:t>Index</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r>
              <a:tr h="675025">
                <a:tc>
                  <a:txBody>
                    <a:bodyPr/>
                    <a:lstStyle/>
                    <a:p>
                      <a:pPr indent="0" lvl="0" marL="0" marR="0" rtl="0" algn="l">
                        <a:spcBef>
                          <a:spcPts val="0"/>
                        </a:spcBef>
                        <a:spcAft>
                          <a:spcPts val="0"/>
                        </a:spcAft>
                        <a:buNone/>
                      </a:pPr>
                      <a:r>
                        <a:rPr i="1" lang="en-US" sz="1800"/>
                        <a:t>Correct</a:t>
                      </a:r>
                      <a:endParaRPr i="1"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r>
              <a:tr h="510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Pre-norm </a:t>
                      </a:r>
                      <a:endParaRPr/>
                    </a:p>
                    <a:p>
                      <a:pPr indent="0" lvl="0" marL="0" marR="0" rtl="0" algn="l">
                        <a:lnSpc>
                          <a:spcPct val="100000"/>
                        </a:lnSpc>
                        <a:spcBef>
                          <a:spcPts val="0"/>
                        </a:spcBef>
                        <a:spcAft>
                          <a:spcPts val="0"/>
                        </a:spcAft>
                        <a:buClr>
                          <a:schemeClr val="dk1"/>
                        </a:buClr>
                        <a:buSzPts val="1800"/>
                        <a:buFont typeface="Calibri"/>
                        <a:buNone/>
                      </a:pPr>
                      <a:r>
                        <a:rPr lang="en-US" sz="1800"/>
                        <a:t>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.037</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.137</a:t>
                      </a:r>
                      <a:endParaRPr/>
                    </a:p>
                  </a:txBody>
                  <a:tcPr marT="45725" marB="45725" marR="91450" marL="91450"/>
                </a:tc>
                <a:tc>
                  <a:txBody>
                    <a:bodyPr/>
                    <a:lstStyle/>
                    <a:p>
                      <a:pPr indent="0" lvl="0" marL="0" marR="0" rtl="0" algn="l">
                        <a:spcBef>
                          <a:spcPts val="0"/>
                        </a:spcBef>
                        <a:spcAft>
                          <a:spcPts val="0"/>
                        </a:spcAft>
                        <a:buNone/>
                      </a:pPr>
                      <a:r>
                        <a:rPr lang="en-US" sz="1800"/>
                        <a:t>.087</a:t>
                      </a:r>
                      <a:endParaRPr sz="1800"/>
                    </a:p>
                  </a:txBody>
                  <a:tcPr marT="45725" marB="45725" marR="91450" marL="91450"/>
                </a:tc>
                <a:tc>
                  <a:txBody>
                    <a:bodyPr/>
                    <a:lstStyle/>
                    <a:p>
                      <a:pPr indent="0" lvl="0" marL="0" marR="0" rtl="0" algn="l">
                        <a:spcBef>
                          <a:spcPts val="0"/>
                        </a:spcBef>
                        <a:spcAft>
                          <a:spcPts val="0"/>
                        </a:spcAft>
                        <a:buNone/>
                      </a:pPr>
                      <a:r>
                        <a:rPr lang="en-US" sz="1800"/>
                        <a:t>.087</a:t>
                      </a:r>
                      <a:endParaRPr sz="1800"/>
                    </a:p>
                  </a:txBody>
                  <a:tcPr marT="45725" marB="45725" marR="91450" marL="91450"/>
                </a:tc>
                <a:tc>
                  <a:txBody>
                    <a:bodyPr/>
                    <a:lstStyle/>
                    <a:p>
                      <a:pPr indent="0" lvl="0" marL="0" marR="0" rtl="0" algn="l">
                        <a:spcBef>
                          <a:spcPts val="0"/>
                        </a:spcBef>
                        <a:spcAft>
                          <a:spcPts val="0"/>
                        </a:spcAft>
                        <a:buNone/>
                      </a:pPr>
                      <a:r>
                        <a:rPr lang="en-US" sz="1800"/>
                        <a:t>.087</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.037</a:t>
                      </a:r>
                      <a:endParaRPr/>
                    </a:p>
                  </a:txBody>
                  <a:tcPr marT="45725" marB="45725" marR="91450" marL="91450"/>
                </a:tc>
              </a:tr>
              <a:tr h="510375">
                <a:tc>
                  <a:txBody>
                    <a:bodyPr/>
                    <a:lstStyle/>
                    <a:p>
                      <a:pPr indent="0" lvl="0" marL="0" marR="0" rtl="0" algn="l">
                        <a:spcBef>
                          <a:spcPts val="0"/>
                        </a:spcBef>
                        <a:spcAft>
                          <a:spcPts val="0"/>
                        </a:spcAft>
                        <a:buNone/>
                      </a:pPr>
                      <a:r>
                        <a:rPr lang="en-US" sz="1800"/>
                        <a:t>Z</a:t>
                      </a:r>
                      <a:r>
                        <a:rPr baseline="-25000" lang="en-US" sz="1800"/>
                        <a:t>1</a:t>
                      </a:r>
                      <a:r>
                        <a:rPr lang="en-US" sz="1800"/>
                        <a:t>=.82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5675">
                <a:tc>
                  <a:txBody>
                    <a:bodyPr/>
                    <a:lstStyle/>
                    <a:p>
                      <a:pPr indent="0" lvl="0" marL="0" marR="0" rtl="0" algn="l">
                        <a:lnSpc>
                          <a:spcPct val="100000"/>
                        </a:lnSpc>
                        <a:spcBef>
                          <a:spcPts val="0"/>
                        </a:spcBef>
                        <a:spcAft>
                          <a:spcPts val="0"/>
                        </a:spcAft>
                        <a:buClr>
                          <a:schemeClr val="dk1"/>
                        </a:buClr>
                        <a:buSzPts val="1800"/>
                        <a:buFont typeface="Calibri"/>
                        <a:buNone/>
                      </a:pPr>
                      <a:r>
                        <a:rPr lang="en-US" sz="1800"/>
                        <a:t>New 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.045</a:t>
                      </a:r>
                      <a:endParaRPr sz="1800"/>
                    </a:p>
                  </a:txBody>
                  <a:tcPr marT="45725" marB="45725" marR="91450" marL="91450"/>
                </a:tc>
                <a:tc>
                  <a:txBody>
                    <a:bodyPr/>
                    <a:lstStyle/>
                    <a:p>
                      <a:pPr indent="0" lvl="0" marL="0" marR="0" rtl="0" algn="l">
                        <a:spcBef>
                          <a:spcPts val="0"/>
                        </a:spcBef>
                        <a:spcAft>
                          <a:spcPts val="0"/>
                        </a:spcAft>
                        <a:buNone/>
                      </a:pPr>
                      <a:r>
                        <a:rPr lang="en-US" sz="1800"/>
                        <a:t>.045</a:t>
                      </a:r>
                      <a:endParaRPr sz="1800"/>
                    </a:p>
                  </a:txBody>
                  <a:tcPr marT="45725" marB="45725" marR="91450" marL="91450"/>
                </a:tc>
                <a:tc>
                  <a:txBody>
                    <a:bodyPr/>
                    <a:lstStyle/>
                    <a:p>
                      <a:pPr indent="0" lvl="0" marL="0" marR="0" rtl="0" algn="l">
                        <a:spcBef>
                          <a:spcPts val="0"/>
                        </a:spcBef>
                        <a:spcAft>
                          <a:spcPts val="0"/>
                        </a:spcAft>
                        <a:buNone/>
                      </a:pPr>
                      <a:r>
                        <a:rPr lang="en-US" sz="1800"/>
                        <a:t>.045</a:t>
                      </a:r>
                      <a:endParaRPr sz="1800"/>
                    </a:p>
                  </a:txBody>
                  <a:tcPr marT="45725" marB="45725" marR="91450" marL="91450"/>
                </a:tc>
                <a:tc>
                  <a:txBody>
                    <a:bodyPr/>
                    <a:lstStyle/>
                    <a:p>
                      <a:pPr indent="0" lvl="0" marL="0" marR="0" rtl="0" algn="l">
                        <a:spcBef>
                          <a:spcPts val="0"/>
                        </a:spcBef>
                        <a:spcAft>
                          <a:spcPts val="0"/>
                        </a:spcAft>
                        <a:buNone/>
                      </a:pPr>
                      <a:r>
                        <a:rPr lang="en-US" sz="1800"/>
                        <a:t>.167</a:t>
                      </a:r>
                      <a:endParaRPr sz="1800"/>
                    </a:p>
                  </a:txBody>
                  <a:tcPr marT="45725" marB="45725" marR="91450" marL="91450"/>
                </a:tc>
                <a:tc>
                  <a:txBody>
                    <a:bodyPr/>
                    <a:lstStyle/>
                    <a:p>
                      <a:pPr indent="0" lvl="0" marL="0" marR="0" rtl="0" algn="l">
                        <a:spcBef>
                          <a:spcPts val="0"/>
                        </a:spcBef>
                        <a:spcAft>
                          <a:spcPts val="0"/>
                        </a:spcAft>
                        <a:buNone/>
                      </a:pPr>
                      <a:r>
                        <a:rPr lang="en-US" sz="1800"/>
                        <a:t>.167</a:t>
                      </a:r>
                      <a:endParaRPr sz="1800"/>
                    </a:p>
                  </a:txBody>
                  <a:tcPr marT="45725" marB="45725" marR="91450" marL="91450"/>
                </a:tc>
                <a:tc>
                  <a:txBody>
                    <a:bodyPr/>
                    <a:lstStyle/>
                    <a:p>
                      <a:pPr indent="0" lvl="0" marL="0" marR="0" rtl="0" algn="l">
                        <a:spcBef>
                          <a:spcPts val="0"/>
                        </a:spcBef>
                        <a:spcAft>
                          <a:spcPts val="0"/>
                        </a:spcAft>
                        <a:buNone/>
                      </a:pPr>
                      <a:r>
                        <a:rPr lang="en-US" sz="1800"/>
                        <a:t>.167</a:t>
                      </a:r>
                      <a:endParaRPr sz="1800"/>
                    </a:p>
                  </a:txBody>
                  <a:tcPr marT="45725" marB="45725" marR="91450" marL="91450"/>
                </a:tc>
                <a:tc>
                  <a:txBody>
                    <a:bodyPr/>
                    <a:lstStyle/>
                    <a:p>
                      <a:pPr indent="0" lvl="0" marL="0" marR="0" rtl="0" algn="l">
                        <a:spcBef>
                          <a:spcPts val="0"/>
                        </a:spcBef>
                        <a:spcAft>
                          <a:spcPts val="0"/>
                        </a:spcAft>
                        <a:buNone/>
                      </a:pPr>
                      <a:r>
                        <a:rPr lang="en-US" sz="1800"/>
                        <a:t>.106</a:t>
                      </a:r>
                      <a:endParaRPr sz="1800"/>
                    </a:p>
                  </a:txBody>
                  <a:tcPr marT="45725" marB="45725" marR="91450" marL="91450"/>
                </a:tc>
                <a:tc>
                  <a:txBody>
                    <a:bodyPr/>
                    <a:lstStyle/>
                    <a:p>
                      <a:pPr indent="0" lvl="0" marL="0" marR="0" rtl="0" algn="l">
                        <a:spcBef>
                          <a:spcPts val="0"/>
                        </a:spcBef>
                        <a:spcAft>
                          <a:spcPts val="0"/>
                        </a:spcAft>
                        <a:buNone/>
                      </a:pPr>
                      <a:r>
                        <a:rPr lang="en-US" sz="1800"/>
                        <a:t>.106</a:t>
                      </a:r>
                      <a:endParaRPr sz="1800"/>
                    </a:p>
                  </a:txBody>
                  <a:tcPr marT="45725" marB="45725" marR="91450" marL="91450"/>
                </a:tc>
                <a:tc>
                  <a:txBody>
                    <a:bodyPr/>
                    <a:lstStyle/>
                    <a:p>
                      <a:pPr indent="0" lvl="0" marL="0" marR="0" rtl="0" algn="l">
                        <a:spcBef>
                          <a:spcPts val="0"/>
                        </a:spcBef>
                        <a:spcAft>
                          <a:spcPts val="0"/>
                        </a:spcAft>
                        <a:buNone/>
                      </a:pPr>
                      <a:r>
                        <a:rPr lang="en-US" sz="1800"/>
                        <a:t>.106</a:t>
                      </a:r>
                      <a:endParaRPr sz="1800"/>
                    </a:p>
                  </a:txBody>
                  <a:tcPr marT="45725" marB="45725" marR="91450" marL="91450"/>
                </a:tc>
                <a:tc>
                  <a:txBody>
                    <a:bodyPr/>
                    <a:lstStyle/>
                    <a:p>
                      <a:pPr indent="0" lvl="0" marL="0" marR="0" rtl="0" algn="l">
                        <a:spcBef>
                          <a:spcPts val="0"/>
                        </a:spcBef>
                        <a:spcAft>
                          <a:spcPts val="0"/>
                        </a:spcAft>
                        <a:buNone/>
                      </a:pPr>
                      <a:r>
                        <a:rPr lang="en-US" sz="1800"/>
                        <a:t>.045</a:t>
                      </a:r>
                      <a:endParaRPr sz="1800"/>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89" name="Google Shape;289;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90" name="Google Shape;290;p40"/>
          <p:cNvSpPr txBox="1"/>
          <p:nvPr/>
        </p:nvSpPr>
        <p:spPr>
          <a:xfrm>
            <a:off x="888117" y="2333515"/>
            <a:ext cx="7610476" cy="3774732"/>
          </a:xfrm>
          <a:prstGeom prst="rect">
            <a:avLst/>
          </a:prstGeom>
          <a:noFill/>
          <a:ln>
            <a:noFill/>
          </a:ln>
        </p:spPr>
        <p:txBody>
          <a:bodyPr anchorCtr="0" anchor="t" bIns="45700" lIns="91425" spcFirstLastPara="1" rIns="91425" wrap="square" tIns="45700">
            <a:noAutofit/>
          </a:bodyPr>
          <a:lstStyle/>
          <a:p>
            <a:pPr indent="-177800" lvl="0" marL="342900" marR="0" rtl="0" algn="l">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3 mistakes</a:t>
            </a:r>
            <a:endParaRPr/>
          </a:p>
          <a:p>
            <a:pPr indent="-342900" lvl="0" marL="342900" marR="0" rtl="0" algn="l">
              <a:lnSpc>
                <a:spcPct val="10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k</a:t>
            </a:r>
            <a:r>
              <a:rPr b="0" i="0" lang="en-US" sz="2600" u="none" cap="none" strike="noStrike">
                <a:solidFill>
                  <a:schemeClr val="dk1"/>
                </a:solidFill>
                <a:latin typeface="Calibri"/>
                <a:ea typeface="Calibri"/>
                <a:cs typeface="Calibri"/>
                <a:sym typeface="Calibri"/>
              </a:rPr>
              <a:t> = 3.</a:t>
            </a:r>
            <a:r>
              <a:rPr b="0" i="1" lang="en-US" sz="26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Best threshold between 5 and 6</a:t>
            </a:r>
            <a:endParaRPr/>
          </a:p>
          <a:p>
            <a:pPr indent="-177800" lvl="0" marL="342900" marR="0" rtl="0" algn="l">
              <a:lnSpc>
                <a:spcPct val="100000"/>
              </a:lnSpc>
              <a:spcBef>
                <a:spcPts val="520"/>
              </a:spcBef>
              <a:spcAft>
                <a:spcPts val="0"/>
              </a:spcAft>
              <a:buClr>
                <a:schemeClr val="dk1"/>
              </a:buClr>
              <a:buSzPts val="2600"/>
              <a:buFont typeface="Arial"/>
              <a:buNone/>
            </a:pPr>
            <a:r>
              <a:t/>
            </a:r>
            <a:endParaRPr b="0" i="1"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91" name="Google Shape;291;p40"/>
          <p:cNvPicPr preferRelativeResize="0"/>
          <p:nvPr/>
        </p:nvPicPr>
        <p:blipFill rotWithShape="1">
          <a:blip r:embed="rId3">
            <a:alphaModFix/>
          </a:blip>
          <a:srcRect b="0" l="0" r="0" t="0"/>
          <a:stretch/>
        </p:blipFill>
        <p:spPr>
          <a:xfrm>
            <a:off x="1189038" y="2178336"/>
            <a:ext cx="5922962" cy="503238"/>
          </a:xfrm>
          <a:prstGeom prst="rect">
            <a:avLst/>
          </a:prstGeom>
          <a:noFill/>
          <a:ln>
            <a:noFill/>
          </a:ln>
        </p:spPr>
      </p:pic>
      <p:pic>
        <p:nvPicPr>
          <p:cNvPr id="292" name="Google Shape;292;p40"/>
          <p:cNvPicPr preferRelativeResize="0"/>
          <p:nvPr/>
        </p:nvPicPr>
        <p:blipFill rotWithShape="1">
          <a:blip r:embed="rId4">
            <a:alphaModFix/>
          </a:blip>
          <a:srcRect b="0" l="0" r="0" t="0"/>
          <a:stretch/>
        </p:blipFill>
        <p:spPr>
          <a:xfrm>
            <a:off x="2181225" y="4630738"/>
            <a:ext cx="2344738" cy="1492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298" name="Google Shape;29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299" name="Google Shape;299;p41"/>
          <p:cNvSpPr txBox="1"/>
          <p:nvPr/>
        </p:nvSpPr>
        <p:spPr>
          <a:xfrm>
            <a:off x="888117" y="2333515"/>
            <a:ext cx="7610476" cy="37747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Update the probabilities</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300" name="Google Shape;300;p41"/>
          <p:cNvGraphicFramePr/>
          <p:nvPr/>
        </p:nvGraphicFramePr>
        <p:xfrm>
          <a:off x="669135" y="2895600"/>
          <a:ext cx="3000000" cy="3000000"/>
        </p:xfrm>
        <a:graphic>
          <a:graphicData uri="http://schemas.openxmlformats.org/drawingml/2006/table">
            <a:tbl>
              <a:tblPr bandRow="1" firstRow="1">
                <a:noFill/>
                <a:tableStyleId>{08CA8354-3835-4854-ABC0-4ADF642D7ED1}</a:tableStyleId>
              </a:tblPr>
              <a:tblGrid>
                <a:gridCol w="1138300"/>
                <a:gridCol w="635050"/>
                <a:gridCol w="732750"/>
                <a:gridCol w="659475"/>
                <a:gridCol w="659475"/>
                <a:gridCol w="683900"/>
                <a:gridCol w="659475"/>
                <a:gridCol w="635050"/>
                <a:gridCol w="635050"/>
                <a:gridCol w="708325"/>
                <a:gridCol w="682675"/>
              </a:tblGrid>
              <a:tr h="510375">
                <a:tc>
                  <a:txBody>
                    <a:bodyPr/>
                    <a:lstStyle/>
                    <a:p>
                      <a:pPr indent="0" lvl="0" marL="0" marR="0" rtl="0" algn="l">
                        <a:spcBef>
                          <a:spcPts val="0"/>
                        </a:spcBef>
                        <a:spcAft>
                          <a:spcPts val="0"/>
                        </a:spcAft>
                        <a:buNone/>
                      </a:pPr>
                      <a:r>
                        <a:rPr lang="en-US" sz="1800"/>
                        <a:t>Index</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r>
              <a:tr h="675025">
                <a:tc>
                  <a:txBody>
                    <a:bodyPr/>
                    <a:lstStyle/>
                    <a:p>
                      <a:pPr indent="0" lvl="0" marL="0" marR="0" rtl="0" algn="l">
                        <a:spcBef>
                          <a:spcPts val="0"/>
                        </a:spcBef>
                        <a:spcAft>
                          <a:spcPts val="0"/>
                        </a:spcAft>
                        <a:buNone/>
                      </a:pPr>
                      <a:r>
                        <a:rPr i="1" lang="en-US" sz="1800"/>
                        <a:t>Correct</a:t>
                      </a:r>
                      <a:endParaRPr i="1"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r>
              <a:tr h="510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Pre-norm </a:t>
                      </a:r>
                      <a:endParaRPr/>
                    </a:p>
                    <a:p>
                      <a:pPr indent="0" lvl="0" marL="0" marR="0" rtl="0" algn="l">
                        <a:lnSpc>
                          <a:spcPct val="100000"/>
                        </a:lnSpc>
                        <a:spcBef>
                          <a:spcPts val="0"/>
                        </a:spcBef>
                        <a:spcAft>
                          <a:spcPts val="0"/>
                        </a:spcAft>
                        <a:buClr>
                          <a:schemeClr val="dk1"/>
                        </a:buClr>
                        <a:buSzPts val="1800"/>
                        <a:buFont typeface="Calibri"/>
                        <a:buNone/>
                      </a:pPr>
                      <a:r>
                        <a:rPr lang="en-US" sz="1800"/>
                        <a:t>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.096</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.096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.096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.078</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.078</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.078</a:t>
                      </a:r>
                      <a:endParaRPr/>
                    </a:p>
                  </a:txBody>
                  <a:tcPr marT="45725" marB="45725" marR="91450" marL="91450"/>
                </a:tc>
                <a:tc>
                  <a:txBody>
                    <a:bodyPr/>
                    <a:lstStyle/>
                    <a:p>
                      <a:pPr indent="0" lvl="0" marL="0" marR="0" rtl="0" algn="l">
                        <a:spcBef>
                          <a:spcPts val="0"/>
                        </a:spcBef>
                        <a:spcAft>
                          <a:spcPts val="0"/>
                        </a:spcAft>
                        <a:buNone/>
                      </a:pPr>
                      <a:r>
                        <a:rPr lang="en-US" sz="1800"/>
                        <a:t>.05</a:t>
                      </a:r>
                      <a:endParaRPr sz="1800"/>
                    </a:p>
                  </a:txBody>
                  <a:tcPr marT="45725" marB="45725" marR="91450" marL="91450"/>
                </a:tc>
                <a:tc>
                  <a:txBody>
                    <a:bodyPr/>
                    <a:lstStyle/>
                    <a:p>
                      <a:pPr indent="0" lvl="0" marL="0" marR="0" rtl="0" algn="l">
                        <a:spcBef>
                          <a:spcPts val="0"/>
                        </a:spcBef>
                        <a:spcAft>
                          <a:spcPts val="0"/>
                        </a:spcAft>
                        <a:buNone/>
                      </a:pPr>
                      <a:r>
                        <a:rPr lang="en-US" sz="1800"/>
                        <a:t>.05</a:t>
                      </a:r>
                      <a:endParaRPr sz="1800"/>
                    </a:p>
                  </a:txBody>
                  <a:tcPr marT="45725" marB="45725" marR="91450" marL="91450"/>
                </a:tc>
                <a:tc>
                  <a:txBody>
                    <a:bodyPr/>
                    <a:lstStyle/>
                    <a:p>
                      <a:pPr indent="0" lvl="0" marL="0" marR="0" rtl="0" algn="l">
                        <a:spcBef>
                          <a:spcPts val="0"/>
                        </a:spcBef>
                        <a:spcAft>
                          <a:spcPts val="0"/>
                        </a:spcAft>
                        <a:buNone/>
                      </a:pPr>
                      <a:r>
                        <a:rPr lang="en-US" sz="1800"/>
                        <a:t>.05</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.096</a:t>
                      </a:r>
                      <a:endParaRPr/>
                    </a:p>
                  </a:txBody>
                  <a:tcPr marT="45725" marB="45725" marR="91450" marL="91450"/>
                </a:tc>
              </a:tr>
              <a:tr h="510375">
                <a:tc>
                  <a:txBody>
                    <a:bodyPr/>
                    <a:lstStyle/>
                    <a:p>
                      <a:pPr indent="0" lvl="0" marL="0" marR="0" rtl="0" algn="l">
                        <a:spcBef>
                          <a:spcPts val="0"/>
                        </a:spcBef>
                        <a:spcAft>
                          <a:spcPts val="0"/>
                        </a:spcAft>
                        <a:buNone/>
                      </a:pPr>
                      <a:r>
                        <a:rPr lang="en-US" sz="1800"/>
                        <a:t>Z</a:t>
                      </a:r>
                      <a:r>
                        <a:rPr baseline="-25000" lang="en-US" sz="1800"/>
                        <a:t>1</a:t>
                      </a:r>
                      <a:r>
                        <a:rPr lang="en-US" sz="1800"/>
                        <a:t>=.77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5675">
                <a:tc>
                  <a:txBody>
                    <a:bodyPr/>
                    <a:lstStyle/>
                    <a:p>
                      <a:pPr indent="0" lvl="0" marL="0" marR="0" rtl="0" algn="l">
                        <a:lnSpc>
                          <a:spcPct val="100000"/>
                        </a:lnSpc>
                        <a:spcBef>
                          <a:spcPts val="0"/>
                        </a:spcBef>
                        <a:spcAft>
                          <a:spcPts val="0"/>
                        </a:spcAft>
                        <a:buClr>
                          <a:schemeClr val="dk1"/>
                        </a:buClr>
                        <a:buSzPts val="1800"/>
                        <a:buFont typeface="Calibri"/>
                        <a:buNone/>
                      </a:pPr>
                      <a:r>
                        <a:rPr lang="en-US" sz="1800"/>
                        <a:t>New 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.125</a:t>
                      </a:r>
                      <a:endParaRPr sz="1800"/>
                    </a:p>
                  </a:txBody>
                  <a:tcPr marT="45725" marB="45725" marR="91450" marL="91450"/>
                </a:tc>
                <a:tc>
                  <a:txBody>
                    <a:bodyPr/>
                    <a:lstStyle/>
                    <a:p>
                      <a:pPr indent="0" lvl="0" marL="0" marR="0" rtl="0" algn="l">
                        <a:spcBef>
                          <a:spcPts val="0"/>
                        </a:spcBef>
                        <a:spcAft>
                          <a:spcPts val="0"/>
                        </a:spcAft>
                        <a:buNone/>
                      </a:pPr>
                      <a:r>
                        <a:rPr lang="en-US" sz="1800"/>
                        <a:t>.125</a:t>
                      </a:r>
                      <a:endParaRPr sz="1800"/>
                    </a:p>
                  </a:txBody>
                  <a:tcPr marT="45725" marB="45725" marR="91450" marL="91450"/>
                </a:tc>
                <a:tc>
                  <a:txBody>
                    <a:bodyPr/>
                    <a:lstStyle/>
                    <a:p>
                      <a:pPr indent="0" lvl="0" marL="0" marR="0" rtl="0" algn="l">
                        <a:spcBef>
                          <a:spcPts val="0"/>
                        </a:spcBef>
                        <a:spcAft>
                          <a:spcPts val="0"/>
                        </a:spcAft>
                        <a:buNone/>
                      </a:pPr>
                      <a:r>
                        <a:rPr lang="en-US" sz="1800"/>
                        <a:t>.125</a:t>
                      </a:r>
                      <a:endParaRPr sz="1800"/>
                    </a:p>
                  </a:txBody>
                  <a:tcPr marT="45725" marB="45725" marR="91450" marL="91450"/>
                </a:tc>
                <a:tc>
                  <a:txBody>
                    <a:bodyPr/>
                    <a:lstStyle/>
                    <a:p>
                      <a:pPr indent="0" lvl="0" marL="0" marR="0" rtl="0" algn="l">
                        <a:spcBef>
                          <a:spcPts val="0"/>
                        </a:spcBef>
                        <a:spcAft>
                          <a:spcPts val="0"/>
                        </a:spcAft>
                        <a:buNone/>
                      </a:pPr>
                      <a:r>
                        <a:rPr lang="en-US" sz="1800"/>
                        <a:t>.102</a:t>
                      </a:r>
                      <a:endParaRPr sz="1800"/>
                    </a:p>
                  </a:txBody>
                  <a:tcPr marT="45725" marB="45725" marR="91450" marL="91450"/>
                </a:tc>
                <a:tc>
                  <a:txBody>
                    <a:bodyPr/>
                    <a:lstStyle/>
                    <a:p>
                      <a:pPr indent="0" lvl="0" marL="0" marR="0" rtl="0" algn="l">
                        <a:spcBef>
                          <a:spcPts val="0"/>
                        </a:spcBef>
                        <a:spcAft>
                          <a:spcPts val="0"/>
                        </a:spcAft>
                        <a:buNone/>
                      </a:pPr>
                      <a:r>
                        <a:rPr lang="en-US" sz="1800"/>
                        <a:t>.102</a:t>
                      </a:r>
                      <a:endParaRPr sz="1800"/>
                    </a:p>
                  </a:txBody>
                  <a:tcPr marT="45725" marB="45725" marR="91450" marL="91450"/>
                </a:tc>
                <a:tc>
                  <a:txBody>
                    <a:bodyPr/>
                    <a:lstStyle/>
                    <a:p>
                      <a:pPr indent="0" lvl="0" marL="0" marR="0" rtl="0" algn="l">
                        <a:spcBef>
                          <a:spcPts val="0"/>
                        </a:spcBef>
                        <a:spcAft>
                          <a:spcPts val="0"/>
                        </a:spcAft>
                        <a:buNone/>
                      </a:pPr>
                      <a:r>
                        <a:rPr lang="en-US" sz="1800"/>
                        <a:t>.102</a:t>
                      </a:r>
                      <a:endParaRPr sz="1800"/>
                    </a:p>
                  </a:txBody>
                  <a:tcPr marT="45725" marB="45725" marR="91450" marL="91450"/>
                </a:tc>
                <a:tc>
                  <a:txBody>
                    <a:bodyPr/>
                    <a:lstStyle/>
                    <a:p>
                      <a:pPr indent="0" lvl="0" marL="0" marR="0" rtl="0" algn="l">
                        <a:spcBef>
                          <a:spcPts val="0"/>
                        </a:spcBef>
                        <a:spcAft>
                          <a:spcPts val="0"/>
                        </a:spcAft>
                        <a:buNone/>
                      </a:pPr>
                      <a:r>
                        <a:rPr lang="en-US" sz="1800"/>
                        <a:t>.064</a:t>
                      </a:r>
                      <a:endParaRPr sz="1800"/>
                    </a:p>
                  </a:txBody>
                  <a:tcPr marT="45725" marB="45725" marR="91450" marL="91450"/>
                </a:tc>
                <a:tc>
                  <a:txBody>
                    <a:bodyPr/>
                    <a:lstStyle/>
                    <a:p>
                      <a:pPr indent="0" lvl="0" marL="0" marR="0" rtl="0" algn="l">
                        <a:spcBef>
                          <a:spcPts val="0"/>
                        </a:spcBef>
                        <a:spcAft>
                          <a:spcPts val="0"/>
                        </a:spcAft>
                        <a:buNone/>
                      </a:pPr>
                      <a:r>
                        <a:rPr lang="en-US" sz="1800"/>
                        <a:t>.064</a:t>
                      </a:r>
                      <a:endParaRPr sz="1800"/>
                    </a:p>
                  </a:txBody>
                  <a:tcPr marT="45725" marB="45725" marR="91450" marL="91450"/>
                </a:tc>
                <a:tc>
                  <a:txBody>
                    <a:bodyPr/>
                    <a:lstStyle/>
                    <a:p>
                      <a:pPr indent="0" lvl="0" marL="0" marR="0" rtl="0" algn="l">
                        <a:spcBef>
                          <a:spcPts val="0"/>
                        </a:spcBef>
                        <a:spcAft>
                          <a:spcPts val="0"/>
                        </a:spcAft>
                        <a:buNone/>
                      </a:pPr>
                      <a:r>
                        <a:rPr lang="en-US" sz="1800"/>
                        <a:t>.064</a:t>
                      </a:r>
                      <a:endParaRPr sz="1800"/>
                    </a:p>
                  </a:txBody>
                  <a:tcPr marT="45725" marB="45725" marR="91450" marL="91450"/>
                </a:tc>
                <a:tc>
                  <a:txBody>
                    <a:bodyPr/>
                    <a:lstStyle/>
                    <a:p>
                      <a:pPr indent="0" lvl="0" marL="0" marR="0" rtl="0" algn="l">
                        <a:spcBef>
                          <a:spcPts val="0"/>
                        </a:spcBef>
                        <a:spcAft>
                          <a:spcPts val="0"/>
                        </a:spcAft>
                        <a:buNone/>
                      </a:pPr>
                      <a:r>
                        <a:rPr lang="en-US" sz="1800"/>
                        <a:t>.125</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Why Ensemble?</a:t>
            </a:r>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b="1" lang="en-US" sz="2720"/>
              <a:t>Scenario 2: </a:t>
            </a:r>
            <a:r>
              <a:rPr lang="en-US" sz="2720"/>
              <a:t>Let’s suppose that you have developed a health and fitness app. Before making it public, you wish to receive critical feedback to close down the potential loopholes, if any. You can resort to one of the following methods, read and decide which method is the best:</a:t>
            </a:r>
            <a:endParaRPr/>
          </a:p>
          <a:p>
            <a:pPr indent="-170180" lvl="0" marL="342900" rtl="0" algn="l">
              <a:lnSpc>
                <a:spcPct val="80000"/>
              </a:lnSpc>
              <a:spcBef>
                <a:spcPts val="544"/>
              </a:spcBef>
              <a:spcAft>
                <a:spcPts val="0"/>
              </a:spcAft>
              <a:buClr>
                <a:schemeClr val="dk1"/>
              </a:buClr>
              <a:buSzPts val="2720"/>
              <a:buNone/>
            </a:pPr>
            <a:r>
              <a:t/>
            </a:r>
            <a:endParaRPr sz="2720"/>
          </a:p>
          <a:p>
            <a:pPr indent="-285750" lvl="1" marL="742950" rtl="0" algn="l">
              <a:lnSpc>
                <a:spcPct val="80000"/>
              </a:lnSpc>
              <a:spcBef>
                <a:spcPts val="476"/>
              </a:spcBef>
              <a:spcAft>
                <a:spcPts val="0"/>
              </a:spcAft>
              <a:buClr>
                <a:schemeClr val="dk1"/>
              </a:buClr>
              <a:buSzPts val="2380"/>
              <a:buChar char="–"/>
            </a:pPr>
            <a:r>
              <a:rPr b="1" lang="en-US" sz="2380"/>
              <a:t>You can take the opinion of your spouse or your closest friends.</a:t>
            </a:r>
            <a:endParaRPr sz="2380"/>
          </a:p>
          <a:p>
            <a:pPr indent="-285750" lvl="1" marL="742950" rtl="0" algn="l">
              <a:lnSpc>
                <a:spcPct val="80000"/>
              </a:lnSpc>
              <a:spcBef>
                <a:spcPts val="476"/>
              </a:spcBef>
              <a:spcAft>
                <a:spcPts val="0"/>
              </a:spcAft>
              <a:buClr>
                <a:schemeClr val="dk1"/>
              </a:buClr>
              <a:buSzPts val="2380"/>
              <a:buChar char="–"/>
            </a:pPr>
            <a:r>
              <a:rPr b="1" lang="en-US" sz="2380"/>
              <a:t>You can ask a bunch of your friends and office colleagues.</a:t>
            </a:r>
            <a:endParaRPr sz="2380"/>
          </a:p>
          <a:p>
            <a:pPr indent="-285750" lvl="1" marL="742950" rtl="0" algn="l">
              <a:lnSpc>
                <a:spcPct val="80000"/>
              </a:lnSpc>
              <a:spcBef>
                <a:spcPts val="476"/>
              </a:spcBef>
              <a:spcAft>
                <a:spcPts val="0"/>
              </a:spcAft>
              <a:buClr>
                <a:schemeClr val="dk1"/>
              </a:buClr>
              <a:buSzPts val="2380"/>
              <a:buChar char="–"/>
            </a:pPr>
            <a:r>
              <a:rPr b="1" lang="en-US" sz="2380"/>
              <a:t>You can launch a beta version of the app and receive feedback from the web development community and non-biased users.</a:t>
            </a:r>
            <a:endParaRPr sz="2380"/>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CLASSIFICATION: AdaBoost Example</a:t>
            </a:r>
            <a:endParaRPr sz="3959"/>
          </a:p>
        </p:txBody>
      </p:sp>
      <p:sp>
        <p:nvSpPr>
          <p:cNvPr id="306" name="Google Shape;30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307" name="Google Shape;307;p42"/>
          <p:cNvSpPr txBox="1"/>
          <p:nvPr/>
        </p:nvSpPr>
        <p:spPr>
          <a:xfrm>
            <a:off x="888117" y="2333515"/>
            <a:ext cx="7610476" cy="3774732"/>
          </a:xfrm>
          <a:prstGeom prst="rect">
            <a:avLst/>
          </a:prstGeom>
          <a:noFill/>
          <a:ln>
            <a:noFill/>
          </a:ln>
        </p:spPr>
        <p:txBody>
          <a:bodyPr anchorCtr="0" anchor="t" bIns="45700" lIns="91425" spcFirstLastPara="1" rIns="91425" wrap="square" tIns="45700">
            <a:noAutofit/>
          </a:bodyPr>
          <a:lstStyle/>
          <a:p>
            <a:pPr indent="-177800" lvl="0" marL="342900" marR="0" rtl="0" algn="l">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177800" lvl="0" marL="34290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177800" lvl="0" marL="34290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0 mistakes</a:t>
            </a:r>
            <a:endParaRPr/>
          </a:p>
          <a:p>
            <a:pPr indent="-177800" lvl="0" marL="342900" marR="0" rtl="0" algn="l">
              <a:lnSpc>
                <a:spcPct val="100000"/>
              </a:lnSpc>
              <a:spcBef>
                <a:spcPts val="520"/>
              </a:spcBef>
              <a:spcAft>
                <a:spcPts val="0"/>
              </a:spcAft>
              <a:buClr>
                <a:schemeClr val="dk1"/>
              </a:buClr>
              <a:buSzPts val="2600"/>
              <a:buFont typeface="Arial"/>
              <a:buNone/>
            </a:pPr>
            <a:r>
              <a:t/>
            </a:r>
            <a:endParaRPr b="0" i="1"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308" name="Google Shape;308;p42"/>
          <p:cNvPicPr preferRelativeResize="0"/>
          <p:nvPr/>
        </p:nvPicPr>
        <p:blipFill rotWithShape="1">
          <a:blip r:embed="rId3">
            <a:alphaModFix/>
          </a:blip>
          <a:srcRect b="0" l="0" r="0" t="0"/>
          <a:stretch/>
        </p:blipFill>
        <p:spPr>
          <a:xfrm>
            <a:off x="888117" y="2436169"/>
            <a:ext cx="7216091" cy="12530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How might test error react to AdaBoost? </a:t>
            </a:r>
            <a:endParaRPr sz="3959"/>
          </a:p>
        </p:txBody>
      </p:sp>
      <p:sp>
        <p:nvSpPr>
          <p:cNvPr id="314" name="Google Shape;314;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We expect to encounter:</a:t>
            </a:r>
            <a:endParaRPr/>
          </a:p>
          <a:p>
            <a:pPr indent="-285750" lvl="1" marL="742950" rtl="0" algn="l">
              <a:spcBef>
                <a:spcPts val="560"/>
              </a:spcBef>
              <a:spcAft>
                <a:spcPts val="0"/>
              </a:spcAft>
              <a:buClr>
                <a:schemeClr val="dk1"/>
              </a:buClr>
              <a:buSzPts val="2800"/>
              <a:buChar char="–"/>
            </a:pPr>
            <a:r>
              <a:rPr lang="en-US"/>
              <a:t>Occam’s Razor	</a:t>
            </a:r>
            <a:endParaRPr/>
          </a:p>
          <a:p>
            <a:pPr indent="-285750" lvl="1" marL="742950" rtl="0" algn="l">
              <a:spcBef>
                <a:spcPts val="560"/>
              </a:spcBef>
              <a:spcAft>
                <a:spcPts val="0"/>
              </a:spcAft>
              <a:buClr>
                <a:schemeClr val="dk1"/>
              </a:buClr>
              <a:buSzPts val="2800"/>
              <a:buChar char="–"/>
            </a:pPr>
            <a:r>
              <a:rPr lang="en-US"/>
              <a:t>Overfitting</a:t>
            </a:r>
            <a:endParaRPr/>
          </a:p>
        </p:txBody>
      </p:sp>
      <p:pic>
        <p:nvPicPr>
          <p:cNvPr id="315" name="Google Shape;315;p43"/>
          <p:cNvPicPr preferRelativeResize="0"/>
          <p:nvPr/>
        </p:nvPicPr>
        <p:blipFill rotWithShape="1">
          <a:blip r:embed="rId3">
            <a:alphaModFix/>
          </a:blip>
          <a:srcRect b="0" l="0" r="0" t="0"/>
          <a:stretch/>
        </p:blipFill>
        <p:spPr>
          <a:xfrm>
            <a:off x="3810000" y="2133600"/>
            <a:ext cx="4762500" cy="3762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Empirical results of test error </a:t>
            </a:r>
            <a:endParaRPr/>
          </a:p>
        </p:txBody>
      </p:sp>
      <p:pic>
        <p:nvPicPr>
          <p:cNvPr id="321" name="Google Shape;321;p44"/>
          <p:cNvPicPr preferRelativeResize="0"/>
          <p:nvPr>
            <p:ph idx="1" type="body"/>
          </p:nvPr>
        </p:nvPicPr>
        <p:blipFill rotWithShape="1">
          <a:blip r:embed="rId3">
            <a:alphaModFix/>
          </a:blip>
          <a:srcRect b="0" l="0" r="0" t="0"/>
          <a:stretch/>
        </p:blipFill>
        <p:spPr>
          <a:xfrm>
            <a:off x="762000" y="1600200"/>
            <a:ext cx="7696199" cy="514909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Pros/Cons of AdaBoost</a:t>
            </a:r>
            <a:endParaRPr/>
          </a:p>
        </p:txBody>
      </p:sp>
      <p:pic>
        <p:nvPicPr>
          <p:cNvPr id="327" name="Google Shape;327;p45"/>
          <p:cNvPicPr preferRelativeResize="0"/>
          <p:nvPr>
            <p:ph idx="1" type="body"/>
          </p:nvPr>
        </p:nvPicPr>
        <p:blipFill rotWithShape="1">
          <a:blip r:embed="rId3">
            <a:alphaModFix/>
          </a:blip>
          <a:srcRect b="0" l="0" r="0" t="0"/>
          <a:stretch/>
        </p:blipFill>
        <p:spPr>
          <a:xfrm>
            <a:off x="142892" y="1600199"/>
            <a:ext cx="8620108" cy="50871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Gradient Boosting</a:t>
            </a:r>
            <a:endParaRPr/>
          </a:p>
        </p:txBody>
      </p:sp>
      <p:sp>
        <p:nvSpPr>
          <p:cNvPr id="333" name="Google Shape;33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this method we try to visualise the boosting problem as an optimisation problem, i.e we take up a loss function and try to optimise it.</a:t>
            </a:r>
            <a:endParaRPr/>
          </a:p>
          <a:p>
            <a:pPr indent="-342900" lvl="0" marL="342900" rtl="0" algn="l">
              <a:spcBef>
                <a:spcPts val="640"/>
              </a:spcBef>
              <a:spcAft>
                <a:spcPts val="0"/>
              </a:spcAft>
              <a:buClr>
                <a:schemeClr val="dk1"/>
              </a:buClr>
              <a:buSzPts val="3200"/>
              <a:buChar char="•"/>
            </a:pPr>
            <a:r>
              <a:rPr lang="en-US"/>
              <a:t>Gradient boosting involves three elements:</a:t>
            </a:r>
            <a:endParaRPr/>
          </a:p>
          <a:p>
            <a:pPr indent="-285750" lvl="1" marL="742950" rtl="0" algn="l">
              <a:spcBef>
                <a:spcPts val="560"/>
              </a:spcBef>
              <a:spcAft>
                <a:spcPts val="0"/>
              </a:spcAft>
              <a:buClr>
                <a:schemeClr val="dk1"/>
              </a:buClr>
              <a:buSzPts val="2800"/>
              <a:buChar char="–"/>
            </a:pPr>
            <a:r>
              <a:rPr lang="en-US"/>
              <a:t>A loss function to be optimized.</a:t>
            </a:r>
            <a:endParaRPr/>
          </a:p>
          <a:p>
            <a:pPr indent="-285750" lvl="1" marL="742950" rtl="0" algn="l">
              <a:spcBef>
                <a:spcPts val="560"/>
              </a:spcBef>
              <a:spcAft>
                <a:spcPts val="0"/>
              </a:spcAft>
              <a:buClr>
                <a:schemeClr val="dk1"/>
              </a:buClr>
              <a:buSzPts val="2800"/>
              <a:buChar char="–"/>
            </a:pPr>
            <a:r>
              <a:rPr lang="en-US"/>
              <a:t>A weak learner to make predictions.</a:t>
            </a:r>
            <a:endParaRPr/>
          </a:p>
          <a:p>
            <a:pPr indent="-285750" lvl="1" marL="742950" rtl="0" algn="l">
              <a:spcBef>
                <a:spcPts val="560"/>
              </a:spcBef>
              <a:spcAft>
                <a:spcPts val="0"/>
              </a:spcAft>
              <a:buClr>
                <a:schemeClr val="dk1"/>
              </a:buClr>
              <a:buSzPts val="2800"/>
              <a:buChar char="–"/>
            </a:pPr>
            <a:r>
              <a:rPr lang="en-US"/>
              <a:t>An additive model to add weak learners to minimize the loss function.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XGBoost(Extreme Gradient Boosting)</a:t>
            </a:r>
            <a:endParaRPr sz="3959"/>
          </a:p>
        </p:txBody>
      </p:sp>
      <p:sp>
        <p:nvSpPr>
          <p:cNvPr id="339" name="Google Shape;339;p4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lang="en-US" sz="2720"/>
              <a:t>XGBoost is similar to gradient boosting algorithm but it has a few tricks up its sleeve which makes it stand out from the rest.</a:t>
            </a:r>
            <a:endParaRPr/>
          </a:p>
          <a:p>
            <a:pPr indent="-342900" lvl="0" marL="342900" rtl="0" algn="l">
              <a:lnSpc>
                <a:spcPct val="80000"/>
              </a:lnSpc>
              <a:spcBef>
                <a:spcPts val="544"/>
              </a:spcBef>
              <a:spcAft>
                <a:spcPts val="0"/>
              </a:spcAft>
              <a:buClr>
                <a:schemeClr val="dk1"/>
              </a:buClr>
              <a:buSzPts val="2720"/>
              <a:buChar char="•"/>
            </a:pPr>
            <a:r>
              <a:rPr lang="en-US" sz="2720"/>
              <a:t>Features of XGBoost are:</a:t>
            </a:r>
            <a:endParaRPr/>
          </a:p>
          <a:p>
            <a:pPr indent="-285750" lvl="1" marL="742950" rtl="0" algn="l">
              <a:lnSpc>
                <a:spcPct val="80000"/>
              </a:lnSpc>
              <a:spcBef>
                <a:spcPts val="442"/>
              </a:spcBef>
              <a:spcAft>
                <a:spcPts val="0"/>
              </a:spcAft>
              <a:buClr>
                <a:schemeClr val="dk1"/>
              </a:buClr>
              <a:buSzPts val="2210"/>
              <a:buChar char="–"/>
            </a:pPr>
            <a:r>
              <a:rPr lang="en-US" sz="2210"/>
              <a:t>Clever Penalisation of Trees</a:t>
            </a:r>
            <a:endParaRPr/>
          </a:p>
          <a:p>
            <a:pPr indent="-285750" lvl="1" marL="742950" rtl="0" algn="l">
              <a:lnSpc>
                <a:spcPct val="80000"/>
              </a:lnSpc>
              <a:spcBef>
                <a:spcPts val="442"/>
              </a:spcBef>
              <a:spcAft>
                <a:spcPts val="0"/>
              </a:spcAft>
              <a:buClr>
                <a:schemeClr val="dk1"/>
              </a:buClr>
              <a:buSzPts val="2210"/>
              <a:buChar char="–"/>
            </a:pPr>
            <a:r>
              <a:rPr lang="en-US" sz="2210"/>
              <a:t>A Proportional shrinking of leaf nodes</a:t>
            </a:r>
            <a:endParaRPr/>
          </a:p>
          <a:p>
            <a:pPr indent="-285750" lvl="1" marL="742950" rtl="0" algn="l">
              <a:lnSpc>
                <a:spcPct val="80000"/>
              </a:lnSpc>
              <a:spcBef>
                <a:spcPts val="442"/>
              </a:spcBef>
              <a:spcAft>
                <a:spcPts val="0"/>
              </a:spcAft>
              <a:buClr>
                <a:schemeClr val="dk1"/>
              </a:buClr>
              <a:buSzPts val="2210"/>
              <a:buChar char="–"/>
            </a:pPr>
            <a:r>
              <a:rPr lang="en-US" sz="2210" u="sng">
                <a:solidFill>
                  <a:schemeClr val="hlink"/>
                </a:solidFill>
                <a:hlinkClick r:id="rId3"/>
              </a:rPr>
              <a:t>Newton Boosting</a:t>
            </a:r>
            <a:r>
              <a:rPr lang="en-US" sz="2210"/>
              <a:t> (uses </a:t>
            </a:r>
            <a:r>
              <a:rPr lang="en-US" sz="2210" u="sng">
                <a:solidFill>
                  <a:schemeClr val="hlink"/>
                </a:solidFill>
                <a:hlinkClick r:id="rId4"/>
              </a:rPr>
              <a:t>curvature</a:t>
            </a:r>
            <a:r>
              <a:rPr lang="en-US" sz="2210"/>
              <a:t> information (i.e. the </a:t>
            </a:r>
            <a:endParaRPr sz="2210"/>
          </a:p>
          <a:p>
            <a:pPr indent="-285750" lvl="1" marL="742950" rtl="0" algn="l">
              <a:lnSpc>
                <a:spcPct val="80000"/>
              </a:lnSpc>
              <a:spcBef>
                <a:spcPts val="442"/>
              </a:spcBef>
              <a:spcAft>
                <a:spcPts val="0"/>
              </a:spcAft>
              <a:buClr>
                <a:schemeClr val="dk1"/>
              </a:buClr>
              <a:buSzPts val="2210"/>
              <a:buChar char="–"/>
            </a:pPr>
            <a:r>
              <a:rPr lang="en-US" sz="2210"/>
              <a:t>second derivative) to take a more direct route.)</a:t>
            </a:r>
            <a:endParaRPr sz="2210"/>
          </a:p>
          <a:p>
            <a:pPr indent="-145415" lvl="1" marL="742950" rtl="0" algn="l">
              <a:lnSpc>
                <a:spcPct val="80000"/>
              </a:lnSpc>
              <a:spcBef>
                <a:spcPts val="442"/>
              </a:spcBef>
              <a:spcAft>
                <a:spcPts val="0"/>
              </a:spcAft>
              <a:buClr>
                <a:schemeClr val="dk1"/>
              </a:buClr>
              <a:buSzPts val="2210"/>
              <a:buNone/>
            </a:pPr>
            <a:r>
              <a:t/>
            </a:r>
            <a:endParaRPr sz="2210"/>
          </a:p>
          <a:p>
            <a:pPr indent="-285750" lvl="1" marL="742950" rtl="0" algn="l">
              <a:lnSpc>
                <a:spcPct val="80000"/>
              </a:lnSpc>
              <a:spcBef>
                <a:spcPts val="442"/>
              </a:spcBef>
              <a:spcAft>
                <a:spcPts val="0"/>
              </a:spcAft>
              <a:buClr>
                <a:schemeClr val="dk1"/>
              </a:buClr>
              <a:buSzPts val="2210"/>
              <a:buChar char="–"/>
            </a:pPr>
            <a:r>
              <a:rPr lang="en-US" sz="2210"/>
              <a:t>Extra Randomisation Parameter (The extra randomisation parameter can be used to reduce the correlation between the trees, as seen in the previous article, the lesser the correlation among classifiers, the better our ensemble of classifiers will turn out.)</a:t>
            </a:r>
            <a:endParaRPr sz="2210"/>
          </a:p>
          <a:p>
            <a:pPr indent="-170180" lvl="0" marL="342900" rtl="0" algn="l">
              <a:lnSpc>
                <a:spcPct val="80000"/>
              </a:lnSpc>
              <a:spcBef>
                <a:spcPts val="544"/>
              </a:spcBef>
              <a:spcAft>
                <a:spcPts val="0"/>
              </a:spcAft>
              <a:buClr>
                <a:schemeClr val="dk1"/>
              </a:buClr>
              <a:buSzPts val="2720"/>
              <a:buNone/>
            </a:pPr>
            <a:r>
              <a:t/>
            </a:r>
            <a:endParaRPr sz="2720"/>
          </a:p>
        </p:txBody>
      </p:sp>
      <p:pic>
        <p:nvPicPr>
          <p:cNvPr id="340" name="Google Shape;340;p47"/>
          <p:cNvPicPr preferRelativeResize="0"/>
          <p:nvPr/>
        </p:nvPicPr>
        <p:blipFill rotWithShape="1">
          <a:blip r:embed="rId5">
            <a:alphaModFix/>
          </a:blip>
          <a:srcRect b="0" l="0" r="0" t="0"/>
          <a:stretch/>
        </p:blipFill>
        <p:spPr>
          <a:xfrm>
            <a:off x="7010400" y="2514600"/>
            <a:ext cx="1762125" cy="200490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Stacking</a:t>
            </a:r>
            <a:endParaRPr>
              <a:latin typeface="Times New Roman"/>
              <a:ea typeface="Times New Roman"/>
              <a:cs typeface="Times New Roman"/>
              <a:sym typeface="Times New Roman"/>
            </a:endParaRPr>
          </a:p>
        </p:txBody>
      </p:sp>
      <p:sp>
        <p:nvSpPr>
          <p:cNvPr id="347" name="Google Shape;34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Uses </a:t>
            </a:r>
            <a:r>
              <a:rPr i="1" lang="en-US">
                <a:latin typeface="Times New Roman"/>
                <a:ea typeface="Times New Roman"/>
                <a:cs typeface="Times New Roman"/>
                <a:sym typeface="Times New Roman"/>
              </a:rPr>
              <a:t>meta</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learner</a:t>
            </a:r>
            <a:r>
              <a:rPr lang="en-US">
                <a:latin typeface="Times New Roman"/>
                <a:ea typeface="Times New Roman"/>
                <a:cs typeface="Times New Roman"/>
                <a:sym typeface="Times New Roman"/>
              </a:rPr>
              <a:t> instead of voting to combine predictions of base learners</a:t>
            </a:r>
            <a:endParaRPr/>
          </a:p>
          <a:p>
            <a:pPr indent="-285750" lvl="1" marL="742950" rtl="0" algn="just">
              <a:spcBef>
                <a:spcPts val="560"/>
              </a:spcBef>
              <a:spcAft>
                <a:spcPts val="0"/>
              </a:spcAft>
              <a:buClr>
                <a:schemeClr val="dk1"/>
              </a:buClr>
              <a:buSzPts val="2800"/>
              <a:buChar char="–"/>
            </a:pPr>
            <a:r>
              <a:rPr lang="en-US">
                <a:latin typeface="Times New Roman"/>
                <a:ea typeface="Times New Roman"/>
                <a:cs typeface="Times New Roman"/>
                <a:sym typeface="Times New Roman"/>
              </a:rPr>
              <a:t>Predictions of base learners (</a:t>
            </a:r>
            <a:r>
              <a:rPr i="1" lang="en-US">
                <a:latin typeface="Times New Roman"/>
                <a:ea typeface="Times New Roman"/>
                <a:cs typeface="Times New Roman"/>
                <a:sym typeface="Times New Roman"/>
              </a:rPr>
              <a:t>level-0 models</a:t>
            </a:r>
            <a:r>
              <a:rPr lang="en-US">
                <a:latin typeface="Times New Roman"/>
                <a:ea typeface="Times New Roman"/>
                <a:cs typeface="Times New Roman"/>
                <a:sym typeface="Times New Roman"/>
              </a:rPr>
              <a:t>) are used as input for meta learner (</a:t>
            </a:r>
            <a:r>
              <a:rPr i="1" lang="en-US">
                <a:latin typeface="Times New Roman"/>
                <a:ea typeface="Times New Roman"/>
                <a:cs typeface="Times New Roman"/>
                <a:sym typeface="Times New Roman"/>
              </a:rPr>
              <a:t>level-1 model)</a:t>
            </a:r>
            <a:endParaRPr>
              <a:latin typeface="Times New Roman"/>
              <a:ea typeface="Times New Roman"/>
              <a:cs typeface="Times New Roman"/>
              <a:sym typeface="Times New Roman"/>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Base learners usually different learning schemes</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Hard to analyze theoretically: “black magic”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5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5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500"/>
                                        <p:tgtEl>
                                          <p:spTgt spid="3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3" st="3"/>
                                            </p:txEl>
                                          </p:spTgt>
                                        </p:tgtEl>
                                        <p:attrNameLst>
                                          <p:attrName>style.visibility</p:attrName>
                                        </p:attrNameLst>
                                      </p:cBhvr>
                                      <p:to>
                                        <p:strVal val="visible"/>
                                      </p:to>
                                    </p:set>
                                    <p:animEffect filter="fade" transition="in">
                                      <p:cBhvr>
                                        <p:cTn dur="500"/>
                                        <p:tgtEl>
                                          <p:spTgt spid="3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Some Practical Advices</a:t>
            </a:r>
            <a:endParaRPr/>
          </a:p>
        </p:txBody>
      </p:sp>
      <p:sp>
        <p:nvSpPr>
          <p:cNvPr id="354" name="Google Shape;354;p49"/>
          <p:cNvSpPr txBox="1"/>
          <p:nvPr/>
        </p:nvSpPr>
        <p:spPr>
          <a:xfrm>
            <a:off x="533400" y="1676400"/>
            <a:ext cx="8229600" cy="6408738"/>
          </a:xfrm>
          <a:prstGeom prst="rect">
            <a:avLst/>
          </a:prstGeom>
          <a:noFill/>
          <a:ln>
            <a:noFill/>
          </a:ln>
        </p:spPr>
        <p:txBody>
          <a:bodyPr anchorCtr="0" anchor="t" bIns="45700" lIns="91425" spcFirstLastPara="1" rIns="91425" wrap="square" tIns="45700">
            <a:no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the classifier is unstable (high variance), then apply bagging!</a:t>
            </a:r>
            <a:endParaRPr/>
          </a:p>
          <a:p>
            <a:pPr indent="-177800" lvl="0" marL="0" marR="0" rtl="0" algn="l">
              <a:spcBef>
                <a:spcPts val="140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the classifier is stable and simple (high bias) then apply boosting!</a:t>
            </a:r>
            <a:endParaRPr/>
          </a:p>
          <a:p>
            <a:pPr indent="-177800" lvl="0" marL="0" marR="0" rtl="0" algn="l">
              <a:spcBef>
                <a:spcPts val="140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the classifier is stable and complex then apply randomization injection!</a:t>
            </a:r>
            <a:endParaRPr/>
          </a:p>
          <a:p>
            <a:pPr indent="-177800" lvl="0" marL="0" marR="0" rtl="0" algn="l">
              <a:spcBef>
                <a:spcPts val="140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you have many classes and a binary classifier then try error-correcting codes! If it does not work then use a complex binary classifier!</a:t>
            </a:r>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500"/>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500"/>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500"/>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500"/>
                                        <p:tgtEl>
                                          <p:spTgt spid="3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Effect filter="fade" transition="in">
                                      <p:cBhvr>
                                        <p:cTn dur="500"/>
                                        <p:tgtEl>
                                          <p:spTgt spid="3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animEffect filter="fade" transition="in">
                                      <p:cBhvr>
                                        <p:cTn dur="500"/>
                                        <p:tgtEl>
                                          <p:spTgt spid="3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animEffect filter="fade" transition="in">
                                      <p:cBhvr>
                                        <p:cTn dur="500"/>
                                        <p:tgtEl>
                                          <p:spTgt spid="3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What Makes a Good Ensemble?</a:t>
            </a:r>
            <a:endParaRPr/>
          </a:p>
        </p:txBody>
      </p:sp>
      <p:sp>
        <p:nvSpPr>
          <p:cNvPr id="360" name="Google Shape;360;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361" name="Google Shape;361;p50"/>
          <p:cNvSpPr txBox="1"/>
          <p:nvPr/>
        </p:nvSpPr>
        <p:spPr>
          <a:xfrm>
            <a:off x="488284" y="1657660"/>
            <a:ext cx="7693025" cy="45145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2720"/>
              <a:buFont typeface="Calibri"/>
              <a:buNone/>
            </a:pPr>
            <a:r>
              <a:rPr b="0" i="0" lang="en-US" sz="2720" u="none" cap="none" strike="noStrike">
                <a:solidFill>
                  <a:schemeClr val="hlink"/>
                </a:solidFill>
                <a:latin typeface="Calibri"/>
                <a:ea typeface="Calibri"/>
                <a:cs typeface="Calibri"/>
                <a:sym typeface="Calibri"/>
              </a:rPr>
              <a:t>Krogh and Vedelsby, 1995</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ts val="2720"/>
              <a:buFont typeface="Calibri"/>
              <a:buNone/>
            </a:pPr>
            <a:r>
              <a:rPr b="0" i="0" lang="en-US" sz="2720" u="none" cap="none" strike="noStrike">
                <a:solidFill>
                  <a:schemeClr val="dk1"/>
                </a:solidFill>
                <a:latin typeface="Calibri"/>
                <a:ea typeface="Calibri"/>
                <a:cs typeface="Calibri"/>
                <a:sym typeface="Calibri"/>
              </a:rPr>
              <a:t>Can show that the accuracy of an ensemble is mathematically related:</a:t>
            </a:r>
            <a:endParaRPr/>
          </a:p>
          <a:p>
            <a:pPr indent="-342900" lvl="0" marL="342900" marR="0" rtl="0" algn="l">
              <a:lnSpc>
                <a:spcPct val="80000"/>
              </a:lnSpc>
              <a:spcBef>
                <a:spcPts val="544"/>
              </a:spcBef>
              <a:spcAft>
                <a:spcPts val="0"/>
              </a:spcAft>
              <a:buClr>
                <a:schemeClr val="dk1"/>
              </a:buClr>
              <a:buSzPts val="2720"/>
              <a:buFont typeface="Calibri"/>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ts val="2720"/>
              <a:buFont typeface="Calibri"/>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ts val="2720"/>
              <a:buFont typeface="Calibri"/>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ts val="2720"/>
              <a:buFont typeface="Calibri"/>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ts val="2720"/>
              <a:buFont typeface="Calibri"/>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ts val="2720"/>
              <a:buFont typeface="Calibri"/>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ts val="2720"/>
              <a:buFont typeface="Calibri"/>
              <a:buNone/>
            </a:pPr>
            <a:r>
              <a:rPr b="0" i="0" lang="en-US" sz="2720" u="none" cap="none" strike="noStrike">
                <a:solidFill>
                  <a:schemeClr val="dk1"/>
                </a:solidFill>
                <a:latin typeface="Calibri"/>
                <a:ea typeface="Calibri"/>
                <a:cs typeface="Calibri"/>
                <a:sym typeface="Calibri"/>
              </a:rPr>
              <a:t>Effective ensembles have accurate and diverse components</a:t>
            </a:r>
            <a:endParaRPr b="0" i="0" sz="2720" u="none" cap="none" strike="noStrike">
              <a:solidFill>
                <a:schemeClr val="dk1"/>
              </a:solidFill>
              <a:latin typeface="Calibri"/>
              <a:ea typeface="Calibri"/>
              <a:cs typeface="Calibri"/>
              <a:sym typeface="Calibri"/>
            </a:endParaRPr>
          </a:p>
        </p:txBody>
      </p:sp>
      <p:pic>
        <p:nvPicPr>
          <p:cNvPr id="362" name="Google Shape;362;p50"/>
          <p:cNvPicPr preferRelativeResize="0"/>
          <p:nvPr/>
        </p:nvPicPr>
        <p:blipFill rotWithShape="1">
          <a:blip r:embed="rId3">
            <a:alphaModFix/>
          </a:blip>
          <a:srcRect b="0" l="0" r="0" t="0"/>
          <a:stretch/>
        </p:blipFill>
        <p:spPr>
          <a:xfrm>
            <a:off x="914400" y="2962428"/>
            <a:ext cx="7696200" cy="224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5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5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5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500"/>
                                        <p:tgtEl>
                                          <p:spTgt spid="3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Effect filter="fade" transition="in">
                                      <p:cBhvr>
                                        <p:cTn dur="500"/>
                                        <p:tgtEl>
                                          <p:spTgt spid="3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animEffect filter="fade" transition="in">
                                      <p:cBhvr>
                                        <p:cTn dur="500"/>
                                        <p:tgtEl>
                                          <p:spTgt spid="3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animEffect filter="fade" transition="in">
                                      <p:cBhvr>
                                        <p:cTn dur="500"/>
                                        <p:tgtEl>
                                          <p:spTgt spid="3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animEffect filter="fade" transition="in">
                                      <p:cBhvr>
                                        <p:cTn dur="500"/>
                                        <p:tgtEl>
                                          <p:spTgt spid="3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animEffect filter="fade" transition="in">
                                      <p:cBhvr>
                                        <p:cTn dur="500"/>
                                        <p:tgtEl>
                                          <p:spTgt spid="3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Diversity Measures</a:t>
            </a:r>
            <a:endParaRPr/>
          </a:p>
        </p:txBody>
      </p:sp>
      <p:sp>
        <p:nvSpPr>
          <p:cNvPr id="369" name="Google Shape;369;p51"/>
          <p:cNvSpPr txBox="1"/>
          <p:nvPr/>
        </p:nvSpPr>
        <p:spPr>
          <a:xfrm>
            <a:off x="533400" y="1676400"/>
            <a:ext cx="8229600" cy="3662541"/>
          </a:xfrm>
          <a:prstGeom prst="rect">
            <a:avLst/>
          </a:prstGeom>
          <a:noFill/>
          <a:ln>
            <a:noFill/>
          </a:ln>
        </p:spPr>
        <p:txBody>
          <a:bodyPr anchorCtr="0" anchor="t" bIns="45700" lIns="91425" spcFirstLastPara="1" rIns="91425" wrap="square" tIns="45700">
            <a:no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Most Popular</a:t>
            </a:r>
            <a:endParaRPr/>
          </a:p>
          <a:p>
            <a:pPr indent="-177800" lvl="1" marL="45720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Plain Disagreement Measure</a:t>
            </a:r>
            <a:endParaRPr/>
          </a:p>
          <a:p>
            <a:pPr indent="-177800" lvl="1" marL="45720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Entropy</a:t>
            </a:r>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5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5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5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5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5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500"/>
                                        <p:tgtEl>
                                          <p:spTgt spid="3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Why Ensemble?</a:t>
            </a:r>
            <a:endParaRPr/>
          </a:p>
        </p:txBody>
      </p:sp>
      <p:sp>
        <p:nvSpPr>
          <p:cNvPr id="107" name="Google Shape;107;p16"/>
          <p:cNvSpPr txBox="1"/>
          <p:nvPr>
            <p:ph idx="1" type="body"/>
          </p:nvPr>
        </p:nvSpPr>
        <p:spPr>
          <a:xfrm>
            <a:off x="-358744" y="1600200"/>
            <a:ext cx="4876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Char char="•"/>
            </a:pPr>
            <a:r>
              <a:rPr b="1" lang="en-US" sz="2000"/>
              <a:t>Scenario 3: </a:t>
            </a:r>
            <a:r>
              <a:rPr lang="en-US" sz="2000"/>
              <a:t>Take a look at the following picture; we can see a group of blindfolded children playing the game of “Touch and tell” while examining an elephant which none of them had ever seen before. Each of them will have a different version as to how does an elephant looks like because each of them is exposed to a different part of the elephant. Now, if we give them a task of submitting a report on elephant description, their individual reports will be able to describe only one part accurately as per their experience but collectively they can combine their observations to give a very accurate report on the description of an elephant.</a:t>
            </a:r>
            <a:endParaRPr/>
          </a:p>
        </p:txBody>
      </p:sp>
      <p:pic>
        <p:nvPicPr>
          <p:cNvPr descr="https://miro.medium.com/max/960/0*UT32wjvzGhGJmeMw.png" id="108" name="Google Shape;108;p16"/>
          <p:cNvPicPr preferRelativeResize="0"/>
          <p:nvPr/>
        </p:nvPicPr>
        <p:blipFill rotWithShape="1">
          <a:blip r:embed="rId3">
            <a:alphaModFix/>
          </a:blip>
          <a:srcRect b="0" l="0" r="0" t="0"/>
          <a:stretch/>
        </p:blipFill>
        <p:spPr>
          <a:xfrm>
            <a:off x="4430157" y="1681116"/>
            <a:ext cx="4648200" cy="4229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52"/>
          <p:cNvPicPr preferRelativeResize="0"/>
          <p:nvPr/>
        </p:nvPicPr>
        <p:blipFill rotWithShape="1">
          <a:blip r:embed="rId3">
            <a:alphaModFix/>
          </a:blip>
          <a:srcRect b="0" l="0" r="0" t="0"/>
          <a:stretch/>
        </p:blipFill>
        <p:spPr>
          <a:xfrm>
            <a:off x="204787" y="1371600"/>
            <a:ext cx="8734425" cy="1609725"/>
          </a:xfrm>
          <a:prstGeom prst="rect">
            <a:avLst/>
          </a:prstGeom>
          <a:noFill/>
          <a:ln>
            <a:noFill/>
          </a:ln>
        </p:spPr>
      </p:pic>
      <p:sp>
        <p:nvSpPr>
          <p:cNvPr id="376" name="Google Shape;376;p52"/>
          <p:cNvSpPr txBox="1"/>
          <p:nvPr/>
        </p:nvSpPr>
        <p:spPr>
          <a:xfrm>
            <a:off x="539552" y="1124744"/>
            <a:ext cx="756084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two classifiers </a:t>
            </a:r>
            <a:r>
              <a:rPr i="1"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 and </a:t>
            </a:r>
            <a:r>
              <a:rPr i="1" lang="en-US"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377" name="Google Shape;377;p52"/>
          <p:cNvSpPr txBox="1"/>
          <p:nvPr/>
        </p:nvSpPr>
        <p:spPr>
          <a:xfrm>
            <a:off x="539552" y="1124744"/>
            <a:ext cx="756084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two classifiers </a:t>
            </a:r>
            <a:r>
              <a:rPr i="1"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 and </a:t>
            </a:r>
            <a:r>
              <a:rPr i="1" lang="en-US"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378" name="Google Shape;378;p52"/>
          <p:cNvSpPr txBox="1"/>
          <p:nvPr/>
        </p:nvSpPr>
        <p:spPr>
          <a:xfrm>
            <a:off x="996456" y="2753352"/>
            <a:ext cx="75608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is the </a:t>
            </a:r>
            <a:r>
              <a:rPr b="1" lang="en-US" sz="1800">
                <a:solidFill>
                  <a:schemeClr val="dk1"/>
                </a:solidFill>
                <a:latin typeface="Calibri"/>
                <a:ea typeface="Calibri"/>
                <a:cs typeface="Calibri"/>
                <a:sym typeface="Calibri"/>
              </a:rPr>
              <a:t>number</a:t>
            </a:r>
            <a:r>
              <a:rPr lang="en-US" sz="1800">
                <a:solidFill>
                  <a:schemeClr val="dk1"/>
                </a:solidFill>
                <a:latin typeface="Calibri"/>
                <a:ea typeface="Calibri"/>
                <a:cs typeface="Calibri"/>
                <a:sym typeface="Calibri"/>
              </a:rPr>
              <a:t> of Samples in the dataset</a:t>
            </a:r>
            <a:endParaRPr/>
          </a:p>
        </p:txBody>
      </p:sp>
      <p:pic>
        <p:nvPicPr>
          <p:cNvPr id="379" name="Google Shape;379;p52"/>
          <p:cNvPicPr preferRelativeResize="0"/>
          <p:nvPr/>
        </p:nvPicPr>
        <p:blipFill rotWithShape="1">
          <a:blip r:embed="rId4">
            <a:alphaModFix/>
          </a:blip>
          <a:srcRect b="0" l="0" r="0" t="0"/>
          <a:stretch/>
        </p:blipFill>
        <p:spPr>
          <a:xfrm>
            <a:off x="567832" y="2707918"/>
            <a:ext cx="428625" cy="514350"/>
          </a:xfrm>
          <a:prstGeom prst="rect">
            <a:avLst/>
          </a:prstGeom>
          <a:noFill/>
          <a:ln>
            <a:noFill/>
          </a:ln>
        </p:spPr>
      </p:pic>
      <p:pic>
        <p:nvPicPr>
          <p:cNvPr id="380" name="Google Shape;380;p52"/>
          <p:cNvPicPr preferRelativeResize="0"/>
          <p:nvPr/>
        </p:nvPicPr>
        <p:blipFill rotWithShape="1">
          <a:blip r:embed="rId5">
            <a:alphaModFix/>
          </a:blip>
          <a:srcRect b="0" l="0" r="0" t="0"/>
          <a:stretch/>
        </p:blipFill>
        <p:spPr>
          <a:xfrm>
            <a:off x="486869" y="3188519"/>
            <a:ext cx="1019175" cy="685800"/>
          </a:xfrm>
          <a:prstGeom prst="rect">
            <a:avLst/>
          </a:prstGeom>
          <a:noFill/>
          <a:ln>
            <a:noFill/>
          </a:ln>
        </p:spPr>
      </p:pic>
      <p:sp>
        <p:nvSpPr>
          <p:cNvPr id="381" name="Google Shape;381;p52"/>
          <p:cNvSpPr txBox="1"/>
          <p:nvPr/>
        </p:nvSpPr>
        <p:spPr>
          <a:xfrm>
            <a:off x="1346404" y="3341816"/>
            <a:ext cx="75608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is the class assigned by classifier i to sample k</a:t>
            </a:r>
            <a:endParaRPr/>
          </a:p>
        </p:txBody>
      </p:sp>
      <p:sp>
        <p:nvSpPr>
          <p:cNvPr id="382" name="Google Shape;382;p52"/>
          <p:cNvSpPr txBox="1"/>
          <p:nvPr/>
        </p:nvSpPr>
        <p:spPr>
          <a:xfrm>
            <a:off x="465949" y="3933369"/>
            <a:ext cx="75608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Diff(x,y) = 0 if x = y otherwise 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88" name="Google Shape;388;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389" name="Google Shape;389;p53"/>
          <p:cNvPicPr preferRelativeResize="0"/>
          <p:nvPr/>
        </p:nvPicPr>
        <p:blipFill rotWithShape="1">
          <a:blip r:embed="rId3">
            <a:alphaModFix/>
          </a:blip>
          <a:srcRect b="0" l="0" r="0" t="0"/>
          <a:stretch/>
        </p:blipFill>
        <p:spPr>
          <a:xfrm>
            <a:off x="1409700" y="1556792"/>
            <a:ext cx="6324600" cy="1266825"/>
          </a:xfrm>
          <a:prstGeom prst="rect">
            <a:avLst/>
          </a:prstGeom>
          <a:noFill/>
          <a:ln>
            <a:noFill/>
          </a:ln>
        </p:spPr>
      </p:pic>
      <p:pic>
        <p:nvPicPr>
          <p:cNvPr id="390" name="Google Shape;390;p53"/>
          <p:cNvPicPr preferRelativeResize="0"/>
          <p:nvPr/>
        </p:nvPicPr>
        <p:blipFill rotWithShape="1">
          <a:blip r:embed="rId4">
            <a:alphaModFix/>
          </a:blip>
          <a:srcRect b="0" l="0" r="0" t="0"/>
          <a:stretch/>
        </p:blipFill>
        <p:spPr>
          <a:xfrm>
            <a:off x="35476" y="2924944"/>
            <a:ext cx="9144000" cy="2065486"/>
          </a:xfrm>
          <a:prstGeom prst="rect">
            <a:avLst/>
          </a:prstGeom>
          <a:noFill/>
          <a:ln>
            <a:noFill/>
          </a:ln>
        </p:spPr>
      </p:pic>
      <p:pic>
        <p:nvPicPr>
          <p:cNvPr id="391" name="Google Shape;391;p53"/>
          <p:cNvPicPr preferRelativeResize="0"/>
          <p:nvPr/>
        </p:nvPicPr>
        <p:blipFill rotWithShape="1">
          <a:blip r:embed="rId5">
            <a:alphaModFix/>
          </a:blip>
          <a:srcRect b="0" l="0" r="0" t="0"/>
          <a:stretch/>
        </p:blipFill>
        <p:spPr>
          <a:xfrm>
            <a:off x="179512" y="570015"/>
            <a:ext cx="3476625" cy="647700"/>
          </a:xfrm>
          <a:prstGeom prst="rect">
            <a:avLst/>
          </a:prstGeom>
          <a:noFill/>
          <a:ln>
            <a:noFill/>
          </a:ln>
        </p:spPr>
      </p:pic>
      <p:pic>
        <p:nvPicPr>
          <p:cNvPr id="392" name="Google Shape;392;p53"/>
          <p:cNvPicPr preferRelativeResize="0"/>
          <p:nvPr/>
        </p:nvPicPr>
        <p:blipFill rotWithShape="1">
          <a:blip r:embed="rId6">
            <a:alphaModFix/>
          </a:blip>
          <a:srcRect b="0" l="0" r="0" t="0"/>
          <a:stretch/>
        </p:blipFill>
        <p:spPr>
          <a:xfrm>
            <a:off x="3563888" y="623004"/>
            <a:ext cx="5516563" cy="495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398" name="Google Shape;398;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760"/>
              <a:buChar char="•"/>
            </a:pPr>
            <a:r>
              <a:rPr lang="en-US" sz="1760"/>
              <a:t>“Ensemble Machine Learning Methods and Applications” by Cha Zhang &amp; Yunqian Ma</a:t>
            </a:r>
            <a:endParaRPr/>
          </a:p>
          <a:p>
            <a:pPr indent="-342900" lvl="0" marL="342900" rtl="0" algn="l">
              <a:lnSpc>
                <a:spcPct val="80000"/>
              </a:lnSpc>
              <a:spcBef>
                <a:spcPts val="352"/>
              </a:spcBef>
              <a:spcAft>
                <a:spcPts val="0"/>
              </a:spcAft>
              <a:buClr>
                <a:schemeClr val="folHlink"/>
              </a:buClr>
              <a:buSzPts val="1056"/>
              <a:buChar char="•"/>
            </a:pPr>
            <a:r>
              <a:rPr i="1" lang="en-US" sz="1760"/>
              <a:t>Introduction to Data Mining by Tan, Steinbach, Kumar (Lecture Slides)</a:t>
            </a:r>
            <a:endParaRPr/>
          </a:p>
          <a:p>
            <a:pPr indent="-342900" lvl="0" marL="342900" rtl="0" algn="l">
              <a:lnSpc>
                <a:spcPct val="80000"/>
              </a:lnSpc>
              <a:spcBef>
                <a:spcPts val="352"/>
              </a:spcBef>
              <a:spcAft>
                <a:spcPts val="0"/>
              </a:spcAft>
              <a:buClr>
                <a:schemeClr val="folHlink"/>
              </a:buClr>
              <a:buSzPts val="1056"/>
              <a:buChar char="•"/>
            </a:pPr>
            <a:r>
              <a:rPr i="1" lang="en-US" sz="1760"/>
              <a:t>‎Kim Ho et al Hybrid Schemes Of Homogeneous And Heterogeneous Classifiers For Cursive Word Recognition, 2000</a:t>
            </a:r>
            <a:endParaRPr/>
          </a:p>
          <a:p>
            <a:pPr indent="-342900" lvl="0" marL="342900" rtl="0" algn="l">
              <a:lnSpc>
                <a:spcPct val="80000"/>
              </a:lnSpc>
              <a:spcBef>
                <a:spcPts val="352"/>
              </a:spcBef>
              <a:spcAft>
                <a:spcPts val="0"/>
              </a:spcAft>
              <a:buClr>
                <a:schemeClr val="dk1"/>
              </a:buClr>
              <a:buSzPts val="1760"/>
              <a:buChar char="•"/>
            </a:pPr>
            <a:r>
              <a:rPr i="1" lang="en-US" sz="1760"/>
              <a:t>L. Xu, A. Krzyzak, and C. Y. Suen. Methods for combining multiple classifiers and their applications to handwriting recognition. IEEE transactions on SMC, 23(3):418–435, 1992</a:t>
            </a:r>
            <a:endParaRPr/>
          </a:p>
          <a:p>
            <a:pPr indent="-342900" lvl="0" marL="342900" rtl="0" algn="l">
              <a:lnSpc>
                <a:spcPct val="80000"/>
              </a:lnSpc>
              <a:spcBef>
                <a:spcPts val="352"/>
              </a:spcBef>
              <a:spcAft>
                <a:spcPts val="0"/>
              </a:spcAft>
              <a:buClr>
                <a:schemeClr val="dk1"/>
              </a:buClr>
              <a:buSzPts val="1760"/>
              <a:buChar char="•"/>
            </a:pPr>
            <a:r>
              <a:rPr i="1" lang="en-US" sz="1760"/>
              <a:t>Ludmila I. Kuncheva (2004). Combining Pattern Classifiers: Methods and Algorithms. John Wiley and Sons, Inc..</a:t>
            </a:r>
            <a:endParaRPr/>
          </a:p>
          <a:p>
            <a:pPr indent="-342900" lvl="0" marL="342900" rtl="0" algn="l">
              <a:lnSpc>
                <a:spcPct val="80000"/>
              </a:lnSpc>
              <a:spcBef>
                <a:spcPts val="352"/>
              </a:spcBef>
              <a:spcAft>
                <a:spcPts val="0"/>
              </a:spcAft>
              <a:buClr>
                <a:schemeClr val="dk1"/>
              </a:buClr>
              <a:buSzPts val="1760"/>
              <a:buChar char="•"/>
            </a:pPr>
            <a:r>
              <a:rPr i="1" lang="en-US" sz="1760"/>
              <a:t>J. Kittler, M. Hatef, Robert P.W. Duin, J. Matas (1998). On combining classifiers. IEEE Transactions on Pattern Analysis and Machine Intelligence. 20(3):226-239.</a:t>
            </a:r>
            <a:endParaRPr/>
          </a:p>
          <a:p>
            <a:pPr indent="-342900" lvl="0" marL="342900" rtl="0" algn="l">
              <a:lnSpc>
                <a:spcPct val="80000"/>
              </a:lnSpc>
              <a:spcBef>
                <a:spcPts val="352"/>
              </a:spcBef>
              <a:spcAft>
                <a:spcPts val="0"/>
              </a:spcAft>
              <a:buClr>
                <a:schemeClr val="dk1"/>
              </a:buClr>
              <a:buSzPts val="1760"/>
              <a:buChar char="•"/>
            </a:pPr>
            <a:r>
              <a:rPr i="1" lang="en-US" sz="1760">
                <a:latin typeface="Times New Roman"/>
                <a:ea typeface="Times New Roman"/>
                <a:cs typeface="Times New Roman"/>
                <a:sym typeface="Times New Roman"/>
              </a:rPr>
              <a:t>Evgueni Smirnov, Lecture Notes on Ensemble of Classifiers</a:t>
            </a:r>
            <a:endParaRPr sz="1760"/>
          </a:p>
          <a:p>
            <a:pPr indent="-342900" lvl="0" marL="342900" rtl="0" algn="l">
              <a:lnSpc>
                <a:spcPct val="80000"/>
              </a:lnSpc>
              <a:spcBef>
                <a:spcPts val="352"/>
              </a:spcBef>
              <a:spcAft>
                <a:spcPts val="0"/>
              </a:spcAft>
              <a:buClr>
                <a:schemeClr val="dk1"/>
              </a:buClr>
              <a:buSzPts val="1760"/>
              <a:buChar char="•"/>
            </a:pPr>
            <a:r>
              <a:rPr lang="en-US" sz="1760" u="sng">
                <a:solidFill>
                  <a:schemeClr val="hlink"/>
                </a:solidFill>
                <a:hlinkClick r:id="rId3"/>
              </a:rPr>
              <a:t>https://towardsdatascience.com/simple-guide-for-ensemble-learning-methods-d87cc68705a2</a:t>
            </a:r>
            <a:endParaRPr sz="1760"/>
          </a:p>
          <a:p>
            <a:pPr indent="-342900" lvl="0" marL="342900" rtl="0" algn="l">
              <a:lnSpc>
                <a:spcPct val="80000"/>
              </a:lnSpc>
              <a:spcBef>
                <a:spcPts val="352"/>
              </a:spcBef>
              <a:spcAft>
                <a:spcPts val="0"/>
              </a:spcAft>
              <a:buClr>
                <a:schemeClr val="dk1"/>
              </a:buClr>
              <a:buSzPts val="1760"/>
              <a:buChar char="•"/>
            </a:pPr>
            <a:r>
              <a:rPr lang="en-US" sz="1760" u="sng">
                <a:solidFill>
                  <a:schemeClr val="hlink"/>
                </a:solidFill>
                <a:hlinkClick r:id="rId4"/>
              </a:rPr>
              <a:t>https://cse.iitk.ac.in/users/piyush/courses/ml_autumn16/771A_lec21_slides.pdf</a:t>
            </a:r>
            <a:endParaRPr sz="17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What is an Ensemble Method?</a:t>
            </a:r>
            <a:endParaRPr/>
          </a:p>
        </p:txBody>
      </p:sp>
      <p:sp>
        <p:nvSpPr>
          <p:cNvPr id="114" name="Google Shape;11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i="1" lang="en-US"/>
              <a:t>Ensemble models in machine learning combine the decisions from multiple models to improve the overall performance.</a:t>
            </a:r>
            <a:r>
              <a:rPr lang="en-US"/>
              <a:t> </a:t>
            </a:r>
            <a:endParaRPr/>
          </a:p>
          <a:p>
            <a:pPr indent="-342900" lvl="0" marL="342900" rtl="0" algn="l">
              <a:lnSpc>
                <a:spcPct val="90000"/>
              </a:lnSpc>
              <a:spcBef>
                <a:spcPts val="640"/>
              </a:spcBef>
              <a:spcAft>
                <a:spcPts val="0"/>
              </a:spcAft>
              <a:buClr>
                <a:schemeClr val="dk1"/>
              </a:buClr>
              <a:buSzPts val="3200"/>
              <a:buChar char="•"/>
            </a:pPr>
            <a:r>
              <a:rPr lang="en-US"/>
              <a:t>They operate on the similar idea as employed while buying headphones, getting feedback of newly developed fitness app and blindfolded game.</a:t>
            </a:r>
            <a:endParaRPr/>
          </a:p>
          <a:p>
            <a:pPr indent="-342900" lvl="0" marL="342900" rtl="0" algn="l">
              <a:lnSpc>
                <a:spcPct val="90000"/>
              </a:lnSpc>
              <a:spcBef>
                <a:spcPts val="640"/>
              </a:spcBef>
              <a:spcAft>
                <a:spcPts val="0"/>
              </a:spcAft>
              <a:buClr>
                <a:schemeClr val="dk1"/>
              </a:buClr>
              <a:buSzPts val="3200"/>
              <a:buChar char="•"/>
            </a:pPr>
            <a:r>
              <a:rPr b="1" i="1" lang="en-US"/>
              <a:t>Ensembles are a divide and conquer approach used to improve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 Classifier Ensemble</a:t>
            </a:r>
            <a:endParaRPr/>
          </a:p>
        </p:txBody>
      </p:sp>
      <p:pic>
        <p:nvPicPr>
          <p:cNvPr id="120" name="Google Shape;120;p18"/>
          <p:cNvPicPr preferRelativeResize="0"/>
          <p:nvPr/>
        </p:nvPicPr>
        <p:blipFill rotWithShape="1">
          <a:blip r:embed="rId3">
            <a:alphaModFix/>
          </a:blip>
          <a:srcRect b="0" l="0" r="0" t="0"/>
          <a:stretch/>
        </p:blipFill>
        <p:spPr>
          <a:xfrm>
            <a:off x="1066800" y="1600200"/>
            <a:ext cx="7240348" cy="501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Simple Ensemble techniques</a:t>
            </a:r>
            <a:endParaRPr/>
          </a:p>
        </p:txBody>
      </p:sp>
      <p:sp>
        <p:nvSpPr>
          <p:cNvPr id="126" name="Google Shape;126;p19"/>
          <p:cNvSpPr txBox="1"/>
          <p:nvPr/>
        </p:nvSpPr>
        <p:spPr>
          <a:xfrm>
            <a:off x="457200" y="1600201"/>
            <a:ext cx="8229600" cy="40386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3200"/>
              <a:buFont typeface="Calibri"/>
              <a:buAutoNum type="arabicPeriod"/>
            </a:pPr>
            <a:r>
              <a:rPr b="1" i="0" lang="en-US" sz="3200" u="none" cap="none" strike="noStrike">
                <a:solidFill>
                  <a:schemeClr val="dk1"/>
                </a:solidFill>
                <a:latin typeface="Calibri"/>
                <a:ea typeface="Calibri"/>
                <a:cs typeface="Calibri"/>
                <a:sym typeface="Calibri"/>
              </a:rPr>
              <a:t>Taking the mode of the results</a:t>
            </a:r>
            <a:endParaRPr/>
          </a:p>
          <a:p>
            <a:pPr indent="-514350" lvl="0" marL="514350" marR="0" rtl="0" algn="l">
              <a:spcBef>
                <a:spcPts val="640"/>
              </a:spcBef>
              <a:spcAft>
                <a:spcPts val="0"/>
              </a:spcAft>
              <a:buNone/>
            </a:pP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In this technique, multiple models are used to make predictions for each data point. The predictions by each model are considered as a </a:t>
            </a:r>
            <a:r>
              <a:rPr b="1" i="0" lang="en-US" sz="2800" u="none" cap="none" strike="noStrike">
                <a:solidFill>
                  <a:srgbClr val="FF0000"/>
                </a:solidFill>
                <a:latin typeface="Calibri"/>
                <a:ea typeface="Calibri"/>
                <a:cs typeface="Calibri"/>
                <a:sym typeface="Calibri"/>
              </a:rPr>
              <a:t>separate vote</a:t>
            </a:r>
            <a:r>
              <a:rPr b="0" i="0" lang="en-US" sz="2800" u="none" cap="none" strike="noStrike">
                <a:solidFill>
                  <a:schemeClr val="dk1"/>
                </a:solidFill>
                <a:latin typeface="Calibri"/>
                <a:ea typeface="Calibri"/>
                <a:cs typeface="Calibri"/>
                <a:sym typeface="Calibri"/>
              </a:rPr>
              <a:t>. The prediction which we get from the </a:t>
            </a:r>
            <a:r>
              <a:rPr b="1" i="0" lang="en-US" sz="2800" u="none" cap="none" strike="noStrike">
                <a:solidFill>
                  <a:srgbClr val="FF0000"/>
                </a:solidFill>
                <a:latin typeface="Calibri"/>
                <a:ea typeface="Calibri"/>
                <a:cs typeface="Calibri"/>
                <a:sym typeface="Calibri"/>
              </a:rPr>
              <a:t>majority</a:t>
            </a:r>
            <a:r>
              <a:rPr b="0" i="0" lang="en-US" sz="2800" u="none" cap="none" strike="noStrike">
                <a:solidFill>
                  <a:schemeClr val="dk1"/>
                </a:solidFill>
                <a:latin typeface="Calibri"/>
                <a:ea typeface="Calibri"/>
                <a:cs typeface="Calibri"/>
                <a:sym typeface="Calibri"/>
              </a:rPr>
              <a:t> of the models is used as the final prediction.</a:t>
            </a:r>
            <a:endParaRPr b="0" i="0" sz="2800" u="none" cap="none" strike="noStrike">
              <a:solidFill>
                <a:schemeClr val="dk1"/>
              </a:solidFill>
              <a:latin typeface="Calibri"/>
              <a:ea typeface="Calibri"/>
              <a:cs typeface="Calibri"/>
              <a:sym typeface="Calibri"/>
            </a:endParaRPr>
          </a:p>
        </p:txBody>
      </p:sp>
      <p:pic>
        <p:nvPicPr>
          <p:cNvPr id="127" name="Google Shape;127;p19"/>
          <p:cNvPicPr preferRelativeResize="0"/>
          <p:nvPr/>
        </p:nvPicPr>
        <p:blipFill rotWithShape="1">
          <a:blip r:embed="rId3">
            <a:alphaModFix/>
          </a:blip>
          <a:srcRect b="0" l="0" r="0" t="0"/>
          <a:stretch/>
        </p:blipFill>
        <p:spPr>
          <a:xfrm>
            <a:off x="1193142" y="4572000"/>
            <a:ext cx="5969658"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Simple Ensemble techniques</a:t>
            </a:r>
            <a:endParaRPr/>
          </a:p>
        </p:txBody>
      </p:sp>
      <p:sp>
        <p:nvSpPr>
          <p:cNvPr id="134" name="Google Shape;134;p20"/>
          <p:cNvSpPr txBox="1"/>
          <p:nvPr/>
        </p:nvSpPr>
        <p:spPr>
          <a:xfrm>
            <a:off x="457200" y="1600201"/>
            <a:ext cx="8229600" cy="40386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3200"/>
              <a:buFont typeface="Calibri"/>
              <a:buAutoNum type="arabicPeriod" startAt="2"/>
            </a:pPr>
            <a:r>
              <a:rPr b="1" i="0" lang="en-US" sz="3200" u="none" cap="none" strike="noStrike">
                <a:solidFill>
                  <a:schemeClr val="dk1"/>
                </a:solidFill>
                <a:latin typeface="Calibri"/>
                <a:ea typeface="Calibri"/>
                <a:cs typeface="Calibri"/>
                <a:sym typeface="Calibri"/>
              </a:rPr>
              <a:t>Taking the average of the results</a:t>
            </a:r>
            <a:endParaRPr/>
          </a:p>
          <a:p>
            <a:pPr indent="-514350" lvl="0" marL="514350" marR="0" rtl="0" algn="l">
              <a:spcBef>
                <a:spcPts val="560"/>
              </a:spcBef>
              <a:spcAft>
                <a:spcPts val="0"/>
              </a:spcAft>
              <a:buNone/>
            </a:pPr>
            <a:r>
              <a:rPr b="0" i="0" lang="en-US" sz="2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In this technique, we take an average of predictions from all the models and use it to make the final prediction.</a:t>
            </a:r>
            <a:endParaRPr b="0" i="0" sz="2800" u="none" cap="none" strike="noStrike">
              <a:solidFill>
                <a:schemeClr val="dk1"/>
              </a:solidFill>
              <a:latin typeface="Calibri"/>
              <a:ea typeface="Calibri"/>
              <a:cs typeface="Calibri"/>
              <a:sym typeface="Calibri"/>
            </a:endParaRPr>
          </a:p>
        </p:txBody>
      </p:sp>
      <p:pic>
        <p:nvPicPr>
          <p:cNvPr id="135" name="Google Shape;135;p20"/>
          <p:cNvPicPr preferRelativeResize="0"/>
          <p:nvPr/>
        </p:nvPicPr>
        <p:blipFill rotWithShape="1">
          <a:blip r:embed="rId3">
            <a:alphaModFix/>
          </a:blip>
          <a:srcRect b="0" l="0" r="0" t="0"/>
          <a:stretch/>
        </p:blipFill>
        <p:spPr>
          <a:xfrm>
            <a:off x="4137076" y="2971800"/>
            <a:ext cx="4943475" cy="3105150"/>
          </a:xfrm>
          <a:prstGeom prst="rect">
            <a:avLst/>
          </a:prstGeom>
          <a:noFill/>
          <a:ln>
            <a:noFill/>
          </a:ln>
        </p:spPr>
      </p:pic>
      <p:sp>
        <p:nvSpPr>
          <p:cNvPr id="136" name="Google Shape;136;p20"/>
          <p:cNvSpPr txBox="1"/>
          <p:nvPr/>
        </p:nvSpPr>
        <p:spPr>
          <a:xfrm>
            <a:off x="4154676" y="6020964"/>
            <a:ext cx="521441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Scenario 2: ratings of beta version of our fitness app got from the user community. (</a:t>
            </a:r>
            <a:r>
              <a:rPr b="0" i="1" lang="en-US" sz="1800" u="none" cap="none" strike="noStrike">
                <a:solidFill>
                  <a:schemeClr val="dk1"/>
                </a:solidFill>
                <a:latin typeface="Calibri"/>
                <a:ea typeface="Calibri"/>
                <a:cs typeface="Calibri"/>
                <a:sym typeface="Calibri"/>
              </a:rPr>
              <a:t>Consider each person as a different model)</a:t>
            </a:r>
            <a:endParaRPr sz="1800">
              <a:solidFill>
                <a:schemeClr val="dk1"/>
              </a:solidFill>
              <a:latin typeface="Calibri"/>
              <a:ea typeface="Calibri"/>
              <a:cs typeface="Calibri"/>
              <a:sym typeface="Calibri"/>
            </a:endParaRPr>
          </a:p>
        </p:txBody>
      </p:sp>
      <p:sp>
        <p:nvSpPr>
          <p:cNvPr id="137" name="Google Shape;137;p20"/>
          <p:cNvSpPr txBox="1"/>
          <p:nvPr/>
        </p:nvSpPr>
        <p:spPr>
          <a:xfrm>
            <a:off x="0" y="3505200"/>
            <a:ext cx="4419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AVERAGE= sum(Rating*Number of people)/Total number of people= (1*5)+(2*13)+(3*45)+(4*7)+(5*2)/72 = 2.833 =Rounded to nearest integer would be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Simple Ensemble techniques</a:t>
            </a:r>
            <a:endParaRPr/>
          </a:p>
        </p:txBody>
      </p:sp>
      <p:sp>
        <p:nvSpPr>
          <p:cNvPr id="143" name="Google Shape;143;p21"/>
          <p:cNvSpPr txBox="1"/>
          <p:nvPr/>
        </p:nvSpPr>
        <p:spPr>
          <a:xfrm>
            <a:off x="457200" y="1600201"/>
            <a:ext cx="8077200" cy="2895599"/>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Calibri"/>
              <a:buAutoNum type="arabicPeriod" startAt="3"/>
            </a:pPr>
            <a:r>
              <a:rPr b="1" lang="en-US" sz="2800">
                <a:solidFill>
                  <a:schemeClr val="dk1"/>
                </a:solidFill>
                <a:latin typeface="Calibri"/>
                <a:ea typeface="Calibri"/>
                <a:cs typeface="Calibri"/>
                <a:sym typeface="Calibri"/>
              </a:rPr>
              <a:t>Taking weighted average of the results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This is an extension of the averaging method. All models are assigned different weights defining the importance of each model for prediction. </a:t>
            </a:r>
            <a:endParaRPr b="0" i="0" sz="2800" u="none" cap="none" strike="noStrike">
              <a:solidFill>
                <a:schemeClr val="dk1"/>
              </a:solidFill>
              <a:latin typeface="Calibri"/>
              <a:ea typeface="Calibri"/>
              <a:cs typeface="Calibri"/>
              <a:sym typeface="Calibri"/>
            </a:endParaRPr>
          </a:p>
        </p:txBody>
      </p:sp>
      <p:pic>
        <p:nvPicPr>
          <p:cNvPr id="144" name="Google Shape;144;p21"/>
          <p:cNvPicPr preferRelativeResize="0"/>
          <p:nvPr/>
        </p:nvPicPr>
        <p:blipFill rotWithShape="1">
          <a:blip r:embed="rId3">
            <a:alphaModFix/>
          </a:blip>
          <a:srcRect b="0" l="0" r="0" t="0"/>
          <a:stretch/>
        </p:blipFill>
        <p:spPr>
          <a:xfrm>
            <a:off x="4876800" y="3331708"/>
            <a:ext cx="4267200" cy="2133600"/>
          </a:xfrm>
          <a:prstGeom prst="rect">
            <a:avLst/>
          </a:prstGeom>
          <a:noFill/>
          <a:ln>
            <a:noFill/>
          </a:ln>
        </p:spPr>
      </p:pic>
      <p:sp>
        <p:nvSpPr>
          <p:cNvPr id="145" name="Google Shape;145;p21"/>
          <p:cNvSpPr txBox="1"/>
          <p:nvPr/>
        </p:nvSpPr>
        <p:spPr>
          <a:xfrm>
            <a:off x="457200" y="3581400"/>
            <a:ext cx="457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instance, if about 25 of your responders are professional app developers, while others have no prior experience in this field, then the answers by these 25 people are given more importance as compared to the other people.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a:t>
            </a:r>
            <a:endParaRPr sz="1800">
              <a:solidFill>
                <a:schemeClr val="dk1"/>
              </a:solidFill>
              <a:latin typeface="Calibri"/>
              <a:ea typeface="Calibri"/>
              <a:cs typeface="Calibri"/>
              <a:sym typeface="Calibri"/>
            </a:endParaRPr>
          </a:p>
        </p:txBody>
      </p:sp>
      <p:sp>
        <p:nvSpPr>
          <p:cNvPr id="146" name="Google Shape;146;p21"/>
          <p:cNvSpPr txBox="1"/>
          <p:nvPr/>
        </p:nvSpPr>
        <p:spPr>
          <a:xfrm>
            <a:off x="533400" y="5562600"/>
            <a:ext cx="81534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posterity, I am trimming down the scale of the example to 5 people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WEIGHTED AVERAGE= (0.3*3)+(0.3*2)+(0.3*2)+(0.15*4)+(0.15*3) =3.15 = rounded to nearest integer would give us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