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7"/>
  </p:notesMasterIdLst>
  <p:sldIdLst>
    <p:sldId id="256" r:id="rId2"/>
    <p:sldId id="258" r:id="rId3"/>
    <p:sldId id="306" r:id="rId4"/>
    <p:sldId id="308" r:id="rId5"/>
    <p:sldId id="309" r:id="rId6"/>
    <p:sldId id="331" r:id="rId7"/>
    <p:sldId id="277" r:id="rId8"/>
    <p:sldId id="323" r:id="rId9"/>
    <p:sldId id="324" r:id="rId10"/>
    <p:sldId id="325" r:id="rId11"/>
    <p:sldId id="326" r:id="rId12"/>
    <p:sldId id="332" r:id="rId13"/>
    <p:sldId id="333" r:id="rId14"/>
    <p:sldId id="334" r:id="rId15"/>
    <p:sldId id="335" r:id="rId16"/>
    <p:sldId id="316" r:id="rId17"/>
    <p:sldId id="336" r:id="rId18"/>
    <p:sldId id="305" r:id="rId19"/>
    <p:sldId id="317" r:id="rId20"/>
    <p:sldId id="310" r:id="rId21"/>
    <p:sldId id="318" r:id="rId22"/>
    <p:sldId id="320" r:id="rId23"/>
    <p:sldId id="319" r:id="rId24"/>
    <p:sldId id="313" r:id="rId25"/>
    <p:sldId id="321" r:id="rId26"/>
    <p:sldId id="337" r:id="rId27"/>
    <p:sldId id="338" r:id="rId28"/>
    <p:sldId id="322" r:id="rId29"/>
    <p:sldId id="327" r:id="rId30"/>
    <p:sldId id="328" r:id="rId31"/>
    <p:sldId id="329" r:id="rId32"/>
    <p:sldId id="330" r:id="rId33"/>
    <p:sldId id="302" r:id="rId34"/>
    <p:sldId id="339" r:id="rId35"/>
    <p:sldId id="304"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77190" autoAdjust="0"/>
  </p:normalViewPr>
  <p:slideViewPr>
    <p:cSldViewPr>
      <p:cViewPr varScale="1">
        <p:scale>
          <a:sx n="56" d="100"/>
          <a:sy n="56" d="100"/>
        </p:scale>
        <p:origin x="118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C83536E1-4E1E-4495-A775-5DF3B11A4F7A}" type="datetimeFigureOut">
              <a:rPr lang="en-GB"/>
              <a:pPr>
                <a:defRPr/>
              </a:pPr>
              <a:t>07/09/2020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46C2F07-CF02-4872-AEA8-70870614C9FB}" type="slidenum">
              <a:rPr lang="en-GB" altLang="en-US"/>
              <a:pPr/>
              <a:t>‹#›</a:t>
            </a:fld>
            <a:endParaRPr lang="en-GB" altLang="en-US"/>
          </a:p>
        </p:txBody>
      </p:sp>
    </p:spTree>
    <p:extLst>
      <p:ext uri="{BB962C8B-B14F-4D97-AF65-F5344CB8AC3E}">
        <p14:creationId xmlns:p14="http://schemas.microsoft.com/office/powerpoint/2010/main" val="727033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8091DB-FD66-4806-BAFC-D402BCC3FA7B}" type="slidenum">
              <a:rPr lang="en-GB" altLang="en-US"/>
              <a:pPr eaLnBrk="1" hangingPunct="1"/>
              <a:t>1</a:t>
            </a:fld>
            <a:endParaRPr lang="en-GB" altLang="en-US"/>
          </a:p>
        </p:txBody>
      </p:sp>
    </p:spTree>
    <p:extLst>
      <p:ext uri="{BB962C8B-B14F-4D97-AF65-F5344CB8AC3E}">
        <p14:creationId xmlns:p14="http://schemas.microsoft.com/office/powerpoint/2010/main" val="612053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r>
              <a:rPr lang="en-GB" altLang="en-US"/>
              <a:t>Machine Learning method able to extract rules from this data </a:t>
            </a:r>
          </a:p>
          <a:p>
            <a:pPr eaLnBrk="1" hangingPunct="1"/>
            <a:endParaRPr lang="en-GB"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029CA-9891-4AFC-97BC-A9030537AA7A}" type="slidenum">
              <a:rPr lang="en-GB" altLang="en-US"/>
              <a:pPr eaLnBrk="1" hangingPunct="1"/>
              <a:t>19</a:t>
            </a:fld>
            <a:endParaRPr lang="en-GB" altLang="en-US"/>
          </a:p>
        </p:txBody>
      </p:sp>
    </p:spTree>
    <p:extLst>
      <p:ext uri="{BB962C8B-B14F-4D97-AF65-F5344CB8AC3E}">
        <p14:creationId xmlns:p14="http://schemas.microsoft.com/office/powerpoint/2010/main" val="4096151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r>
              <a:rPr lang="en-GB" altLang="en-US"/>
              <a:t>Machine Learning method able to extract rules from this data </a:t>
            </a:r>
          </a:p>
          <a:p>
            <a:pPr eaLnBrk="1" hangingPunct="1"/>
            <a:endParaRPr lang="en-GB" alt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D5B10F-2A1D-452E-AEC4-59F0C82E32C3}" type="slidenum">
              <a:rPr lang="en-GB" altLang="en-US"/>
              <a:pPr eaLnBrk="1" hangingPunct="1"/>
              <a:t>20</a:t>
            </a:fld>
            <a:endParaRPr lang="en-GB" altLang="en-US"/>
          </a:p>
        </p:txBody>
      </p:sp>
    </p:spTree>
    <p:extLst>
      <p:ext uri="{BB962C8B-B14F-4D97-AF65-F5344CB8AC3E}">
        <p14:creationId xmlns:p14="http://schemas.microsoft.com/office/powerpoint/2010/main" val="333672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dirty="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029CA-9891-4AFC-97BC-A9030537AA7A}" type="slidenum">
              <a:rPr lang="en-GB" altLang="en-US"/>
              <a:pPr eaLnBrk="1" hangingPunct="1"/>
              <a:t>21</a:t>
            </a:fld>
            <a:endParaRPr lang="en-GB" altLang="en-US"/>
          </a:p>
        </p:txBody>
      </p:sp>
    </p:spTree>
    <p:extLst>
      <p:ext uri="{BB962C8B-B14F-4D97-AF65-F5344CB8AC3E}">
        <p14:creationId xmlns:p14="http://schemas.microsoft.com/office/powerpoint/2010/main" val="3774891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n-US"/>
              <a:t>Here the method can also assum other groups e.g. Group with one object or group with multiple objects</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5BBC73-A595-427D-BCE7-CFD77F663784}" type="slidenum">
              <a:rPr lang="en-GB" altLang="en-US"/>
              <a:pPr eaLnBrk="1" hangingPunct="1"/>
              <a:t>24</a:t>
            </a:fld>
            <a:endParaRPr lang="en-GB" altLang="en-US"/>
          </a:p>
        </p:txBody>
      </p:sp>
    </p:spTree>
    <p:extLst>
      <p:ext uri="{BB962C8B-B14F-4D97-AF65-F5344CB8AC3E}">
        <p14:creationId xmlns:p14="http://schemas.microsoft.com/office/powerpoint/2010/main" val="4047662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dirty="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029CA-9891-4AFC-97BC-A9030537AA7A}" type="slidenum">
              <a:rPr lang="en-GB" altLang="en-US"/>
              <a:pPr eaLnBrk="1" hangingPunct="1"/>
              <a:t>25</a:t>
            </a:fld>
            <a:endParaRPr lang="en-GB" altLang="en-US"/>
          </a:p>
        </p:txBody>
      </p:sp>
    </p:spTree>
    <p:extLst>
      <p:ext uri="{BB962C8B-B14F-4D97-AF65-F5344CB8AC3E}">
        <p14:creationId xmlns:p14="http://schemas.microsoft.com/office/powerpoint/2010/main" val="236739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Computer Vision e.g. Face detection, Image Retrieval</a:t>
            </a:r>
          </a:p>
          <a:p>
            <a:pPr eaLnBrk="1" hangingPunct="1">
              <a:spcBef>
                <a:spcPct val="0"/>
              </a:spcBef>
            </a:pPr>
            <a:r>
              <a:rPr lang="en-GB" altLang="en-US"/>
              <a:t>Biomedical e.g. Diagnose a patient with a disease</a:t>
            </a:r>
          </a:p>
          <a:p>
            <a:pPr eaLnBrk="1" hangingPunct="1">
              <a:spcBef>
                <a:spcPct val="0"/>
              </a:spcBef>
            </a:pPr>
            <a:r>
              <a:rPr lang="en-GB" altLang="en-US"/>
              <a:t>Finance e.g. Credit Card Transactions which may be suspecious in nature </a:t>
            </a:r>
          </a:p>
          <a:p>
            <a:pPr eaLnBrk="1" hangingPunct="1">
              <a:spcBef>
                <a:spcPct val="0"/>
              </a:spcBef>
            </a:pPr>
            <a:r>
              <a:rPr lang="en-GB" altLang="en-US"/>
              <a:t>Computer Games e.g. Play with Computers e.g. Chess </a:t>
            </a:r>
          </a:p>
          <a:p>
            <a:pPr eaLnBrk="1" hangingPunct="1">
              <a:spcBef>
                <a:spcPct val="0"/>
              </a:spcBef>
            </a:pPr>
            <a:r>
              <a:rPr lang="en-GB" altLang="en-US"/>
              <a:t>Mobile Application Development: e.g. Replacing 4 digit security key with Biometric; develop applications to identify certain disease etc</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B819E9-CED1-46AF-8A39-A691DF65E6AE}" type="slidenum">
              <a:rPr lang="en-GB" altLang="en-US"/>
              <a:pPr eaLnBrk="1" hangingPunct="1"/>
              <a:t>28</a:t>
            </a:fld>
            <a:endParaRPr lang="en-GB" altLang="en-US"/>
          </a:p>
        </p:txBody>
      </p:sp>
    </p:spTree>
    <p:extLst>
      <p:ext uri="{BB962C8B-B14F-4D97-AF65-F5344CB8AC3E}">
        <p14:creationId xmlns:p14="http://schemas.microsoft.com/office/powerpoint/2010/main" val="2761067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Computer Vision e.g. Face detection, Image Retrieval</a:t>
            </a:r>
          </a:p>
          <a:p>
            <a:pPr eaLnBrk="1" hangingPunct="1">
              <a:spcBef>
                <a:spcPct val="0"/>
              </a:spcBef>
            </a:pPr>
            <a:r>
              <a:rPr lang="en-GB" altLang="en-US"/>
              <a:t>Biomedical e.g. Diagnose a patient with a disease</a:t>
            </a:r>
          </a:p>
          <a:p>
            <a:pPr eaLnBrk="1" hangingPunct="1">
              <a:spcBef>
                <a:spcPct val="0"/>
              </a:spcBef>
            </a:pPr>
            <a:r>
              <a:rPr lang="en-GB" altLang="en-US"/>
              <a:t>Finance e.g. Credit Card Transactions which may be suspecious in nature </a:t>
            </a:r>
          </a:p>
          <a:p>
            <a:pPr eaLnBrk="1" hangingPunct="1">
              <a:spcBef>
                <a:spcPct val="0"/>
              </a:spcBef>
            </a:pPr>
            <a:r>
              <a:rPr lang="en-GB" altLang="en-US"/>
              <a:t>Computer Games e.g. Play with Computers e.g. Chess </a:t>
            </a:r>
          </a:p>
          <a:p>
            <a:pPr eaLnBrk="1" hangingPunct="1">
              <a:spcBef>
                <a:spcPct val="0"/>
              </a:spcBef>
            </a:pPr>
            <a:r>
              <a:rPr lang="en-GB" altLang="en-US"/>
              <a:t>Mobile Application Development: e.g. Replacing 4 digit security key with Biometric; develop applications to identify certain disease etc</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B819E9-CED1-46AF-8A39-A691DF65E6AE}" type="slidenum">
              <a:rPr lang="en-GB" altLang="en-US"/>
              <a:pPr eaLnBrk="1" hangingPunct="1"/>
              <a:t>33</a:t>
            </a:fld>
            <a:endParaRPr lang="en-GB" altLang="en-US"/>
          </a:p>
        </p:txBody>
      </p:sp>
    </p:spTree>
    <p:extLst>
      <p:ext uri="{BB962C8B-B14F-4D97-AF65-F5344CB8AC3E}">
        <p14:creationId xmlns:p14="http://schemas.microsoft.com/office/powerpoint/2010/main" val="360801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a:t>I</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BBA1D0-8A34-48D2-9AF4-A35133F8737F}" type="slidenum">
              <a:rPr lang="en-GB" altLang="en-US"/>
              <a:pPr eaLnBrk="1" hangingPunct="1"/>
              <a:t>3</a:t>
            </a:fld>
            <a:endParaRPr lang="en-GB" altLang="en-US"/>
          </a:p>
        </p:txBody>
      </p:sp>
    </p:spTree>
    <p:extLst>
      <p:ext uri="{BB962C8B-B14F-4D97-AF65-F5344CB8AC3E}">
        <p14:creationId xmlns:p14="http://schemas.microsoft.com/office/powerpoint/2010/main" val="91511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C4C5BB-2549-4220-A9CD-0A38B2BD5C19}" type="slidenum">
              <a:rPr lang="en-GB" altLang="en-US"/>
              <a:pPr eaLnBrk="1" hangingPunct="1"/>
              <a:t>4</a:t>
            </a:fld>
            <a:endParaRPr lang="en-GB" altLang="en-US"/>
          </a:p>
        </p:txBody>
      </p:sp>
    </p:spTree>
    <p:extLst>
      <p:ext uri="{BB962C8B-B14F-4D97-AF65-F5344CB8AC3E}">
        <p14:creationId xmlns:p14="http://schemas.microsoft.com/office/powerpoint/2010/main" val="345126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F18255-787F-40F8-9235-C4A0DC91F9BF}" type="slidenum">
              <a:rPr lang="en-GB" altLang="en-US"/>
              <a:pPr eaLnBrk="1" hangingPunct="1"/>
              <a:t>7</a:t>
            </a:fld>
            <a:endParaRPr lang="en-GB" altLang="en-US"/>
          </a:p>
        </p:txBody>
      </p:sp>
    </p:spTree>
    <p:extLst>
      <p:ext uri="{BB962C8B-B14F-4D97-AF65-F5344CB8AC3E}">
        <p14:creationId xmlns:p14="http://schemas.microsoft.com/office/powerpoint/2010/main" val="111048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dirty="0"/>
              <a:t>Before I discuss some applications, I would like to mention that we are using learning methods in our daily life without knowing it. e.g. Royal mail service recognize the postal code i.e. Character recognition using learning methods; so everything u send mail; u are using learning algorithms; perhaps even not aware of it.  Another example is when we use websites such as amazon they often recommend books to buy or CDs to buy. This is another example of learning algorithm that tries to learn what are u interested on; what sort of movies would u like to watch and thus customize recommendation according to that. </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98EE35-0B30-4B91-9AC5-4BC62DAF7313}" type="slidenum">
              <a:rPr lang="en-GB"/>
              <a:pPr eaLnBrk="1" hangingPunct="1"/>
              <a:t>8</a:t>
            </a:fld>
            <a:endParaRPr lang="en-GB"/>
          </a:p>
        </p:txBody>
      </p:sp>
    </p:spTree>
    <p:extLst>
      <p:ext uri="{BB962C8B-B14F-4D97-AF65-F5344CB8AC3E}">
        <p14:creationId xmlns:p14="http://schemas.microsoft.com/office/powerpoint/2010/main" val="142852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t>Before I discuss some applications, I would like to mention that we are using learning methods in our daily life without knowing it. e.g. Royal mail service recognize the postal code i.e. Character recognition using learning methods; so everything u send mail; u are using learning algorithms; perhaps even not aware of it.  Another example is when we use websites such as amazon they often recommend books to buy or CDs to buy. This is another example of learning algorithm that tries to learn what are u interested on; what sort of movies would u like to watch and thus customize recommendation according to that. </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0CCB7D-35E3-48A3-A7D3-4DC4F9F913BA}" type="slidenum">
              <a:rPr lang="en-GB"/>
              <a:pPr eaLnBrk="1" hangingPunct="1"/>
              <a:t>9</a:t>
            </a:fld>
            <a:endParaRPr lang="en-GB"/>
          </a:p>
        </p:txBody>
      </p:sp>
    </p:spTree>
    <p:extLst>
      <p:ext uri="{BB962C8B-B14F-4D97-AF65-F5344CB8AC3E}">
        <p14:creationId xmlns:p14="http://schemas.microsoft.com/office/powerpoint/2010/main" val="267550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E07986-CB8A-493E-AF6D-C93F1FA9A534}" type="slidenum">
              <a:rPr lang="en-US"/>
              <a:pPr eaLnBrk="1" hangingPunct="1"/>
              <a:t>11</a:t>
            </a:fld>
            <a:endParaRPr lang="en-US"/>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33964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F18255-787F-40F8-9235-C4A0DC91F9BF}" type="slidenum">
              <a:rPr lang="en-GB" altLang="en-US"/>
              <a:pPr eaLnBrk="1" hangingPunct="1"/>
              <a:t>16</a:t>
            </a:fld>
            <a:endParaRPr lang="en-GB" altLang="en-US"/>
          </a:p>
        </p:txBody>
      </p:sp>
    </p:spTree>
    <p:extLst>
      <p:ext uri="{BB962C8B-B14F-4D97-AF65-F5344CB8AC3E}">
        <p14:creationId xmlns:p14="http://schemas.microsoft.com/office/powerpoint/2010/main" val="402705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r>
              <a:rPr lang="en-GB" altLang="en-US"/>
              <a:t>Machine Learning method able to extract rules from this data </a:t>
            </a:r>
          </a:p>
          <a:p>
            <a:pPr eaLnBrk="1" hangingPunct="1"/>
            <a:endParaRPr lang="en-GB"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029CA-9891-4AFC-97BC-A9030537AA7A}" type="slidenum">
              <a:rPr lang="en-GB" altLang="en-US"/>
              <a:pPr eaLnBrk="1" hangingPunct="1"/>
              <a:t>18</a:t>
            </a:fld>
            <a:endParaRPr lang="en-GB" altLang="en-US"/>
          </a:p>
        </p:txBody>
      </p:sp>
    </p:spTree>
    <p:extLst>
      <p:ext uri="{BB962C8B-B14F-4D97-AF65-F5344CB8AC3E}">
        <p14:creationId xmlns:p14="http://schemas.microsoft.com/office/powerpoint/2010/main" val="416582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cs typeface="Arial"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cs typeface="Arial"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GB">
                <a:latin typeface="Arial" charset="0"/>
                <a:cs typeface="Arial" charset="0"/>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GB">
                <a:latin typeface="Arial" charset="0"/>
                <a:cs typeface="Arial" charset="0"/>
              </a:endParaRPr>
            </a:p>
          </p:txBody>
        </p:sp>
      </p:grpSp>
      <p:sp>
        <p:nvSpPr>
          <p:cNvPr id="1844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844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lgn="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pPr>
              <a:defRPr/>
            </a:pPr>
            <a:r>
              <a:rPr lang="en-US"/>
              <a:t>University of the West of England</a:t>
            </a:r>
          </a:p>
          <a:p>
            <a:pPr>
              <a:defRPr/>
            </a:pPr>
            <a:r>
              <a:rPr lang="en-GB"/>
              <a:t>Katholieke Universiteit Leuven</a:t>
            </a: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ECC9BC70-C116-49E9-B8BB-629EC7996E0F}" type="slidenum">
              <a:rPr lang="en-US" altLang="en-US"/>
              <a:pPr/>
              <a:t>‹#›</a:t>
            </a:fld>
            <a:endParaRPr lang="en-US" altLang="en-US"/>
          </a:p>
        </p:txBody>
      </p:sp>
    </p:spTree>
    <p:extLst>
      <p:ext uri="{BB962C8B-B14F-4D97-AF65-F5344CB8AC3E}">
        <p14:creationId xmlns:p14="http://schemas.microsoft.com/office/powerpoint/2010/main" val="2650295194"/>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6" name="Rectangle 13"/>
          <p:cNvSpPr>
            <a:spLocks noGrp="1" noChangeArrowheads="1"/>
          </p:cNvSpPr>
          <p:nvPr>
            <p:ph type="sldNum" sz="quarter" idx="12"/>
          </p:nvPr>
        </p:nvSpPr>
        <p:spPr>
          <a:ln/>
        </p:spPr>
        <p:txBody>
          <a:bodyPr/>
          <a:lstStyle>
            <a:lvl1pPr>
              <a:defRPr/>
            </a:lvl1pPr>
          </a:lstStyle>
          <a:p>
            <a:fld id="{5660361A-2850-4CDA-B21E-618C64E4EF76}" type="slidenum">
              <a:rPr lang="en-US" altLang="en-US"/>
              <a:pPr/>
              <a:t>‹#›</a:t>
            </a:fld>
            <a:endParaRPr lang="en-US" altLang="en-US"/>
          </a:p>
        </p:txBody>
      </p:sp>
    </p:spTree>
    <p:extLst>
      <p:ext uri="{BB962C8B-B14F-4D97-AF65-F5344CB8AC3E}">
        <p14:creationId xmlns:p14="http://schemas.microsoft.com/office/powerpoint/2010/main" val="4181665325"/>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6" name="Rectangle 13"/>
          <p:cNvSpPr>
            <a:spLocks noGrp="1" noChangeArrowheads="1"/>
          </p:cNvSpPr>
          <p:nvPr>
            <p:ph type="sldNum" sz="quarter" idx="12"/>
          </p:nvPr>
        </p:nvSpPr>
        <p:spPr>
          <a:ln/>
        </p:spPr>
        <p:txBody>
          <a:bodyPr/>
          <a:lstStyle>
            <a:lvl1pPr>
              <a:defRPr/>
            </a:lvl1pPr>
          </a:lstStyle>
          <a:p>
            <a:fld id="{46609473-9D39-45B6-B884-D5DAAA49BA95}" type="slidenum">
              <a:rPr lang="en-US" altLang="en-US"/>
              <a:pPr/>
              <a:t>‹#›</a:t>
            </a:fld>
            <a:endParaRPr lang="en-US" altLang="en-US"/>
          </a:p>
        </p:txBody>
      </p:sp>
    </p:spTree>
    <p:extLst>
      <p:ext uri="{BB962C8B-B14F-4D97-AF65-F5344CB8AC3E}">
        <p14:creationId xmlns:p14="http://schemas.microsoft.com/office/powerpoint/2010/main" val="3212714918"/>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lvl2pPr>
              <a:defRPr baseline="0">
                <a:solidFill>
                  <a:schemeClr val="tx2"/>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p:cNvSpPr>
            <a:spLocks noGrp="1"/>
          </p:cNvSpPr>
          <p:nvPr>
            <p:ph type="sldNum" sz="quarter" idx="10"/>
          </p:nvPr>
        </p:nvSpPr>
        <p:spPr/>
        <p:txBody>
          <a:bodyPr/>
          <a:lstStyle>
            <a:lvl1pPr>
              <a:defRPr/>
            </a:lvl1pPr>
          </a:lstStyle>
          <a:p>
            <a:fld id="{26EFEDB5-DEC2-4ABA-9886-A8FC3BED0EDB}" type="slidenum">
              <a:rPr lang="en-US" altLang="en-US"/>
              <a:pPr/>
              <a:t>‹#›</a:t>
            </a:fld>
            <a:endParaRPr lang="en-US" altLang="en-US"/>
          </a:p>
        </p:txBody>
      </p:sp>
    </p:spTree>
    <p:extLst>
      <p:ext uri="{BB962C8B-B14F-4D97-AF65-F5344CB8AC3E}">
        <p14:creationId xmlns:p14="http://schemas.microsoft.com/office/powerpoint/2010/main" val="2815389806"/>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6" name="Rectangle 13"/>
          <p:cNvSpPr>
            <a:spLocks noGrp="1" noChangeArrowheads="1"/>
          </p:cNvSpPr>
          <p:nvPr>
            <p:ph type="sldNum" sz="quarter" idx="12"/>
          </p:nvPr>
        </p:nvSpPr>
        <p:spPr>
          <a:ln/>
        </p:spPr>
        <p:txBody>
          <a:bodyPr/>
          <a:lstStyle>
            <a:lvl1pPr>
              <a:defRPr/>
            </a:lvl1pPr>
          </a:lstStyle>
          <a:p>
            <a:fld id="{B3596D46-9D1D-426E-AC3D-D7CA9392EAC3}" type="slidenum">
              <a:rPr lang="en-US" altLang="en-US"/>
              <a:pPr/>
              <a:t>‹#›</a:t>
            </a:fld>
            <a:endParaRPr lang="en-US" altLang="en-US"/>
          </a:p>
        </p:txBody>
      </p:sp>
    </p:spTree>
    <p:extLst>
      <p:ext uri="{BB962C8B-B14F-4D97-AF65-F5344CB8AC3E}">
        <p14:creationId xmlns:p14="http://schemas.microsoft.com/office/powerpoint/2010/main" val="1773553818"/>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2057400"/>
            <a:ext cx="3770313"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60913" y="2057400"/>
            <a:ext cx="3770312"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7" name="Rectangle 13"/>
          <p:cNvSpPr>
            <a:spLocks noGrp="1" noChangeArrowheads="1"/>
          </p:cNvSpPr>
          <p:nvPr>
            <p:ph type="sldNum" sz="quarter" idx="12"/>
          </p:nvPr>
        </p:nvSpPr>
        <p:spPr>
          <a:ln/>
        </p:spPr>
        <p:txBody>
          <a:bodyPr/>
          <a:lstStyle>
            <a:lvl1pPr>
              <a:defRPr/>
            </a:lvl1pPr>
          </a:lstStyle>
          <a:p>
            <a:fld id="{EE1EEB24-AA13-4383-8DCB-5A421FA0E01B}" type="slidenum">
              <a:rPr lang="en-US" altLang="en-US"/>
              <a:pPr/>
              <a:t>‹#›</a:t>
            </a:fld>
            <a:endParaRPr lang="en-US" altLang="en-US"/>
          </a:p>
        </p:txBody>
      </p:sp>
    </p:spTree>
    <p:extLst>
      <p:ext uri="{BB962C8B-B14F-4D97-AF65-F5344CB8AC3E}">
        <p14:creationId xmlns:p14="http://schemas.microsoft.com/office/powerpoint/2010/main" val="2576304738"/>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9" name="Rectangle 13"/>
          <p:cNvSpPr>
            <a:spLocks noGrp="1" noChangeArrowheads="1"/>
          </p:cNvSpPr>
          <p:nvPr>
            <p:ph type="sldNum" sz="quarter" idx="12"/>
          </p:nvPr>
        </p:nvSpPr>
        <p:spPr>
          <a:ln/>
        </p:spPr>
        <p:txBody>
          <a:bodyPr/>
          <a:lstStyle>
            <a:lvl1pPr>
              <a:defRPr/>
            </a:lvl1pPr>
          </a:lstStyle>
          <a:p>
            <a:fld id="{3F428B53-9E38-4B58-B3D9-9534E079D710}" type="slidenum">
              <a:rPr lang="en-US" altLang="en-US"/>
              <a:pPr/>
              <a:t>‹#›</a:t>
            </a:fld>
            <a:endParaRPr lang="en-US" altLang="en-US"/>
          </a:p>
        </p:txBody>
      </p:sp>
    </p:spTree>
    <p:extLst>
      <p:ext uri="{BB962C8B-B14F-4D97-AF65-F5344CB8AC3E}">
        <p14:creationId xmlns:p14="http://schemas.microsoft.com/office/powerpoint/2010/main" val="3022109968"/>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5" name="Rectangle 13"/>
          <p:cNvSpPr>
            <a:spLocks noGrp="1" noChangeArrowheads="1"/>
          </p:cNvSpPr>
          <p:nvPr>
            <p:ph type="sldNum" sz="quarter" idx="12"/>
          </p:nvPr>
        </p:nvSpPr>
        <p:spPr>
          <a:ln/>
        </p:spPr>
        <p:txBody>
          <a:bodyPr/>
          <a:lstStyle>
            <a:lvl1pPr>
              <a:defRPr/>
            </a:lvl1pPr>
          </a:lstStyle>
          <a:p>
            <a:fld id="{F8620361-3A7C-4D85-B75F-CFCDCF958272}" type="slidenum">
              <a:rPr lang="en-US" altLang="en-US"/>
              <a:pPr/>
              <a:t>‹#›</a:t>
            </a:fld>
            <a:endParaRPr lang="en-US" altLang="en-US"/>
          </a:p>
        </p:txBody>
      </p:sp>
    </p:spTree>
    <p:extLst>
      <p:ext uri="{BB962C8B-B14F-4D97-AF65-F5344CB8AC3E}">
        <p14:creationId xmlns:p14="http://schemas.microsoft.com/office/powerpoint/2010/main" val="3751948806"/>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4" name="Rectangle 13"/>
          <p:cNvSpPr>
            <a:spLocks noGrp="1" noChangeArrowheads="1"/>
          </p:cNvSpPr>
          <p:nvPr>
            <p:ph type="sldNum" sz="quarter" idx="12"/>
          </p:nvPr>
        </p:nvSpPr>
        <p:spPr>
          <a:ln/>
        </p:spPr>
        <p:txBody>
          <a:bodyPr/>
          <a:lstStyle>
            <a:lvl1pPr>
              <a:defRPr/>
            </a:lvl1pPr>
          </a:lstStyle>
          <a:p>
            <a:fld id="{FE73000F-7F17-4B88-98DC-73E00F1043EB}" type="slidenum">
              <a:rPr lang="en-US" altLang="en-US"/>
              <a:pPr/>
              <a:t>‹#›</a:t>
            </a:fld>
            <a:endParaRPr lang="en-US" altLang="en-US"/>
          </a:p>
        </p:txBody>
      </p:sp>
    </p:spTree>
    <p:extLst>
      <p:ext uri="{BB962C8B-B14F-4D97-AF65-F5344CB8AC3E}">
        <p14:creationId xmlns:p14="http://schemas.microsoft.com/office/powerpoint/2010/main" val="1057102761"/>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7" name="Rectangle 13"/>
          <p:cNvSpPr>
            <a:spLocks noGrp="1" noChangeArrowheads="1"/>
          </p:cNvSpPr>
          <p:nvPr>
            <p:ph type="sldNum" sz="quarter" idx="12"/>
          </p:nvPr>
        </p:nvSpPr>
        <p:spPr>
          <a:ln/>
        </p:spPr>
        <p:txBody>
          <a:bodyPr/>
          <a:lstStyle>
            <a:lvl1pPr>
              <a:defRPr/>
            </a:lvl1pPr>
          </a:lstStyle>
          <a:p>
            <a:fld id="{BE801D84-D5A7-4D6A-873C-F9086AB8DA65}" type="slidenum">
              <a:rPr lang="en-US" altLang="en-US"/>
              <a:pPr/>
              <a:t>‹#›</a:t>
            </a:fld>
            <a:endParaRPr lang="en-US" altLang="en-US"/>
          </a:p>
        </p:txBody>
      </p:sp>
    </p:spTree>
    <p:extLst>
      <p:ext uri="{BB962C8B-B14F-4D97-AF65-F5344CB8AC3E}">
        <p14:creationId xmlns:p14="http://schemas.microsoft.com/office/powerpoint/2010/main" val="3698086079"/>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Dynavis mid-term review,</a:t>
            </a:r>
          </a:p>
          <a:p>
            <a:pPr>
              <a:defRPr/>
            </a:pPr>
            <a:r>
              <a:rPr lang="en-US"/>
              <a:t> Siegen, 17</a:t>
            </a:r>
            <a:r>
              <a:rPr lang="en-US" baseline="30000"/>
              <a:t>th</a:t>
            </a:r>
            <a:r>
              <a:rPr lang="en-US"/>
              <a:t> April 2007</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Task 4.2: Predicting the Success of Learning UWE &amp;  KUL  </a:t>
            </a:r>
          </a:p>
        </p:txBody>
      </p:sp>
      <p:sp>
        <p:nvSpPr>
          <p:cNvPr id="7" name="Rectangle 13"/>
          <p:cNvSpPr>
            <a:spLocks noGrp="1" noChangeArrowheads="1"/>
          </p:cNvSpPr>
          <p:nvPr>
            <p:ph type="sldNum" sz="quarter" idx="12"/>
          </p:nvPr>
        </p:nvSpPr>
        <p:spPr>
          <a:ln/>
        </p:spPr>
        <p:txBody>
          <a:bodyPr/>
          <a:lstStyle>
            <a:lvl1pPr>
              <a:defRPr/>
            </a:lvl1pPr>
          </a:lstStyle>
          <a:p>
            <a:fld id="{FC66F84E-3881-4619-BCD3-298EF80FFDE8}" type="slidenum">
              <a:rPr lang="en-US" altLang="en-US"/>
              <a:pPr/>
              <a:t>‹#›</a:t>
            </a:fld>
            <a:endParaRPr lang="en-US" altLang="en-US"/>
          </a:p>
        </p:txBody>
      </p:sp>
    </p:spTree>
    <p:extLst>
      <p:ext uri="{BB962C8B-B14F-4D97-AF65-F5344CB8AC3E}">
        <p14:creationId xmlns:p14="http://schemas.microsoft.com/office/powerpoint/2010/main" val="3174287412"/>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0"/>
            <a:ext cx="3200400" cy="6858000"/>
            <a:chOff x="0" y="0"/>
            <a:chExt cx="2016" cy="4320"/>
          </a:xfrm>
        </p:grpSpPr>
        <p:sp>
          <p:nvSpPr>
            <p:cNvPr id="1741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GB">
                <a:latin typeface="Arial" charset="0"/>
                <a:cs typeface="Arial" charset="0"/>
              </a:endParaRPr>
            </a:p>
          </p:txBody>
        </p:sp>
        <p:sp>
          <p:nvSpPr>
            <p:cNvPr id="1741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GB">
                <a:latin typeface="Arial" charset="0"/>
                <a:cs typeface="Arial" charset="0"/>
              </a:endParaRPr>
            </a:p>
          </p:txBody>
        </p:sp>
      </p:grpSp>
      <p:grpSp>
        <p:nvGrpSpPr>
          <p:cNvPr id="1027" name="Group 6"/>
          <p:cNvGrpSpPr>
            <a:grpSpLocks/>
          </p:cNvGrpSpPr>
          <p:nvPr/>
        </p:nvGrpSpPr>
        <p:grpSpPr bwMode="auto">
          <a:xfrm>
            <a:off x="228600" y="1524000"/>
            <a:ext cx="7391400" cy="319088"/>
            <a:chOff x="144" y="1248"/>
            <a:chExt cx="4656" cy="201"/>
          </a:xfrm>
        </p:grpSpPr>
        <p:sp>
          <p:nvSpPr>
            <p:cNvPr id="1741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GB">
                <a:latin typeface="Arial" charset="0"/>
                <a:cs typeface="Arial" charset="0"/>
              </a:endParaRPr>
            </a:p>
          </p:txBody>
        </p:sp>
        <p:sp>
          <p:nvSpPr>
            <p:cNvPr id="1741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GB">
                <a:latin typeface="Arial" charset="0"/>
                <a:cs typeface="Arial" charset="0"/>
              </a:endParaRPr>
            </a:p>
          </p:txBody>
        </p:sp>
      </p:grpSp>
      <p:sp>
        <p:nvSpPr>
          <p:cNvPr id="1028" name="AutoShape 9"/>
          <p:cNvSpPr>
            <a:spLocks noGrp="1" noChangeArrowheads="1"/>
          </p:cNvSpPr>
          <p:nvPr>
            <p:ph type="title"/>
          </p:nvPr>
        </p:nvSpPr>
        <p:spPr bwMode="auto">
          <a:xfrm>
            <a:off x="762000" y="762000"/>
            <a:ext cx="7924800" cy="6096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10"/>
          <p:cNvSpPr>
            <a:spLocks noGrp="1" noChangeArrowheads="1"/>
          </p:cNvSpPr>
          <p:nvPr>
            <p:ph type="body" idx="1"/>
          </p:nvPr>
        </p:nvSpPr>
        <p:spPr bwMode="auto">
          <a:xfrm>
            <a:off x="838200" y="2057400"/>
            <a:ext cx="76930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9" name="Rectangle 11"/>
          <p:cNvSpPr>
            <a:spLocks noGrp="1" noChangeArrowheads="1"/>
          </p:cNvSpPr>
          <p:nvPr>
            <p:ph type="dt" sz="half" idx="2"/>
          </p:nvPr>
        </p:nvSpPr>
        <p:spPr bwMode="auto">
          <a:xfrm>
            <a:off x="838200" y="6248400"/>
            <a:ext cx="37306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US"/>
              <a:t>Dynavis mid-term review,</a:t>
            </a:r>
          </a:p>
          <a:p>
            <a:pPr>
              <a:defRPr/>
            </a:pPr>
            <a:r>
              <a:rPr lang="en-US"/>
              <a:t> Siegen, 17</a:t>
            </a:r>
            <a:r>
              <a:rPr lang="en-US" baseline="30000"/>
              <a:t>th</a:t>
            </a:r>
            <a:r>
              <a:rPr lang="en-US"/>
              <a:t> April 2007</a:t>
            </a:r>
          </a:p>
        </p:txBody>
      </p:sp>
      <p:sp>
        <p:nvSpPr>
          <p:cNvPr id="17420" name="Rectangle 12"/>
          <p:cNvSpPr>
            <a:spLocks noGrp="1" noChangeArrowheads="1"/>
          </p:cNvSpPr>
          <p:nvPr>
            <p:ph type="ftr" sz="quarter" idx="3"/>
          </p:nvPr>
        </p:nvSpPr>
        <p:spPr bwMode="auto">
          <a:xfrm>
            <a:off x="4800600" y="6248400"/>
            <a:ext cx="37353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US"/>
              <a:t>Task 4.2: Predicting the Success of Learning UWE &amp;  KUL  </a:t>
            </a:r>
          </a:p>
        </p:txBody>
      </p:sp>
      <p:sp>
        <p:nvSpPr>
          <p:cNvPr id="17421"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6948154F-6CD3-43DE-AA77-97F2001B1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spd="med">
    <p:fade thruBlk="1"/>
  </p:transition>
  <p:hf sldNum="0"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2pPr>
      <a:lvl3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3pPr>
      <a:lvl4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4pPr>
      <a:lvl5pPr algn="l" rtl="0" eaLnBrk="0" fontAlgn="base" hangingPunct="0">
        <a:lnSpc>
          <a:spcPct val="90000"/>
        </a:lnSpc>
        <a:spcBef>
          <a:spcPct val="0"/>
        </a:spcBef>
        <a:spcAft>
          <a:spcPct val="0"/>
        </a:spcAft>
        <a:defRPr sz="3600" b="1">
          <a:solidFill>
            <a:schemeClr val="tx2"/>
          </a:solidFill>
          <a:latin typeface="Calibri" pitchFamily="34"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17.jpeg"/><Relationship Id="rId7"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9.jpeg"/><Relationship Id="rId10" Type="http://schemas.openxmlformats.org/officeDocument/2006/relationships/image" Target="../media/image25.jpeg"/><Relationship Id="rId4" Type="http://schemas.openxmlformats.org/officeDocument/2006/relationships/image" Target="../media/image28.jpeg"/><Relationship Id="rId9" Type="http://schemas.openxmlformats.org/officeDocument/2006/relationships/image" Target="../media/image3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jpeg"/><Relationship Id="rId5" Type="http://schemas.openxmlformats.org/officeDocument/2006/relationships/image" Target="../media/image8.wmf"/><Relationship Id="rId10"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ctrTitle"/>
          </p:nvPr>
        </p:nvSpPr>
        <p:spPr/>
        <p:txBody>
          <a:bodyPr/>
          <a:lstStyle/>
          <a:p>
            <a:pPr eaLnBrk="1" hangingPunct="1"/>
            <a:r>
              <a:rPr lang="en-GB" altLang="en-US" sz="3200" dirty="0"/>
              <a:t>DS503</a:t>
            </a:r>
            <a:r>
              <a:rPr lang="en-GB" altLang="en-US" sz="3200" dirty="0" smtClean="0"/>
              <a:t/>
            </a:r>
            <a:br>
              <a:rPr lang="en-GB" altLang="en-US" sz="3200" dirty="0" smtClean="0"/>
            </a:br>
            <a:r>
              <a:rPr lang="en-GB" altLang="en-US" sz="3200" dirty="0" smtClean="0"/>
              <a:t>Machine Learning for Dat</a:t>
            </a:r>
            <a:r>
              <a:rPr lang="en-GB" altLang="en-US" sz="3200" dirty="0" smtClean="0"/>
              <a:t>a Science</a:t>
            </a:r>
            <a:r>
              <a:rPr lang="en-GB" altLang="en-US" sz="3200" dirty="0" smtClean="0"/>
              <a:t/>
            </a:r>
            <a:br>
              <a:rPr lang="en-GB" altLang="en-US" sz="3200" dirty="0" smtClean="0"/>
            </a:br>
            <a:r>
              <a:rPr lang="en-GB" altLang="en-US" sz="3200" dirty="0" smtClean="0"/>
              <a:t>(Introduction &amp; Revision)</a:t>
            </a:r>
            <a:r>
              <a:rPr lang="en-GB" altLang="en-US" sz="3200" dirty="0"/>
              <a:t/>
            </a:r>
            <a:br>
              <a:rPr lang="en-GB" altLang="en-US" sz="3200" dirty="0"/>
            </a:br>
            <a:endParaRPr lang="en-US" altLang="en-US" sz="3200" dirty="0"/>
          </a:p>
        </p:txBody>
      </p:sp>
      <p:sp>
        <p:nvSpPr>
          <p:cNvPr id="4099" name="Rectangle 3"/>
          <p:cNvSpPr>
            <a:spLocks noGrp="1" noChangeArrowheads="1"/>
          </p:cNvSpPr>
          <p:nvPr>
            <p:ph type="subTitle" idx="1"/>
          </p:nvPr>
        </p:nvSpPr>
        <p:spPr>
          <a:xfrm>
            <a:off x="228600" y="4267200"/>
            <a:ext cx="7010400" cy="2406650"/>
          </a:xfrm>
        </p:spPr>
        <p:txBody>
          <a:bodyPr/>
          <a:lstStyle/>
          <a:p>
            <a:pPr eaLnBrk="1" hangingPunct="1"/>
            <a:endParaRPr lang="en-GB" altLang="en-US" sz="2400" dirty="0" smtClean="0">
              <a:solidFill>
                <a:schemeClr val="tx1"/>
              </a:solidFill>
            </a:endParaRPr>
          </a:p>
          <a:p>
            <a:pPr eaLnBrk="1" hangingPunct="1"/>
            <a:endParaRPr lang="en-GB" altLang="en-US" sz="2400" dirty="0" smtClean="0">
              <a:solidFill>
                <a:schemeClr val="tx1"/>
              </a:solidFill>
            </a:endParaRPr>
          </a:p>
          <a:p>
            <a:pPr eaLnBrk="1" hangingPunct="1"/>
            <a:endParaRPr lang="en-GB" altLang="en-US" sz="2400" dirty="0" smtClean="0">
              <a:solidFill>
                <a:schemeClr val="tx1"/>
              </a:solidFill>
            </a:endParaRPr>
          </a:p>
          <a:p>
            <a:pPr eaLnBrk="1" hangingPunct="1"/>
            <a:endParaRPr lang="en-GB" altLang="en-US" sz="2400" dirty="0" smtClean="0">
              <a:solidFill>
                <a:schemeClr val="tx1"/>
              </a:solidFill>
            </a:endParaRPr>
          </a:p>
          <a:p>
            <a:pPr eaLnBrk="1" hangingPunct="1"/>
            <a:endParaRPr lang="en-GB" altLang="en-US" sz="2400" dirty="0" smtClean="0">
              <a:solidFill>
                <a:schemeClr val="tx1"/>
              </a:solidFill>
            </a:endParaRPr>
          </a:p>
        </p:txBody>
      </p:sp>
      <p:sp>
        <p:nvSpPr>
          <p:cNvPr id="2" name="TextBox 1"/>
          <p:cNvSpPr txBox="1"/>
          <p:nvPr/>
        </p:nvSpPr>
        <p:spPr>
          <a:xfrm>
            <a:off x="4572000" y="3429000"/>
            <a:ext cx="3886200" cy="1384995"/>
          </a:xfrm>
          <a:prstGeom prst="rect">
            <a:avLst/>
          </a:prstGeom>
          <a:noFill/>
        </p:spPr>
        <p:txBody>
          <a:bodyPr wrap="square" rtlCol="0">
            <a:spAutoFit/>
          </a:bodyPr>
          <a:lstStyle/>
          <a:p>
            <a:r>
              <a:rPr lang="en-US" sz="2800" dirty="0" smtClean="0"/>
              <a:t>Instructor:</a:t>
            </a:r>
          </a:p>
          <a:p>
            <a:endParaRPr lang="en-US" sz="2800" dirty="0"/>
          </a:p>
          <a:p>
            <a:r>
              <a:rPr lang="en-US" sz="2800" dirty="0" smtClean="0"/>
              <a:t>Muhammad </a:t>
            </a:r>
            <a:r>
              <a:rPr lang="en-US" sz="2800" dirty="0" err="1" smtClean="0"/>
              <a:t>Shahzad</a:t>
            </a:r>
            <a:endParaRPr lang="en-US" sz="2800" dirty="0"/>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GB"/>
          </a:p>
        </p:txBody>
      </p:sp>
      <p:sp>
        <p:nvSpPr>
          <p:cNvPr id="12291" name="Content Placeholder 2"/>
          <p:cNvSpPr>
            <a:spLocks noGrp="1"/>
          </p:cNvSpPr>
          <p:nvPr>
            <p:ph idx="1"/>
          </p:nvPr>
        </p:nvSpPr>
        <p:spPr/>
        <p:txBody>
          <a:bodyPr/>
          <a:lstStyle/>
          <a:p>
            <a:endParaRPr lang="en-GB"/>
          </a:p>
        </p:txBody>
      </p:sp>
      <p:pic>
        <p:nvPicPr>
          <p:cNvPr id="12292" name="Picture 2" descr="http://thumbnails.visually.netdna-cdn.com/big-data_50291c3b162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503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3571571"/>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normAutofit fontScale="90000"/>
          </a:bodyPr>
          <a:lstStyle/>
          <a:p>
            <a:pPr>
              <a:defRPr/>
            </a:pPr>
            <a:r>
              <a:rPr lang="en-US" dirty="0"/>
              <a:t>OK , there is too much Data, then WHAT?</a:t>
            </a:r>
          </a:p>
        </p:txBody>
      </p:sp>
      <p:sp>
        <p:nvSpPr>
          <p:cNvPr id="13315" name="Rectangle 1027"/>
          <p:cNvSpPr>
            <a:spLocks noGrp="1" noChangeArrowheads="1"/>
          </p:cNvSpPr>
          <p:nvPr>
            <p:ph type="body" idx="1"/>
          </p:nvPr>
        </p:nvSpPr>
        <p:spPr>
          <a:xfrm>
            <a:off x="633413" y="1873250"/>
            <a:ext cx="8153400" cy="4724400"/>
          </a:xfrm>
        </p:spPr>
        <p:txBody>
          <a:bodyPr/>
          <a:lstStyle/>
          <a:p>
            <a:r>
              <a:rPr lang="en-US" sz="3200"/>
              <a:t>Can we use this data to find things that are not apparent but can be very useful to us?</a:t>
            </a:r>
          </a:p>
          <a:p>
            <a:endParaRPr lang="en-US"/>
          </a:p>
        </p:txBody>
      </p:sp>
      <p:sp>
        <p:nvSpPr>
          <p:cNvPr id="13316" name="AutoShape 2" descr="data:image/jpeg;base64,/9j/4AAQSkZJRgABAQAAAQABAAD/2wCEAAkGBhASEBUUEhQWFBQVFBUUFBQXFRQUFhUUFRcWFRQUFBUXHCceFxkjGRUUHy8gIycpLCwsFR49NTAqNSYrLCkBCQoKDAwMDwwMDSkYFBgpKSkpKSkpKSkpKSkpKSkpKSkpKSkpKSkpKSkpKSkpKSkpKSkpKSkpKSkpKSkpKSkpKf/AABEIAOEA4QMBIgACEQEDEQH/xAAcAAABBAMBAAAAAAAAAAAAAAAAAwQFBwECBgj/xABNEAABAwICBAUPCgQFBAMAAAABAAIDBBESIQUGMVEHEyJBgQgUJTIzNWFxcoKRsbKzwRYjQlJTc3SSodEVF2LwhKLCw9IkNEPxY4OT/8QAFQEBAQAAAAAAAAAAAAAAAAAAAAH/xAAUEQEAAAAAAAAAAAAAAAAAAAAA/9oADAMBAAIRAxEAPwC3sKMKUwowoE8KMKUwowoE8KMKUwowoE8K4PWvhTjpZXwxRGSRhwuLjhYHeC13O/RWBhXnrhAjtpKq+9J9IBQGluGLSrZAWSRtBvyBEwt/zXd+qzTcPWkm9vHTv8x7T/lf8FxGnBmzxH4KMQXBTdULJ/5KNh8LJnN/RzD61K03VBUZ7pTTs8l0b/WWqi7FalB6MpeG/RD9r5Y/KhcfYLlLU3Cfod+ysjHlh8fttC8uByA5B65pdZqGTudVTv8AFNGT6MV1IxuDu1IPiN/UvGxK3iqXNN2Oc072kt9SD2QWowryVS65aQj7SrqG+ATSW9F7KXp+FnTDNlY93ltjk9ppKD07hWuFeeKbh20s3tnQSeVCB7BapWl6oarHdKaB3kulZ6y5BeOBYwKpKbqiYv8AyUbh4WTNd+jmBSlNw/6Md28VQzzI3j9H3/RBY+BYwLjqfho0K7bO5nlwy+trSFK0/CPoh/a1sHnOMftgIJzAjAs0VZFMwPhkZKwkgPY5r2kjaMTSQl8CBvgWcCXwIwIEMCE4wIQK4UYUphRhQJ4UYUphRhQJ4UYUphRhQJ4V584RR2TqfvB7LV6Hwrz3wjd86n7wew1BwOnhmzxH4JlRRgvAPh9Sf6fGbPEfgmVB246fUgfmgb4Ufw0b/wBE5C3agZfwi/OP1SbtDHcP0UuwrN0EIdEO3FJu0S7cfQuhD1tiQcu7R7kmaRy6sOWr2NPMPQg5M0zlgxO3LqXUzPqhJmiZu9aDlyw7liy6U6PZ4fSm0uj23QQSypZ+jPCo2piwuLd2SD0hwEd52/fzetqsLCq+4Be87fv5v9KsXCgTwowpTCjCgTwoSmFCBSyLLayLINbIstrIsg1siy2siyDWy89cI47J1P3g9hi9D2XnjhIHZOp+8HsNQcFp7azp+CY0Pbjp9RT7T30PO+CY0Hbjp9RQTDQlALLUOsum1e1VFVSTPBtM2UNhB2SHi3PdF4CQAQd+XOiueaUpZdRo/VqKQ0Awn/qIpXS2cWWDJHgSXII7UWtbm8IUNWNglkbHSwyBxeWtDpRIXgmzLNwAtJ27TtREcXLF1MaT0RDThzHzF1Q0DExjA6Njri8bpS4HEBe9mkA5X2rei0DG6m4+Sfim8ZxQvE9932LssJzGEXvzHK3OQhLrBKlKLQUszncVYxsxXld83GAOdznZNvduRz5QSMWh5XzcVGBK82txbg9uYB7YZC1877EDHGtg5STdV6k8bZgvFHxzxjZcR58oWOew5DNR0FHI88hjnXNhha52Z2AWG1Am4pGTatpAb5pIlRQ5Q2lO7P8AH8ApdxURpTuz/H8Aqj0XwBd5x+Im/wBCsiyrjqfx2H/xEvqYrJsg1siy2siyDWyFtZCo3QhCgEIQgEIQgF544R++lT5bfYYvQ6888I/fSp8tvsMQcBrAc2ed8ExoO3HT6inusX0PO+CY6PPzg6fUgmAuk/jIj0fTshktK2pfO8WOJrm4REb7LZX6Fza3YEVZuitYIH6QY4PjiaKAtju9oayeVwlcwvPOHOI6PGoV+kuIqoKiesFVNE9mNjGlzQzMPDZjZrnDPYOfauPCyiOgrdVah8pdTg1MUjzgmjBcMze0lu5uF8w61l08uipBo6lijpoqgnrkyPcSGROa/CXiQPaBz5k/RVeNcQMic9u3PxpQVUmDBjdgvfBidhuOfDe10E7T1sbYX0NVcNEnGMmhLZQyS1sw02ljOWw3HqWpXMpmzUc7yxk4jkjqo2ntS27MbDZxjc02Ldoz2qA0fpaencXQSOjcRhJabXFwbHpA9C3p9NTNmM2LHIb3dIGy4rixxCQEHJB02q2jnU76vEWvjdo+Z7XxnEyVpIbiZe17HECDYixTg6w1TdCNlE8nG9dcXixXIaGGzc+awGxcy7WWoc6Rzn3MkLoDsaBG6xsxrbBoBF7Deb3uU0/jMvWxpsjEZBLa2YeBh5J5gRtCDo9WwypY2aodiNC+SaS/bSQnFM0E/SPXAcP/ALVxNZUuke57u2e5zzbZdxLjbpKk6fTBZSywBo+edGXvub4Y7kMtuLiD0JjWOhMUOAESASCXbY8smMi/PhNjbLJvPdRTRxyUVpbuz/H8ApS6jNL93f4/gER6L6n7vP8A4iX1MVlKtOp970f4iX1MVlqgQhCAshCEGUIQgEIQgEIQgF574SB2UqfLb7ti9CLz3wjd9Kny2+7Ygr/WIZs8Tvgo+g7cdPqUjrFtZ4nfBR9D246UEvdP9H6MdLHM9pHzLGvcDcEhzxHyea4LhtUc1ddweBhfUB9rCFkjrnbHDNHLILc5IaB0m6KaSarPiklbMbcXS9c3bc3xYWxtNxldzgCl5tWA2sp6cFx45lO4mwuONaHPtzG3Kz8Gacaf1oZPAXBxM9Q2BkzbOGBkAeS29rEPe5rrD6uea6mPS9PHpGmxsgAdSxObUHtg4MLWtx4sAGVr4Rt8SI5ig1RilHKqWxOklkip2va48Zxbg3E5w7W5NhltBUK3RjhUCCTkHjRG87cJLg0nw2vddFU6DqZ46J9O0uHFBpe0DBHNx0j343fRsXA3O5RusFUybSUj2EYHTizhmCA5rcQ8dr/uqMVmp87aqSnZZ/FkYpTyIw0ta7E9xyYLOG0qHq6UxuwlzHGwN2PDxnzXHP4F2+tOnIjV1lLUAiJ8rHCSPN8b2RtaHOabcY3IXbfI7Fx2l9FGB7RiD2PYJI5AHNxsNwDhdm03a4WO5QOotVK51sNNNmSBeNzdgxfStzAqKnpZGAF7XNxYsNwRiwuLHW32cCPGF2WlK2QaFpXCSQOdUShzsbwTYy5E3zytzpWLQLKiHRbXTRxktkAY4SYpLzl5DMILb2vtLdqDjDoeouWiGUlpIcBG8kEWuDYZEXUdNEWkhwIINiCCCCOYg7CrN0rG0U1XIajrfj9IShr8MrrtgLg1jeLzbm05/wBNlWczy5xJOIkklxJNzvucz0qKRKi9Kd2f4/gFKOUZpTuzvGPUFUeiup8PYg/iZfVGrMVZdT33oP4mX2Y1ZqAQhCAQhCDKEIQCEIQCEIQC8+cInfSp8tvu2L0GvP3CL30qfLb7tiCv9YhmzzvgoyiHKHT6lKax7WeJ3wUbSduP75kEqxbA/stGLa6K3YUoE50Foh9TOyFhDS7FyjezQ1pc4m3gBUtDqe/r11I+RjXMYXmQXLByQ4YsrjtmjpREM2c2sCbc4vl6FqSpaj1Zc6omhlkbCKfEZpXAlrQ1wYLAZm5cLDwpSq1QqGTNjaY5A9nGxyCRjY3syF2ueQCbkZeFAwh01URzGZkjmyuvd4sCcW2+Vs7BN6qrlmeXyvdI87XOJcTbZmVOV+pVTCPnDCHY2RhglaXkyWDSG7rkf+lGDREvGSx2GKESukzFgIb47Hn2G29Am6vlMIhLvmg8yBlhk8ixINrjLwpV2sE+GnaCGmmLjE4CzhicHG+djmN3pSk2rtQ2MSO4oMLS9vz8ALmj6TG47u6AkKTQVTNcxRPeAA42bzHYRfbex2X2IJBmu8gh4t8EMpEskzHyMLgySUkvIjvgPbOtcZXXPaQrXzSGSQgudtIa1t7ADY0ADIDmWJQdiRIUCThkozSndndHqClXhRWle6u6PUFR6I6nrvS78VL7MSs5Vh1PPel34qX2IlZ6AQhCAQhCDKEIQCEIQCEIQCoDhF751Plt92xX+qC4RW9k6ny2e7Ygr7WQZs874KMpRyh/fMpTWTazzvgoymPKHT6kEkwJQNWkZz6UpiyRXTajsHGVDiAQ2kn5JtyicIw2O3nNvApeudipn1mLlS0MEOLK/HNlbHJtH/w3PPyvCuEW7HnZ0ojvNL0BmjrJIQZHTiinLWgucY3B5lIaOYSt3ZYUwrnGOPRscwwvjcZC02DmRPma6MPBzabAnPmIXLR1cjHYmPc02tdrnNNt1wb2WrpSSS4kk7STcnxkoOy1ot/HQDkOPpubwReNP6ulpgdLSRukMwa+N4e2NrWmaTPAWkl2Y2m2XjXAurpC8PL3F4IIeXEuBbbDmc8rC3iW02lJnvke6R2KXKUg4cYNrhwbYEZD0IOw160dEZhBFHUPmghibyA10TYw0uuWtbiBzJJ8aRr9HNcKJxe9jY6BkpdGwyOs2Vxu0A8ntu2JsCBdQtfrhWzNDZJnYcr4QI8VsgXlgGIgZZrSXWWo4yF+INdDGIo3NAacAuAHW25EjpQI6z1jJ6mWaNpY2RxdY5m+Vybbzc9KiCFK6QrhK8uwtZfMtYMLb85Avlc59Ki3opM/uojS3dndHqClionS/dndHqCg9DdTx3pf+Kl9iJWgqu6nbvS/8XL7uFWiqgQhCAQhCDKE165duCOuXbggdITXrl24I65duCB0hNeuXbgjrl24IHSoPhFHZOo8pvu2K8uuXbgqM4QTfSVQf6m+7Yg4DWUdp53wUXT9sP75lK6y/Q874KKpxykD5hS903aUq0opTEt43JCyWZsRG7ypHQeg31Lnhr442sbifJI7AxoLg0XO8uIAUZIVN0dO46MqHtBN6mBr7XJDGslcCQNgxkZncg1l1VqW1Ipi1okc0vacbcDmBpfjD9mGzTn4E30poGenAMrQ0HJpD43g+LA4rttEFhfRx1LHGVujpxhuAcDuMDA5pBJJhvYc1xt5uErJKZzhxEbo2/1vD3HdezWgZeNA0w5EIK3kbYrTnQASRalnpIoEZConS/dndHqCl5RkVEaX7s7o9QRXoTqdu9Un4uX3cKtFVP1PcxGi5LW/7uT3cKs7rl24Ih0hNeuXbgjrl24IHSE165d4EIM4EYEthRhQI4EYEthRhQI4EYEthRhQI4FRvCAOyVR5TfdsV8YVRHCEOydR5TfdsQcBrIM2ed8FEwDlf3uUvrH9DzvgomEZoHbUsxIro6XQEb9GS1Ye7jIZWsLLDCWuw2de1wbvP5UVCBKxhS3yTnZUwQyckVBj4uS12lsmHlebiFxzLGk9ASQRRyOcCJHSssAeQ+J5Y5jv6sr/ALoiLdZOaDS08BJgkfESLOLHFtxuNtqXh0HI5sTiWtE7yyMOxXcRblWaDyS4ht953ZrOmtDtpyW8fFI9rix7GCW7SL4rlzA02ItkSgaw6VqGy8c2R4lNwZMRLzcYTdxz2ZJpdSjNAVHXApi3DKb2ByBs0vFjuIGRStFqbXzMD46eQscAWuIDA5rtjhiIuPFzIInjVlrhdSlZqnURQzSvwAQSiKVoddwc4NLSLZFvLbz9C1r9V6yCJsssLmxuAIdkQMXah1jySdxQMJAm6dto5C5jcJvJhwA5YsdgwgnmJITeSMtJDhZwJBG4jIgoG8+zoKidL92d0eyFLT7OhROlu7O832Qir76nodi5fxcnuoVaGBVn1Ow7Fy/i5PdQq0sKIRwIwJbCjCgRwLCXwoVCqEIUAhCEAhCEAqE4Qe+VT5bfdsV9qheEDvlU+W32GIOB1k+h53wUTDtUvrIO0874KIh2oHQXa6AaDoiojBGKasporHbZ2EjDntuD0A+McUCnUdU9oIaSAS1xAJHKZfA7xi7rHwlFWjDpmOTSj4JLhlNM2aC4NwaePDMwD+prcXNnHvK5zV69bSVVMADIHiqgFwDcuwytHgwlpy51ysdY8OMmJ2M4rvxHEcYIdd203BIO+6SjmLe1JBsRcEg2IsRlzEIiw9C4H6ZpoAQ5tJDxYcDcOkijcXOB3Yybb8PhULX6FknfHI2kdTxSysZidI55kMsmHGBJyiLu2gWXNUVbJC8SRPMb29q5psRcWNj4iQlnaZnfMJnyOdMHB4kcbuDmm4IvkLHm2ILLGmYpq6V5IDqF0743c7qfiXscwc5wS2I+8PjXOaBlH8Fr/rcZB6C5lv1v/ZXKDSsoe9wccUjXskdldwk7e/j3rEFdKxj2NeWslAEjQcnhpuMQ8BQdfqhBxmjp4zmJayji5uTje3E7PwZLWh0pI+fSgkuWPhqXP2kMeyQCLZssbMHRuXKQaSlZG6NrrNc+OQ7bh8WLA4Z5HlH0DcntfrTVVDXNleLPIL8MccZkLb4TIWNBfa52oO9ip4pJaSkIHG0zKOZrhYEjE01EZPgaWyDyXb1XumJRLPM8G+KWR2XOC8kFLO1inNV10S3jRY9qA3JuDYP6Uzk0i8xsjyIjxYTYX5ZBcCecXFwDsud6BhN8FE6W7qfE31BSkj/iozS/dT4m+oIL/wCpz71zfi3+6hVqqqepyPYyb8W73UKtZAIQhAWQhCDKEIQCEIQCEIQCoXX89kqnyx7DFfSoXX4dkqnyx7DUHA6x/Q874KKh2qW1kGbPO+CiYwgchKlN0qCopS6wnGj6QSytjL2R4r8uQ4WNsCbuPNst0pxpbRkUJAZUxT328WJLDO2Zc0A9BVGmh9EvqZCxha0hj5HOeS1oZGMTiSATkM7AFOptW3iF00UsVRHHbjDEX4o8V8JeyRjXBuW0AhOdSnASzE5EUVWQdx4l3h3XSbNYWMhfFTwNhMzBHNIJJJHvZztaHZMDjmbZoiHlgcy2JpbiaHNuLXa7tXC/Md6c1OjJY4opXgBk2Mxm4zEbsLrjmzXR6/6FqOuXv4mTioooWcYWYWWjiYDY2w7biwvmpHW3R7esI4myxudSRwyGMEiQB4LJy5hGXLMHPvvbnDnKPUjSEoBbTSAOIALm4Byth5dsvDsWtBqjWzcZxUJfxTsDwC24eNrBnyiNwUwZj8nr3OLr2xNz9S4B8FrKLqppYKXR5jJBLpqhttpl40RtyG04YmDzyEEI8EEgggi4IORBG0Eb1q4qa18c3+JVOEW+czG5+FuMfmuoEuRScpUdpfup8TfUFISqP0x3U+JvqCC/OpxPY2f8W73UKthVN1OJ7HT/AIo+6iVsogQhCAQhCDKEIQCEIQCEIQCoXX7vlU+WPYar6VCa+nslU/eD2GoOF1kGbPO+Ch4zmpfWTazxO+Ch40DloyWwWjStiVFbEoBWhQEDqnrHx4sBw42OjdkDdjxZwzGVxlkkQVrdF1QtJUPcQXOLiLWLiXHLYM+ZPv4/MZ3zvIe+Rr2yBws17XsMZaWtsLYbZDnaFGYkYkDpukZRC6EPPFOcHuZzF7RYO8dk9oNbKuCIRRyANa4vZeON5jcSCXRuc0lhuL5Heocla4kG75CSSSSSSSTmSTmSSdpWEmSsgoBwv6Ex0wPnT5LfUE7c5NdL9181vqQXx1OB7H1H4r/ajVtKo+pw/wCxqfxP+0xW4iBCEIBCEIMoQhAIQhAIQhBhzlQevZ7I1P3n+lqvCuqMIVEa4uJrZyb5vuPCLAAj0IOM1lObPO+CiGqX1i+h53wUQRkgWaVsSmnSfSUXO8+kqB0Vmya3O8+krBcd59JQPQs2UfjO8+krHGu3n0lUSCCVHiV28+krV0rt59JQSBK1uo7jnbz6SsiZ28+kqCRKyCo0yu3n0rXj3/WPpQP3FNdLn53zW+pI8a7efStZHl203O/4Ki/Opvf/ANFU/iG+7argBVG8AFZgpqgb5mn/ACBXXTy3CBdCEIBCEIMoQhAIQhALBWUIInSkZIKrrTmiMbnBwvn/AHbcrVlhuomp0OC4m3OgozTWokr3NwOAAv2wN+bcFGHg5qfrs/z/ALK/ZNAA8y0Or43IKE/lxUfXZ6H/ALLH8t6j67PQ/wDZX38nxuR8nxuQUL/Leo+uz0O/ZH8tqj67PQ79lfXyfG5HyeG5BQh4NZ/tGehyx/LSf7Rnocr8+Tw3I+Tw3IKDHBnP9o38rkO4M5/tG/lcr8+Tw3I+Tw3IKB/ljP8AaN/K791sODGb7Vv5Hfur7+Tw3I+Tw3IKD/ljN9q38jv3QeC+b7Vv5D+6vz5PDcj5PDcgoL+V8v2rfyH/AJI/ldL9qP8A8z/yV+/J0bkfJ4bkHB8Guqz6RkjS7HieHXDS21m23lWto8Gya6N0QGA5c6lY4rIFAhCEAhCEGUIQgEIQgEIQgwtShCDBWChCowsoQgEIQgEIQgwsoQoBCEKjCyEIQCEIQbNWQhCgyhCEGEIQiv/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p>
        </p:txBody>
      </p:sp>
      <p:pic>
        <p:nvPicPr>
          <p:cNvPr id="133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3048000"/>
            <a:ext cx="32861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5"/>
          <p:cNvSpPr>
            <a:spLocks noChangeArrowheads="1"/>
          </p:cNvSpPr>
          <p:nvPr/>
        </p:nvSpPr>
        <p:spPr bwMode="auto">
          <a:xfrm>
            <a:off x="914400" y="3581400"/>
            <a:ext cx="50006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i="1">
                <a:solidFill>
                  <a:srgbClr val="FF0000"/>
                </a:solidFill>
              </a:rPr>
              <a:t> We are drowning in data, but starving for knowledge!</a:t>
            </a:r>
          </a:p>
          <a:p>
            <a:pPr eaLnBrk="1" hangingPunct="1"/>
            <a:endParaRPr lang="en-US" b="1" i="1">
              <a:solidFill>
                <a:srgbClr val="FF0000"/>
              </a:solidFill>
            </a:endParaRPr>
          </a:p>
          <a:p>
            <a:pPr eaLnBrk="1" hangingPunct="1"/>
            <a:r>
              <a:rPr lang="en-US" b="1">
                <a:solidFill>
                  <a:srgbClr val="FF0000"/>
                </a:solidFill>
              </a:rPr>
              <a:t> Knowledge Discovery is needed to make sense and use of data.</a:t>
            </a:r>
          </a:p>
          <a:p>
            <a:pPr eaLnBrk="1" hangingPunct="1"/>
            <a:endParaRPr lang="en-US" b="1" i="1">
              <a:solidFill>
                <a:srgbClr val="FF0000"/>
              </a:solidFill>
            </a:endParaRPr>
          </a:p>
        </p:txBody>
      </p:sp>
    </p:spTree>
    <p:extLst>
      <p:ext uri="{BB962C8B-B14F-4D97-AF65-F5344CB8AC3E}">
        <p14:creationId xmlns:p14="http://schemas.microsoft.com/office/powerpoint/2010/main" val="3918750990"/>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ML in a Nutshell</a:t>
            </a:r>
            <a:endParaRPr lang="en-US" sz="3200" dirty="0"/>
          </a:p>
        </p:txBody>
      </p:sp>
      <p:sp>
        <p:nvSpPr>
          <p:cNvPr id="3" name="Content Placeholder 2"/>
          <p:cNvSpPr>
            <a:spLocks noGrp="1"/>
          </p:cNvSpPr>
          <p:nvPr>
            <p:ph idx="1"/>
          </p:nvPr>
        </p:nvSpPr>
        <p:spPr/>
        <p:txBody>
          <a:bodyPr/>
          <a:lstStyle/>
          <a:p>
            <a:r>
              <a:rPr lang="en-US" altLang="en-US" dirty="0"/>
              <a:t>Tens of thousands of machine learning algorithms</a:t>
            </a:r>
          </a:p>
          <a:p>
            <a:r>
              <a:rPr lang="en-US" altLang="en-US" dirty="0"/>
              <a:t>Hundreds new every year</a:t>
            </a:r>
          </a:p>
          <a:p>
            <a:r>
              <a:rPr lang="en-US" altLang="en-US" dirty="0"/>
              <a:t>Every machine learning algorithm has three components:</a:t>
            </a:r>
          </a:p>
          <a:p>
            <a:pPr lvl="1"/>
            <a:r>
              <a:rPr lang="en-US" altLang="en-US" b="1" dirty="0"/>
              <a:t>Representation</a:t>
            </a:r>
          </a:p>
          <a:p>
            <a:pPr lvl="1"/>
            <a:r>
              <a:rPr lang="en-US" altLang="en-US" b="1" dirty="0"/>
              <a:t>Evaluation</a:t>
            </a:r>
          </a:p>
          <a:p>
            <a:pPr lvl="1"/>
            <a:r>
              <a:rPr lang="en-US" altLang="en-US" b="1" dirty="0"/>
              <a:t>Optimization</a:t>
            </a:r>
          </a:p>
          <a:p>
            <a:endParaRPr lang="en-US" dirty="0"/>
          </a:p>
        </p:txBody>
      </p:sp>
    </p:spTree>
    <p:extLst>
      <p:ext uri="{BB962C8B-B14F-4D97-AF65-F5344CB8AC3E}">
        <p14:creationId xmlns:p14="http://schemas.microsoft.com/office/powerpoint/2010/main" val="1554719202"/>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a:t>
            </a:r>
            <a:endParaRPr lang="en-US" dirty="0"/>
          </a:p>
        </p:txBody>
      </p:sp>
      <p:sp>
        <p:nvSpPr>
          <p:cNvPr id="3" name="Content Placeholder 2"/>
          <p:cNvSpPr>
            <a:spLocks noGrp="1"/>
          </p:cNvSpPr>
          <p:nvPr>
            <p:ph idx="1"/>
          </p:nvPr>
        </p:nvSpPr>
        <p:spPr/>
        <p:txBody>
          <a:bodyPr/>
          <a:lstStyle/>
          <a:p>
            <a:pPr>
              <a:lnSpc>
                <a:spcPct val="90000"/>
              </a:lnSpc>
            </a:pPr>
            <a:r>
              <a:rPr lang="en-US" altLang="en-US" dirty="0"/>
              <a:t>Decision trees</a:t>
            </a:r>
          </a:p>
          <a:p>
            <a:pPr>
              <a:lnSpc>
                <a:spcPct val="90000"/>
              </a:lnSpc>
            </a:pPr>
            <a:r>
              <a:rPr lang="en-US" altLang="en-US" dirty="0"/>
              <a:t>Sets of rules / Logic programs</a:t>
            </a:r>
          </a:p>
          <a:p>
            <a:pPr>
              <a:lnSpc>
                <a:spcPct val="90000"/>
              </a:lnSpc>
            </a:pPr>
            <a:r>
              <a:rPr lang="en-US" altLang="en-US" dirty="0"/>
              <a:t>Instances</a:t>
            </a:r>
          </a:p>
          <a:p>
            <a:pPr>
              <a:lnSpc>
                <a:spcPct val="90000"/>
              </a:lnSpc>
            </a:pPr>
            <a:r>
              <a:rPr lang="en-US" altLang="en-US" dirty="0"/>
              <a:t>Graphical models (Bayes/Markov nets)</a:t>
            </a:r>
          </a:p>
          <a:p>
            <a:pPr>
              <a:lnSpc>
                <a:spcPct val="90000"/>
              </a:lnSpc>
            </a:pPr>
            <a:r>
              <a:rPr lang="en-US" altLang="en-US" dirty="0"/>
              <a:t>Neural networks</a:t>
            </a:r>
          </a:p>
          <a:p>
            <a:pPr>
              <a:lnSpc>
                <a:spcPct val="90000"/>
              </a:lnSpc>
            </a:pPr>
            <a:r>
              <a:rPr lang="en-US" altLang="en-US" dirty="0"/>
              <a:t>Support vector machines</a:t>
            </a:r>
          </a:p>
          <a:p>
            <a:pPr>
              <a:lnSpc>
                <a:spcPct val="90000"/>
              </a:lnSpc>
            </a:pPr>
            <a:r>
              <a:rPr lang="en-US" altLang="en-US" dirty="0"/>
              <a:t>Model ensembles</a:t>
            </a:r>
          </a:p>
          <a:p>
            <a:pPr>
              <a:lnSpc>
                <a:spcPct val="90000"/>
              </a:lnSpc>
            </a:pPr>
            <a:r>
              <a:rPr lang="en-US" altLang="en-US" dirty="0"/>
              <a:t>Etc.</a:t>
            </a:r>
          </a:p>
          <a:p>
            <a:pPr marL="0" indent="0">
              <a:buNone/>
            </a:pPr>
            <a:endParaRPr lang="en-US" dirty="0"/>
          </a:p>
        </p:txBody>
      </p:sp>
    </p:spTree>
    <p:extLst>
      <p:ext uri="{BB962C8B-B14F-4D97-AF65-F5344CB8AC3E}">
        <p14:creationId xmlns:p14="http://schemas.microsoft.com/office/powerpoint/2010/main" val="2096779101"/>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a:lnSpc>
                <a:spcPct val="80000"/>
              </a:lnSpc>
            </a:pPr>
            <a:r>
              <a:rPr lang="en-US" altLang="en-US" dirty="0"/>
              <a:t>Accuracy</a:t>
            </a:r>
          </a:p>
          <a:p>
            <a:pPr>
              <a:lnSpc>
                <a:spcPct val="80000"/>
              </a:lnSpc>
            </a:pPr>
            <a:r>
              <a:rPr lang="en-US" altLang="en-US" dirty="0"/>
              <a:t>Precision and recall</a:t>
            </a:r>
          </a:p>
          <a:p>
            <a:pPr>
              <a:lnSpc>
                <a:spcPct val="80000"/>
              </a:lnSpc>
            </a:pPr>
            <a:r>
              <a:rPr lang="en-US" altLang="en-US" dirty="0"/>
              <a:t>Squared error</a:t>
            </a:r>
          </a:p>
          <a:p>
            <a:pPr>
              <a:lnSpc>
                <a:spcPct val="80000"/>
              </a:lnSpc>
            </a:pPr>
            <a:r>
              <a:rPr lang="en-US" altLang="en-US" dirty="0"/>
              <a:t>Likelihood</a:t>
            </a:r>
          </a:p>
          <a:p>
            <a:pPr>
              <a:lnSpc>
                <a:spcPct val="80000"/>
              </a:lnSpc>
            </a:pPr>
            <a:r>
              <a:rPr lang="en-US" altLang="en-US" dirty="0"/>
              <a:t>Posterior probability</a:t>
            </a:r>
          </a:p>
          <a:p>
            <a:pPr>
              <a:lnSpc>
                <a:spcPct val="80000"/>
              </a:lnSpc>
            </a:pPr>
            <a:r>
              <a:rPr lang="en-US" altLang="en-US" dirty="0"/>
              <a:t>Cost / Utility</a:t>
            </a:r>
          </a:p>
          <a:p>
            <a:pPr>
              <a:lnSpc>
                <a:spcPct val="80000"/>
              </a:lnSpc>
            </a:pPr>
            <a:r>
              <a:rPr lang="en-US" altLang="en-US" dirty="0"/>
              <a:t>Margin</a:t>
            </a:r>
          </a:p>
          <a:p>
            <a:pPr>
              <a:lnSpc>
                <a:spcPct val="80000"/>
              </a:lnSpc>
            </a:pPr>
            <a:r>
              <a:rPr lang="en-US" altLang="en-US" dirty="0"/>
              <a:t>Entropy</a:t>
            </a:r>
          </a:p>
          <a:p>
            <a:pPr>
              <a:lnSpc>
                <a:spcPct val="80000"/>
              </a:lnSpc>
            </a:pPr>
            <a:r>
              <a:rPr lang="en-US" altLang="en-US" dirty="0" smtClean="0"/>
              <a:t>Etc</a:t>
            </a:r>
            <a:r>
              <a:rPr lang="en-US" altLang="en-US" dirty="0"/>
              <a:t>.</a:t>
            </a:r>
          </a:p>
          <a:p>
            <a:endParaRPr lang="en-US" dirty="0"/>
          </a:p>
        </p:txBody>
      </p:sp>
    </p:spTree>
    <p:extLst>
      <p:ext uri="{BB962C8B-B14F-4D97-AF65-F5344CB8AC3E}">
        <p14:creationId xmlns:p14="http://schemas.microsoft.com/office/powerpoint/2010/main" val="1206612262"/>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r>
              <a:rPr lang="en-US" altLang="en-US" dirty="0"/>
              <a:t>Combinatorial optimization</a:t>
            </a:r>
          </a:p>
          <a:p>
            <a:pPr lvl="1"/>
            <a:r>
              <a:rPr lang="en-US" altLang="en-US" dirty="0"/>
              <a:t>E.g.: Greedy search</a:t>
            </a:r>
          </a:p>
          <a:p>
            <a:r>
              <a:rPr lang="en-US" altLang="en-US" dirty="0"/>
              <a:t>Convex optimization</a:t>
            </a:r>
          </a:p>
          <a:p>
            <a:pPr lvl="1"/>
            <a:r>
              <a:rPr lang="en-US" altLang="en-US" dirty="0"/>
              <a:t>E.g.: Gradient descent</a:t>
            </a:r>
          </a:p>
          <a:p>
            <a:r>
              <a:rPr lang="en-US" altLang="en-US" dirty="0"/>
              <a:t>Constrained optimization</a:t>
            </a:r>
          </a:p>
          <a:p>
            <a:pPr lvl="1"/>
            <a:r>
              <a:rPr lang="en-US" altLang="en-US" dirty="0"/>
              <a:t>E.g.: Linear programming</a:t>
            </a:r>
          </a:p>
          <a:p>
            <a:endParaRPr lang="en-US" dirty="0"/>
          </a:p>
        </p:txBody>
      </p:sp>
    </p:spTree>
    <p:extLst>
      <p:ext uri="{BB962C8B-B14F-4D97-AF65-F5344CB8AC3E}">
        <p14:creationId xmlns:p14="http://schemas.microsoft.com/office/powerpoint/2010/main" val="419908018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r>
              <a:rPr lang="en-US" altLang="en-US" sz="3200" dirty="0"/>
              <a:t>Types of </a:t>
            </a:r>
            <a:r>
              <a:rPr lang="en-US" altLang="en-US" sz="3200" dirty="0" smtClean="0"/>
              <a:t>Learning</a:t>
            </a:r>
            <a:endParaRPr lang="en-US" altLang="en-US" sz="3200" dirty="0"/>
          </a:p>
        </p:txBody>
      </p:sp>
      <p:sp>
        <p:nvSpPr>
          <p:cNvPr id="4" name="Rectangle 3"/>
          <p:cNvSpPr/>
          <p:nvPr/>
        </p:nvSpPr>
        <p:spPr>
          <a:xfrm>
            <a:off x="3200400" y="1981200"/>
            <a:ext cx="2590800" cy="99060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Machine Learning</a:t>
            </a:r>
          </a:p>
        </p:txBody>
      </p:sp>
      <p:sp>
        <p:nvSpPr>
          <p:cNvPr id="7" name="Rectangle 6"/>
          <p:cNvSpPr/>
          <p:nvPr/>
        </p:nvSpPr>
        <p:spPr>
          <a:xfrm>
            <a:off x="0" y="3766868"/>
            <a:ext cx="2209800" cy="99060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Supervised</a:t>
            </a:r>
          </a:p>
        </p:txBody>
      </p:sp>
      <p:sp>
        <p:nvSpPr>
          <p:cNvPr id="8" name="Rectangle 7"/>
          <p:cNvSpPr/>
          <p:nvPr/>
        </p:nvSpPr>
        <p:spPr>
          <a:xfrm>
            <a:off x="2307567" y="3748177"/>
            <a:ext cx="2209800" cy="99060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Unsupervised</a:t>
            </a:r>
          </a:p>
        </p:txBody>
      </p:sp>
      <p:sp>
        <p:nvSpPr>
          <p:cNvPr id="9" name="Rectangle 8"/>
          <p:cNvSpPr/>
          <p:nvPr/>
        </p:nvSpPr>
        <p:spPr>
          <a:xfrm>
            <a:off x="6904008" y="3748177"/>
            <a:ext cx="2209800" cy="99060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Reinforcement</a:t>
            </a:r>
          </a:p>
        </p:txBody>
      </p:sp>
      <p:cxnSp>
        <p:nvCxnSpPr>
          <p:cNvPr id="12" name="Elbow Connector 11"/>
          <p:cNvCxnSpPr>
            <a:stCxn id="4" idx="2"/>
            <a:endCxn id="7" idx="0"/>
          </p:cNvCxnSpPr>
          <p:nvPr/>
        </p:nvCxnSpPr>
        <p:spPr>
          <a:xfrm rot="5400000">
            <a:off x="2402816" y="1673884"/>
            <a:ext cx="795068" cy="3390900"/>
          </a:xfrm>
          <a:prstGeom prst="bentConnector3">
            <a:avLst/>
          </a:prstGeom>
          <a:ln w="25400">
            <a:headEnd w="med" len="lg"/>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 idx="2"/>
            <a:endCxn id="9" idx="0"/>
          </p:cNvCxnSpPr>
          <p:nvPr/>
        </p:nvCxnSpPr>
        <p:spPr>
          <a:xfrm rot="16200000" flipH="1">
            <a:off x="5864166" y="1603434"/>
            <a:ext cx="776377" cy="3513108"/>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2"/>
            <a:endCxn id="8" idx="0"/>
          </p:cNvCxnSpPr>
          <p:nvPr/>
        </p:nvCxnSpPr>
        <p:spPr>
          <a:xfrm rot="5400000">
            <a:off x="3565946" y="2818322"/>
            <a:ext cx="776377" cy="1083333"/>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30947" y="3748177"/>
            <a:ext cx="2209800" cy="99060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Semi Supervised</a:t>
            </a:r>
            <a:endParaRPr lang="en-US" sz="2400" dirty="0"/>
          </a:p>
        </p:txBody>
      </p:sp>
      <p:cxnSp>
        <p:nvCxnSpPr>
          <p:cNvPr id="14" name="Elbow Connector 13"/>
          <p:cNvCxnSpPr/>
          <p:nvPr/>
        </p:nvCxnSpPr>
        <p:spPr>
          <a:xfrm>
            <a:off x="4630946" y="3350645"/>
            <a:ext cx="1396763" cy="513988"/>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1883480" y="4757468"/>
            <a:ext cx="6269920" cy="2189980"/>
          </a:xfrm>
          <a:prstGeom prst="rect">
            <a:avLst/>
          </a:prstGeom>
        </p:spPr>
      </p:pic>
    </p:spTree>
    <p:extLst>
      <p:ext uri="{BB962C8B-B14F-4D97-AF65-F5344CB8AC3E}">
        <p14:creationId xmlns:p14="http://schemas.microsoft.com/office/powerpoint/2010/main" val="3904622643"/>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Inductive Learning</a:t>
            </a:r>
            <a:endParaRPr lang="en-US" dirty="0"/>
          </a:p>
        </p:txBody>
      </p:sp>
      <p:sp>
        <p:nvSpPr>
          <p:cNvPr id="3" name="Content Placeholder 2"/>
          <p:cNvSpPr>
            <a:spLocks noGrp="1"/>
          </p:cNvSpPr>
          <p:nvPr>
            <p:ph idx="1"/>
          </p:nvPr>
        </p:nvSpPr>
        <p:spPr/>
        <p:txBody>
          <a:bodyPr/>
          <a:lstStyle/>
          <a:p>
            <a:r>
              <a:rPr lang="en-US" altLang="en-US" b="1" dirty="0"/>
              <a:t>Given</a:t>
            </a:r>
            <a:r>
              <a:rPr lang="en-US" altLang="en-US" dirty="0"/>
              <a:t> examples of a function </a:t>
            </a:r>
            <a:r>
              <a:rPr lang="en-US" altLang="en-US" i="1" dirty="0"/>
              <a:t>(X, F(X))</a:t>
            </a:r>
          </a:p>
          <a:p>
            <a:r>
              <a:rPr lang="en-US" altLang="en-US" b="1" dirty="0"/>
              <a:t>Predict</a:t>
            </a:r>
            <a:r>
              <a:rPr lang="en-US" altLang="en-US" dirty="0"/>
              <a:t> function</a:t>
            </a:r>
            <a:r>
              <a:rPr lang="en-US" altLang="en-US" i="1" dirty="0"/>
              <a:t> F(X) </a:t>
            </a:r>
            <a:r>
              <a:rPr lang="en-US" altLang="en-US" dirty="0"/>
              <a:t>for new examples</a:t>
            </a:r>
            <a:r>
              <a:rPr lang="en-US" altLang="en-US" i="1" dirty="0"/>
              <a:t> X</a:t>
            </a:r>
          </a:p>
          <a:p>
            <a:pPr lvl="1"/>
            <a:r>
              <a:rPr lang="en-US" altLang="en-US" dirty="0"/>
              <a:t>Discrete </a:t>
            </a:r>
            <a:r>
              <a:rPr lang="en-US" altLang="en-US" i="1" dirty="0"/>
              <a:t>F(X)</a:t>
            </a:r>
            <a:r>
              <a:rPr lang="en-US" altLang="en-US" dirty="0"/>
              <a:t>: Classification</a:t>
            </a:r>
          </a:p>
          <a:p>
            <a:pPr lvl="1"/>
            <a:r>
              <a:rPr lang="en-US" altLang="en-US" dirty="0"/>
              <a:t>Continuous </a:t>
            </a:r>
            <a:r>
              <a:rPr lang="en-US" altLang="en-US" i="1" dirty="0"/>
              <a:t>F(X)</a:t>
            </a:r>
            <a:r>
              <a:rPr lang="en-US" altLang="en-US" dirty="0"/>
              <a:t>: Regression</a:t>
            </a:r>
          </a:p>
          <a:p>
            <a:pPr lvl="1"/>
            <a:r>
              <a:rPr lang="en-US" altLang="en-US" i="1" dirty="0"/>
              <a:t>F(X)</a:t>
            </a:r>
            <a:r>
              <a:rPr lang="en-US" altLang="en-US" dirty="0"/>
              <a:t> = Probability(</a:t>
            </a:r>
            <a:r>
              <a:rPr lang="en-US" altLang="en-US" i="1" dirty="0"/>
              <a:t>X</a:t>
            </a:r>
            <a:r>
              <a:rPr lang="en-US" altLang="en-US" dirty="0"/>
              <a:t>): Probability estimation</a:t>
            </a:r>
          </a:p>
          <a:p>
            <a:endParaRPr lang="en-US" dirty="0"/>
          </a:p>
        </p:txBody>
      </p:sp>
    </p:spTree>
    <p:extLst>
      <p:ext uri="{BB962C8B-B14F-4D97-AF65-F5344CB8AC3E}">
        <p14:creationId xmlns:p14="http://schemas.microsoft.com/office/powerpoint/2010/main" val="3361060747"/>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a:t>Supervised Learning</a:t>
            </a:r>
          </a:p>
        </p:txBody>
      </p:sp>
      <p:sp>
        <p:nvSpPr>
          <p:cNvPr id="10243" name="Content Placeholder 2"/>
          <p:cNvSpPr>
            <a:spLocks noGrp="1"/>
          </p:cNvSpPr>
          <p:nvPr>
            <p:ph idx="1"/>
          </p:nvPr>
        </p:nvSpPr>
        <p:spPr/>
        <p:txBody>
          <a:bodyPr/>
          <a:lstStyle/>
          <a:p>
            <a:r>
              <a:rPr lang="en-GB" altLang="en-US" dirty="0"/>
              <a:t>Supervised Learning</a:t>
            </a:r>
          </a:p>
          <a:p>
            <a:pPr lvl="1"/>
            <a:r>
              <a:rPr lang="en-GB" altLang="en-US" dirty="0"/>
              <a:t>Learn from Supervised Training Data</a:t>
            </a:r>
          </a:p>
          <a:p>
            <a:pPr lvl="1"/>
            <a:r>
              <a:rPr lang="en-GB" altLang="en-US" dirty="0"/>
              <a:t>For example; spam filtering where Large number of email messages labelled as either </a:t>
            </a:r>
          </a:p>
          <a:p>
            <a:pPr lvl="2"/>
            <a:r>
              <a:rPr lang="en-GB" altLang="en-US" dirty="0"/>
              <a:t> spam</a:t>
            </a:r>
          </a:p>
          <a:p>
            <a:pPr lvl="2"/>
            <a:r>
              <a:rPr lang="en-GB" altLang="en-US" dirty="0"/>
              <a:t>non-spam</a:t>
            </a:r>
          </a:p>
          <a:p>
            <a:pPr lvl="1"/>
            <a:r>
              <a:rPr lang="en-GB" altLang="en-US" dirty="0"/>
              <a:t>New email message will then be classified as spam or non-spam</a:t>
            </a:r>
          </a:p>
          <a:p>
            <a:pPr lvl="1"/>
            <a:endParaRPr lang="en-GB" altLang="en-US"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762000"/>
            <a:ext cx="8802267" cy="4953000"/>
          </a:xfrm>
          <a:prstGeom prst="rect">
            <a:avLst/>
          </a:prstGeom>
        </p:spPr>
      </p:pic>
    </p:spTree>
    <p:extLst>
      <p:ext uri="{BB962C8B-B14F-4D97-AF65-F5344CB8AC3E}">
        <p14:creationId xmlns:p14="http://schemas.microsoft.com/office/powerpoint/2010/main" val="2620278376"/>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en-US" altLang="en-US" sz="3200"/>
              <a:t>Contents</a:t>
            </a:r>
          </a:p>
        </p:txBody>
      </p:sp>
      <p:sp>
        <p:nvSpPr>
          <p:cNvPr id="5123" name="Rectangle 3"/>
          <p:cNvSpPr>
            <a:spLocks noGrp="1" noChangeArrowheads="1"/>
          </p:cNvSpPr>
          <p:nvPr>
            <p:ph type="body" idx="1"/>
          </p:nvPr>
        </p:nvSpPr>
        <p:spPr>
          <a:xfrm>
            <a:off x="838200" y="2057400"/>
            <a:ext cx="7693025" cy="3581400"/>
          </a:xfrm>
        </p:spPr>
        <p:txBody>
          <a:bodyPr/>
          <a:lstStyle/>
          <a:p>
            <a:pPr eaLnBrk="1" hangingPunct="1">
              <a:lnSpc>
                <a:spcPct val="80000"/>
              </a:lnSpc>
            </a:pPr>
            <a:r>
              <a:rPr lang="en-GB" altLang="en-US" sz="2400" dirty="0"/>
              <a:t>Introduction</a:t>
            </a:r>
          </a:p>
          <a:p>
            <a:pPr eaLnBrk="1" hangingPunct="1">
              <a:lnSpc>
                <a:spcPct val="80000"/>
              </a:lnSpc>
            </a:pPr>
            <a:endParaRPr lang="en-US" altLang="en-US" sz="2400" dirty="0"/>
          </a:p>
          <a:p>
            <a:pPr eaLnBrk="1" hangingPunct="1">
              <a:lnSpc>
                <a:spcPct val="80000"/>
              </a:lnSpc>
            </a:pPr>
            <a:r>
              <a:rPr lang="en-US" altLang="en-US" sz="2400" dirty="0"/>
              <a:t>Applications</a:t>
            </a:r>
          </a:p>
          <a:p>
            <a:pPr eaLnBrk="1" hangingPunct="1">
              <a:lnSpc>
                <a:spcPct val="80000"/>
              </a:lnSpc>
            </a:pPr>
            <a:endParaRPr lang="en-US" altLang="en-US" sz="2400" dirty="0"/>
          </a:p>
          <a:p>
            <a:pPr eaLnBrk="1" hangingPunct="1">
              <a:lnSpc>
                <a:spcPct val="80000"/>
              </a:lnSpc>
            </a:pPr>
            <a:r>
              <a:rPr lang="en-US" altLang="en-US" sz="2400" dirty="0"/>
              <a:t>Types of Machine Learning</a:t>
            </a:r>
            <a:endParaRPr lang="en-GB" altLang="en-US" sz="2400" dirty="0"/>
          </a:p>
          <a:p>
            <a:pPr eaLnBrk="1" hangingPunct="1">
              <a:lnSpc>
                <a:spcPct val="80000"/>
              </a:lnSpc>
            </a:pPr>
            <a:endParaRPr lang="en-GB" altLang="en-US" sz="2400" dirty="0"/>
          </a:p>
          <a:p>
            <a:pPr eaLnBrk="1" hangingPunct="1">
              <a:lnSpc>
                <a:spcPct val="80000"/>
              </a:lnSpc>
            </a:pPr>
            <a:r>
              <a:rPr lang="en-GB" altLang="en-US" sz="2400" dirty="0"/>
              <a:t>Conclusions</a:t>
            </a:r>
            <a:endParaRPr lang="en-GB" altLang="en-US" sz="2000" dirty="0"/>
          </a:p>
          <a:p>
            <a:pPr eaLnBrk="1" hangingPunct="1">
              <a:lnSpc>
                <a:spcPct val="80000"/>
              </a:lnSpc>
              <a:buFont typeface="Wingdings" panose="05000000000000000000" pitchFamily="2" charset="2"/>
              <a:buNone/>
            </a:pPr>
            <a:r>
              <a:rPr lang="en-GB" altLang="en-US" sz="2000" dirty="0"/>
              <a:t/>
            </a:r>
            <a:br>
              <a:rPr lang="en-GB" altLang="en-US" sz="2000" dirty="0"/>
            </a:br>
            <a:endParaRPr lang="en-US" altLang="en-US" sz="2000"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tLang="en-US"/>
              <a:t>Supervised Learning</a:t>
            </a:r>
          </a:p>
        </p:txBody>
      </p:sp>
      <p:pic>
        <p:nvPicPr>
          <p:cNvPr id="4" name="Picture 3" descr="2007_00003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81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2007_00003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81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2007_000243.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724400"/>
            <a:ext cx="2286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2007_000256.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81200"/>
            <a:ext cx="1600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2008_000134.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6800" y="3124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2008_001120.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124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2008_001514.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67200" y="3124200"/>
            <a:ext cx="1600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2008_002221.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1981200"/>
            <a:ext cx="1600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2008_002255.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43600" y="3124200"/>
            <a:ext cx="1600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7620000" y="2362200"/>
            <a:ext cx="1143000" cy="646113"/>
          </a:xfrm>
          <a:prstGeom prst="rect">
            <a:avLst/>
          </a:prstGeom>
          <a:noFill/>
        </p:spPr>
        <p:txBody>
          <a:bodyPr>
            <a:spAutoFit/>
          </a:bodyPr>
          <a:lstStyle/>
          <a:p>
            <a:pPr>
              <a:defRPr/>
            </a:pPr>
            <a:r>
              <a:rPr lang="en-GB" dirty="0">
                <a:effectLst>
                  <a:outerShdw blurRad="38100" dist="38100" dir="2700000" algn="tl">
                    <a:srgbClr val="000000">
                      <a:alpha val="43137"/>
                    </a:srgbClr>
                  </a:outerShdw>
                </a:effectLst>
                <a:latin typeface="Arial" charset="0"/>
                <a:cs typeface="Arial" charset="0"/>
              </a:rPr>
              <a:t>Training Images</a:t>
            </a:r>
          </a:p>
        </p:txBody>
      </p:sp>
      <p:sp>
        <p:nvSpPr>
          <p:cNvPr id="15" name="TextBox 14"/>
          <p:cNvSpPr txBox="1"/>
          <p:nvPr/>
        </p:nvSpPr>
        <p:spPr>
          <a:xfrm>
            <a:off x="5791200" y="5105400"/>
            <a:ext cx="1143000" cy="646113"/>
          </a:xfrm>
          <a:prstGeom prst="rect">
            <a:avLst/>
          </a:prstGeom>
          <a:noFill/>
        </p:spPr>
        <p:txBody>
          <a:bodyPr>
            <a:spAutoFit/>
          </a:bodyPr>
          <a:lstStyle/>
          <a:p>
            <a:pPr>
              <a:defRPr/>
            </a:pPr>
            <a:r>
              <a:rPr lang="en-GB" dirty="0">
                <a:effectLst>
                  <a:outerShdw blurRad="38100" dist="38100" dir="2700000" algn="tl">
                    <a:srgbClr val="000000">
                      <a:alpha val="43137"/>
                    </a:srgbClr>
                  </a:outerShdw>
                </a:effectLst>
                <a:latin typeface="Arial" charset="0"/>
                <a:cs typeface="Arial" charset="0"/>
              </a:rPr>
              <a:t>Test Image</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dirty="0"/>
              <a:t>Unsupervised Learning</a:t>
            </a:r>
          </a:p>
        </p:txBody>
      </p:sp>
      <p:sp>
        <p:nvSpPr>
          <p:cNvPr id="10243" name="Content Placeholder 2"/>
          <p:cNvSpPr>
            <a:spLocks noGrp="1"/>
          </p:cNvSpPr>
          <p:nvPr>
            <p:ph idx="1"/>
          </p:nvPr>
        </p:nvSpPr>
        <p:spPr>
          <a:xfrm>
            <a:off x="877887" y="1828800"/>
            <a:ext cx="7693025" cy="990600"/>
          </a:xfrm>
        </p:spPr>
        <p:txBody>
          <a:bodyPr/>
          <a:lstStyle/>
          <a:p>
            <a:r>
              <a:rPr lang="en-GB" altLang="en-US" dirty="0"/>
              <a:t>The correct classes of training data are not known</a:t>
            </a:r>
          </a:p>
          <a:p>
            <a:r>
              <a:rPr lang="en-GB" altLang="en-US" dirty="0"/>
              <a:t>Applications</a:t>
            </a:r>
          </a:p>
          <a:p>
            <a:pPr lvl="1"/>
            <a:r>
              <a:rPr lang="en-GB" altLang="en-US" dirty="0"/>
              <a:t>Fraud Detection: Identify groups of motor insurance policy holders with a high average claim cost</a:t>
            </a:r>
          </a:p>
          <a:p>
            <a:pPr lvl="1"/>
            <a:r>
              <a:rPr lang="en-US" dirty="0"/>
              <a:t>Social Networks: Recognize communities within large groups of people</a:t>
            </a:r>
            <a:endParaRPr lang="en-GB" altLang="en-US" dirty="0"/>
          </a:p>
        </p:txBody>
      </p:sp>
    </p:spTree>
    <p:extLst>
      <p:ext uri="{BB962C8B-B14F-4D97-AF65-F5344CB8AC3E}">
        <p14:creationId xmlns:p14="http://schemas.microsoft.com/office/powerpoint/2010/main" val="301250269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00400" y="27709"/>
            <a:ext cx="7924800" cy="609600"/>
          </a:xfrm>
        </p:spPr>
        <p:txBody>
          <a:bodyPr/>
          <a:lstStyle/>
          <a:p>
            <a:r>
              <a:rPr lang="en-GB" altLang="en-US" dirty="0"/>
              <a:t>Unsupervised Learning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7309"/>
            <a:ext cx="8229616" cy="5486411"/>
          </a:xfrm>
          <a:prstGeom prst="rect">
            <a:avLst/>
          </a:prstGeom>
        </p:spPr>
      </p:pic>
    </p:spTree>
    <p:extLst>
      <p:ext uri="{BB962C8B-B14F-4D97-AF65-F5344CB8AC3E}">
        <p14:creationId xmlns:p14="http://schemas.microsoft.com/office/powerpoint/2010/main" val="347031859"/>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905000"/>
            <a:ext cx="6076950" cy="4562475"/>
          </a:xfrm>
          <a:prstGeom prst="rect">
            <a:avLst/>
          </a:prstGeom>
        </p:spPr>
      </p:pic>
      <p:sp>
        <p:nvSpPr>
          <p:cNvPr id="5" name="Title 1"/>
          <p:cNvSpPr>
            <a:spLocks noGrp="1"/>
          </p:cNvSpPr>
          <p:nvPr>
            <p:ph type="title"/>
          </p:nvPr>
        </p:nvSpPr>
        <p:spPr>
          <a:xfrm>
            <a:off x="762000" y="762000"/>
            <a:ext cx="7924800" cy="609600"/>
          </a:xfrm>
        </p:spPr>
        <p:txBody>
          <a:bodyPr/>
          <a:lstStyle/>
          <a:p>
            <a:r>
              <a:rPr lang="en-GB" altLang="en-US" dirty="0"/>
              <a:t>Unsupervised Learning</a:t>
            </a:r>
          </a:p>
        </p:txBody>
      </p:sp>
    </p:spTree>
    <p:extLst>
      <p:ext uri="{BB962C8B-B14F-4D97-AF65-F5344CB8AC3E}">
        <p14:creationId xmlns:p14="http://schemas.microsoft.com/office/powerpoint/2010/main" val="945846456"/>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a:t>Unsupervised Learning</a:t>
            </a:r>
          </a:p>
        </p:txBody>
      </p:sp>
      <p:pic>
        <p:nvPicPr>
          <p:cNvPr id="4" name="Picture 3" descr="2007_00003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81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2007_00003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3124200"/>
            <a:ext cx="1600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2007_000256.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981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2008_000134.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800" y="3124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2008_001120.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981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2008_001514.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3400" y="3124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2008_002221.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124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2008_002255.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43600" y="1981200"/>
            <a:ext cx="1600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p:nvSpPr>
        <p:spPr bwMode="auto">
          <a:xfrm>
            <a:off x="1295400" y="4800600"/>
            <a:ext cx="6324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Objective is simply to divide above Images into N groups</a:t>
            </a:r>
          </a:p>
          <a:p>
            <a:pPr eaLnBrk="1" hangingPunct="1"/>
            <a:r>
              <a:rPr lang="en-GB" altLang="en-US"/>
              <a:t>Here ideally N = 2</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wipe(down)">
                                      <p:cBhvr>
                                        <p:cTn id="41" dur="500"/>
                                        <p:tgtEl>
                                          <p:spTgt spid="12">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2">
                                            <p:txEl>
                                              <p:pRg st="1" end="1"/>
                                            </p:txEl>
                                          </p:spTgt>
                                        </p:tgtEl>
                                        <p:attrNameLst>
                                          <p:attrName>style.visibility</p:attrName>
                                        </p:attrNameLst>
                                      </p:cBhvr>
                                      <p:to>
                                        <p:strVal val="visible"/>
                                      </p:to>
                                    </p:set>
                                    <p:animEffect transition="in" filter="wipe(down)">
                                      <p:cBhvr>
                                        <p:cTn id="46"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dirty="0"/>
              <a:t>Reinforcement Learning</a:t>
            </a:r>
          </a:p>
        </p:txBody>
      </p:sp>
      <p:sp>
        <p:nvSpPr>
          <p:cNvPr id="10243" name="Content Placeholder 2"/>
          <p:cNvSpPr>
            <a:spLocks noGrp="1"/>
          </p:cNvSpPr>
          <p:nvPr>
            <p:ph idx="1"/>
          </p:nvPr>
        </p:nvSpPr>
        <p:spPr>
          <a:xfrm>
            <a:off x="877887" y="1828800"/>
            <a:ext cx="7693025" cy="990600"/>
          </a:xfrm>
        </p:spPr>
        <p:txBody>
          <a:bodyPr/>
          <a:lstStyle/>
          <a:p>
            <a:r>
              <a:rPr lang="en-US" dirty="0"/>
              <a:t>Allows the machine to learn its </a:t>
            </a:r>
            <a:r>
              <a:rPr lang="en-US" dirty="0" err="1"/>
              <a:t>behaviour</a:t>
            </a:r>
            <a:r>
              <a:rPr lang="en-US" dirty="0"/>
              <a:t> based on feedback from the environment</a:t>
            </a:r>
          </a:p>
          <a:p>
            <a:endParaRPr lang="en-US" altLang="en-US" dirty="0"/>
          </a:p>
          <a:p>
            <a:r>
              <a:rPr lang="en-US" altLang="en-US" dirty="0">
                <a:solidFill>
                  <a:srgbClr val="FF0000"/>
                </a:solidFill>
              </a:rPr>
              <a:t>Applications: </a:t>
            </a:r>
            <a:r>
              <a:rPr lang="en-US" altLang="en-US" dirty="0"/>
              <a:t>Card Games, Chess </a:t>
            </a:r>
            <a:r>
              <a:rPr lang="en-US" altLang="en-US" dirty="0" err="1"/>
              <a:t>etc</a:t>
            </a:r>
            <a:endParaRPr lang="en-GB" altLang="en-US" dirty="0"/>
          </a:p>
        </p:txBody>
      </p:sp>
    </p:spTree>
    <p:extLst>
      <p:ext uri="{BB962C8B-B14F-4D97-AF65-F5344CB8AC3E}">
        <p14:creationId xmlns:p14="http://schemas.microsoft.com/office/powerpoint/2010/main" val="427467342"/>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fade">
                                      <p:cBhvr>
                                        <p:cTn id="12"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idx="1"/>
          </p:nvPr>
        </p:nvSpPr>
        <p:spPr/>
        <p:txBody>
          <a:bodyPr/>
          <a:lstStyle/>
          <a:p>
            <a:pPr>
              <a:lnSpc>
                <a:spcPct val="80000"/>
              </a:lnSpc>
            </a:pPr>
            <a:r>
              <a:rPr lang="en-US" altLang="en-US" b="1" dirty="0"/>
              <a:t>Supervised learning</a:t>
            </a:r>
          </a:p>
          <a:p>
            <a:pPr lvl="1">
              <a:lnSpc>
                <a:spcPct val="80000"/>
              </a:lnSpc>
            </a:pPr>
            <a:r>
              <a:rPr lang="en-US" altLang="en-US" dirty="0"/>
              <a:t>Decision tree induction</a:t>
            </a:r>
          </a:p>
          <a:p>
            <a:pPr lvl="1">
              <a:lnSpc>
                <a:spcPct val="80000"/>
              </a:lnSpc>
            </a:pPr>
            <a:r>
              <a:rPr lang="en-US" altLang="en-US" dirty="0"/>
              <a:t>Rule induction</a:t>
            </a:r>
          </a:p>
          <a:p>
            <a:pPr lvl="1">
              <a:lnSpc>
                <a:spcPct val="80000"/>
              </a:lnSpc>
            </a:pPr>
            <a:r>
              <a:rPr lang="en-US" altLang="en-US" dirty="0"/>
              <a:t>Instance-based learning</a:t>
            </a:r>
          </a:p>
          <a:p>
            <a:pPr lvl="1">
              <a:lnSpc>
                <a:spcPct val="80000"/>
              </a:lnSpc>
            </a:pPr>
            <a:r>
              <a:rPr lang="en-US" altLang="en-US" dirty="0" smtClean="0"/>
              <a:t>Neural </a:t>
            </a:r>
            <a:r>
              <a:rPr lang="en-US" altLang="en-US" dirty="0"/>
              <a:t>networks</a:t>
            </a:r>
          </a:p>
          <a:p>
            <a:pPr lvl="1">
              <a:lnSpc>
                <a:spcPct val="80000"/>
              </a:lnSpc>
            </a:pPr>
            <a:r>
              <a:rPr lang="en-US" altLang="en-US" dirty="0"/>
              <a:t>Support vector machines</a:t>
            </a:r>
          </a:p>
          <a:p>
            <a:pPr lvl="1">
              <a:lnSpc>
                <a:spcPct val="80000"/>
              </a:lnSpc>
            </a:pPr>
            <a:r>
              <a:rPr lang="en-US" altLang="en-US" dirty="0"/>
              <a:t>Model ensembles</a:t>
            </a:r>
          </a:p>
          <a:p>
            <a:pPr>
              <a:lnSpc>
                <a:spcPct val="80000"/>
              </a:lnSpc>
            </a:pPr>
            <a:r>
              <a:rPr lang="en-US" altLang="en-US" b="1" dirty="0" smtClean="0"/>
              <a:t>Unsupervised </a:t>
            </a:r>
            <a:r>
              <a:rPr lang="en-US" altLang="en-US" b="1" dirty="0"/>
              <a:t>learning</a:t>
            </a:r>
          </a:p>
          <a:p>
            <a:pPr lvl="1">
              <a:lnSpc>
                <a:spcPct val="80000"/>
              </a:lnSpc>
            </a:pPr>
            <a:r>
              <a:rPr lang="en-US" altLang="en-US" dirty="0"/>
              <a:t>Clustering</a:t>
            </a:r>
          </a:p>
          <a:p>
            <a:pPr lvl="1">
              <a:lnSpc>
                <a:spcPct val="80000"/>
              </a:lnSpc>
            </a:pPr>
            <a:r>
              <a:rPr lang="en-US" altLang="en-US" dirty="0"/>
              <a:t>Dimensionality reduction</a:t>
            </a:r>
          </a:p>
          <a:p>
            <a:endParaRPr lang="en-US" dirty="0"/>
          </a:p>
        </p:txBody>
      </p:sp>
    </p:spTree>
    <p:extLst>
      <p:ext uri="{BB962C8B-B14F-4D97-AF65-F5344CB8AC3E}">
        <p14:creationId xmlns:p14="http://schemas.microsoft.com/office/powerpoint/2010/main" val="1024686306"/>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in Practice</a:t>
            </a:r>
            <a:endParaRPr lang="en-US" dirty="0"/>
          </a:p>
        </p:txBody>
      </p:sp>
      <p:sp>
        <p:nvSpPr>
          <p:cNvPr id="3" name="Content Placeholder 2"/>
          <p:cNvSpPr>
            <a:spLocks noGrp="1"/>
          </p:cNvSpPr>
          <p:nvPr>
            <p:ph idx="1"/>
          </p:nvPr>
        </p:nvSpPr>
        <p:spPr/>
        <p:txBody>
          <a:bodyPr/>
          <a:lstStyle/>
          <a:p>
            <a:r>
              <a:rPr lang="en-US" altLang="en-US" dirty="0"/>
              <a:t>Understanding domain, prior knowledge, and goals</a:t>
            </a:r>
          </a:p>
          <a:p>
            <a:r>
              <a:rPr lang="en-US" altLang="en-US" dirty="0"/>
              <a:t>Data integration, selection, cleaning,</a:t>
            </a:r>
            <a:br>
              <a:rPr lang="en-US" altLang="en-US" dirty="0"/>
            </a:br>
            <a:r>
              <a:rPr lang="en-US" altLang="en-US" dirty="0"/>
              <a:t>pre-processing, etc.</a:t>
            </a:r>
          </a:p>
          <a:p>
            <a:r>
              <a:rPr lang="en-US" altLang="en-US" dirty="0"/>
              <a:t>Learning models</a:t>
            </a:r>
          </a:p>
          <a:p>
            <a:r>
              <a:rPr lang="en-US" altLang="en-US" dirty="0"/>
              <a:t>Interpreting results</a:t>
            </a:r>
          </a:p>
          <a:p>
            <a:r>
              <a:rPr lang="en-US" altLang="en-US" dirty="0"/>
              <a:t>Consolidating and deploying discovered knowledge</a:t>
            </a:r>
          </a:p>
          <a:p>
            <a:r>
              <a:rPr lang="en-US" altLang="en-US" dirty="0"/>
              <a:t>Loop</a:t>
            </a:r>
          </a:p>
          <a:p>
            <a:endParaRPr lang="en-US" dirty="0"/>
          </a:p>
        </p:txBody>
      </p:sp>
    </p:spTree>
    <p:extLst>
      <p:ext uri="{BB962C8B-B14F-4D97-AF65-F5344CB8AC3E}">
        <p14:creationId xmlns:p14="http://schemas.microsoft.com/office/powerpoint/2010/main" val="3328342635"/>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eaLnBrk="1" hangingPunct="1"/>
            <a:r>
              <a:rPr lang="en-US" altLang="en-US" sz="3200" dirty="0">
                <a:ea typeface="Calibri" panose="020F0502020204030204" pitchFamily="34" charset="0"/>
                <a:cs typeface="Calibri" panose="020F0502020204030204" pitchFamily="34" charset="0"/>
              </a:rPr>
              <a:t>Tools </a:t>
            </a:r>
          </a:p>
        </p:txBody>
      </p:sp>
      <p:sp>
        <p:nvSpPr>
          <p:cNvPr id="20483" name="Rectangle 3"/>
          <p:cNvSpPr>
            <a:spLocks noGrp="1" noChangeArrowheads="1"/>
          </p:cNvSpPr>
          <p:nvPr>
            <p:ph type="body" idx="1"/>
          </p:nvPr>
        </p:nvSpPr>
        <p:spPr>
          <a:xfrm>
            <a:off x="838200" y="2057400"/>
            <a:ext cx="7693025" cy="2590800"/>
          </a:xfrm>
        </p:spPr>
        <p:txBody>
          <a:bodyPr/>
          <a:lstStyle/>
          <a:p>
            <a:pPr>
              <a:defRPr/>
            </a:pPr>
            <a:r>
              <a:rPr lang="en-US" spc="20" dirty="0"/>
              <a:t>Java (WEKA)</a:t>
            </a:r>
          </a:p>
          <a:p>
            <a:pPr>
              <a:defRPr/>
            </a:pPr>
            <a:r>
              <a:rPr lang="en-US" spc="20" dirty="0" err="1"/>
              <a:t>Matlab</a:t>
            </a:r>
            <a:endParaRPr lang="en-US" spc="20" dirty="0"/>
          </a:p>
          <a:p>
            <a:pPr>
              <a:defRPr/>
            </a:pPr>
            <a:r>
              <a:rPr lang="en-US" spc="20" dirty="0"/>
              <a:t>C++ </a:t>
            </a:r>
          </a:p>
          <a:p>
            <a:pPr>
              <a:defRPr/>
            </a:pPr>
            <a:r>
              <a:rPr lang="en-US" spc="20" dirty="0" err="1"/>
              <a:t>Phyton</a:t>
            </a:r>
            <a:endParaRPr lang="en-US" spc="20" dirty="0"/>
          </a:p>
          <a:p>
            <a:pPr>
              <a:defRPr/>
            </a:pPr>
            <a:r>
              <a:rPr lang="en-GB" dirty="0"/>
              <a:t>Apache Spark (For Clouds)</a:t>
            </a:r>
          </a:p>
          <a:p>
            <a:pPr>
              <a:defRPr/>
            </a:pPr>
            <a:r>
              <a:rPr lang="en-GB" dirty="0"/>
              <a:t>R</a:t>
            </a:r>
          </a:p>
          <a:p>
            <a:pPr>
              <a:defRPr/>
            </a:pPr>
            <a:endParaRPr lang="en-GB" dirty="0"/>
          </a:p>
          <a:p>
            <a:pPr lvl="1">
              <a:buFontTx/>
              <a:buNone/>
              <a:defRPr/>
            </a:pPr>
            <a:endParaRPr lang="en-GB" dirty="0"/>
          </a:p>
          <a:p>
            <a:pPr lvl="1">
              <a:buFontTx/>
              <a:buNone/>
              <a:defRPr/>
            </a:pPr>
            <a:r>
              <a:rPr lang="en-GB" dirty="0"/>
              <a:t/>
            </a:r>
            <a:br>
              <a:rPr lang="en-GB" dirty="0"/>
            </a:br>
            <a:endParaRPr lang="en-GB" dirty="0"/>
          </a:p>
          <a:p>
            <a:pPr eaLnBrk="1" hangingPunct="1">
              <a:lnSpc>
                <a:spcPct val="80000"/>
              </a:lnSpc>
              <a:buFont typeface="Wingdings" panose="05000000000000000000" pitchFamily="2" charset="2"/>
              <a:buNone/>
              <a:defRPr/>
            </a:pPr>
            <a:r>
              <a:rPr lang="en-GB" sz="2000" dirty="0"/>
              <a:t/>
            </a:r>
            <a:br>
              <a:rPr lang="en-GB" sz="2000" dirty="0"/>
            </a:br>
            <a:endParaRPr lang="en-US" sz="2000" dirty="0"/>
          </a:p>
        </p:txBody>
      </p:sp>
    </p:spTree>
    <p:extLst>
      <p:ext uri="{BB962C8B-B14F-4D97-AF65-F5344CB8AC3E}">
        <p14:creationId xmlns:p14="http://schemas.microsoft.com/office/powerpoint/2010/main" val="1027472703"/>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895600"/>
            <a:ext cx="8229600" cy="1362075"/>
          </a:xfrm>
        </p:spPr>
        <p:txBody>
          <a:bodyPr/>
          <a:lstStyle/>
          <a:p>
            <a:pPr>
              <a:defRPr/>
            </a:pPr>
            <a:r>
              <a:rPr lang="en-GB" dirty="0"/>
              <a:t>What is this course all about ?</a:t>
            </a:r>
          </a:p>
        </p:txBody>
      </p:sp>
      <p:sp>
        <p:nvSpPr>
          <p:cNvPr id="14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9F6E12-8B35-42F4-85EF-CFD43DA7D803}" type="slidenum">
              <a:rPr lang="ar-SA">
                <a:solidFill>
                  <a:schemeClr val="bg1"/>
                </a:solidFill>
              </a:rPr>
              <a:pPr eaLnBrk="1" hangingPunct="1"/>
              <a:t>29</a:t>
            </a:fld>
            <a:endParaRPr lang="ar-SA">
              <a:solidFill>
                <a:schemeClr val="bg1"/>
              </a:solidFill>
            </a:endParaRPr>
          </a:p>
        </p:txBody>
      </p:sp>
      <p:sp>
        <p:nvSpPr>
          <p:cNvPr id="14340" name="AutoShape 2" descr="data:image/jpeg;base64,/9j/4AAQSkZJRgABAQAAAQABAAD/2wCEAAkGBhAQEA8PDw8QEA8QEBAPEA0PDw8NDxAOFBAVFRQQEhIXHCceFxkjGRQUIC8gIycpLi0sFR4xODI2NyYrLCkBCQoKDgwOGg8PGjQkHyI1KSo1Ki0sLCksLTUpLCksLCosNS0tLCkpLyktLCkvLy4sLCwqLCkpNSwsKSwsNSwsLP/AABEIAOAA4QMBIgACEQEDEQH/xAAcAAEAAQUBAQAAAAAAAAAAAAAAAgEDBQYHBAj/xABBEAABAwIDBAcEBwcDBQAAAAABAAIDBBEFEiEGMUFRBxMiYXGBoRQykcEjQlJicoKxFTNDkrLR8FNz4TREVIOi/8QAGgEBAAIDAQAAAAAAAAAAAAAAAAMEAgUGAf/EAC0RAQACAgEDAgUDBAMAAAAAAAABAgMRBAUhMRJBUaGx0fBhceEyQoGRExQi/9oADAMBAAIRAxEAPwDuCIiAiIgIiICIiAiKj3gAkkAAXJJsAOZKCqLVsU6TMNpyWmfrnDe2naZv/v3fVYGbpspgexSzuHNzomegJUU5aR5ldpwOTeN1pP0+ro6LnUPTXSk9ulqGjm0xP+YWaw/pPwyaw68xOPCdjox/Nq31XsZaT7l+Byad5pP1+ja0VunqWSND43tew7nscHtPgRorikUpjQiIgIiICIiAiIgIiICIiAiIgIiICIiAiIgIi1/bLa6PDoC82dM+4hhv7zvtO5NHH4Ly0xWNykx47ZbRSkbmVdrds6fDo7yHPM4fR07SM7vvE/Vb3/C64ptHtlV17j10hEV+zTx3bE3ldv1j3m6xmI4jLUSvmmeXyPN3OPoAOAHALzLW5c03/Z2fC6dj40bnvb4/YREUDZCIiD14Zi89M7PTzSRO5scQD+Ju53mCul7K9MAcWxYg0NJ0FVGLN/8AYzh4t07guUopKZLU8KvI4eHkRq8d/j7vqOKVr2texwc1wDmuaQ5rmncQRvCmuD7CbfSUDxFKXPo3HtR7zETvkj+bePjv7pT1DJGNkjcHse0Oa9pu1zSLggrY48sZIcdzeFfi31PeJ8SuIiKVREREBERAREQEREBERAREQEREBERBjsexuOjgfUSnRujWD3nvPusb3n01PBfPu0WPS1s755jcnQNHusaNzGjkP+eJWz9KG0xqKp0LHfQ0xMbQNzpt0j/I9n8p5rRFrc+T1W1HiHZ9L4UYMUXt/Vb5R8PuKqoirtsqrM1Wxm868hqVk6HZfEKwWo6WSRu4zHLFEO4SPIaT4Eq9L0M4za/s8bj9ltTBm9XAeqsY8E2jctRy+pVxW9FNba9+14+TvgF6IKtj9GnXluPwXhxjZqsozaqppoLmwdIwhjjya8dl3kV4Y2KScFVWnU8u++phsSLzUkziLP1PB3HwPPxXoVa1JrPdusGeuau4VXSeiTa8xyfs+Z30chJpyT7ku8x+DtSO/wDEubKUUrmua5pLXNIc1w0LXA3BHeClLzS24ecnj15GOcdvf5fq+pEWK2WxoVlJBU6XkZ2wPqytOV4/mB8rLKrbRO43DgL0mlprbzHYREXrEREQEREBERAREQEREBERAWN2kxX2WkqKjjHE4t/3D2WD+YtWSWC202bdiFI+lZOacvcx3WBnWe6b5SLjS9uPBeW3rskxemLx6/G+75urcWAcRq/XtOvrm+apFWsd9ax5O0Wfx3ocxSmu5kTaqMfXpnZ3W74nWdfwBWlTwuY4ska5j272PaWPHi06hU5wRrTo69TyWt6omJj4M6vfgOEPq6mGmZoZXhpdvys3vf5NBPktTiqHN91xHdw+C7p0O7G1EINfVsEbpI8kERBEgY4gmV4PukgAAb7E81hGCZn9E+Tqla45nWrezpVDRMhjjhiaGxxsaxjRwa0WCvoi2DkpnfeVqppWSsdHIxskbxZ0b2h7HDkWnQrivSP0VspL1lED7Nf6WDV3UEnR7CdSy/A7vDd29W54Gva5j2hzHtLXNOoc0ixB8QV5MbZ48k0nb5XuGhIZL38Ve2ows0tZU0pJIhlcxpO8x72E+LS0rbtjOiqoqWNmqHezQPs5oLc08jeYYdGg83fBUr1m/aHS8fNTB/7vOolp6LulJ0W4XGLOhfKftSTSXPkwtHorOIdE+GyA9W2WB3B0crni/e2S/wAlj/1rpo61x961P76/ljuhPES6Gqpyf3cjJWjukaWn1j9V0tc92C2MqMOrpw5wlp5KfsTt7ILmyts17fqusTzG/XeuhK3hiYpqXP8AUbUvnm+OdxOp+QiIpVAREQEREBERAREQEREBERAREQFj8XwClq25KqninbuHWMa4t/C7e3yKyCIb00nDuh/C4KptUyOQ5O0ynkk62Bsl9HgOGYkcASRx4BbsiLzWmU2m3kREXrERFaqalkbHySODWMaXvedA1oFyT5IeXMarZllVtBVzStDoaYUznNIu185gZkaRxAAzEdwHFb/161DZbEuujnqrEGqqp5rHeGZgyNp8GMaFmfalhTxv4rHItPq9E/29v9efmyvXp7QsV7UntKzV2XbU2WQhlzAEf4VrQqllcFnzB45WPxv/AGQZNERAREQEREBERAREQEREBERAREQEREBERARFg9qNsabD2ZpnZpCLxwMsZH9/3W34n1Oi8mYiNyzpjtkt6aRuWWrK2OGN0sr2xxsF3PebNAXE9v8ApGdXE09PdlIDrfR85B0c4cG31DfM8AMJtXtpU4i+8rssTTeOnYSI2d5+07vPosAqOXNNu0eHT8LptcOr5O9vlH8ujbA4iDSmO+scjrjuf2gfiXfBbJ7WuVbO4x7NLc/u3jLJ3Dg7yPoSt9FWCAQQQRcEagjmFYwW9VdfBqOp4Jx55t7W7/dmfalUVSx2H4hCHETNLr2t2i0D4cVmX4THK3NTyZT9iQ3Hk7ePVTtYsipWx7Matkdwu1o8gSf1Cw42adl/e9q27Lp6FbPhEDY4msab5feO4l51JQexERAREQEREBERAREQEREBERAREQEREBEWE2w2kbQUr5zYyHsQsP1pSDa/cACT3BeTMRG5Z46WyWilfMsXt3t6ygb1MWV9W8XDTqyFp/iSfJvHw38MxLEZJ5HSyvdI9xu57zdzjzPyHAaKWJVz5XvkkcXySOLnvdvcTvK8S1uTJN5dnxeJTi19Mefefz2ERFgs7VWZ2fxCozsp4mOnzmzIW6vv93lzN9OOm9R2a2VqcQl6unZo23WTOuIogeLnc+TRqfVd02S2JpsNjtGM8zhaWpeBnf3D7LfujzudVPhx2mdx2avqHKw0pOO0eqfh8Pt9XP63Bp43FkjMrm2uLgjUX0I371PDqySMHte7qB3cVu1XKx8j3mxudPAaD0Cx9RgUMuo7DuY3HxCvuURwvaHNYErasKYLvfrchotfSwud3mVrOG7O9S+5DXN+0L7+8LO1ExiDHt3A2cOBaf8AAgzKK3BOHtDm7j6dyuICIiAiIgIiICIiAiIgIiICIiAiIgLivS5jZlrRTg9imYGkcOueA5x+GQeRXaXOABJ3DUnuXzJi2IGeeec75ZZJPJziQPgQPJVuTbVdN30bFvLN59o+v5LwSu1UEJRUnRzIti2J2OkxKfICWQR2dPNa+Vp3MbzebG3KxPCx1y6+iOjfBRS4dTC1nzNFRIeJfIA4A+DcrfyqbFT1W7tfz+TODFuvmezN4ThENJEyCnjEcbNwG8ni5x3uceJK9FQ0ljwN5a4DxtoriLYOSmZmdy5o7E7HVTjxYc16MZwZgnlGW93ki33u1b1WPk2e/L3XJKPGQbjhG53qp/t64Icbgg3WIZggB1JP5isxRUkcbSMgs73r9okciTwQZTAsTsQL3ad4+a2cG+q1NmKMboGgeAC2LC3l0LHHiCR+Ek29EHrREQEREBERAREQEREBERAREQEREGL2qquqoayTcWU0xH4urNvWy+aHvDRckAczovpnaPB/bKWel6wxdc3L1gaH5e0D7txfdbfxXH8U6AawkmGtgm5CVklOfDs5wq+XHN5ht+DzKcfHaPeZaA2QHcQfAhSWXr+h/GIbn2QSgfWgmik+DSQ70WDfs1iMb2xmjrGvccrWGnmu48hpYqGcMr9epVnzHzemlpzI+OMb5HsjHi5waP1X1TFGGta1osGgNA5ACwC41sH0RVolgqq+RsLYpI5m0wDZZnljg4Ne4dlg04Fx8F2dT4cc03treocquea+j22IitVbiI5CN4Y4jxylTtW1XFaoda9/Am1+4aA+i8ZnHNXXNDxrxWPlwdpPvOHcHGyC8+oaOKoaov0YNOLuA/urAwxg1dd34iSktSBZoQbNhGzlO+OOWRrnvI1DnuyXBI90aW03FbCBbQbuSx+z/wD00XeHH4vKyKAiIgIiICIiAiIgIiICIiAiIgIiIC8mJYrBTMMtRKyJg+s9wbfuA3k9wWpdIXSB7Danp8pqnNzOc4ZmwsO4kcXHgD4ngDxbGMXmqHl80r5X8XvcXHwHIdw0VfJnis6jy23F6ZbLWMl51X5z9vzs63X9N1GxxbDBPM0fxOxC097QdfiAvdgfS7QVDmxydZTPcbAzBvVE8usabD81guDIof8AnvtsbdNwTGoj/O/yH1iCi5h0NbWPla+gmcXOhZ1kDibnqbgOjv8AdJbbudbgF09XKW9Ubc9nwzhvNJERFkhafLHkc9o3Nc5o8ASArD3L015+ll/G/wDqK8UhQeOtqMrSTwWLpy55zH4K9isly1nM3PgN3+dyu0EVy0cyB8Sg6Rh8OSKJn2WNHnlF16ERAREQEREBERAREQEVLql0EkUbpdBJFG6XQSRRzJmQfNO1eJOmrayRxN3VEo14Na8taPJrQPJYclbN0lYK6jxCe4tHUOdURO4Fr3Xc0d7XEj4c1q0codpfXgOfcO9a+1JjbrsXJratY9tJIioo1pufREHftWHLewinzfh6s7/zZV39c36JNjX0rH1lQ0smnaGRxOFnRwXDiXDgXEN04Bo5kDouZX8NZrXu5bqGWuTNuvt2TRQzKMs4a0uO4C//AApVBqlcfpJf9x/9RXhmK9NVJ2nOvvJd8TdY+eYIMRMc0jjy0Hkstg8d5YhzkZ/UFiYx2is9s+y9REBwdm8mgn5IN+RRDkzIJIo3S6CSKN1W6CqKl0ugqipdEFvOqZ1bVCguZ0zqySolyC/1idYvMXKDpEHr61U65eIzFWn1B5FBZ2m2dpsQhMFS0kXzMkacskT7Wzsdw8DoeK5HinQbWNcfZqmnmjvp1pfTyAd4AcPgV1qStcNzSvM/E3j6jivJrEpK5bV7RLneC9CM9wayuaxv+nTNMrj+eQAD4FdAwLYbD6MtfFBnlbunnd10gPNt+y097QE/asn+m5SbiMh/huXkUrHsytnyWjU2nTYuvT2hYJta/wCyVdbUO5LJCzHXrG43V9kNHE3PgN3+dyi2crw4gHOuRrpZBhaydXsKw8uinnf7rI5Gxjm/Kbu8gfie5WPY5JDZrHWJALspyjXeSthr3MipjE3cWGNo/Un9fNBpkQ1Wz7Ks+mvyY71IHzWvxUxus/g8whc5zgTdtgBrrcH5INuzpnWLgxUO3i3nde1koNiNyD0ZlXMrIkVc6C9mS6tZlXOgu3S6thyrmQXLqihmVUELJZTsqZUFshULVdyqmVBZLFTIr2VMqDzmNRMa9OVULEHlMY5KJiC9fVqhjQeMwqBjXuMSj1KDwlqi4r3mBR9mCDE1MoykE5fvcljDtFGzsuc2/MG4P9lszqIHgvNNgUL/AH4mO8WgoMONo28HBeHFMRMrR1dnSA6C4F28fks6dkKQ/wDbs8sw/Qq7BszTs9yJrfC6DTI5agfwHHwcw/NX21dR/wCNJ5ZT81uwwtg4KYw9vJBpsVZUbvZpfMAD9Vs1DM4MaHA3A18d694owpClQWRMpiRXBTqXUIIB6kHKvUqXVIKByrmVRGnVoGZUUsiIL1kspWSyCNlSymlkELJlUrJZBEhUyqdksghlTKp2SyCGVUyq5ZLILeRMquWSyC3kTIrlksgt5EyK5ZLILeVVyqdksghlVcqlZLII5UyqdkQQyquVSsiCOVMqlZLII5UUkQf/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p>
        </p:txBody>
      </p:sp>
      <p:pic>
        <p:nvPicPr>
          <p:cNvPr id="143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114800"/>
            <a:ext cx="21431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7898252"/>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altLang="en-US" dirty="0"/>
              <a:t>Introduction</a:t>
            </a:r>
          </a:p>
        </p:txBody>
      </p:sp>
      <p:sp>
        <p:nvSpPr>
          <p:cNvPr id="6147" name="Content Placeholder 2"/>
          <p:cNvSpPr>
            <a:spLocks noGrp="1"/>
          </p:cNvSpPr>
          <p:nvPr>
            <p:ph idx="1"/>
          </p:nvPr>
        </p:nvSpPr>
        <p:spPr>
          <a:xfrm>
            <a:off x="838200" y="2057401"/>
            <a:ext cx="7693025" cy="1066800"/>
          </a:xfrm>
        </p:spPr>
        <p:txBody>
          <a:bodyPr/>
          <a:lstStyle/>
          <a:p>
            <a:r>
              <a:rPr lang="en-US" b="1" dirty="0" smtClean="0"/>
              <a:t>Machine learning</a:t>
            </a:r>
            <a:r>
              <a:rPr lang="en-US" dirty="0" smtClean="0"/>
              <a:t>:</a:t>
            </a:r>
          </a:p>
          <a:p>
            <a:pPr lvl="1"/>
            <a:r>
              <a:rPr lang="en-US" dirty="0" smtClean="0"/>
              <a:t> Grew out of work in AI</a:t>
            </a:r>
          </a:p>
          <a:p>
            <a:pPr lvl="1"/>
            <a:r>
              <a:rPr lang="en-US" dirty="0" smtClean="0"/>
              <a:t>New capability for computers</a:t>
            </a:r>
            <a:endParaRPr lang="en-US" b="1" dirty="0" smtClean="0"/>
          </a:p>
          <a:p>
            <a:pPr lvl="1"/>
            <a:r>
              <a:rPr lang="en-GB" altLang="en-US" dirty="0" smtClean="0"/>
              <a:t>Field </a:t>
            </a:r>
            <a:r>
              <a:rPr lang="en-GB" altLang="en-US" dirty="0"/>
              <a:t>of study that gives computers ability to learn</a:t>
            </a:r>
          </a:p>
          <a:p>
            <a:endParaRPr lang="en-GB"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962400"/>
            <a:ext cx="4038600" cy="2517015"/>
          </a:xfrm>
          <a:prstGeom prst="rect">
            <a:avLst/>
          </a:prstGeo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r>
              <a:rPr lang="en-GB"/>
              <a:t>Course Description</a:t>
            </a:r>
          </a:p>
        </p:txBody>
      </p:sp>
      <p:sp>
        <p:nvSpPr>
          <p:cNvPr id="6" name="Content Placeholder 5"/>
          <p:cNvSpPr>
            <a:spLocks noGrp="1"/>
          </p:cNvSpPr>
          <p:nvPr>
            <p:ph idx="1"/>
          </p:nvPr>
        </p:nvSpPr>
        <p:spPr/>
        <p:txBody>
          <a:bodyPr>
            <a:normAutofit fontScale="77500" lnSpcReduction="20000"/>
          </a:bodyPr>
          <a:lstStyle/>
          <a:p>
            <a:pPr>
              <a:lnSpc>
                <a:spcPct val="150000"/>
              </a:lnSpc>
              <a:buFont typeface="Wingdings" panose="05000000000000000000" pitchFamily="2" charset="2"/>
              <a:buChar char="q"/>
              <a:defRPr/>
            </a:pPr>
            <a:r>
              <a:rPr lang="en-GB" dirty="0"/>
              <a:t>This course is about gaining an </a:t>
            </a:r>
            <a:r>
              <a:rPr lang="en-GB" dirty="0">
                <a:solidFill>
                  <a:srgbClr val="FF0000"/>
                </a:solidFill>
              </a:rPr>
              <a:t>understanding of machine learning problems and their solutions</a:t>
            </a:r>
            <a:r>
              <a:rPr lang="en-GB" dirty="0"/>
              <a:t>.</a:t>
            </a:r>
          </a:p>
          <a:p>
            <a:pPr>
              <a:lnSpc>
                <a:spcPct val="150000"/>
              </a:lnSpc>
              <a:buFont typeface="Wingdings" panose="05000000000000000000" pitchFamily="2" charset="2"/>
              <a:buChar char="q"/>
              <a:defRPr/>
            </a:pPr>
            <a:r>
              <a:rPr lang="en-GB" dirty="0"/>
              <a:t>This course will not only provide the students a comprehension of the benefits of machine learning, but also provide them with an </a:t>
            </a:r>
            <a:r>
              <a:rPr lang="en-GB" dirty="0">
                <a:solidFill>
                  <a:srgbClr val="FF0000"/>
                </a:solidFill>
              </a:rPr>
              <a:t>understanding of the types of problems and their associated solutions</a:t>
            </a:r>
            <a:r>
              <a:rPr lang="en-GB" dirty="0"/>
              <a:t>. </a:t>
            </a:r>
          </a:p>
          <a:p>
            <a:pPr>
              <a:lnSpc>
                <a:spcPct val="150000"/>
              </a:lnSpc>
              <a:buFont typeface="Wingdings" panose="05000000000000000000" pitchFamily="2" charset="2"/>
              <a:buChar char="q"/>
              <a:defRPr/>
            </a:pPr>
            <a:r>
              <a:rPr lang="en-GB" dirty="0"/>
              <a:t>It will also impart </a:t>
            </a:r>
            <a:r>
              <a:rPr lang="en-GB" dirty="0">
                <a:solidFill>
                  <a:srgbClr val="00B050"/>
                </a:solidFill>
              </a:rPr>
              <a:t>them skills for pre-processing of data and post-processing of results</a:t>
            </a:r>
            <a:r>
              <a:rPr lang="en-GB" dirty="0"/>
              <a:t>.</a:t>
            </a:r>
          </a:p>
        </p:txBody>
      </p:sp>
      <p:sp>
        <p:nvSpPr>
          <p:cNvPr id="15364" name="Slide Number Placeholder 3"/>
          <p:cNvSpPr>
            <a:spLocks noGrp="1"/>
          </p:cNvSpPr>
          <p:nvPr>
            <p:ph type="sldNum" sz="quarter" idx="10"/>
          </p:nvPr>
        </p:nvSpPr>
        <p:spPr>
          <a:xfrm>
            <a:off x="8686800" y="6529388"/>
            <a:ext cx="457200" cy="328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51437C-1AB0-4CFA-80CC-46199E25DB04}" type="slidenum">
              <a:rPr lang="ar-SA">
                <a:solidFill>
                  <a:schemeClr val="bg1"/>
                </a:solidFill>
              </a:rPr>
              <a:pPr eaLnBrk="1" hangingPunct="1"/>
              <a:t>30</a:t>
            </a:fld>
            <a:endParaRPr lang="ar-SA">
              <a:solidFill>
                <a:schemeClr val="bg1"/>
              </a:solidFill>
            </a:endParaRPr>
          </a:p>
        </p:txBody>
      </p:sp>
    </p:spTree>
    <p:extLst>
      <p:ext uri="{BB962C8B-B14F-4D97-AF65-F5344CB8AC3E}">
        <p14:creationId xmlns:p14="http://schemas.microsoft.com/office/powerpoint/2010/main" val="3683878574"/>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t>Course Main Learning Objectives</a:t>
            </a:r>
          </a:p>
        </p:txBody>
      </p:sp>
      <p:sp>
        <p:nvSpPr>
          <p:cNvPr id="3" name="Content Placeholder 2"/>
          <p:cNvSpPr>
            <a:spLocks noGrp="1"/>
          </p:cNvSpPr>
          <p:nvPr>
            <p:ph idx="1"/>
          </p:nvPr>
        </p:nvSpPr>
        <p:spPr>
          <a:xfrm>
            <a:off x="838200" y="1946275"/>
            <a:ext cx="8472488" cy="4876800"/>
          </a:xfrm>
        </p:spPr>
        <p:txBody>
          <a:bodyPr>
            <a:normAutofit fontScale="92500"/>
          </a:bodyPr>
          <a:lstStyle/>
          <a:p>
            <a:pPr>
              <a:defRPr/>
            </a:pPr>
            <a:r>
              <a:rPr lang="en-GB" dirty="0"/>
              <a:t>Have knowledge</a:t>
            </a:r>
            <a:r>
              <a:rPr lang="en-GB" b="1" dirty="0"/>
              <a:t> </a:t>
            </a:r>
            <a:r>
              <a:rPr lang="en-GB" dirty="0"/>
              <a:t>of </a:t>
            </a:r>
            <a:r>
              <a:rPr lang="en-AU" dirty="0"/>
              <a:t>the </a:t>
            </a:r>
            <a:r>
              <a:rPr lang="en-AU" dirty="0">
                <a:solidFill>
                  <a:srgbClr val="00B050"/>
                </a:solidFill>
              </a:rPr>
              <a:t>importance and benefits of machine learning</a:t>
            </a:r>
            <a:endParaRPr lang="en-GB" dirty="0"/>
          </a:p>
          <a:p>
            <a:pPr>
              <a:defRPr/>
            </a:pPr>
            <a:r>
              <a:rPr lang="en-GB" dirty="0"/>
              <a:t>Have knowledge and understanding of </a:t>
            </a:r>
            <a:r>
              <a:rPr lang="en-AU" dirty="0">
                <a:solidFill>
                  <a:srgbClr val="00B050"/>
                </a:solidFill>
              </a:rPr>
              <a:t>machine learning</a:t>
            </a:r>
            <a:r>
              <a:rPr lang="en-GB" dirty="0">
                <a:solidFill>
                  <a:srgbClr val="FF0000"/>
                </a:solidFill>
              </a:rPr>
              <a:t> problems and their solutions</a:t>
            </a:r>
            <a:endParaRPr lang="en-GB" dirty="0"/>
          </a:p>
          <a:p>
            <a:pPr>
              <a:defRPr/>
            </a:pPr>
            <a:r>
              <a:rPr lang="en-GB" dirty="0"/>
              <a:t>Have an understanding of </a:t>
            </a:r>
            <a:r>
              <a:rPr lang="en-AU" dirty="0">
                <a:solidFill>
                  <a:srgbClr val="00B050"/>
                </a:solidFill>
              </a:rPr>
              <a:t>machine learning</a:t>
            </a:r>
            <a:r>
              <a:rPr lang="en-GB" dirty="0">
                <a:solidFill>
                  <a:srgbClr val="00B050"/>
                </a:solidFill>
              </a:rPr>
              <a:t> algorithms</a:t>
            </a:r>
            <a:r>
              <a:rPr lang="en-GB" dirty="0"/>
              <a:t>,</a:t>
            </a:r>
          </a:p>
          <a:p>
            <a:pPr>
              <a:defRPr/>
            </a:pPr>
            <a:r>
              <a:rPr lang="en-GB" dirty="0"/>
              <a:t>Have knowledge</a:t>
            </a:r>
            <a:r>
              <a:rPr lang="en-GB" b="1" dirty="0"/>
              <a:t> </a:t>
            </a:r>
            <a:r>
              <a:rPr lang="en-GB" dirty="0"/>
              <a:t>of</a:t>
            </a:r>
            <a:r>
              <a:rPr lang="en-AU" dirty="0"/>
              <a:t> the </a:t>
            </a:r>
            <a:r>
              <a:rPr lang="en-AU" dirty="0">
                <a:solidFill>
                  <a:srgbClr val="00B050"/>
                </a:solidFill>
              </a:rPr>
              <a:t>commonly used tools and techniques</a:t>
            </a:r>
            <a:r>
              <a:rPr lang="en-AU" dirty="0"/>
              <a:t> of </a:t>
            </a:r>
            <a:r>
              <a:rPr lang="en-AU" dirty="0">
                <a:solidFill>
                  <a:srgbClr val="00B050"/>
                </a:solidFill>
              </a:rPr>
              <a:t>machine learning</a:t>
            </a:r>
            <a:endParaRPr lang="en-GB" dirty="0"/>
          </a:p>
          <a:p>
            <a:pPr>
              <a:defRPr/>
            </a:pPr>
            <a:r>
              <a:rPr lang="en-GB" dirty="0"/>
              <a:t>Understand </a:t>
            </a:r>
            <a:r>
              <a:rPr lang="en-GB" dirty="0">
                <a:solidFill>
                  <a:srgbClr val="FF0000"/>
                </a:solidFill>
              </a:rPr>
              <a:t>how data has to be pre-processed </a:t>
            </a:r>
            <a:r>
              <a:rPr lang="en-GB" dirty="0"/>
              <a:t>before application of </a:t>
            </a:r>
            <a:r>
              <a:rPr lang="en-AU" dirty="0">
                <a:solidFill>
                  <a:srgbClr val="00B050"/>
                </a:solidFill>
              </a:rPr>
              <a:t>machine learning</a:t>
            </a:r>
            <a:r>
              <a:rPr lang="en-GB" dirty="0"/>
              <a:t> algorithms</a:t>
            </a:r>
          </a:p>
          <a:p>
            <a:pPr>
              <a:defRPr/>
            </a:pPr>
            <a:r>
              <a:rPr lang="en-GB" dirty="0"/>
              <a:t>Understand </a:t>
            </a:r>
            <a:r>
              <a:rPr lang="en-GB" dirty="0">
                <a:solidFill>
                  <a:srgbClr val="FF0000"/>
                </a:solidFill>
              </a:rPr>
              <a:t>how to analyse and use the results </a:t>
            </a:r>
            <a:r>
              <a:rPr lang="en-GB" dirty="0"/>
              <a:t>obtained from the algorithms.</a:t>
            </a:r>
          </a:p>
          <a:p>
            <a:pPr>
              <a:defRPr/>
            </a:pPr>
            <a:endParaRPr lang="en-GB" dirty="0"/>
          </a:p>
        </p:txBody>
      </p:sp>
      <p:sp>
        <p:nvSpPr>
          <p:cNvPr id="16388" name="Slide Number Placeholder 3"/>
          <p:cNvSpPr>
            <a:spLocks noGrp="1"/>
          </p:cNvSpPr>
          <p:nvPr>
            <p:ph type="sldNum" sz="quarter" idx="10"/>
          </p:nvPr>
        </p:nvSpPr>
        <p:spPr>
          <a:xfrm>
            <a:off x="8686800" y="6529388"/>
            <a:ext cx="457200" cy="328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82B75B-D3A0-484E-A5F0-9C26C2939665}" type="slidenum">
              <a:rPr lang="ar-SA">
                <a:solidFill>
                  <a:schemeClr val="bg1"/>
                </a:solidFill>
              </a:rPr>
              <a:pPr eaLnBrk="1" hangingPunct="1"/>
              <a:t>31</a:t>
            </a:fld>
            <a:endParaRPr lang="ar-SA">
              <a:solidFill>
                <a:schemeClr val="bg1"/>
              </a:solidFill>
            </a:endParaRPr>
          </a:p>
        </p:txBody>
      </p:sp>
    </p:spTree>
    <p:extLst>
      <p:ext uri="{BB962C8B-B14F-4D97-AF65-F5344CB8AC3E}">
        <p14:creationId xmlns:p14="http://schemas.microsoft.com/office/powerpoint/2010/main" val="2823870963"/>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dirty="0"/>
              <a:t>HOW WILL BE GRADING DONE? : THE Grading Scheme</a:t>
            </a:r>
            <a:endParaRPr lang="ar-SA" dirty="0"/>
          </a:p>
        </p:txBody>
      </p:sp>
      <p:sp>
        <p:nvSpPr>
          <p:cNvPr id="17411" name="Content Placeholder 1"/>
          <p:cNvSpPr>
            <a:spLocks noGrp="1"/>
          </p:cNvSpPr>
          <p:nvPr>
            <p:ph idx="1"/>
          </p:nvPr>
        </p:nvSpPr>
        <p:spPr>
          <a:xfrm>
            <a:off x="935038" y="1905000"/>
            <a:ext cx="8229600" cy="4668838"/>
          </a:xfrm>
        </p:spPr>
        <p:txBody>
          <a:bodyPr/>
          <a:lstStyle/>
          <a:p>
            <a:r>
              <a:rPr lang="en-US" i="1" dirty="0"/>
              <a:t>Midterm                                     15%</a:t>
            </a:r>
            <a:endParaRPr lang="en-US" dirty="0"/>
          </a:p>
          <a:p>
            <a:r>
              <a:rPr lang="en-US" i="1" dirty="0"/>
              <a:t>Project &amp; Presentation            20%</a:t>
            </a:r>
          </a:p>
          <a:p>
            <a:r>
              <a:rPr lang="en-US" i="1" dirty="0" err="1"/>
              <a:t>Homeworks</a:t>
            </a:r>
            <a:r>
              <a:rPr lang="en-US" i="1" dirty="0"/>
              <a:t>		           15%</a:t>
            </a:r>
            <a:endParaRPr lang="en-US" dirty="0"/>
          </a:p>
          <a:p>
            <a:r>
              <a:rPr lang="en-US" i="1" dirty="0"/>
              <a:t>Final                                           50%</a:t>
            </a:r>
            <a:endParaRPr lang="en-US" dirty="0"/>
          </a:p>
          <a:p>
            <a:endParaRPr lang="en-US" sz="2500" dirty="0">
              <a:latin typeface="Arial" panose="020B0604020202020204" pitchFamily="34" charset="0"/>
              <a:cs typeface="Arial" panose="020B0604020202020204" pitchFamily="34" charset="0"/>
            </a:endParaRPr>
          </a:p>
        </p:txBody>
      </p:sp>
      <p:sp>
        <p:nvSpPr>
          <p:cNvPr id="17412" name="Slide Number Placeholder 3"/>
          <p:cNvSpPr>
            <a:spLocks noGrp="1"/>
          </p:cNvSpPr>
          <p:nvPr>
            <p:ph type="sldNum" sz="quarter" idx="10"/>
          </p:nvPr>
        </p:nvSpPr>
        <p:spPr>
          <a:xfrm>
            <a:off x="8686800" y="6529388"/>
            <a:ext cx="457200" cy="328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A88B54-9D22-46AF-985B-3566A017386D}" type="slidenum">
              <a:rPr lang="ar-SA">
                <a:solidFill>
                  <a:schemeClr val="bg1"/>
                </a:solidFill>
              </a:rPr>
              <a:pPr eaLnBrk="1" hangingPunct="1"/>
              <a:t>32</a:t>
            </a:fld>
            <a:endParaRPr lang="ar-SA">
              <a:solidFill>
                <a:schemeClr val="bg1"/>
              </a:solidFill>
            </a:endParaRPr>
          </a:p>
        </p:txBody>
      </p:sp>
    </p:spTree>
    <p:extLst>
      <p:ext uri="{BB962C8B-B14F-4D97-AF65-F5344CB8AC3E}">
        <p14:creationId xmlns:p14="http://schemas.microsoft.com/office/powerpoint/2010/main" val="2151774023"/>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eaLnBrk="1" hangingPunct="1"/>
            <a:r>
              <a:rPr lang="en-US" altLang="en-US" sz="3200">
                <a:ea typeface="Calibri" panose="020F0502020204030204" pitchFamily="34" charset="0"/>
                <a:cs typeface="Calibri" panose="020F0502020204030204" pitchFamily="34" charset="0"/>
              </a:rPr>
              <a:t>Final Remarks</a:t>
            </a:r>
          </a:p>
        </p:txBody>
      </p:sp>
      <p:sp>
        <p:nvSpPr>
          <p:cNvPr id="20483" name="Rectangle 3"/>
          <p:cNvSpPr>
            <a:spLocks noGrp="1" noChangeArrowheads="1"/>
          </p:cNvSpPr>
          <p:nvPr>
            <p:ph type="body" idx="1"/>
          </p:nvPr>
        </p:nvSpPr>
        <p:spPr>
          <a:xfrm>
            <a:off x="838200" y="2057400"/>
            <a:ext cx="7693025" cy="2590800"/>
          </a:xfrm>
        </p:spPr>
        <p:txBody>
          <a:bodyPr/>
          <a:lstStyle/>
          <a:p>
            <a:pPr>
              <a:defRPr/>
            </a:pPr>
            <a:r>
              <a:rPr lang="en-GB" spc="20" dirty="0"/>
              <a:t>12 IT skills that employers can't say no to (</a:t>
            </a:r>
            <a:r>
              <a:rPr lang="en-GB" spc="20" dirty="0" err="1"/>
              <a:t>ComputerWorld</a:t>
            </a:r>
            <a:r>
              <a:rPr lang="en-GB" spc="20" dirty="0"/>
              <a:t>)</a:t>
            </a:r>
          </a:p>
          <a:p>
            <a:pPr lvl="1">
              <a:defRPr/>
            </a:pPr>
            <a:r>
              <a:rPr lang="en-GB" spc="20" dirty="0"/>
              <a:t>Number one is Machine Learning</a:t>
            </a:r>
          </a:p>
          <a:p>
            <a:pPr lvl="2">
              <a:buFont typeface="Wingdings" panose="05000000000000000000" pitchFamily="2" charset="2"/>
              <a:buNone/>
              <a:defRPr/>
            </a:pPr>
            <a:r>
              <a:rPr lang="en-GB" spc="20" dirty="0"/>
              <a:t>“</a:t>
            </a:r>
            <a:r>
              <a:rPr lang="en-GB" dirty="0"/>
              <a:t>There are lots of applications that have big, big, big data sizes, which creates a fundamental problem of how you organize the data and present it to users”</a:t>
            </a:r>
            <a:endParaRPr lang="en-GB" spc="20" dirty="0"/>
          </a:p>
          <a:p>
            <a:pPr lvl="2">
              <a:buFont typeface="Wingdings" panose="05000000000000000000" pitchFamily="2" charset="2"/>
              <a:buNone/>
              <a:defRPr/>
            </a:pPr>
            <a:endParaRPr lang="en-GB" spc="20" dirty="0"/>
          </a:p>
          <a:p>
            <a:pPr>
              <a:defRPr/>
            </a:pPr>
            <a:endParaRPr lang="en-GB" dirty="0"/>
          </a:p>
          <a:p>
            <a:pPr lvl="1">
              <a:buFontTx/>
              <a:buNone/>
              <a:defRPr/>
            </a:pPr>
            <a:endParaRPr lang="en-GB" dirty="0"/>
          </a:p>
          <a:p>
            <a:pPr lvl="1">
              <a:buFontTx/>
              <a:buNone/>
              <a:defRPr/>
            </a:pPr>
            <a:endParaRPr lang="en-GB" dirty="0"/>
          </a:p>
          <a:p>
            <a:pPr lvl="1">
              <a:buFontTx/>
              <a:buNone/>
              <a:defRPr/>
            </a:pPr>
            <a:r>
              <a:rPr lang="en-GB" dirty="0"/>
              <a:t/>
            </a:r>
            <a:br>
              <a:rPr lang="en-GB" dirty="0"/>
            </a:br>
            <a:endParaRPr lang="en-GB" dirty="0"/>
          </a:p>
          <a:p>
            <a:pPr eaLnBrk="1" hangingPunct="1">
              <a:lnSpc>
                <a:spcPct val="80000"/>
              </a:lnSpc>
              <a:buFont typeface="Wingdings" panose="05000000000000000000" pitchFamily="2" charset="2"/>
              <a:buNone/>
              <a:defRPr/>
            </a:pPr>
            <a:r>
              <a:rPr lang="en-GB" sz="2000" dirty="0"/>
              <a:t/>
            </a:r>
            <a:br>
              <a:rPr lang="en-GB" sz="2000" dirty="0"/>
            </a:br>
            <a:endParaRPr lang="en-US" sz="2000" dirty="0"/>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Some slides  taken from Dr. </a:t>
            </a:r>
            <a:r>
              <a:rPr lang="en-US" dirty="0" err="1" smtClean="0"/>
              <a:t>Atif</a:t>
            </a:r>
            <a:r>
              <a:rPr lang="en-US" dirty="0" smtClean="0"/>
              <a:t> Tahir Lecture series</a:t>
            </a:r>
          </a:p>
          <a:p>
            <a:endParaRPr lang="en-US" dirty="0"/>
          </a:p>
        </p:txBody>
      </p:sp>
    </p:spTree>
    <p:extLst>
      <p:ext uri="{BB962C8B-B14F-4D97-AF65-F5344CB8AC3E}">
        <p14:creationId xmlns:p14="http://schemas.microsoft.com/office/powerpoint/2010/main" val="770452677"/>
      </p:ext>
    </p:extLst>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2438400" y="2819400"/>
            <a:ext cx="434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a:t>Questions!</a:t>
            </a: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ltLang="en-US" dirty="0"/>
              <a:t>Introduction</a:t>
            </a:r>
          </a:p>
        </p:txBody>
      </p:sp>
      <p:sp>
        <p:nvSpPr>
          <p:cNvPr id="7171" name="Content Placeholder 2"/>
          <p:cNvSpPr>
            <a:spLocks noGrp="1"/>
          </p:cNvSpPr>
          <p:nvPr>
            <p:ph idx="1"/>
          </p:nvPr>
        </p:nvSpPr>
        <p:spPr>
          <a:xfrm>
            <a:off x="990600" y="2133600"/>
            <a:ext cx="7693025" cy="4029075"/>
          </a:xfrm>
        </p:spPr>
        <p:txBody>
          <a:bodyPr/>
          <a:lstStyle/>
          <a:p>
            <a:r>
              <a:rPr lang="en-US" dirty="0" smtClean="0"/>
              <a:t>Arthur Samuel (1959). Machine Learning: Field of</a:t>
            </a:r>
          </a:p>
          <a:p>
            <a:pPr>
              <a:buNone/>
            </a:pPr>
            <a:r>
              <a:rPr lang="en-US" dirty="0" smtClean="0"/>
              <a:t>	study that gives computers the ability to learn  without being explicitly programmed.</a:t>
            </a:r>
          </a:p>
          <a:p>
            <a:r>
              <a:rPr lang="en-GB" altLang="en-US" dirty="0" smtClean="0"/>
              <a:t>Now what is meant by computers ability to learn</a:t>
            </a:r>
          </a:p>
          <a:p>
            <a:pPr lvl="1"/>
            <a:r>
              <a:rPr lang="en-GB" altLang="en-US" dirty="0" smtClean="0"/>
              <a:t>Tom </a:t>
            </a:r>
            <a:r>
              <a:rPr lang="en-GB" altLang="en-US" dirty="0"/>
              <a:t>Mitchell (1998): A computer program is said to </a:t>
            </a:r>
            <a:r>
              <a:rPr lang="en-GB" altLang="en-US" i="1" dirty="0"/>
              <a:t>learn</a:t>
            </a:r>
            <a:r>
              <a:rPr lang="en-GB" altLang="en-US" dirty="0"/>
              <a:t> from experience </a:t>
            </a:r>
            <a:r>
              <a:rPr lang="en-GB" altLang="en-US" b="1" dirty="0"/>
              <a:t>E</a:t>
            </a:r>
            <a:r>
              <a:rPr lang="en-GB" altLang="en-US" dirty="0"/>
              <a:t> with respect to some task </a:t>
            </a:r>
            <a:r>
              <a:rPr lang="en-GB" altLang="en-US" b="1" dirty="0"/>
              <a:t>T</a:t>
            </a:r>
            <a:r>
              <a:rPr lang="en-GB" altLang="en-US" dirty="0"/>
              <a:t> and some performance measure </a:t>
            </a:r>
            <a:r>
              <a:rPr lang="en-GB" altLang="en-US" b="1" dirty="0"/>
              <a:t>P</a:t>
            </a:r>
            <a:r>
              <a:rPr lang="en-GB" altLang="en-US" dirty="0"/>
              <a:t>, if its performance on </a:t>
            </a:r>
            <a:r>
              <a:rPr lang="en-GB" altLang="en-US" b="1" dirty="0"/>
              <a:t>T</a:t>
            </a:r>
            <a:r>
              <a:rPr lang="en-GB" altLang="en-US" dirty="0"/>
              <a:t>, as measured by P, improves with </a:t>
            </a:r>
            <a:r>
              <a:rPr lang="en-GB" altLang="en-US" b="1" dirty="0"/>
              <a:t>E</a:t>
            </a:r>
          </a:p>
          <a:p>
            <a:pPr lvl="1"/>
            <a:endParaRPr lang="en-GB" altLang="en-US" dirty="0"/>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a:t>Example</a:t>
            </a:r>
          </a:p>
        </p:txBody>
      </p:sp>
      <p:sp>
        <p:nvSpPr>
          <p:cNvPr id="8196" name="TextBox 9"/>
          <p:cNvSpPr txBox="1">
            <a:spLocks noChangeArrowheads="1"/>
          </p:cNvSpPr>
          <p:nvPr/>
        </p:nvSpPr>
        <p:spPr bwMode="auto">
          <a:xfrm>
            <a:off x="1189036" y="2100262"/>
            <a:ext cx="460216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eaLnBrk="1" hangingPunct="1">
              <a:buFont typeface="Arial" panose="020B0604020202020204" pitchFamily="34" charset="0"/>
              <a:buChar char="•"/>
            </a:pPr>
            <a:r>
              <a:rPr lang="en-GB" altLang="en-US" sz="2000" dirty="0"/>
              <a:t>Task: </a:t>
            </a:r>
            <a:r>
              <a:rPr lang="en-GB" altLang="en-US" sz="2000" dirty="0">
                <a:solidFill>
                  <a:srgbClr val="FF0000"/>
                </a:solidFill>
              </a:rPr>
              <a:t>Face Recognition</a:t>
            </a:r>
          </a:p>
          <a:p>
            <a:pPr marL="285750" indent="-285750" eaLnBrk="1" hangingPunct="1">
              <a:buFont typeface="Arial" panose="020B0604020202020204" pitchFamily="34" charset="0"/>
              <a:buChar char="•"/>
            </a:pPr>
            <a:r>
              <a:rPr lang="en-GB" altLang="en-US" sz="2000" dirty="0"/>
              <a:t>Experience: </a:t>
            </a:r>
            <a:r>
              <a:rPr lang="en-GB" altLang="en-US" sz="2000" dirty="0">
                <a:solidFill>
                  <a:srgbClr val="FF0000"/>
                </a:solidFill>
              </a:rPr>
              <a:t>Images or Examples</a:t>
            </a:r>
          </a:p>
          <a:p>
            <a:pPr marL="285750" indent="-285750" eaLnBrk="1" hangingPunct="1">
              <a:buFont typeface="Arial" panose="020B0604020202020204" pitchFamily="34" charset="0"/>
              <a:buChar char="•"/>
            </a:pPr>
            <a:r>
              <a:rPr lang="en-GB" altLang="en-US" sz="2000" dirty="0"/>
              <a:t>Performance Measure: </a:t>
            </a:r>
            <a:r>
              <a:rPr lang="en-GB" altLang="en-US" sz="2000" dirty="0">
                <a:solidFill>
                  <a:srgbClr val="FF0000"/>
                </a:solidFill>
              </a:rPr>
              <a:t>Accuracy</a:t>
            </a:r>
          </a:p>
          <a:p>
            <a:pPr eaLnBrk="1" hangingPunct="1"/>
            <a:endParaRPr lang="en-GB" altLang="en-US" dirty="0"/>
          </a:p>
        </p:txBody>
      </p:sp>
      <p:pic>
        <p:nvPicPr>
          <p:cNvPr id="8199" name="Picture 10" descr="F:\cropped_faces\s03_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3408137"/>
            <a:ext cx="106680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Box 13"/>
          <p:cNvSpPr txBox="1">
            <a:spLocks noChangeArrowheads="1"/>
          </p:cNvSpPr>
          <p:nvPr/>
        </p:nvSpPr>
        <p:spPr bwMode="auto">
          <a:xfrm>
            <a:off x="7391400" y="4952833"/>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dirty="0"/>
              <a:t>??</a:t>
            </a:r>
          </a:p>
        </p:txBody>
      </p:sp>
      <p:pic>
        <p:nvPicPr>
          <p:cNvPr id="8201" name="Picture 11" descr="F:\cropped_faces\s03_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7" y="3445668"/>
            <a:ext cx="114300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3" descr="C:\Users\jfwg5\Desktop\rajesh_images\s01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37" y="3445668"/>
            <a:ext cx="11445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8" descr="F:\cropped_faces\s03_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237" y="3445668"/>
            <a:ext cx="109696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Picture 9" descr="F:\cropped_faces\s23_0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7437" y="3445668"/>
            <a:ext cx="10064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590800" y="5022412"/>
            <a:ext cx="3505200" cy="369332"/>
          </a:xfrm>
          <a:prstGeom prst="rect">
            <a:avLst/>
          </a:prstGeom>
          <a:noFill/>
        </p:spPr>
        <p:txBody>
          <a:bodyPr wrap="square" rtlCol="0">
            <a:spAutoFit/>
          </a:bodyPr>
          <a:lstStyle/>
          <a:p>
            <a:r>
              <a:rPr lang="en-US" dirty="0"/>
              <a:t>Training Data</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01"/>
                                        </p:tgtEl>
                                        <p:attrNameLst>
                                          <p:attrName>style.visibility</p:attrName>
                                        </p:attrNameLst>
                                      </p:cBhvr>
                                      <p:to>
                                        <p:strVal val="visible"/>
                                      </p:to>
                                    </p:set>
                                    <p:anim calcmode="lin" valueType="num">
                                      <p:cBhvr additive="base">
                                        <p:cTn id="19" dur="500" fill="hold"/>
                                        <p:tgtEl>
                                          <p:spTgt spid="8201"/>
                                        </p:tgtEl>
                                        <p:attrNameLst>
                                          <p:attrName>ppt_x</p:attrName>
                                        </p:attrNameLst>
                                      </p:cBhvr>
                                      <p:tavLst>
                                        <p:tav tm="0">
                                          <p:val>
                                            <p:strVal val="#ppt_x"/>
                                          </p:val>
                                        </p:tav>
                                        <p:tav tm="100000">
                                          <p:val>
                                            <p:strVal val="#ppt_x"/>
                                          </p:val>
                                        </p:tav>
                                      </p:tavLst>
                                    </p:anim>
                                    <p:anim calcmode="lin" valueType="num">
                                      <p:cBhvr additive="base">
                                        <p:cTn id="20" dur="500" fill="hold"/>
                                        <p:tgtEl>
                                          <p:spTgt spid="820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202"/>
                                        </p:tgtEl>
                                        <p:attrNameLst>
                                          <p:attrName>style.visibility</p:attrName>
                                        </p:attrNameLst>
                                      </p:cBhvr>
                                      <p:to>
                                        <p:strVal val="visible"/>
                                      </p:to>
                                    </p:set>
                                    <p:anim calcmode="lin" valueType="num">
                                      <p:cBhvr additive="base">
                                        <p:cTn id="23" dur="500" fill="hold"/>
                                        <p:tgtEl>
                                          <p:spTgt spid="8202"/>
                                        </p:tgtEl>
                                        <p:attrNameLst>
                                          <p:attrName>ppt_x</p:attrName>
                                        </p:attrNameLst>
                                      </p:cBhvr>
                                      <p:tavLst>
                                        <p:tav tm="0">
                                          <p:val>
                                            <p:strVal val="#ppt_x"/>
                                          </p:val>
                                        </p:tav>
                                        <p:tav tm="100000">
                                          <p:val>
                                            <p:strVal val="#ppt_x"/>
                                          </p:val>
                                        </p:tav>
                                      </p:tavLst>
                                    </p:anim>
                                    <p:anim calcmode="lin" valueType="num">
                                      <p:cBhvr additive="base">
                                        <p:cTn id="24" dur="500" fill="hold"/>
                                        <p:tgtEl>
                                          <p:spTgt spid="820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204"/>
                                        </p:tgtEl>
                                        <p:attrNameLst>
                                          <p:attrName>style.visibility</p:attrName>
                                        </p:attrNameLst>
                                      </p:cBhvr>
                                      <p:to>
                                        <p:strVal val="visible"/>
                                      </p:to>
                                    </p:set>
                                    <p:anim calcmode="lin" valueType="num">
                                      <p:cBhvr additive="base">
                                        <p:cTn id="27" dur="500" fill="hold"/>
                                        <p:tgtEl>
                                          <p:spTgt spid="8204"/>
                                        </p:tgtEl>
                                        <p:attrNameLst>
                                          <p:attrName>ppt_x</p:attrName>
                                        </p:attrNameLst>
                                      </p:cBhvr>
                                      <p:tavLst>
                                        <p:tav tm="0">
                                          <p:val>
                                            <p:strVal val="#ppt_x"/>
                                          </p:val>
                                        </p:tav>
                                        <p:tav tm="100000">
                                          <p:val>
                                            <p:strVal val="#ppt_x"/>
                                          </p:val>
                                        </p:tav>
                                      </p:tavLst>
                                    </p:anim>
                                    <p:anim calcmode="lin" valueType="num">
                                      <p:cBhvr additive="base">
                                        <p:cTn id="28" dur="500" fill="hold"/>
                                        <p:tgtEl>
                                          <p:spTgt spid="820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203"/>
                                        </p:tgtEl>
                                        <p:attrNameLst>
                                          <p:attrName>style.visibility</p:attrName>
                                        </p:attrNameLst>
                                      </p:cBhvr>
                                      <p:to>
                                        <p:strVal val="visible"/>
                                      </p:to>
                                    </p:set>
                                    <p:anim calcmode="lin" valueType="num">
                                      <p:cBhvr additive="base">
                                        <p:cTn id="31" dur="500" fill="hold"/>
                                        <p:tgtEl>
                                          <p:spTgt spid="8203"/>
                                        </p:tgtEl>
                                        <p:attrNameLst>
                                          <p:attrName>ppt_x</p:attrName>
                                        </p:attrNameLst>
                                      </p:cBhvr>
                                      <p:tavLst>
                                        <p:tav tm="0">
                                          <p:val>
                                            <p:strVal val="#ppt_x"/>
                                          </p:val>
                                        </p:tav>
                                        <p:tav tm="100000">
                                          <p:val>
                                            <p:strVal val="#ppt_x"/>
                                          </p:val>
                                        </p:tav>
                                      </p:tavLst>
                                    </p:anim>
                                    <p:anim calcmode="lin" valueType="num">
                                      <p:cBhvr additive="base">
                                        <p:cTn id="32" dur="500" fill="hold"/>
                                        <p:tgtEl>
                                          <p:spTgt spid="820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199"/>
                                        </p:tgtEl>
                                        <p:attrNameLst>
                                          <p:attrName>style.visibility</p:attrName>
                                        </p:attrNameLst>
                                      </p:cBhvr>
                                      <p:to>
                                        <p:strVal val="visible"/>
                                      </p:to>
                                    </p:set>
                                    <p:anim calcmode="lin" valueType="num">
                                      <p:cBhvr additive="base">
                                        <p:cTn id="41" dur="500" fill="hold"/>
                                        <p:tgtEl>
                                          <p:spTgt spid="8199"/>
                                        </p:tgtEl>
                                        <p:attrNameLst>
                                          <p:attrName>ppt_x</p:attrName>
                                        </p:attrNameLst>
                                      </p:cBhvr>
                                      <p:tavLst>
                                        <p:tav tm="0">
                                          <p:val>
                                            <p:strVal val="#ppt_x"/>
                                          </p:val>
                                        </p:tav>
                                        <p:tav tm="100000">
                                          <p:val>
                                            <p:strVal val="#ppt_x"/>
                                          </p:val>
                                        </p:tav>
                                      </p:tavLst>
                                    </p:anim>
                                    <p:anim calcmode="lin" valueType="num">
                                      <p:cBhvr additive="base">
                                        <p:cTn id="42" dur="500" fill="hold"/>
                                        <p:tgtEl>
                                          <p:spTgt spid="819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200"/>
                                        </p:tgtEl>
                                        <p:attrNameLst>
                                          <p:attrName>style.visibility</p:attrName>
                                        </p:attrNameLst>
                                      </p:cBhvr>
                                      <p:to>
                                        <p:strVal val="visible"/>
                                      </p:to>
                                    </p:set>
                                    <p:anim calcmode="lin" valueType="num">
                                      <p:cBhvr additive="base">
                                        <p:cTn id="45" dur="500" fill="hold"/>
                                        <p:tgtEl>
                                          <p:spTgt spid="8200"/>
                                        </p:tgtEl>
                                        <p:attrNameLst>
                                          <p:attrName>ppt_x</p:attrName>
                                        </p:attrNameLst>
                                      </p:cBhvr>
                                      <p:tavLst>
                                        <p:tav tm="0">
                                          <p:val>
                                            <p:strVal val="#ppt_x"/>
                                          </p:val>
                                        </p:tav>
                                        <p:tav tm="100000">
                                          <p:val>
                                            <p:strVal val="#ppt_x"/>
                                          </p:val>
                                        </p:tav>
                                      </p:tavLst>
                                    </p:anim>
                                    <p:anim calcmode="lin" valueType="num">
                                      <p:cBhvr additive="base">
                                        <p:cTn id="46"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 vs ML</a:t>
            </a:r>
            <a:endParaRPr lang="en-US" dirty="0"/>
          </a:p>
        </p:txBody>
      </p:sp>
      <p:pic>
        <p:nvPicPr>
          <p:cNvPr id="4" name="Content Placeholder 3"/>
          <p:cNvPicPr>
            <a:picLocks noGrp="1" noChangeAspect="1"/>
          </p:cNvPicPr>
          <p:nvPr>
            <p:ph idx="1"/>
          </p:nvPr>
        </p:nvPicPr>
        <p:blipFill>
          <a:blip r:embed="rId2"/>
          <a:stretch>
            <a:fillRect/>
          </a:stretch>
        </p:blipFill>
        <p:spPr>
          <a:xfrm>
            <a:off x="1600200" y="1905000"/>
            <a:ext cx="6477000" cy="4711304"/>
          </a:xfrm>
          <a:prstGeom prst="rect">
            <a:avLst/>
          </a:prstGeom>
        </p:spPr>
      </p:pic>
    </p:spTree>
    <p:extLst>
      <p:ext uri="{BB962C8B-B14F-4D97-AF65-F5344CB8AC3E}">
        <p14:creationId xmlns:p14="http://schemas.microsoft.com/office/powerpoint/2010/main" val="4058672156"/>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r>
              <a:rPr lang="en-US" altLang="en-US" sz="3200" dirty="0"/>
              <a:t>Some Applications</a:t>
            </a:r>
          </a:p>
        </p:txBody>
      </p:sp>
      <p:sp>
        <p:nvSpPr>
          <p:cNvPr id="20483" name="Rectangle 3"/>
          <p:cNvSpPr>
            <a:spLocks noGrp="1" noChangeArrowheads="1"/>
          </p:cNvSpPr>
          <p:nvPr>
            <p:ph type="body" idx="1"/>
          </p:nvPr>
        </p:nvSpPr>
        <p:spPr>
          <a:xfrm>
            <a:off x="838200" y="2057400"/>
            <a:ext cx="7693025" cy="4191000"/>
          </a:xfrm>
        </p:spPr>
        <p:txBody>
          <a:bodyPr/>
          <a:lstStyle/>
          <a:p>
            <a:pPr>
              <a:defRPr/>
            </a:pPr>
            <a:r>
              <a:rPr lang="en-GB" sz="2400" dirty="0">
                <a:latin typeface="+mj-lt"/>
              </a:rPr>
              <a:t>predict whether a patient, hospitalized due to heart attack, will have a second heart attack</a:t>
            </a:r>
          </a:p>
          <a:p>
            <a:pPr>
              <a:defRPr/>
            </a:pPr>
            <a:r>
              <a:rPr lang="en-GB" sz="2400" dirty="0">
                <a:latin typeface="+mj-lt"/>
              </a:rPr>
              <a:t>predict the price of a stock in 6 months from now</a:t>
            </a:r>
          </a:p>
          <a:p>
            <a:r>
              <a:rPr lang="en-US" sz="2400" dirty="0" smtClean="0"/>
              <a:t>Autonomous helicopter, handwriting recognition, most of</a:t>
            </a:r>
          </a:p>
          <a:p>
            <a:r>
              <a:rPr lang="en-US" sz="2400" dirty="0" smtClean="0"/>
              <a:t>Natural Language Processing (NLP), Computer Vision.</a:t>
            </a:r>
          </a:p>
          <a:p>
            <a:r>
              <a:rPr lang="en-US" sz="3200" b="1" dirty="0" smtClean="0">
                <a:latin typeface="+mj-lt"/>
              </a:rPr>
              <a:t>Personalized Medicine</a:t>
            </a:r>
            <a:endParaRPr lang="en-GB" sz="3200" b="1" dirty="0" smtClean="0">
              <a:latin typeface="+mj-lt"/>
            </a:endParaRPr>
          </a:p>
          <a:p>
            <a:pPr>
              <a:defRPr/>
            </a:pPr>
            <a:r>
              <a:rPr lang="en-GB" sz="2400" dirty="0" smtClean="0">
                <a:latin typeface="+mj-lt"/>
              </a:rPr>
              <a:t>face detection, spam </a:t>
            </a:r>
            <a:r>
              <a:rPr lang="en-GB" sz="2400" dirty="0">
                <a:latin typeface="+mj-lt"/>
              </a:rPr>
              <a:t>filtering: identify email messages as spam or </a:t>
            </a:r>
            <a:r>
              <a:rPr lang="en-GB" sz="2400" dirty="0" smtClean="0">
                <a:latin typeface="+mj-lt"/>
              </a:rPr>
              <a:t>non-spam</a:t>
            </a:r>
          </a:p>
          <a:p>
            <a:pPr>
              <a:defRPr/>
            </a:pPr>
            <a:r>
              <a:rPr lang="en-US" sz="2400" dirty="0" smtClean="0"/>
              <a:t>Self-customizing programs: E.g., Amazon, Netflix product recommendations</a:t>
            </a:r>
          </a:p>
          <a:p>
            <a:pPr>
              <a:buNone/>
              <a:defRPr/>
            </a:pPr>
            <a:endParaRPr lang="en-GB" sz="2400" dirty="0">
              <a:latin typeface="+mj-l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eaLnBrk="1" hangingPunct="1"/>
            <a:r>
              <a:rPr lang="en-US" sz="3200"/>
              <a:t>Why Mine Data? Commercial Viewpoint</a:t>
            </a:r>
          </a:p>
        </p:txBody>
      </p:sp>
      <p:sp>
        <p:nvSpPr>
          <p:cNvPr id="20483" name="Rectangle 3"/>
          <p:cNvSpPr>
            <a:spLocks noGrp="1" noChangeArrowheads="1"/>
          </p:cNvSpPr>
          <p:nvPr>
            <p:ph type="body" idx="1"/>
          </p:nvPr>
        </p:nvSpPr>
        <p:spPr>
          <a:xfrm>
            <a:off x="838200" y="1981200"/>
            <a:ext cx="8077200" cy="4191000"/>
          </a:xfrm>
        </p:spPr>
        <p:txBody>
          <a:bodyPr/>
          <a:lstStyle/>
          <a:p>
            <a:pPr>
              <a:defRPr/>
            </a:pPr>
            <a:r>
              <a:rPr lang="en-US" sz="2400" dirty="0"/>
              <a:t>Lots of data is being collected </a:t>
            </a:r>
            <a:br>
              <a:rPr lang="en-US" sz="2400" dirty="0"/>
            </a:br>
            <a:r>
              <a:rPr lang="en-US" sz="2400" dirty="0"/>
              <a:t>and warehoused </a:t>
            </a:r>
          </a:p>
          <a:p>
            <a:pPr lvl="1">
              <a:defRPr/>
            </a:pPr>
            <a:r>
              <a:rPr lang="en-US" dirty="0"/>
              <a:t>Web data, e-commerce</a:t>
            </a:r>
          </a:p>
          <a:p>
            <a:pPr lvl="1">
              <a:defRPr/>
            </a:pPr>
            <a:r>
              <a:rPr lang="en-US" dirty="0"/>
              <a:t>purchases at department/</a:t>
            </a:r>
            <a:br>
              <a:rPr lang="en-US" dirty="0"/>
            </a:br>
            <a:r>
              <a:rPr lang="en-US" dirty="0"/>
              <a:t>grocery stores</a:t>
            </a:r>
          </a:p>
          <a:p>
            <a:pPr lvl="1">
              <a:defRPr/>
            </a:pPr>
            <a:r>
              <a:rPr lang="en-US" dirty="0"/>
              <a:t>Bank/Credit Card </a:t>
            </a:r>
            <a:br>
              <a:rPr lang="en-US" dirty="0"/>
            </a:br>
            <a:r>
              <a:rPr lang="en-US" dirty="0"/>
              <a:t>transactions</a:t>
            </a:r>
          </a:p>
          <a:p>
            <a:pPr lvl="1">
              <a:defRPr/>
            </a:pPr>
            <a:endParaRPr lang="en-US" dirty="0"/>
          </a:p>
          <a:p>
            <a:pPr>
              <a:spcBef>
                <a:spcPct val="75000"/>
              </a:spcBef>
              <a:defRPr/>
            </a:pPr>
            <a:r>
              <a:rPr lang="en-US" sz="2400" dirty="0"/>
              <a:t>Computers have become cheaper and more powerful</a:t>
            </a:r>
          </a:p>
          <a:p>
            <a:pPr marL="800100" lvl="1" eaLnBrk="1" hangingPunct="1">
              <a:lnSpc>
                <a:spcPct val="80000"/>
              </a:lnSpc>
              <a:buFontTx/>
              <a:buNone/>
              <a:defRPr/>
            </a:pPr>
            <a:endParaRPr lang="en-US" dirty="0"/>
          </a:p>
        </p:txBody>
      </p:sp>
      <p:graphicFrame>
        <p:nvGraphicFramePr>
          <p:cNvPr id="10244" name="Object 3"/>
          <p:cNvGraphicFramePr>
            <a:graphicFrameLocks noChangeAspect="1"/>
          </p:cNvGraphicFramePr>
          <p:nvPr/>
        </p:nvGraphicFramePr>
        <p:xfrm>
          <a:off x="6705600" y="2895600"/>
          <a:ext cx="2146300" cy="2341563"/>
        </p:xfrm>
        <a:graphic>
          <a:graphicData uri="http://schemas.openxmlformats.org/presentationml/2006/ole">
            <mc:AlternateContent xmlns:mc="http://schemas.openxmlformats.org/markup-compatibility/2006">
              <mc:Choice xmlns:v="urn:schemas-microsoft-com:vml" Requires="v">
                <p:oleObj spid="_x0000_s1077" name="VISIO" r:id="rId4" imgW="2142744" imgH="2343912" progId="">
                  <p:embed/>
                </p:oleObj>
              </mc:Choice>
              <mc:Fallback>
                <p:oleObj name="VISIO" r:id="rId4" imgW="2142744" imgH="234391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2895600"/>
                        <a:ext cx="214630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45" name="Picture 8" descr="story-3dimensional-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6075" y="2133600"/>
            <a:ext cx="19653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6" name="Object 9"/>
          <p:cNvGraphicFramePr>
            <a:graphicFrameLocks noChangeAspect="1"/>
          </p:cNvGraphicFramePr>
          <p:nvPr/>
        </p:nvGraphicFramePr>
        <p:xfrm>
          <a:off x="5349875" y="2747963"/>
          <a:ext cx="685800" cy="681037"/>
        </p:xfrm>
        <a:graphic>
          <a:graphicData uri="http://schemas.openxmlformats.org/presentationml/2006/ole">
            <mc:AlternateContent xmlns:mc="http://schemas.openxmlformats.org/markup-compatibility/2006">
              <mc:Choice xmlns:v="urn:schemas-microsoft-com:vml" Requires="v">
                <p:oleObj spid="_x0000_s1078" name="VISIO" r:id="rId7" imgW="617220" imgH="615696" progId="">
                  <p:embed/>
                </p:oleObj>
              </mc:Choice>
              <mc:Fallback>
                <p:oleObj name="VISIO" r:id="rId7" imgW="617220" imgH="615696" progId="">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9875" y="2747963"/>
                        <a:ext cx="6858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7" name="Object 11"/>
          <p:cNvGraphicFramePr>
            <a:graphicFrameLocks noChangeAspect="1"/>
          </p:cNvGraphicFramePr>
          <p:nvPr/>
        </p:nvGraphicFramePr>
        <p:xfrm>
          <a:off x="5181600" y="3581400"/>
          <a:ext cx="1485900" cy="1558925"/>
        </p:xfrm>
        <a:graphic>
          <a:graphicData uri="http://schemas.openxmlformats.org/presentationml/2006/ole">
            <mc:AlternateContent xmlns:mc="http://schemas.openxmlformats.org/markup-compatibility/2006">
              <mc:Choice xmlns:v="urn:schemas-microsoft-com:vml" Requires="v">
                <p:oleObj spid="_x0000_s1079" name="VISIO" r:id="rId9" imgW="1661160" imgH="1748028" progId="">
                  <p:embed/>
                </p:oleObj>
              </mc:Choice>
              <mc:Fallback>
                <p:oleObj name="VISIO" r:id="rId9" imgW="1661160" imgH="1748028" progId="">
                  <p:embed/>
                  <p:pic>
                    <p:nvPicPr>
                      <p:cNvPr id="0"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3581400"/>
                        <a:ext cx="14859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27146657"/>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en-US" sz="3200"/>
              <a:t>Data Everywhere</a:t>
            </a:r>
          </a:p>
        </p:txBody>
      </p:sp>
      <p:sp>
        <p:nvSpPr>
          <p:cNvPr id="11267" name="Rectangle 3"/>
          <p:cNvSpPr>
            <a:spLocks noGrp="1" noChangeArrowheads="1"/>
          </p:cNvSpPr>
          <p:nvPr>
            <p:ph type="body" idx="1"/>
          </p:nvPr>
        </p:nvSpPr>
        <p:spPr>
          <a:xfrm>
            <a:off x="838200" y="1981200"/>
            <a:ext cx="8077200" cy="4191000"/>
          </a:xfrm>
        </p:spPr>
        <p:txBody>
          <a:bodyPr/>
          <a:lstStyle/>
          <a:p>
            <a:pPr marL="800100" lvl="1" eaLnBrk="1" hangingPunct="1">
              <a:lnSpc>
                <a:spcPct val="80000"/>
              </a:lnSpc>
              <a:buFontTx/>
              <a:buNone/>
            </a:pPr>
            <a:endParaRPr lang="en-US"/>
          </a:p>
        </p:txBody>
      </p:sp>
      <p:pic>
        <p:nvPicPr>
          <p:cNvPr id="11268" name="Picture 2" descr="http://www.softwareindustryinsights.com/wp-content/uploads/2010/08/data-overload-ny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8001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949716"/>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9863</TotalTime>
  <Words>1309</Words>
  <Application>Microsoft Office PowerPoint</Application>
  <PresentationFormat>On-screen Show (4:3)</PresentationFormat>
  <Paragraphs>219</Paragraphs>
  <Slides>35</Slides>
  <Notes>16</Notes>
  <HiddenSlides>4</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Arial</vt:lpstr>
      <vt:lpstr>Calibri</vt:lpstr>
      <vt:lpstr>Times New Roman</vt:lpstr>
      <vt:lpstr>Wingdings</vt:lpstr>
      <vt:lpstr>Capsules</vt:lpstr>
      <vt:lpstr>VISIO</vt:lpstr>
      <vt:lpstr>DS503 Machine Learning for Data Science (Introduction &amp; Revision) </vt:lpstr>
      <vt:lpstr>Contents</vt:lpstr>
      <vt:lpstr>Introduction</vt:lpstr>
      <vt:lpstr>Introduction</vt:lpstr>
      <vt:lpstr>Example</vt:lpstr>
      <vt:lpstr>TP vs ML</vt:lpstr>
      <vt:lpstr>Some Applications</vt:lpstr>
      <vt:lpstr>Why Mine Data? Commercial Viewpoint</vt:lpstr>
      <vt:lpstr>Data Everywhere</vt:lpstr>
      <vt:lpstr>PowerPoint Presentation</vt:lpstr>
      <vt:lpstr>OK , there is too much Data, then WHAT?</vt:lpstr>
      <vt:lpstr>ML in a Nutshell</vt:lpstr>
      <vt:lpstr>Representation</vt:lpstr>
      <vt:lpstr>Evaluation</vt:lpstr>
      <vt:lpstr>Optimization</vt:lpstr>
      <vt:lpstr>Types of Learning</vt:lpstr>
      <vt:lpstr>Inductive Learning</vt:lpstr>
      <vt:lpstr>Supervised Learning</vt:lpstr>
      <vt:lpstr>PowerPoint Presentation</vt:lpstr>
      <vt:lpstr>Supervised Learning</vt:lpstr>
      <vt:lpstr>Unsupervised Learning</vt:lpstr>
      <vt:lpstr>Unsupervised Learning</vt:lpstr>
      <vt:lpstr>Unsupervised Learning</vt:lpstr>
      <vt:lpstr>Unsupervised Learning</vt:lpstr>
      <vt:lpstr>Reinforcement Learning</vt:lpstr>
      <vt:lpstr>What we will Cover</vt:lpstr>
      <vt:lpstr>ML in Practice</vt:lpstr>
      <vt:lpstr>Tools </vt:lpstr>
      <vt:lpstr>What is this course all about ?</vt:lpstr>
      <vt:lpstr>Course Description</vt:lpstr>
      <vt:lpstr>Course Main Learning Objectives</vt:lpstr>
      <vt:lpstr>HOW WILL BE GRADING DONE? : THE Grading Scheme</vt:lpstr>
      <vt:lpstr>Final Remarks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Tahir</dc:creator>
  <cp:lastModifiedBy>ITUSE</cp:lastModifiedBy>
  <cp:revision>358</cp:revision>
  <cp:lastPrinted>1601-01-01T00:00:00Z</cp:lastPrinted>
  <dcterms:created xsi:type="dcterms:W3CDTF">1601-01-01T00:00:00Z</dcterms:created>
  <dcterms:modified xsi:type="dcterms:W3CDTF">2020-09-07T11:40:04Z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