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09" r:id="rId3"/>
    <p:sldId id="311" r:id="rId4"/>
    <p:sldId id="312" r:id="rId5"/>
    <p:sldId id="313" r:id="rId6"/>
    <p:sldId id="310" r:id="rId7"/>
    <p:sldId id="257" r:id="rId8"/>
    <p:sldId id="259" r:id="rId9"/>
    <p:sldId id="260" r:id="rId10"/>
    <p:sldId id="25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81" r:id="rId19"/>
    <p:sldId id="282" r:id="rId20"/>
    <p:sldId id="269" r:id="rId21"/>
    <p:sldId id="268" r:id="rId22"/>
    <p:sldId id="283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4" r:id="rId33"/>
    <p:sldId id="279" r:id="rId34"/>
    <p:sldId id="285" r:id="rId35"/>
    <p:sldId id="28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14" r:id="rId47"/>
    <p:sldId id="315" r:id="rId48"/>
    <p:sldId id="316" r:id="rId49"/>
    <p:sldId id="297" r:id="rId50"/>
    <p:sldId id="298" r:id="rId51"/>
    <p:sldId id="299" r:id="rId52"/>
    <p:sldId id="300" r:id="rId53"/>
    <p:sldId id="301" r:id="rId54"/>
    <p:sldId id="302" r:id="rId55"/>
    <p:sldId id="318" r:id="rId56"/>
    <p:sldId id="317" r:id="rId57"/>
    <p:sldId id="303" r:id="rId58"/>
    <p:sldId id="304" r:id="rId59"/>
    <p:sldId id="305" r:id="rId60"/>
    <p:sldId id="306" r:id="rId61"/>
    <p:sldId id="307" r:id="rId62"/>
    <p:sldId id="319" r:id="rId63"/>
    <p:sldId id="30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33A82-FB12-4732-9666-0F137A857E2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41FB-4CEB-4205-90DA-8B23C5F708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41FB-4CEB-4205-90DA-8B23C5F7086F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A73D-A397-484F-A31D-90A07D8E3E90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1E1D-4490-4D90-99CC-B6EC43A61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18/08/28/a-step-by-step-regression-decision-tree-example/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Decision Tree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823913"/>
            <a:ext cx="77533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28650"/>
            <a:ext cx="6858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785813"/>
            <a:ext cx="71342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819150"/>
            <a:ext cx="76104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738" y="881063"/>
            <a:ext cx="72485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981075"/>
            <a:ext cx="73533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866775"/>
            <a:ext cx="70294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700088"/>
            <a:ext cx="76485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Decision Trees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compression</a:t>
            </a:r>
          </a:p>
          <a:p>
            <a:r>
              <a:rPr lang="en-US" dirty="0" smtClean="0"/>
              <a:t>Prediction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internal node is a test on an attribute</a:t>
            </a:r>
          </a:p>
          <a:p>
            <a:r>
              <a:rPr lang="en-US" dirty="0" smtClean="0"/>
              <a:t>A branch represents an outcome of the test, e.g., COLOR = Red</a:t>
            </a:r>
          </a:p>
          <a:p>
            <a:r>
              <a:rPr lang="en-US" dirty="0" smtClean="0"/>
              <a:t>A leaf node represents a class label or class label distribution</a:t>
            </a:r>
          </a:p>
          <a:p>
            <a:r>
              <a:rPr lang="en-US" dirty="0" smtClean="0"/>
              <a:t>At each node, one attribute is chosen to split training examples into distinct classes as much as possible</a:t>
            </a:r>
          </a:p>
          <a:p>
            <a:r>
              <a:rPr lang="en-US" dirty="0" smtClean="0"/>
              <a:t>A new case is classified by following a matching path to a leaf node</a:t>
            </a:r>
          </a:p>
          <a:p>
            <a:r>
              <a:rPr lang="en-US" dirty="0" smtClean="0"/>
              <a:t> The no. of leaf nodes represent the no of branches.</a:t>
            </a:r>
          </a:p>
          <a:p>
            <a:r>
              <a:rPr lang="en-US" dirty="0" smtClean="0"/>
              <a:t>Each branch corresponds to a </a:t>
            </a:r>
            <a:r>
              <a:rPr lang="en-US" i="1" dirty="0" smtClean="0"/>
              <a:t>classification rule.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 is a non-linear machine learning technique.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38375"/>
            <a:ext cx="5991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Tree Based </a:t>
            </a:r>
            <a:r>
              <a:rPr lang="en-US" b="1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Advantages</a:t>
            </a:r>
            <a:r>
              <a:rPr lang="en-US" dirty="0"/>
              <a:t>:</a:t>
            </a:r>
          </a:p>
          <a:p>
            <a:pPr algn="just">
              <a:buNone/>
            </a:pPr>
            <a:r>
              <a:rPr lang="en-US" dirty="0" smtClean="0"/>
              <a:t>	–</a:t>
            </a:r>
            <a:r>
              <a:rPr lang="en-US" dirty="0"/>
              <a:t>Inexpensive to construct</a:t>
            </a:r>
          </a:p>
          <a:p>
            <a:pPr algn="just">
              <a:buNone/>
            </a:pPr>
            <a:r>
              <a:rPr lang="en-US" dirty="0" smtClean="0"/>
              <a:t>	–</a:t>
            </a:r>
            <a:r>
              <a:rPr lang="en-US" dirty="0"/>
              <a:t>Extremely fast at classifying unknown records</a:t>
            </a:r>
          </a:p>
          <a:p>
            <a:pPr algn="just">
              <a:buNone/>
            </a:pPr>
            <a:r>
              <a:rPr lang="en-US" dirty="0" smtClean="0"/>
              <a:t>	–</a:t>
            </a:r>
            <a:r>
              <a:rPr lang="en-US" dirty="0"/>
              <a:t>Easy to interpret for small-sized </a:t>
            </a:r>
            <a:r>
              <a:rPr lang="en-US" dirty="0" smtClean="0"/>
              <a:t>trees</a:t>
            </a:r>
          </a:p>
          <a:p>
            <a:pPr algn="just">
              <a:buNone/>
            </a:pPr>
            <a:r>
              <a:rPr lang="en-US" dirty="0" smtClean="0"/>
              <a:t>	–Decision trees provide a clear indication of which features are most important for classification.	</a:t>
            </a:r>
          </a:p>
          <a:p>
            <a:pPr algn="just">
              <a:buNone/>
            </a:pPr>
            <a:r>
              <a:rPr lang="en-US" dirty="0" smtClean="0"/>
              <a:t>	–Decision trees perform classification without requiring much computation.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–</a:t>
            </a:r>
            <a:r>
              <a:rPr lang="en-US" dirty="0"/>
              <a:t>Accuracy is comparable to other classification techniques for many simple data sets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TDIDT Algorithm</a:t>
            </a:r>
            <a:br>
              <a:rPr lang="en-US" b="1" dirty="0" smtClean="0"/>
            </a:br>
            <a:r>
              <a:rPr lang="en-US" sz="4000" b="1" dirty="0" smtClean="0"/>
              <a:t>(</a:t>
            </a:r>
            <a:r>
              <a:rPr lang="en-US" sz="4000" b="1" i="1" dirty="0" smtClean="0"/>
              <a:t>Top-Down Induction of Decision Trees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Algorithms: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Hunt’s Algorithm (one of the earliest)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CART</a:t>
            </a:r>
          </a:p>
          <a:p>
            <a:pPr>
              <a:buNone/>
            </a:pPr>
            <a:r>
              <a:rPr lang="en-US" dirty="0" smtClean="0"/>
              <a:t>	–ID3 (</a:t>
            </a:r>
            <a:r>
              <a:rPr lang="en-US" dirty="0"/>
              <a:t>Iterative </a:t>
            </a:r>
            <a:r>
              <a:rPr lang="en-US" dirty="0" err="1"/>
              <a:t>Dichotomiser</a:t>
            </a:r>
            <a:r>
              <a:rPr lang="en-US" dirty="0"/>
              <a:t> 3</a:t>
            </a:r>
            <a:r>
              <a:rPr lang="en-US" dirty="0" smtClean="0"/>
              <a:t>), C4.5, C5.0</a:t>
            </a:r>
            <a:endParaRPr lang="en-US" dirty="0"/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SLIQ,SPRINT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Algorithms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4" y="1653380"/>
            <a:ext cx="8298763" cy="482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Weather </a:t>
            </a:r>
            <a:r>
              <a:rPr lang="en-US" sz="4000" b="1" dirty="0"/>
              <a:t>Data: Play or </a:t>
            </a:r>
            <a:r>
              <a:rPr lang="en-US" sz="4000" b="1" dirty="0" smtClean="0"/>
              <a:t>not </a:t>
            </a:r>
            <a:r>
              <a:rPr lang="en-US" sz="4000" b="1" dirty="0" err="1" smtClean="0"/>
              <a:t>Play?Outlook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13000"/>
            <a:ext cx="5638799" cy="524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 for “Play?”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772444"/>
            <a:ext cx="60388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Building Decision </a:t>
            </a:r>
            <a:r>
              <a:rPr lang="en-US" b="1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Top-down </a:t>
            </a:r>
            <a:r>
              <a:rPr lang="en-US" b="1" dirty="0"/>
              <a:t>tree construction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At start, all training examples are at the root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Partition the examples recursively by choosing one attribute each time</a:t>
            </a:r>
          </a:p>
          <a:p>
            <a:r>
              <a:rPr lang="en-US" b="1" dirty="0" smtClean="0"/>
              <a:t>Bottom-up </a:t>
            </a:r>
            <a:r>
              <a:rPr lang="en-US" b="1" dirty="0"/>
              <a:t>tree pruning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Remove </a:t>
            </a:r>
            <a:r>
              <a:rPr lang="en-US" dirty="0" err="1"/>
              <a:t>subtrees</a:t>
            </a:r>
            <a:r>
              <a:rPr lang="en-US" dirty="0"/>
              <a:t> or branches, in a bottom-up manner, to improve the estimated accuracy on new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Choosing the Splitting Attribute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</a:t>
            </a:r>
            <a:r>
              <a:rPr lang="en-US" dirty="0"/>
              <a:t>each node, available attributes are evaluated on the basis of separating the classes of the training examples. A Goodness function is used for this purpose</a:t>
            </a:r>
          </a:p>
          <a:p>
            <a:r>
              <a:rPr lang="en-US" b="1" dirty="0" smtClean="0"/>
              <a:t>Typical </a:t>
            </a:r>
            <a:r>
              <a:rPr lang="en-US" b="1" dirty="0"/>
              <a:t>goodness functions: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information gain (ID3/C4.5)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accuracy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 err="1"/>
              <a:t>giniindex</a:t>
            </a:r>
            <a:endParaRPr lang="en-US" dirty="0"/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others (information gain ratio)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attribute to select?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6223"/>
            <a:ext cx="7162799" cy="503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criterion for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is the best attribute?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The one which will result in the smallest tree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Heuristic: choose the attribute that produces the “purest” nodes</a:t>
            </a:r>
          </a:p>
          <a:p>
            <a:r>
              <a:rPr lang="en-US" b="1" dirty="0" smtClean="0"/>
              <a:t>Popular </a:t>
            </a:r>
            <a:r>
              <a:rPr lang="en-US" b="1" i="1" dirty="0"/>
              <a:t>impurity criterion</a:t>
            </a:r>
            <a:r>
              <a:rPr lang="en-US" b="1" i="1" dirty="0" smtClean="0"/>
              <a:t>: information </a:t>
            </a:r>
            <a:r>
              <a:rPr lang="en-US" b="1" i="1" dirty="0"/>
              <a:t>gain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dirty="0"/>
              <a:t>Information gain increases with the average purity of the subsets that an attribute produces</a:t>
            </a:r>
          </a:p>
          <a:p>
            <a:r>
              <a:rPr lang="en-US" b="1" dirty="0" smtClean="0"/>
              <a:t>Strategy</a:t>
            </a:r>
            <a:r>
              <a:rPr lang="en-US" b="1" dirty="0"/>
              <a:t>:</a:t>
            </a:r>
            <a:r>
              <a:rPr lang="en-US" dirty="0"/>
              <a:t> choose attribute that results in greatest information gain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Computing </a:t>
            </a:r>
            <a:r>
              <a:rPr lang="en-US" b="1" dirty="0" smtClean="0"/>
              <a:t>information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644" y="1905000"/>
            <a:ext cx="8431156" cy="38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err="1" smtClean="0"/>
              <a:t>Spliting</a:t>
            </a:r>
            <a:r>
              <a:rPr lang="en-US" sz="3600" dirty="0" smtClean="0"/>
              <a:t> </a:t>
            </a:r>
            <a:r>
              <a:rPr lang="en-US" sz="3600" dirty="0"/>
              <a:t>the input space X by the location feature, with a threshold of 15, creating child regions R1 and R2.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7" y="2001981"/>
            <a:ext cx="6622672" cy="41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r>
              <a:rPr lang="en-US" b="1" dirty="0"/>
              <a:t>: attribute “Outlook”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7687" y="1701006"/>
            <a:ext cx="80486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Computing </a:t>
            </a:r>
            <a:r>
              <a:rPr lang="en-US" b="1" dirty="0"/>
              <a:t>the information gain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586" y="1600200"/>
            <a:ext cx="77968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725" y="1753394"/>
            <a:ext cx="7388225" cy="457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Continuing </a:t>
            </a:r>
            <a:r>
              <a:rPr lang="en-US" b="1" dirty="0"/>
              <a:t>to split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50" y="1653380"/>
            <a:ext cx="8308949" cy="478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Continuing to split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175" y="1624806"/>
            <a:ext cx="7867650" cy="469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The final decision </a:t>
            </a:r>
            <a:r>
              <a:rPr lang="en-US" b="1" dirty="0" smtClean="0"/>
              <a:t>tree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410520"/>
            <a:ext cx="6038850" cy="372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80672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</a:t>
            </a:r>
            <a:r>
              <a:rPr lang="en-US" sz="2800" dirty="0"/>
              <a:t>: not all leaves need to be pure; sometimes </a:t>
            </a:r>
            <a:r>
              <a:rPr lang="en-US" sz="2800" dirty="0" smtClean="0"/>
              <a:t>	identical </a:t>
            </a:r>
            <a:r>
              <a:rPr lang="en-US" sz="2800" dirty="0"/>
              <a:t>instances have different classes</a:t>
            </a:r>
          </a:p>
          <a:p>
            <a:r>
              <a:rPr lang="en-US" sz="2800" dirty="0" smtClean="0"/>
              <a:t>- Splitting </a:t>
            </a:r>
            <a:r>
              <a:rPr lang="en-US" sz="2800" dirty="0"/>
              <a:t>stops when data can’t be split any further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*CART Splitting Criteria: Gini Index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2430"/>
            <a:ext cx="8569332" cy="490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643" y="609600"/>
            <a:ext cx="844566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8700"/>
            <a:ext cx="8043039" cy="581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419100"/>
            <a:ext cx="8001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Then </a:t>
            </a:r>
            <a:r>
              <a:rPr lang="en-US" sz="3200" dirty="0"/>
              <a:t>recursively select one of these child regions (in this case R2) and select a feature (time) and threshold (3), generating two more child regions (R21 and R22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97" y="2168809"/>
            <a:ext cx="6692032" cy="4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854" y="381000"/>
            <a:ext cx="8961913" cy="594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153" y="361950"/>
            <a:ext cx="850088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48" y="304800"/>
            <a:ext cx="876614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3" y="457200"/>
            <a:ext cx="9222288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829" y="381000"/>
            <a:ext cx="8648571" cy="612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among Splitting Criteria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35038"/>
            <a:ext cx="7924800" cy="496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split of a parent </a:t>
            </a:r>
            <a:r>
              <a:rPr lang="en-US" i="1" dirty="0" err="1"/>
              <a:t>R</a:t>
            </a:r>
            <a:r>
              <a:rPr lang="en-US" i="1" baseline="-25000" dirty="0" err="1"/>
              <a:t>p</a:t>
            </a:r>
            <a:r>
              <a:rPr lang="en-US" dirty="0"/>
              <a:t> into two child regions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, we can compute the loss of the parent L(</a:t>
            </a:r>
            <a:r>
              <a:rPr lang="en-US" dirty="0" err="1"/>
              <a:t>R</a:t>
            </a:r>
            <a:r>
              <a:rPr lang="en-US" baseline="-25000" dirty="0" err="1"/>
              <a:t>p</a:t>
            </a:r>
            <a:r>
              <a:rPr lang="en-US" dirty="0"/>
              <a:t>) as well as the cardinality-weighted loss of the children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our greedy partitioning framework, we want to select the leaf region, feature, and threshold that will maximize our decrease in loss: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3103420"/>
            <a:ext cx="2085109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29" y="5334000"/>
            <a:ext cx="5672571" cy="974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6400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://cs229.stanford.edu/notes/cs229-notes-dt.pdf</a:t>
            </a:r>
          </a:p>
        </p:txBody>
      </p:sp>
    </p:spTree>
    <p:extLst>
      <p:ext uri="{BB962C8B-B14F-4D97-AF65-F5344CB8AC3E}">
        <p14:creationId xmlns:p14="http://schemas.microsoft.com/office/powerpoint/2010/main" val="29151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misclassification loss is the final value we are interested in, it is not very sensitive to changes in class probabilities. As a representative example, we show a binary classification case below. We explicitly depict the parent region </a:t>
            </a:r>
            <a:r>
              <a:rPr lang="en-US" sz="2000" dirty="0" err="1"/>
              <a:t>R</a:t>
            </a:r>
            <a:r>
              <a:rPr lang="en-US" sz="2000" baseline="-25000" dirty="0" err="1"/>
              <a:t>p</a:t>
            </a:r>
            <a:r>
              <a:rPr lang="en-US" sz="2000" dirty="0"/>
              <a:t> as well as the positive and negative counts in each region.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The first split is isolating out more of the positives, but we note that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12" y="2960103"/>
            <a:ext cx="708660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5442243"/>
            <a:ext cx="6524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Cross-Entropy Loss </a:t>
            </a:r>
            <a:br>
              <a:rPr lang="en-US" dirty="0" smtClean="0"/>
            </a:br>
            <a:r>
              <a:rPr lang="en-US" i="1" dirty="0" smtClean="0"/>
              <a:t>Vs.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Misclassification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86800" cy="4010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562600"/>
            <a:ext cx="8477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Pruning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959" y="1447800"/>
            <a:ext cx="879103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any one of the remaining leaf nodes (R1, R21, R22).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33" y="1475505"/>
            <a:ext cx="66879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Prepruning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503" y="1905000"/>
            <a:ext cx="874205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stopping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9" y="1508337"/>
            <a:ext cx="8436059" cy="47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Post-Pruning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858" y="1524000"/>
            <a:ext cx="873559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Postpruning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962" y="1600200"/>
            <a:ext cx="816428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61722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MDL (Minimum Description Length) – Minimize: size(tree) + size(misclassification(tree)) </a:t>
            </a:r>
          </a:p>
          <a:p>
            <a:r>
              <a:rPr lang="en-US" b="1" dirty="0"/>
              <a:t>https://artint.info/html/ArtInt_188.html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Subtree</a:t>
            </a:r>
            <a:r>
              <a:rPr lang="en-US" dirty="0" smtClean="0"/>
              <a:t> replacement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254"/>
            <a:ext cx="8460912" cy="487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Error Pruning (REP)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32516"/>
            <a:ext cx="7772399" cy="45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50" y="1676401"/>
            <a:ext cx="8263850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Subtree</a:t>
            </a:r>
            <a:r>
              <a:rPr lang="en-US" dirty="0" smtClean="0"/>
              <a:t> raising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93250"/>
            <a:ext cx="8134350" cy="470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Problems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014" y="1828800"/>
            <a:ext cx="859614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Problems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11945"/>
            <a:ext cx="8093978" cy="453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6019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Tree Example: </a:t>
            </a:r>
            <a:r>
              <a:rPr lang="en-US" dirty="0" smtClean="0">
                <a:hlinkClick r:id="rId3"/>
              </a:rPr>
              <a:t>https://sefiks.com/2018/08/28/a-step-by-step-regression-decision-tree-example/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Partitioning </a:t>
            </a:r>
            <a:r>
              <a:rPr lang="en-US" sz="2400" dirty="0"/>
              <a:t>the input space </a:t>
            </a:r>
            <a:r>
              <a:rPr lang="en-US" sz="2400" b="1" i="1" dirty="0"/>
              <a:t>X</a:t>
            </a:r>
            <a:r>
              <a:rPr lang="en-US" sz="2400" dirty="0"/>
              <a:t> into disjoint subsets (or </a:t>
            </a:r>
            <a:r>
              <a:rPr lang="en-US" sz="2400" b="1" dirty="0"/>
              <a:t>regions</a:t>
            </a:r>
            <a:r>
              <a:rPr lang="en-US" sz="2400" dirty="0"/>
              <a:t>)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Formally</a:t>
            </a:r>
            <a:r>
              <a:rPr lang="en-US" sz="2400" dirty="0"/>
              <a:t>, given a parent region </a:t>
            </a:r>
            <a:r>
              <a:rPr lang="en-US" sz="2400" b="1" i="1" dirty="0" err="1"/>
              <a:t>R</a:t>
            </a:r>
            <a:r>
              <a:rPr lang="en-US" sz="2400" b="1" i="1" baseline="-25000" dirty="0" err="1"/>
              <a:t>p</a:t>
            </a:r>
            <a:r>
              <a:rPr lang="en-US" sz="2400" dirty="0"/>
              <a:t>, a feature index </a:t>
            </a:r>
            <a:r>
              <a:rPr lang="en-US" sz="2400" b="1" dirty="0"/>
              <a:t>j</a:t>
            </a:r>
            <a:r>
              <a:rPr lang="en-US" sz="2400" dirty="0"/>
              <a:t>, and a threshold </a:t>
            </a:r>
            <a:r>
              <a:rPr lang="en-US" sz="2400" b="1" i="1" dirty="0"/>
              <a:t>t ∈ R</a:t>
            </a:r>
            <a:r>
              <a:rPr lang="en-US" sz="2400" dirty="0"/>
              <a:t>, we obtain two child regions </a:t>
            </a:r>
            <a:r>
              <a:rPr lang="en-US" sz="2400" b="1" i="1" dirty="0"/>
              <a:t>R</a:t>
            </a:r>
            <a:r>
              <a:rPr lang="en-US" sz="2400" b="1" i="1" baseline="-25000" dirty="0"/>
              <a:t>1</a:t>
            </a:r>
            <a:r>
              <a:rPr lang="en-US" sz="2400" dirty="0"/>
              <a:t> and </a:t>
            </a:r>
            <a:r>
              <a:rPr lang="en-US" sz="2400" b="1" i="1" dirty="0"/>
              <a:t>R</a:t>
            </a:r>
            <a:r>
              <a:rPr lang="en-US" sz="2400" b="1" i="1" baseline="-25000" dirty="0"/>
              <a:t>2</a:t>
            </a:r>
            <a:r>
              <a:rPr lang="en-US" sz="2400" dirty="0"/>
              <a:t> as follows: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27988"/>
            <a:ext cx="5562600" cy="2115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992" y="5583383"/>
            <a:ext cx="3133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Trees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1470962"/>
            <a:ext cx="8657838" cy="485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Stopping Criteria for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expanding a node when all the records belong to the same class</a:t>
            </a:r>
          </a:p>
          <a:p>
            <a:r>
              <a:rPr lang="en-US" dirty="0" smtClean="0"/>
              <a:t>Stop expanding a node when all the records have similar attribute values</a:t>
            </a:r>
          </a:p>
          <a:p>
            <a:r>
              <a:rPr lang="en-US" dirty="0" smtClean="0"/>
              <a:t>Early termination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Disadvantages of 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High variance</a:t>
            </a:r>
          </a:p>
          <a:p>
            <a:r>
              <a:rPr lang="en-US" sz="2200" dirty="0" smtClean="0"/>
              <a:t>Poor </a:t>
            </a:r>
            <a:r>
              <a:rPr lang="en-US" sz="2200" dirty="0"/>
              <a:t>a</a:t>
            </a:r>
            <a:r>
              <a:rPr lang="en-US" sz="2200" dirty="0" smtClean="0"/>
              <a:t>dditive modeling</a:t>
            </a:r>
          </a:p>
          <a:p>
            <a:pPr lvl="1" algn="just"/>
            <a:r>
              <a:rPr lang="en-US" sz="1800" dirty="0"/>
              <a:t>as seen below on the left, a simple decision boundary of the form x</a:t>
            </a:r>
            <a:r>
              <a:rPr lang="en-US" sz="1800" baseline="-25000" dirty="0"/>
              <a:t>1</a:t>
            </a:r>
            <a:r>
              <a:rPr lang="en-US" sz="1800" dirty="0"/>
              <a:t> + x</a:t>
            </a:r>
            <a:r>
              <a:rPr lang="en-US" sz="1800" baseline="-25000" dirty="0"/>
              <a:t>2</a:t>
            </a:r>
            <a:r>
              <a:rPr lang="en-US" sz="1800" dirty="0"/>
              <a:t> could only be approximately modeled through the use of many splits, as each split can only consider one of x</a:t>
            </a:r>
            <a:r>
              <a:rPr lang="en-US" sz="1800" baseline="-25000" dirty="0"/>
              <a:t>1</a:t>
            </a:r>
            <a:r>
              <a:rPr lang="en-US" sz="1800" dirty="0"/>
              <a:t> or x</a:t>
            </a:r>
            <a:r>
              <a:rPr lang="en-US" sz="1800" baseline="-25000" dirty="0"/>
              <a:t>2</a:t>
            </a:r>
            <a:r>
              <a:rPr lang="en-US" sz="1800" dirty="0"/>
              <a:t> at a time. A linear model on the other hand could directly derive this boundary, as shown below right.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Solution</a:t>
            </a:r>
            <a:r>
              <a:rPr lang="en-US" sz="2200" dirty="0"/>
              <a:t>: A common (and successful) way to address these issues is through </a:t>
            </a:r>
            <a:r>
              <a:rPr lang="en-US" sz="2200" dirty="0" err="1"/>
              <a:t>ensembling</a:t>
            </a:r>
            <a:r>
              <a:rPr lang="en-US" sz="2200" dirty="0"/>
              <a:t> methods – our next topic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93" y="3934689"/>
            <a:ext cx="54768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68378"/>
            <a:ext cx="8517317" cy="478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Decision-Tree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8495" y="1600200"/>
            <a:ext cx="80270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Decision-Tree Learning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6618" y="1600200"/>
            <a:ext cx="79507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381000"/>
            <a:ext cx="81153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17017</TotalTime>
  <Words>632</Words>
  <Application>Microsoft Office PowerPoint</Application>
  <PresentationFormat>On-screen Show (4:3)</PresentationFormat>
  <Paragraphs>122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 Decision Tree </vt:lpstr>
      <vt:lpstr>Motivation</vt:lpstr>
      <vt:lpstr>Spliting the input space X by the location feature, with a threshold of 15, creating child regions R1 and R2.</vt:lpstr>
      <vt:lpstr> Then recursively select one of these child regions (in this case R2) and select a feature (time) and threshold (3), generating two more child regions (R21 and R22)</vt:lpstr>
      <vt:lpstr>Selecting any one of the remaining leaf nodes (R1, R21, R22).</vt:lpstr>
      <vt:lpstr>Cont’d</vt:lpstr>
      <vt:lpstr>Decision-Tree</vt:lpstr>
      <vt:lpstr>Decision-Tree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Trees Functions</vt:lpstr>
      <vt:lpstr>DECISION TREE</vt:lpstr>
      <vt:lpstr>Decision Tree Based Classification</vt:lpstr>
      <vt:lpstr>The TDIDT Algorithm (Top-Down Induction of Decision Trees)</vt:lpstr>
      <vt:lpstr>Divide-And-Conquer Algorithms</vt:lpstr>
      <vt:lpstr> Weather Data: Play or not Play?Outlook </vt:lpstr>
      <vt:lpstr>Example Tree for “Play?”</vt:lpstr>
      <vt:lpstr>Building Decision Tree</vt:lpstr>
      <vt:lpstr>Choosing the Splitting Attribute </vt:lpstr>
      <vt:lpstr>Which attribute to select?</vt:lpstr>
      <vt:lpstr>A criterion for attribute selection</vt:lpstr>
      <vt:lpstr>Computing information</vt:lpstr>
      <vt:lpstr>Example: attribute “Outlook” </vt:lpstr>
      <vt:lpstr>Computing the information gain</vt:lpstr>
      <vt:lpstr>Cont’d</vt:lpstr>
      <vt:lpstr>Continuing to split</vt:lpstr>
      <vt:lpstr>Continuing to split</vt:lpstr>
      <vt:lpstr> The final decision tree </vt:lpstr>
      <vt:lpstr>*CART Splitting Criteria: Gini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among Splitting Criteria</vt:lpstr>
      <vt:lpstr>Defining a Loss Function</vt:lpstr>
      <vt:lpstr>Cont’d</vt:lpstr>
      <vt:lpstr>Cross-Entropy Loss  Vs.  Misclassification Loss</vt:lpstr>
      <vt:lpstr>Overfitting and Pruning</vt:lpstr>
      <vt:lpstr>Prepruning</vt:lpstr>
      <vt:lpstr>Early stopping</vt:lpstr>
      <vt:lpstr>Post-Pruning</vt:lpstr>
      <vt:lpstr>Postpruning</vt:lpstr>
      <vt:lpstr>Subtree replacement</vt:lpstr>
      <vt:lpstr>Reduced Error Pruning (REP) </vt:lpstr>
      <vt:lpstr>Example</vt:lpstr>
      <vt:lpstr>Subtree raising</vt:lpstr>
      <vt:lpstr>Regression Problems</vt:lpstr>
      <vt:lpstr>Regression Problems</vt:lpstr>
      <vt:lpstr>Model Trees</vt:lpstr>
      <vt:lpstr>Stopping Criteria for Tree Induction</vt:lpstr>
      <vt:lpstr>Some Disadvantages of DT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muhammad.shahzad</dc:creator>
  <cp:lastModifiedBy>CS-Routation-1</cp:lastModifiedBy>
  <cp:revision>65</cp:revision>
  <dcterms:created xsi:type="dcterms:W3CDTF">2020-02-03T10:34:33Z</dcterms:created>
  <dcterms:modified xsi:type="dcterms:W3CDTF">2020-10-07T07:56:23Z</dcterms:modified>
</cp:coreProperties>
</file>