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64"/>
  </p:notesMasterIdLst>
  <p:sldIdLst>
    <p:sldId id="256" r:id="rId4"/>
    <p:sldId id="410" r:id="rId5"/>
    <p:sldId id="411" r:id="rId6"/>
    <p:sldId id="412" r:id="rId7"/>
    <p:sldId id="413" r:id="rId8"/>
    <p:sldId id="416" r:id="rId9"/>
    <p:sldId id="414" r:id="rId10"/>
    <p:sldId id="415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6" r:id="rId19"/>
    <p:sldId id="424" r:id="rId20"/>
    <p:sldId id="427" r:id="rId21"/>
    <p:sldId id="425" r:id="rId22"/>
    <p:sldId id="428" r:id="rId23"/>
    <p:sldId id="646" r:id="rId24"/>
    <p:sldId id="647" r:id="rId25"/>
    <p:sldId id="430" r:id="rId26"/>
    <p:sldId id="653" r:id="rId27"/>
    <p:sldId id="652" r:id="rId28"/>
    <p:sldId id="429" r:id="rId29"/>
    <p:sldId id="648" r:id="rId30"/>
    <p:sldId id="649" r:id="rId31"/>
    <p:sldId id="650" r:id="rId32"/>
    <p:sldId id="651" r:id="rId33"/>
    <p:sldId id="660" r:id="rId34"/>
    <p:sldId id="673" r:id="rId35"/>
    <p:sldId id="674" r:id="rId36"/>
    <p:sldId id="675" r:id="rId37"/>
    <p:sldId id="676" r:id="rId38"/>
    <p:sldId id="677" r:id="rId39"/>
    <p:sldId id="678" r:id="rId40"/>
    <p:sldId id="654" r:id="rId41"/>
    <p:sldId id="655" r:id="rId42"/>
    <p:sldId id="658" r:id="rId43"/>
    <p:sldId id="656" r:id="rId44"/>
    <p:sldId id="657" r:id="rId45"/>
    <p:sldId id="661" r:id="rId46"/>
    <p:sldId id="662" r:id="rId47"/>
    <p:sldId id="680" r:id="rId48"/>
    <p:sldId id="682" r:id="rId49"/>
    <p:sldId id="681" r:id="rId50"/>
    <p:sldId id="679" r:id="rId51"/>
    <p:sldId id="683" r:id="rId52"/>
    <p:sldId id="684" r:id="rId53"/>
    <p:sldId id="659" r:id="rId54"/>
    <p:sldId id="663" r:id="rId55"/>
    <p:sldId id="664" r:id="rId56"/>
    <p:sldId id="665" r:id="rId57"/>
    <p:sldId id="666" r:id="rId58"/>
    <p:sldId id="667" r:id="rId59"/>
    <p:sldId id="668" r:id="rId60"/>
    <p:sldId id="669" r:id="rId61"/>
    <p:sldId id="670" r:id="rId62"/>
    <p:sldId id="67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160" autoAdjust="0"/>
  </p:normalViewPr>
  <p:slideViewPr>
    <p:cSldViewPr snapToGrid="0">
      <p:cViewPr varScale="1">
        <p:scale>
          <a:sx n="62" d="100"/>
          <a:sy n="62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71E13-30AC-4333-BD7B-359B4405BEA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2488-35B6-4448-90DF-2095F84D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3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a collection of raw documents to a matrix of TF-IDF features. </a:t>
            </a:r>
            <a:r>
              <a:rPr lang="en-US" dirty="0" err="1"/>
              <a:t>TfidfTransformer</a:t>
            </a:r>
            <a:r>
              <a:rPr lang="en-US" dirty="0"/>
              <a:t> applies Term Frequency Inverse Document Frequency normalization to a sparse matrix of occurrence counts. However, </a:t>
            </a:r>
            <a:r>
              <a:rPr lang="en-US" dirty="0" err="1"/>
              <a:t>CountVectorizer</a:t>
            </a:r>
            <a:r>
              <a:rPr lang="en-US" dirty="0"/>
              <a:t> tokenize the documents and count the occurrences of token and return them as a sparse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A2488-35B6-4448-90DF-2095F84DD09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a collection of raw documents to a matrix of TF-IDF features. </a:t>
            </a:r>
            <a:r>
              <a:rPr lang="en-US" dirty="0" err="1"/>
              <a:t>TfidfTransformer</a:t>
            </a:r>
            <a:r>
              <a:rPr lang="en-US" dirty="0"/>
              <a:t> applies Term Frequency Inverse Document Frequency normalization to a sparse matrix of occurrence counts. However, </a:t>
            </a:r>
            <a:r>
              <a:rPr lang="en-US" dirty="0" err="1"/>
              <a:t>CountVectorizer</a:t>
            </a:r>
            <a:r>
              <a:rPr lang="en-US" dirty="0"/>
              <a:t> tokenize the documents and count the occurrences of token and return them as a sparse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A2488-35B6-4448-90DF-2095F84DD0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8D7-5278-4E2C-B7D4-1D1C956F2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EBD9-8DF0-45AC-B92E-ED26D0DF8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7F34-F61B-4B64-B227-7C9BCB94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550D-BFFF-47F6-A857-109508643A86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FB1C-E30C-4A6B-B857-94DFEEFD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E8D58-AB36-4042-A758-6960484A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FBDC-BA1D-4FB0-AF4E-402F69CE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2BFF-8B71-4B89-8603-0E8D31B6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036A1-D0DE-4AB7-B175-7DD56A13C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A1F9-B54B-431D-B397-86320EDD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550D-BFFF-47F6-A857-109508643A86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3B5B-6DD4-48D5-AD34-83075697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8432-EB4E-45B8-9A40-05CCAFE4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FBDC-BA1D-4FB0-AF4E-402F69CE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7263E-C6AC-430C-B9EA-783CFEFC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72A8B-B7DC-4FF3-BEF4-36F455542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633C-4CAF-460D-B5C8-249CCE18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550D-BFFF-47F6-A857-109508643A86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035F-5BB2-459D-9121-EB87B2D2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5F3C-2531-49FF-822D-D9698EC0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FBDC-BA1D-4FB0-AF4E-402F69CE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34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C26430-A0CC-4882-81AE-40C84E4BA8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449888-3815-4954-8925-46E060FAAF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25A26B-3F49-4B7D-A716-F237392E79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188D0-49C7-4C8E-AC5D-E2DAF9D4F4B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42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0C167E-99B0-4EC9-A04B-2F13488F4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BB41AD-D81B-48B8-9832-294B298E1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481522-F5FD-41F9-A1A8-32150E7544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B9C07-38DB-4339-8C35-5BB178EB571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85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F9CA59-34CD-4D3D-B970-7B191B1A03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23FAEA-44A6-45BE-9660-52145475D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D57C61-EC4B-4FAB-A1D0-FAB295E9C4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59A6F-CFC7-4ABB-AB34-FFB514A38F3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807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4CCD8-E1C9-49BD-B25E-10FCE6E5AD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CC950-CB25-48D3-A334-D2A99B6582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BF19E-C792-4E5F-95E4-8292D007E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E91B9-95D2-4401-B159-23636AC3A6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42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2331623-E9BD-4E14-A847-859411B9A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273A9E-F740-499E-BE7B-496E4510AB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EA8EAF-F1CC-4EEA-9C67-68ADDF6F01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B2A94-4D19-4C7C-8C82-5F1172BCC17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1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534B11A-BD5C-4151-94EC-9EE1A85B9C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8EA7825-A478-4855-8DD4-4BAAF29D86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52FF13-56A7-4CC3-AA01-5139432E2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BEE59-3A4D-46F8-8CE8-3EF2AD73B5C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728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17049BF-BDCC-4600-9099-A9F62CCC2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2C511C5-7A48-4427-AC32-F3CC78AF24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F40F659-C144-4513-AA29-AB1B4DF06E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6DCC0-EF9F-42EC-9621-13EF532D914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510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53279-2E8F-47A1-ADF2-3F3811E0B8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1747C-98B6-420C-91A4-865387510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F95EB-A4FE-4977-87BA-DBEEE0BBB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F8C77-393A-4853-92FF-43D326D9CA7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71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9BCB-A584-4884-B50B-054E4907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8814-247E-4BB6-AA21-55B37AC4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765E-B2DB-4EA3-95E8-95C324BD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550D-BFFF-47F6-A857-109508643A86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FB7A2-7F1B-4734-849A-BCA7639F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05B45-32AD-4FEB-B19D-FB85B3A1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FBDC-BA1D-4FB0-AF4E-402F69CE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0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6CC750-C783-4ACD-BC45-82C319F84D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F2642-51DB-4DBA-88D1-F097EE5CDA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8CB75-9800-4240-AE70-C175A3992E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DC3BB-2BCE-4D0E-B4AB-6B73BC65FCF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401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5BF15E-83BF-4690-8C35-B41C72E7F6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8A325D-6017-486C-A7F3-5CC47BCA8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835387-427A-4DD4-A429-082179A8BC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AD178-753E-4D41-B185-DA24CA8A143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422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11564E-C36A-49B4-9425-F7FDBF6E52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24084E-3D2B-4054-885E-B776713B8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6C515D-291F-4A95-839C-14272F692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0B7E8-7AC3-4673-A983-417C839B87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385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0FF309-6A63-4EF0-A459-CA02709ACA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44B544-3BF1-42E7-8C64-E637F5E8E8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E55A13-38E0-4A45-824A-E3117A4EFF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CA907-1215-4CDA-82A5-B49EC759DA9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59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5DFD-DF5F-47C0-B126-A42F674F5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C032-AC36-4CE9-A02B-62EC8ACCB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08AF-570A-4A6B-AC45-B07A9739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08F-072A-4E03-B3EF-EF71DA7FD36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B8BF-5D7C-47C7-917B-A6529D25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C42C-2A7D-453C-8F70-97B81FC3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325-BFD4-43A5-909E-0777E24F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9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E4C9-A38E-4217-B9BC-4C8CCCCF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97" y="136525"/>
            <a:ext cx="10515600" cy="726696"/>
          </a:xfrm>
        </p:spPr>
        <p:txBody>
          <a:bodyPr>
            <a:normAutofit/>
          </a:bodyPr>
          <a:lstStyle>
            <a:lvl1pPr>
              <a:defRPr sz="36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8349-F06B-4DF7-8DB4-2CD524DCE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97" y="1156884"/>
            <a:ext cx="10515600" cy="4351338"/>
          </a:xfrm>
        </p:spPr>
        <p:txBody>
          <a:bodyPr/>
          <a:lstStyle>
            <a:lvl1pPr>
              <a:defRPr sz="2600"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59A8-8DDC-4896-82A2-E8A7DC19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08F-072A-4E03-B3EF-EF71DA7FD36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20F8E-5EA0-42F1-BCC3-8F996FB0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D192C-55E0-49B3-A5E4-CCF3F1C7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325-BFD4-43A5-909E-0777E24F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8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FBE0-C80C-4F28-8691-CFFE9B14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10F0-F34F-4D9D-B94E-92FED0164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2BE6-7DFD-4522-9EA3-BBDD28C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08F-072A-4E03-B3EF-EF71DA7FD36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D937-F213-45C7-A42A-8ABD4EB6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FA80-A73F-4DCF-B68D-98565BC9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325-BFD4-43A5-909E-0777E24F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4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45A2-A5C8-42A7-BE13-829E9B32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3" y="281461"/>
            <a:ext cx="10515600" cy="562923"/>
          </a:xfrm>
        </p:spPr>
        <p:txBody>
          <a:bodyPr>
            <a:noAutofit/>
          </a:bodyPr>
          <a:lstStyle>
            <a:lvl1pPr>
              <a:defRPr sz="36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6746-7A76-4580-AC8B-2C37C6383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893" y="1253331"/>
            <a:ext cx="5181600" cy="4351338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A83B0-AED1-4E04-BE2F-52763C4A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D3263-AB07-42FD-B4E8-544A8E9E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08F-072A-4E03-B3EF-EF71DA7FD36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1C79B-A45B-4861-96C8-BB865579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E2877-E7F0-467D-905D-7DE0366F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325-BFD4-43A5-909E-0777E24F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D98-BBF1-4E9F-9FF8-83CE4909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256380"/>
            <a:ext cx="10515600" cy="823913"/>
          </a:xfrm>
        </p:spPr>
        <p:txBody>
          <a:bodyPr>
            <a:normAutofit/>
          </a:bodyPr>
          <a:lstStyle>
            <a:lvl1pPr>
              <a:defRPr sz="36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287E-897A-497C-8C9A-606C5E78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128" y="1304059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3074-A0BA-4035-A1B3-790DE80DD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128" y="2351737"/>
            <a:ext cx="5157787" cy="3684588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9410B-3FE5-44D4-8422-5BCB27459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26540" y="1304059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33C44-F328-4860-A023-FDE10095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26540" y="2447996"/>
            <a:ext cx="5183188" cy="3684588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3762A-2CDB-4F1F-8F75-07856F2B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08F-072A-4E03-B3EF-EF71DA7FD36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419C9-62B9-446F-B31C-9F116172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4F8AB-A510-429B-88C5-7355224B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325-BFD4-43A5-909E-0777E24F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51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20E5-B1A8-452D-816B-43BDB8B0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41" y="136525"/>
            <a:ext cx="10515600" cy="890469"/>
          </a:xfrm>
        </p:spPr>
        <p:txBody>
          <a:bodyPr>
            <a:normAutofit/>
          </a:bodyPr>
          <a:lstStyle>
            <a:lvl1pPr>
              <a:defRPr sz="36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DCCE-A872-4648-8339-9FE0314B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08F-072A-4E03-B3EF-EF71DA7FD36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3FFA6-0D32-4D87-83A4-6B400507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FF22-AF73-4C87-8B2C-37323D13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325-BFD4-43A5-909E-0777E24F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4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270D-70DA-4117-9E07-7A7C22D9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B48A-2DDD-49A8-81C6-96AE4516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75A7B-4DC2-4E26-9C8B-BAA74331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550D-BFFF-47F6-A857-109508643A86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547E-E76D-47D6-8197-9EF510A2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D7007-926E-4083-9162-078190D4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FBDC-BA1D-4FB0-AF4E-402F69CE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55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73B6D-F9E4-4924-A514-74E40A6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08F-072A-4E03-B3EF-EF71DA7FD36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34F8E-5EF5-4F95-BD8C-9ABB80E7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7D9B0-66BC-4B08-A907-6FCA9A08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325-BFD4-43A5-909E-0777E24F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5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9B5E-7643-44D4-B482-547812D6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DB2B-A4D6-4CE8-AB94-11B1E81F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901-FD91-40FF-A2BA-46E01921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7615-CDE2-4EAC-A9DB-B6482688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08F-072A-4E03-B3EF-EF71DA7FD36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BB13E-98A7-4E5E-AC12-E3F6C747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BB240-3369-467F-B1F1-C062ADFF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325-BFD4-43A5-909E-0777E24F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248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D067-B495-4E31-B7BF-8A0EFB59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AFD5-D75E-496E-9002-29D470783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03CBB-6293-4EC1-B994-B8C221388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93825-9596-4DE0-A54D-A3B05F34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08F-072A-4E03-B3EF-EF71DA7FD36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A9691-A20E-48FB-B000-C49D1A37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FEB75-2658-42C0-AC71-E87CA148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325-BFD4-43A5-909E-0777E24F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08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D6E5-923D-4A4A-A18F-DDD6603A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449C4-4938-4EDA-ABB5-2BAB276C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FE79-E0FB-4D03-9DF9-127D06D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08F-072A-4E03-B3EF-EF71DA7FD36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E25D0-835D-4627-9FEA-0005DB1A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B871-F6E7-4124-A4AA-A333D4A8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325-BFD4-43A5-909E-0777E24F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1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DE912-75BA-4077-BB95-6F149A63F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5C479-D52A-4429-8C0F-BCB5E0EF3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148C-BEFF-48F3-A4A8-265550CA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08F-072A-4E03-B3EF-EF71DA7FD36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5BB2-512E-4D2B-B278-3A061ACC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285F-CA7E-42F9-B63D-2D8273DE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325-BFD4-43A5-909E-0777E24F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79B1-E902-4EB1-AA5F-8C16D738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8F71-A0C1-442B-83F0-2EA2F8571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B5F2B-310A-444E-BDE9-AF77D02B9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F4645-7E15-4632-9F12-A6611022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550D-BFFF-47F6-A857-109508643A86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13596-11E6-4B4F-BB6D-E4C826AB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1A12B-8E2C-4206-BBF5-9B937C1C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FBDC-BA1D-4FB0-AF4E-402F69CE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1085-4420-49B5-B6F7-2AA6A822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EF51-326E-4698-816E-7F2F1E65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7FCC-FA9F-49B9-AB71-C8FFE9064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8412B-CFFE-4A5D-A1DC-2E4DE6084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F603F-1E91-433B-8113-297D8CB87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320B7-D1F0-4080-9D5B-74BDC9EA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550D-BFFF-47F6-A857-109508643A86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14C7F-B738-4298-A37F-F0D8E9A6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A5D0D-6785-467E-89B8-5126C0DC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FBDC-BA1D-4FB0-AF4E-402F69CE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0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2A9D-BB1D-4D67-90D1-712ABEA9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8105F-829F-4BB9-A5C3-7D8EE18C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550D-BFFF-47F6-A857-109508643A86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D8DFA-E938-421F-94EA-D2D29FFB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56E07-243A-469E-B9DE-A0AE6588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FBDC-BA1D-4FB0-AF4E-402F69CE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A7A1C-A152-47BF-8B67-DDFF0912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550D-BFFF-47F6-A857-109508643A86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33667-DD1D-4A45-9CF9-159476DB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D6948-3C3A-405F-9392-555B4718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FBDC-BA1D-4FB0-AF4E-402F69CE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D8D3-4689-4357-A824-1091E6C2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69D1-4E9A-4416-A3D3-D16987DB5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E54EA-FF64-4115-A5E9-CE007717E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834DC-444C-4B63-A446-449FCB52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550D-BFFF-47F6-A857-109508643A86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702F-D3CA-4104-9807-087C45B9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6AF19-A2C3-426C-8120-0C74E808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FBDC-BA1D-4FB0-AF4E-402F69CE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A186-E314-41E3-91D7-8176815B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31904-BAB6-4A89-801D-9C5BF7C17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9D255-3094-4217-BB80-33603018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DCEFC-3A66-4002-9962-3B63C392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550D-BFFF-47F6-A857-109508643A86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45766-5CEA-495E-830F-701DE38C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FAAA2-E87D-44D0-A18D-3ADD4587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FBDC-BA1D-4FB0-AF4E-402F69CE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D796B-194B-424C-AD4A-E3B44E26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C991D-11B9-4024-83C8-978D1851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47B78-0F3A-4602-8145-458B121E0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550D-BFFF-47F6-A857-109508643A86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101F4-6CBE-44AF-9170-FCA383BBF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E19F-E659-461E-9302-28BCDBAC1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FBDC-BA1D-4FB0-AF4E-402F69CE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0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D34F49-61C7-4A81-86E9-1FBD8039A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930122-D3EC-4458-8294-574B58EB0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Click to edit Master text styles</a:t>
            </a:r>
          </a:p>
          <a:p>
            <a:pPr lvl="1"/>
            <a:r>
              <a:rPr lang="fr-FR" altLang="en-US"/>
              <a:t>Second level</a:t>
            </a:r>
          </a:p>
          <a:p>
            <a:pPr lvl="2"/>
            <a:r>
              <a:rPr lang="fr-FR" altLang="en-US"/>
              <a:t>Third level</a:t>
            </a:r>
          </a:p>
          <a:p>
            <a:pPr lvl="3"/>
            <a:r>
              <a:rPr lang="fr-FR" altLang="en-US"/>
              <a:t>Fourth level</a:t>
            </a:r>
          </a:p>
          <a:p>
            <a:pPr lvl="4"/>
            <a:r>
              <a:rPr lang="fr-FR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35C8C76-C535-4068-9ECD-EF544B08AB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CE1172-F243-47DB-9DFF-C747A5C5BB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C14BEB5-7412-4800-886A-C4A3DEA0C6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9D5163D-5314-4C03-B443-AD1E3681E86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73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43ED9-4AB3-41B0-980D-F699470B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4C746-DB21-44A2-A29C-65C2CCFE5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676BB-0985-43A9-BE69-A53FCB77F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E08F-072A-4E03-B3EF-EF71DA7FD36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20EC-6336-4506-953A-84ED23775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9E96-5C2F-4A74-B14D-A6820367D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8325-BFD4-43A5-909E-0777E24F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word-embedding-using-word2vec/" TargetMode="Externa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0AB2-8611-42F0-BBF4-244A3B50E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 Core using NLTK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44CBD-AA28-4293-9CBE-937E1B2FF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Muhammad </a:t>
            </a:r>
            <a:r>
              <a:rPr lang="en-US" dirty="0" err="1"/>
              <a:t>Nouman</a:t>
            </a:r>
            <a:r>
              <a:rPr lang="en-US" dirty="0"/>
              <a:t> </a:t>
            </a:r>
            <a:r>
              <a:rPr lang="en-US" dirty="0" err="1"/>
              <a:t>Durrani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7C6-3E65-4FEB-9DDD-A1253A42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Get Synonyms From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25E1-203C-4132-8AF2-D554DCFB1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55641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You can use WordNet to get synonymous words like this: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from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nltk.corpus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import wordnet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synonyms = []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for syn in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wordnet.synsets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('Computer'):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for lemma in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syn.lemmas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():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synonyms.append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(lemma.name())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print(synonyms)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053F4C-73B8-442E-821F-D0F34BC142BC}"/>
              </a:ext>
            </a:extLst>
          </p:cNvPr>
          <p:cNvSpPr/>
          <p:nvPr/>
        </p:nvSpPr>
        <p:spPr>
          <a:xfrm>
            <a:off x="609600" y="5425313"/>
            <a:ext cx="1138253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output 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['computer', 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computing_machine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computing_device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data_processor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electronic_computer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information_processing_system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'calculator', 'reckoner', 'figurer', 'estimator', 'computer']</a:t>
            </a:r>
          </a:p>
        </p:txBody>
      </p:sp>
    </p:spTree>
    <p:extLst>
      <p:ext uri="{BB962C8B-B14F-4D97-AF65-F5344CB8AC3E}">
        <p14:creationId xmlns:p14="http://schemas.microsoft.com/office/powerpoint/2010/main" val="54883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6772-8378-41A7-B1F0-E87DBF94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Get Antonyms From WordNet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A869-947E-48E0-B730-A9BA4138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9067"/>
            <a:ext cx="10972800" cy="4525963"/>
          </a:xfrm>
        </p:spPr>
        <p:txBody>
          <a:bodyPr/>
          <a:lstStyle/>
          <a:p>
            <a:r>
              <a:rPr lang="en-US" sz="2800" dirty="0">
                <a:latin typeface="Arial Narrow" panose="020B0606020202030204" pitchFamily="34" charset="0"/>
              </a:rPr>
              <a:t>You can get the antonyms of words the same way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Use the lemmas before adding them to the array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it's an antonym or not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289BF-CA4F-44B3-A709-EBB495D5EE9D}"/>
              </a:ext>
            </a:extLst>
          </p:cNvPr>
          <p:cNvSpPr/>
          <p:nvPr/>
        </p:nvSpPr>
        <p:spPr>
          <a:xfrm>
            <a:off x="609600" y="2925288"/>
            <a:ext cx="10398176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nltk.corpus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import wordnet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antonyms =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for syn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wordnet.synsets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("small"):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   for l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syn.lemmas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       if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l.antonyms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   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antonyms.append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l.antonyms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()[0].name())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print(antonyms)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7D8DBEB-D091-4216-AFFF-D5A2D608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47117"/>
            <a:ext cx="4302177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/>
                <a:ea typeface="+mn-ea"/>
                <a:cs typeface="Arial"/>
              </a:rPr>
              <a:t>['large', 'big', 'big']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altLang="en-US" sz="4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94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2BC5-56CB-48AA-A002-2CB76F35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Word Stemming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1BF8-0EF1-48A0-9644-2B5C3FB9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Word stemming means removing affixes from words and returning the root word. (The stem of the word working is work.)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Search engines use this technique when indexing pages, so many people write different versions for the same word and all of them are stemmed to the root word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NLTK has a class called </a:t>
            </a:r>
            <a:r>
              <a:rPr lang="en-US" sz="2400" dirty="0" err="1">
                <a:latin typeface="Arial Narrow" panose="020B0606020202030204" pitchFamily="34" charset="0"/>
              </a:rPr>
              <a:t>PorterStemmer</a:t>
            </a:r>
            <a:r>
              <a:rPr lang="en-US" sz="2400" dirty="0">
                <a:latin typeface="Arial Narrow" panose="020B0606020202030204" pitchFamily="34" charset="0"/>
              </a:rPr>
              <a:t> that uses this algorithm.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from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nltk.stem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import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PorterStemmer</a:t>
            </a:r>
            <a:endParaRPr lang="en-US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stemmer =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PorterStemmer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print(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stemmer.stem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('working’))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The result is: work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20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39E4-94F6-48E3-8646-BA2A69D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4792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Lemmatizing Words Using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D079-DC7B-476E-8225-A745AD672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5409"/>
            <a:ext cx="10972800" cy="4525963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Word lemmatizing is similar to stemming, but the difference is the result of lemmatizing is a real word</a:t>
            </a:r>
          </a:p>
          <a:p>
            <a:pPr marL="0" indent="0">
              <a:buNone/>
            </a:pPr>
            <a:endParaRPr lang="en-US" sz="11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344488" indent="60325">
              <a:buNone/>
            </a:pPr>
            <a:r>
              <a:rPr lang="en-US" sz="2400" dirty="0"/>
              <a:t>When we stem some words, it will result as follows:</a:t>
            </a:r>
            <a:endParaRPr lang="en-US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344488" indent="60325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from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nltk.stem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import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PorterStemmer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</a:p>
          <a:p>
            <a:pPr marL="344488" indent="60325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stemmer =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PorterStemmer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() </a:t>
            </a:r>
          </a:p>
          <a:p>
            <a:pPr marL="344488" indent="60325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print(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stemmer.stem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('increases’))</a:t>
            </a:r>
          </a:p>
          <a:p>
            <a:pPr marL="344488" indent="60325">
              <a:buNone/>
            </a:pPr>
            <a:endParaRPr lang="en-US" sz="1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344488" indent="60325">
              <a:buNone/>
            </a:pP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The result is: </a:t>
            </a:r>
            <a:r>
              <a:rPr lang="en-US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increas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.</a:t>
            </a:r>
          </a:p>
          <a:p>
            <a:pPr marL="344488" indent="60325">
              <a:buNone/>
            </a:pPr>
            <a:endParaRPr lang="en-US" sz="1050" dirty="0">
              <a:latin typeface="Arial Narrow" panose="020B0606020202030204" pitchFamily="34" charset="0"/>
            </a:endParaRPr>
          </a:p>
          <a:p>
            <a:pPr marL="344488" indent="60325">
              <a:buNone/>
            </a:pPr>
            <a:r>
              <a:rPr lang="en-US" sz="2200" dirty="0">
                <a:latin typeface="Arial Narrow" panose="020B0606020202030204" pitchFamily="34" charset="0"/>
              </a:rPr>
              <a:t>When we lemmatize the same word using NLTK WordNet, the result is increase:</a:t>
            </a:r>
          </a:p>
          <a:p>
            <a:pPr marL="344488" indent="60325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from 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nltk.stem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 import 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WordNetLemmatizer</a:t>
            </a:r>
            <a:endParaRPr lang="en-US" sz="22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344488" indent="60325">
              <a:buNone/>
            </a:pP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lemmatizer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 = 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WordNetLemmatizer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()</a:t>
            </a:r>
          </a:p>
          <a:p>
            <a:pPr marL="344488" indent="60325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print(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lemmatizer.lemmatize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('increases'))</a:t>
            </a:r>
          </a:p>
          <a:p>
            <a:pPr marL="344488" indent="60325">
              <a:buNone/>
            </a:pPr>
            <a:r>
              <a:rPr lang="en-US" sz="2200" dirty="0">
                <a:solidFill>
                  <a:srgbClr val="FF0000"/>
                </a:solidFill>
                <a:latin typeface="Arial Narrow" panose="020B0606020202030204" pitchFamily="34" charset="0"/>
              </a:rPr>
              <a:t>The result is increase.</a:t>
            </a:r>
          </a:p>
        </p:txBody>
      </p:sp>
    </p:spTree>
    <p:extLst>
      <p:ext uri="{BB962C8B-B14F-4D97-AF65-F5344CB8AC3E}">
        <p14:creationId xmlns:p14="http://schemas.microsoft.com/office/powerpoint/2010/main" val="427479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DA8F-B1B9-4C1C-B709-400DF02D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Lemmatizing Words Using WordNet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64A9-844A-40B0-AA90-788CE20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40240"/>
            <a:ext cx="10972800" cy="4525963"/>
          </a:xfrm>
        </p:spPr>
        <p:txBody>
          <a:bodyPr/>
          <a:lstStyle/>
          <a:p>
            <a:r>
              <a:rPr lang="en-US" sz="2800" dirty="0">
                <a:latin typeface="Arial Narrow" panose="020B0606020202030204" pitchFamily="34" charset="0"/>
              </a:rPr>
              <a:t>If we try to lemmatize a word like “playing”, it will end up with the same word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This is because the default part of speech is nouns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To get verbs, adjective, or adverb, we should specify it (See Example)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Actually, this is a very good level of text compression. 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We end up with about 50% to 60% compression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EC2532-2E26-4D72-AE2B-E9E030CDD652}"/>
              </a:ext>
            </a:extLst>
          </p:cNvPr>
          <p:cNvSpPr/>
          <p:nvPr/>
        </p:nvSpPr>
        <p:spPr>
          <a:xfrm>
            <a:off x="609600" y="3968113"/>
            <a:ext cx="6600669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from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nltk.stem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import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WordNetLemmatizer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lemmatizer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=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WordNetLemmatizer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print(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lemmatizer.lemmatize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('playing', pos="v"))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print(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lemmatizer.lemmatize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('playing', pos="n"))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print(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lemmatizer.lemmatize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('playing', pos="a"))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print(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lemmatizer.lemmatize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('playing', pos="r"))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B8810E-BCC1-4DFD-8A0D-1E1642CC7807}"/>
              </a:ext>
            </a:extLst>
          </p:cNvPr>
          <p:cNvSpPr/>
          <p:nvPr/>
        </p:nvSpPr>
        <p:spPr>
          <a:xfrm>
            <a:off x="7365167" y="3968113"/>
            <a:ext cx="4217233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The result 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play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playing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playing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playing</a:t>
            </a:r>
          </a:p>
        </p:txBody>
      </p:sp>
    </p:spTree>
    <p:extLst>
      <p:ext uri="{BB962C8B-B14F-4D97-AF65-F5344CB8AC3E}">
        <p14:creationId xmlns:p14="http://schemas.microsoft.com/office/powerpoint/2010/main" val="65660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42D5-4CEA-448D-BE12-318D0198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6357176" cy="1143000"/>
          </a:xfrm>
        </p:spPr>
        <p:txBody>
          <a:bodyPr/>
          <a:lstStyle/>
          <a:p>
            <a:r>
              <a:rPr lang="en-US" sz="3600" dirty="0"/>
              <a:t>Part of speech tagging (POS)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812C8-BEAA-4030-B0D5-B711F28D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8409709" cy="4525963"/>
          </a:xfrm>
        </p:spPr>
        <p:txBody>
          <a:bodyPr/>
          <a:lstStyle/>
          <a:p>
            <a:r>
              <a:rPr lang="en-US" dirty="0"/>
              <a:t>Part-of-speech tagging is used to assign parts of speech to each word of a given text (such as nouns, verbs, pronouns, adverb, conjunction, adjectives, interjection) based on its definition and its context. 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text = “vote to choose a particular man or a group (party) to represent them in parliament”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tex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word_tokenize</a:t>
            </a:r>
            <a:r>
              <a:rPr lang="en-US" sz="2000" dirty="0">
                <a:solidFill>
                  <a:srgbClr val="0070C0"/>
                </a:solidFill>
              </a:rPr>
              <a:t>(text)  #Tokenize the text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for token in </a:t>
            </a:r>
            <a:r>
              <a:rPr lang="en-US" sz="2000" dirty="0" err="1">
                <a:solidFill>
                  <a:srgbClr val="0070C0"/>
                </a:solidFill>
              </a:rPr>
              <a:t>tex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print(</a:t>
            </a:r>
            <a:r>
              <a:rPr lang="en-US" sz="2000" dirty="0" err="1">
                <a:solidFill>
                  <a:srgbClr val="0070C0"/>
                </a:solidFill>
              </a:rPr>
              <a:t>nltk.pos_tag</a:t>
            </a:r>
            <a:r>
              <a:rPr lang="en-US" sz="2000" dirty="0">
                <a:solidFill>
                  <a:srgbClr val="0070C0"/>
                </a:solidFill>
              </a:rPr>
              <a:t>([token]))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906A9-D6BC-40AE-A5FD-CE9F029DA4FA}"/>
              </a:ext>
            </a:extLst>
          </p:cNvPr>
          <p:cNvSpPr/>
          <p:nvPr/>
        </p:nvSpPr>
        <p:spPr>
          <a:xfrm>
            <a:off x="9185563" y="1782048"/>
            <a:ext cx="2895600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[('vote', 'NN')]</a:t>
            </a:r>
          </a:p>
          <a:p>
            <a:r>
              <a:rPr lang="en-US" dirty="0"/>
              <a:t>[('to', 'TO')]</a:t>
            </a:r>
          </a:p>
          <a:p>
            <a:r>
              <a:rPr lang="en-US" dirty="0"/>
              <a:t>[('choose', 'NN')]</a:t>
            </a:r>
          </a:p>
          <a:p>
            <a:r>
              <a:rPr lang="en-US" dirty="0"/>
              <a:t>[('a', 'DT')]</a:t>
            </a:r>
          </a:p>
          <a:p>
            <a:r>
              <a:rPr lang="en-US" dirty="0"/>
              <a:t>[('particular', 'JJ')]</a:t>
            </a:r>
          </a:p>
          <a:p>
            <a:r>
              <a:rPr lang="en-US" dirty="0"/>
              <a:t>[('man', 'NN')]</a:t>
            </a:r>
          </a:p>
          <a:p>
            <a:r>
              <a:rPr lang="en-US" dirty="0"/>
              <a:t>[('or', 'CC')]</a:t>
            </a:r>
          </a:p>
          <a:p>
            <a:r>
              <a:rPr lang="en-US" dirty="0"/>
              <a:t>[('a', 'DT')]</a:t>
            </a:r>
          </a:p>
          <a:p>
            <a:r>
              <a:rPr lang="en-US" dirty="0"/>
              <a:t>[('group', 'NN')]</a:t>
            </a:r>
          </a:p>
          <a:p>
            <a:r>
              <a:rPr lang="en-US" dirty="0"/>
              <a:t>[('(', '(')]</a:t>
            </a:r>
          </a:p>
          <a:p>
            <a:r>
              <a:rPr lang="en-US" dirty="0"/>
              <a:t>[('party', 'NN')]</a:t>
            </a:r>
          </a:p>
          <a:p>
            <a:r>
              <a:rPr lang="en-US" dirty="0"/>
              <a:t>[(')', ')')]</a:t>
            </a:r>
          </a:p>
          <a:p>
            <a:r>
              <a:rPr lang="en-US" dirty="0"/>
              <a:t>[('to', 'TO')]</a:t>
            </a:r>
          </a:p>
          <a:p>
            <a:r>
              <a:rPr lang="en-US" dirty="0"/>
              <a:t>[('represent', 'NN')]</a:t>
            </a:r>
          </a:p>
          <a:p>
            <a:r>
              <a:rPr lang="en-US" dirty="0"/>
              <a:t>[('them', 'PRP')]</a:t>
            </a:r>
          </a:p>
          <a:p>
            <a:r>
              <a:rPr lang="en-US" dirty="0"/>
              <a:t>[('in', 'IN')]</a:t>
            </a:r>
          </a:p>
          <a:p>
            <a:r>
              <a:rPr lang="en-US" dirty="0"/>
              <a:t>[('parliament', 'NN')]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FAB19-20CC-4312-B4DF-029088B3C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37" y="165316"/>
            <a:ext cx="4890326" cy="13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7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7132-98DE-4E0E-9FA5-D5EB86A0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94DB-D2A4-4AC1-91AA-75E16645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3BD8B-87A8-4577-AAA7-080AABD65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7" t="3983" b="10652"/>
          <a:stretch/>
        </p:blipFill>
        <p:spPr>
          <a:xfrm>
            <a:off x="0" y="274638"/>
            <a:ext cx="12192000" cy="63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3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829E-7E62-4753-A693-F72A3CB8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Named entity recognition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1CC-B2FE-4BF5-9A97-38747EE3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23656"/>
            <a:ext cx="10972800" cy="4525963"/>
          </a:xfrm>
        </p:spPr>
        <p:txBody>
          <a:bodyPr/>
          <a:lstStyle/>
          <a:p>
            <a:r>
              <a:rPr lang="en-US" dirty="0"/>
              <a:t>It is the process of detecting the named entities such as the person name, the location name, the company name, the quantities and the monetary value.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text = “Google’s CEO Sundar Pichai introduced the new Pixel at Minnesota Roi Centre Event”          #importing chunk library from </a:t>
            </a:r>
            <a:r>
              <a:rPr lang="en-US" sz="2000" dirty="0" err="1">
                <a:solidFill>
                  <a:srgbClr val="0070C0"/>
                </a:solidFill>
              </a:rPr>
              <a:t>nltk</a:t>
            </a:r>
            <a:endParaRPr lang="en-US" sz="20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 err="1">
                <a:solidFill>
                  <a:srgbClr val="0070C0"/>
                </a:solidFill>
              </a:rPr>
              <a:t>nltk</a:t>
            </a:r>
            <a:r>
              <a:rPr lang="en-US" sz="2000" dirty="0">
                <a:solidFill>
                  <a:srgbClr val="0070C0"/>
                </a:solidFill>
              </a:rPr>
              <a:t> import </a:t>
            </a:r>
            <a:r>
              <a:rPr lang="en-US" sz="2000" dirty="0" err="1">
                <a:solidFill>
                  <a:srgbClr val="0070C0"/>
                </a:solidFill>
              </a:rPr>
              <a:t>ne_chunk</a:t>
            </a:r>
            <a:r>
              <a:rPr lang="en-US" sz="2000" dirty="0">
                <a:solidFill>
                  <a:srgbClr val="0070C0"/>
                </a:solidFill>
              </a:rPr>
              <a:t>         # tokenize and POS Tagging before doing chunk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token = </a:t>
            </a:r>
            <a:r>
              <a:rPr lang="en-US" sz="2000" dirty="0" err="1">
                <a:solidFill>
                  <a:srgbClr val="0070C0"/>
                </a:solidFill>
              </a:rPr>
              <a:t>word_tokenize</a:t>
            </a:r>
            <a:r>
              <a:rPr lang="en-US" sz="2000" dirty="0">
                <a:solidFill>
                  <a:srgbClr val="0070C0"/>
                </a:solidFill>
              </a:rPr>
              <a:t>(text)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tags = </a:t>
            </a:r>
            <a:r>
              <a:rPr lang="en-US" sz="2000" dirty="0" err="1">
                <a:solidFill>
                  <a:srgbClr val="0070C0"/>
                </a:solidFill>
              </a:rPr>
              <a:t>nltk.pos_tag</a:t>
            </a:r>
            <a:r>
              <a:rPr lang="en-US" sz="2000" dirty="0">
                <a:solidFill>
                  <a:srgbClr val="0070C0"/>
                </a:solidFill>
              </a:rPr>
              <a:t>(token)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chunk = </a:t>
            </a:r>
            <a:r>
              <a:rPr lang="en-US" sz="2000" dirty="0" err="1">
                <a:solidFill>
                  <a:srgbClr val="0070C0"/>
                </a:solidFill>
              </a:rPr>
              <a:t>ne_chunk</a:t>
            </a:r>
            <a:r>
              <a:rPr lang="en-US" sz="2000" dirty="0">
                <a:solidFill>
                  <a:srgbClr val="0070C0"/>
                </a:solidFill>
              </a:rPr>
              <a:t>(tags)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chunk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53207-7C9F-445C-9F70-15CD045A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25" y="846138"/>
            <a:ext cx="50196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4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AE89-10EB-4797-BD29-346FC675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662D-30EA-4B66-9FDC-C214903D0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AC49C-721A-43A9-900B-6C3F57493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" t="3982" b="9070"/>
          <a:stretch/>
        </p:blipFill>
        <p:spPr>
          <a:xfrm>
            <a:off x="429490" y="274638"/>
            <a:ext cx="11762509" cy="595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0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094B-464E-4943-AB5E-3180FE4E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57D8A-0D17-4ED3-883E-EF0C9911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POS Tagging Output: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Tree('S', [Tree('GPE', [('Google', 'NNP')]), ("'s", 'POS'), Tree('ORGANIZATION', [('CEO', 'NNP'), ('Sundar', 'NNP'), ('Pichai', 'NNP')]), ('introduced', 'VBD'), ('the', 'DT'), ('new', 'JJ'), ('Pixel', 'NNP'), ('at', 'IN'), Tree('ORGANIZATION', [('Minnesota', 'NNP'), ('Roi', 'NNP'), ('Centre', 'NNP')]), ('Event', 'NNP')])</a:t>
            </a:r>
          </a:p>
        </p:txBody>
      </p:sp>
    </p:spTree>
    <p:extLst>
      <p:ext uri="{BB962C8B-B14F-4D97-AF65-F5344CB8AC3E}">
        <p14:creationId xmlns:p14="http://schemas.microsoft.com/office/powerpoint/2010/main" val="179985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F3B1-FA24-46C1-960C-7E4010D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Tokenization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4B88-ED9D-4E2C-A548-7EC250BB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2275"/>
            <a:ext cx="10972800" cy="2334490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The process of breaking down a text paragraph into smaller chunks such as words or sentences is called Tokenization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Token is a single entity that is building blocks for sentence or paragraph</a:t>
            </a:r>
          </a:p>
          <a:p>
            <a:pPr marL="0" indent="0">
              <a:buNone/>
            </a:pPr>
            <a:endParaRPr lang="en-US" sz="24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Sentence Tokenization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Sentence tokenizer breaks text paragraph into sentences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9B44BD-E762-424B-B039-DA6103B7A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75197"/>
            <a:ext cx="10972800" cy="20621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from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nltk.tokenize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import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sent_tokenize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text="""Hello Mr. Smith, how are you doing today? The weather is great, and city is awesome. The sky is pinkish-blue. You shouldn't eat cardboard"""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tokenized_text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=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sent_tokenize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(text)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print(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tokenized_text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)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</a:t>
            </a: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77D1E-B5F2-4A54-968D-99026A334F6B}"/>
              </a:ext>
            </a:extLst>
          </p:cNvPr>
          <p:cNvSpPr/>
          <p:nvPr/>
        </p:nvSpPr>
        <p:spPr>
          <a:xfrm>
            <a:off x="609600" y="5837300"/>
            <a:ext cx="109728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['Hello Mr. Smith, how are you doing today?', 'The weather is great, and city is awesome.', 'The sky is pinkish-blue.', "You shouldn't eat cardboard"]</a:t>
            </a:r>
          </a:p>
        </p:txBody>
      </p:sp>
    </p:spTree>
    <p:extLst>
      <p:ext uri="{BB962C8B-B14F-4D97-AF65-F5344CB8AC3E}">
        <p14:creationId xmlns:p14="http://schemas.microsoft.com/office/powerpoint/2010/main" val="2449944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E9CF-CBD4-4A83-8370-6C64F288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Chunking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6723-BC2E-4DE2-881C-C354F2F1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Chunking means picking up individual pieces of information and grouping them into bigger pieces.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In the context of NLP and text mining, chunking means grouping of words or tokens into chunks.</a:t>
            </a:r>
          </a:p>
          <a:p>
            <a:pPr marL="400050" lvl="1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text = “We saw the yellow dog”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token = </a:t>
            </a:r>
            <a:r>
              <a:rPr lang="en-US" sz="1800" dirty="0" err="1">
                <a:solidFill>
                  <a:srgbClr val="0070C0"/>
                </a:solidFill>
              </a:rPr>
              <a:t>word_tokenize</a:t>
            </a:r>
            <a:r>
              <a:rPr lang="en-US" sz="1800" dirty="0">
                <a:solidFill>
                  <a:srgbClr val="0070C0"/>
                </a:solidFill>
              </a:rPr>
              <a:t>(text)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tags = </a:t>
            </a:r>
            <a:r>
              <a:rPr lang="en-US" sz="1800" dirty="0" err="1">
                <a:solidFill>
                  <a:srgbClr val="0070C0"/>
                </a:solidFill>
              </a:rPr>
              <a:t>nltk.pos_tag</a:t>
            </a:r>
            <a:r>
              <a:rPr lang="en-US" sz="1800" dirty="0">
                <a:solidFill>
                  <a:srgbClr val="0070C0"/>
                </a:solidFill>
              </a:rPr>
              <a:t>(token)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reg = “NP: {&lt;DT&gt;?&lt;JJ&gt;*&lt;NN&gt;}”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 = </a:t>
            </a:r>
            <a:r>
              <a:rPr lang="en-US" sz="1800" dirty="0" err="1">
                <a:solidFill>
                  <a:srgbClr val="0070C0"/>
                </a:solidFill>
              </a:rPr>
              <a:t>nltk.RegexpParser</a:t>
            </a:r>
            <a:r>
              <a:rPr lang="en-US" sz="1800" dirty="0">
                <a:solidFill>
                  <a:srgbClr val="0070C0"/>
                </a:solidFill>
              </a:rPr>
              <a:t>(reg)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result = </a:t>
            </a:r>
            <a:r>
              <a:rPr lang="en-US" sz="1800" dirty="0" err="1">
                <a:solidFill>
                  <a:srgbClr val="0070C0"/>
                </a:solidFill>
              </a:rPr>
              <a:t>a.parse</a:t>
            </a:r>
            <a:r>
              <a:rPr lang="en-US" sz="1800" dirty="0">
                <a:solidFill>
                  <a:srgbClr val="0070C0"/>
                </a:solidFill>
              </a:rPr>
              <a:t>(tags)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print(result)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63436-5B78-4578-A75D-AECA81744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45" y="56965"/>
            <a:ext cx="7675418" cy="15739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93C1D1-3B3B-4B56-8301-675400F2CA4E}"/>
              </a:ext>
            </a:extLst>
          </p:cNvPr>
          <p:cNvSpPr/>
          <p:nvPr/>
        </p:nvSpPr>
        <p:spPr>
          <a:xfrm>
            <a:off x="980211" y="6400009"/>
            <a:ext cx="5579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 We/PRP saw/VBD (NP the/DT yellow/JJ dog/NN))</a:t>
            </a:r>
          </a:p>
        </p:txBody>
      </p:sp>
    </p:spTree>
    <p:extLst>
      <p:ext uri="{BB962C8B-B14F-4D97-AF65-F5344CB8AC3E}">
        <p14:creationId xmlns:p14="http://schemas.microsoft.com/office/powerpoint/2010/main" val="3081406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7C4D-D7FA-43A8-9988-2C7BD35A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are Word Embeddings?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FA41-7639-4744-907A-802EAD20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96" y="1156883"/>
            <a:ext cx="11221303" cy="543985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Embeddings </a:t>
            </a:r>
            <a:r>
              <a:rPr lang="en-US" dirty="0"/>
              <a:t>are the texts converted into numbers</a:t>
            </a:r>
          </a:p>
          <a:p>
            <a:pPr lvl="1"/>
            <a:r>
              <a:rPr lang="en-US" dirty="0"/>
              <a:t>There may be different numerical representations of the same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do we need </a:t>
            </a:r>
            <a:r>
              <a:rPr lang="en-US" b="1" dirty="0">
                <a:solidFill>
                  <a:srgbClr val="FF0000"/>
                </a:solidFill>
              </a:rPr>
              <a:t>Word Embeddings</a:t>
            </a:r>
            <a:r>
              <a:rPr lang="en-US" dirty="0"/>
              <a:t>?</a:t>
            </a:r>
          </a:p>
          <a:p>
            <a:r>
              <a:rPr lang="en-US" dirty="0"/>
              <a:t>Many Machine Learning algorithms and almost all Deep Learning Architectures are incapable of </a:t>
            </a:r>
            <a:r>
              <a:rPr lang="en-US" dirty="0">
                <a:solidFill>
                  <a:srgbClr val="0070C0"/>
                </a:solidFill>
              </a:rPr>
              <a:t>processing </a:t>
            </a:r>
            <a:r>
              <a:rPr lang="en-US" i="1" dirty="0">
                <a:solidFill>
                  <a:srgbClr val="0070C0"/>
                </a:solidFill>
              </a:rPr>
              <a:t>strings </a:t>
            </a:r>
            <a:r>
              <a:rPr lang="en-US" dirty="0">
                <a:solidFill>
                  <a:srgbClr val="0070C0"/>
                </a:solidFill>
              </a:rPr>
              <a:t>or </a:t>
            </a:r>
            <a:r>
              <a:rPr lang="en-US" i="1" dirty="0">
                <a:solidFill>
                  <a:srgbClr val="0070C0"/>
                </a:solidFill>
              </a:rPr>
              <a:t>plain text </a:t>
            </a:r>
            <a:r>
              <a:rPr lang="en-US" dirty="0">
                <a:solidFill>
                  <a:srgbClr val="0070C0"/>
                </a:solidFill>
              </a:rPr>
              <a:t>in their raw form</a:t>
            </a:r>
          </a:p>
          <a:p>
            <a:r>
              <a:rPr lang="en-US" dirty="0"/>
              <a:t>With huge amount of data that is present in the text format, it is imperative to extract knowledge out of it and build applications</a:t>
            </a:r>
          </a:p>
          <a:p>
            <a:r>
              <a:rPr lang="en-US" dirty="0"/>
              <a:t>They require </a:t>
            </a:r>
            <a:r>
              <a:rPr lang="en-US" dirty="0">
                <a:solidFill>
                  <a:srgbClr val="FF0000"/>
                </a:solidFill>
              </a:rPr>
              <a:t>numbers as inputs to perform any sort of job</a:t>
            </a:r>
            <a:r>
              <a:rPr lang="en-US" dirty="0"/>
              <a:t>, be it classification, regression etc. in broad terms</a:t>
            </a:r>
          </a:p>
          <a:p>
            <a:r>
              <a:rPr lang="en-US" dirty="0"/>
              <a:t>Some </a:t>
            </a:r>
            <a:r>
              <a:rPr lang="en-US" dirty="0">
                <a:solidFill>
                  <a:srgbClr val="FF0000"/>
                </a:solidFill>
              </a:rPr>
              <a:t>real world applications of text applications </a:t>
            </a:r>
            <a:r>
              <a:rPr lang="en-US" dirty="0"/>
              <a:t>are – sentiment analysis of reviews by Amazon etc., document or news classification or clustering by Google etc.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Word Embedding format generally tries to map a word using a dictionary to a vector</a:t>
            </a:r>
          </a:p>
        </p:txBody>
      </p:sp>
    </p:spTree>
    <p:extLst>
      <p:ext uri="{BB962C8B-B14F-4D97-AF65-F5344CB8AC3E}">
        <p14:creationId xmlns:p14="http://schemas.microsoft.com/office/powerpoint/2010/main" val="4008338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7C4D-D7FA-43A8-9988-2C7BD35A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Word Embeddings?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FA41-7639-4744-907A-802EAD20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a look at this example – </a:t>
            </a:r>
            <a:r>
              <a:rPr lang="en-US" b="1" dirty="0"/>
              <a:t>sentence</a:t>
            </a:r>
            <a:r>
              <a:rPr lang="en-US" dirty="0"/>
              <a:t>=”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Word Embeddings are Word converted into numbers</a:t>
            </a:r>
            <a:r>
              <a:rPr lang="en-US" dirty="0"/>
              <a:t> ”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word</a:t>
            </a:r>
            <a:r>
              <a:rPr lang="en-US" i="1" dirty="0"/>
              <a:t> </a:t>
            </a:r>
            <a:r>
              <a:rPr lang="en-US" dirty="0"/>
              <a:t>in this </a:t>
            </a:r>
            <a:r>
              <a:rPr lang="en-US" b="1" dirty="0"/>
              <a:t>sentence</a:t>
            </a:r>
            <a:r>
              <a:rPr lang="en-US" dirty="0"/>
              <a:t> may be “Embeddings” or “numbers ” etc.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dictionary</a:t>
            </a:r>
            <a:r>
              <a:rPr lang="en-US" i="1" dirty="0"/>
              <a:t> </a:t>
            </a:r>
            <a:r>
              <a:rPr lang="en-US" dirty="0"/>
              <a:t>may be the list of all unique words in the </a:t>
            </a:r>
            <a:r>
              <a:rPr lang="en-US" b="1" dirty="0"/>
              <a:t>sentence. </a:t>
            </a:r>
          </a:p>
          <a:p>
            <a:pPr lvl="1"/>
            <a:r>
              <a:rPr lang="en-US" dirty="0"/>
              <a:t>So, a dictionary may look like – [‘</a:t>
            </a:r>
            <a:r>
              <a:rPr lang="en-US" dirty="0" err="1"/>
              <a:t>Word’,’Embeddings’,’are’,’Converted’,’into’,’numbers</a:t>
            </a:r>
            <a:r>
              <a:rPr lang="en-US" dirty="0"/>
              <a:t>’] 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ve</a:t>
            </a:r>
            <a:r>
              <a:rPr lang="en-US" b="1" i="1" dirty="0">
                <a:solidFill>
                  <a:srgbClr val="FF0000"/>
                </a:solidFill>
              </a:rPr>
              <a:t>ctor</a:t>
            </a:r>
            <a:r>
              <a:rPr lang="en-US" i="1" dirty="0"/>
              <a:t> </a:t>
            </a:r>
            <a:r>
              <a:rPr lang="en-US" dirty="0"/>
              <a:t>representation of a word may be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one-hot encoded vector </a:t>
            </a:r>
            <a:r>
              <a:rPr lang="en-US" dirty="0"/>
              <a:t>where 1 stands for the position where the word exists and 0 everywhere else. </a:t>
            </a:r>
          </a:p>
          <a:p>
            <a:r>
              <a:rPr lang="en-US" dirty="0"/>
              <a:t>The vector representation of “</a:t>
            </a:r>
            <a:r>
              <a:rPr lang="en-US" dirty="0">
                <a:solidFill>
                  <a:schemeClr val="accent1"/>
                </a:solidFill>
              </a:rPr>
              <a:t>numbers</a:t>
            </a:r>
            <a:r>
              <a:rPr lang="en-US" dirty="0"/>
              <a:t>”</a:t>
            </a:r>
            <a:r>
              <a:rPr lang="en-US" b="1" dirty="0"/>
              <a:t> </a:t>
            </a:r>
            <a:r>
              <a:rPr lang="en-US" dirty="0"/>
              <a:t>in this format according to the above dictionary is [0,0,0,0,0,1] and of “</a:t>
            </a:r>
            <a:r>
              <a:rPr lang="en-US" dirty="0">
                <a:solidFill>
                  <a:schemeClr val="accent1"/>
                </a:solidFill>
              </a:rPr>
              <a:t>converted</a:t>
            </a:r>
            <a:r>
              <a:rPr lang="en-US" dirty="0"/>
              <a:t>” is[0,0,0,1,0,0].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7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D7BA-D9BC-43B3-BCA5-AAB976CD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90323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  <a:latin typeface="Arial Narrow" panose="020B0606020202030204" pitchFamily="34" charset="0"/>
              </a:rPr>
              <a:t>1. One-hot encoding (</a:t>
            </a:r>
            <a:r>
              <a:rPr lang="en-US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CountVectorizing</a:t>
            </a:r>
            <a:r>
              <a:rPr lang="en-US" b="1" dirty="0">
                <a:solidFill>
                  <a:srgbClr val="0070C0"/>
                </a:solidFill>
                <a:latin typeface="Arial Narrow" panose="020B060602020203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DE4F-CFCC-4540-BBAE-C413D8E4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 Narrow" panose="020B0606020202030204" pitchFamily="34" charset="0"/>
              </a:rPr>
              <a:t>The most basic and naive method for transforming words into vectors is to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count occurrence of each word in each document</a:t>
            </a:r>
            <a:r>
              <a:rPr lang="en-US" sz="2800" dirty="0">
                <a:latin typeface="Arial Narrow" panose="020B0606020202030204" pitchFamily="34" charset="0"/>
              </a:rPr>
              <a:t>. Such an approach is called </a:t>
            </a:r>
            <a:r>
              <a:rPr lang="en-US" sz="2800" dirty="0" err="1">
                <a:latin typeface="Arial Narrow" panose="020B0606020202030204" pitchFamily="34" charset="0"/>
              </a:rPr>
              <a:t>countvectorizing</a:t>
            </a:r>
            <a:r>
              <a:rPr lang="en-US" sz="2800" dirty="0">
                <a:latin typeface="Arial Narrow" panose="020B0606020202030204" pitchFamily="34" charset="0"/>
              </a:rPr>
              <a:t> or one-hot encoding.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The idea is to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collect a set of documents </a:t>
            </a:r>
            <a:r>
              <a:rPr lang="en-US" sz="2400" dirty="0">
                <a:latin typeface="Arial Narrow" panose="020B0606020202030204" pitchFamily="34" charset="0"/>
              </a:rPr>
              <a:t>(they can be words, sentences, paragraphs or even articles)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and count the occurrence of every word in them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The columns of the resulting matrix are words and the rows are documents</a:t>
            </a:r>
          </a:p>
          <a:p>
            <a:pPr lvl="1"/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35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4267-C87A-40C0-BC0D-2C5F4FBD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12053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70C0"/>
                </a:solidFill>
              </a:rPr>
              <a:t>Example 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38F15-5A50-4818-8AB9-0E8815C3F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0" y="1036638"/>
            <a:ext cx="11304330" cy="5696671"/>
          </a:xfrm>
        </p:spPr>
      </p:pic>
    </p:spTree>
    <p:extLst>
      <p:ext uri="{BB962C8B-B14F-4D97-AF65-F5344CB8AC3E}">
        <p14:creationId xmlns:p14="http://schemas.microsoft.com/office/powerpoint/2010/main" val="665597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F35C-3900-459B-84B1-3D887DE3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747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Example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FC09-826E-4091-9F65-9ACD9113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82" y="949037"/>
            <a:ext cx="1154083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from </a:t>
            </a:r>
            <a:r>
              <a:rPr lang="en-US" sz="2200" dirty="0" err="1">
                <a:latin typeface="Arial Narrow" panose="020B0606020202030204" pitchFamily="34" charset="0"/>
              </a:rPr>
              <a:t>sklearn.feature_extraction.text</a:t>
            </a:r>
            <a:r>
              <a:rPr lang="en-US" sz="2200" dirty="0">
                <a:latin typeface="Arial Narrow" panose="020B0606020202030204" pitchFamily="34" charset="0"/>
              </a:rPr>
              <a:t> import </a:t>
            </a:r>
            <a:r>
              <a:rPr lang="en-US" sz="2200" dirty="0" err="1">
                <a:latin typeface="Arial Narrow" panose="020B0606020202030204" pitchFamily="34" charset="0"/>
              </a:rPr>
              <a:t>CountVectorizer</a:t>
            </a:r>
            <a:endParaRPr lang="en-US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corpus = [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'This is the first document.',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'This document is the second document.',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'And this is the third one.',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'Is this the first document?',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vectorizer = 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CountVectorizer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X = 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vectorizer.fit_transform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(corpus)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print(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vectorizer.get_feature_names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['and', 'document', 'first', 'is', 'one', 'second', 'the', 'third', 'this']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print(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X.toarray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())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F7C5C-9C4C-4480-98A6-7A13B03C4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79" y="5475000"/>
            <a:ext cx="7997037" cy="12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3E71-84FD-48FE-BB53-0CFA0405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47580"/>
          </a:xfrm>
        </p:spPr>
        <p:txBody>
          <a:bodyPr/>
          <a:lstStyle/>
          <a:p>
            <a:pPr algn="l"/>
            <a:r>
              <a:rPr lang="en-US" dirty="0"/>
              <a:t>Example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FDAB7-9671-4DF6-B815-E589C46F2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218"/>
            <a:ext cx="12200690" cy="5735782"/>
          </a:xfrm>
        </p:spPr>
      </p:pic>
    </p:spTree>
    <p:extLst>
      <p:ext uri="{BB962C8B-B14F-4D97-AF65-F5344CB8AC3E}">
        <p14:creationId xmlns:p14="http://schemas.microsoft.com/office/powerpoint/2010/main" val="175911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9661-0853-47B3-B141-2436FD5D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55" y="80012"/>
            <a:ext cx="10972800" cy="612053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Example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ECA3-FF35-4B39-B7B3-74AAE090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10" y="692065"/>
            <a:ext cx="11651673" cy="465512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sklearn.feature_extraction.text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import 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CountVectorizer</a:t>
            </a:r>
            <a:endParaRPr lang="en-US" sz="2200" dirty="0">
              <a:solidFill>
                <a:srgbClr val="0070C0"/>
              </a:solidFill>
              <a:latin typeface="Arial Narrow" panose="020B0606020202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vectorizer = 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CountVectorizer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sample_text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= ["One of the most basic ways we can numerically represent words "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        "is through the one-hot encoding method (also sometimes called "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        "count vectorizing)."]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# To actually create the vectorizer, we simply need to call fit on the text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# data that we wish to fix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vectorizer.fit</a:t>
            </a: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sample_text</a:t>
            </a: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# Now, we can inspect how our vectorizer vectorized the text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# This will print out a list of words used, and their index in the vectors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print('Vocabulary: 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print(</a:t>
            </a:r>
            <a:r>
              <a:rPr lang="en-US" sz="2000" dirty="0" err="1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vectorizer.vocabulary</a:t>
            </a: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_)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A6A0D-2DC0-4A87-8056-C7DC2F9B5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0" y="5415863"/>
            <a:ext cx="11367890" cy="105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54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E0BC-9A81-4DE5-ADA5-BD85A517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BDDCB-2EF2-4A60-955E-13ED3C90B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97492" cy="68968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23AD43-C095-4330-8A7B-E4C8906D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29" y="432808"/>
            <a:ext cx="5102346" cy="24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82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71869-FA5B-448E-A431-C6124F07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" y="865910"/>
            <a:ext cx="1155469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# If we would like to actually create a vector, we can do so by passing the</a:t>
            </a: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# text into the vectorizer to get back counts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vector = 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vectorizer.transform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(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sample_text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# Our final vector: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print('Full vector: ')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print(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vector.toarray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())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# Or if we wanted to get the vector for one word: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print('Hot vector: ')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print(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vectorizer.transform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(['hot']).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toarray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())</a:t>
            </a:r>
          </a:p>
          <a:p>
            <a:pPr marL="0" indent="0">
              <a:buNone/>
            </a:pPr>
            <a:endParaRPr lang="en-US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# Or if we wanted to get multiple vectors at once to build matrices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print('Hot, one and Today: ')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print(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vectorizer.transform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(['hot', 'one', 'of']).</a:t>
            </a:r>
            <a:r>
              <a:rPr lang="en-US" sz="2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toarray</a:t>
            </a:r>
            <a:r>
              <a:rPr 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())</a:t>
            </a:r>
          </a:p>
          <a:p>
            <a:pPr marL="0" indent="0">
              <a:buNone/>
            </a:pPr>
            <a:endParaRPr lang="en-US" sz="2200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A2127-3711-44EF-9C1B-9C46D84E5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80"/>
          <a:stretch/>
        </p:blipFill>
        <p:spPr>
          <a:xfrm>
            <a:off x="6095999" y="1890568"/>
            <a:ext cx="5973663" cy="22796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ABD6821-439E-4D5F-8AAD-9DD91818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55" y="80012"/>
            <a:ext cx="10972800" cy="612053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Example II</a:t>
            </a:r>
          </a:p>
        </p:txBody>
      </p:sp>
    </p:spTree>
    <p:extLst>
      <p:ext uri="{BB962C8B-B14F-4D97-AF65-F5344CB8AC3E}">
        <p14:creationId xmlns:p14="http://schemas.microsoft.com/office/powerpoint/2010/main" val="37407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5CF4-695B-46AB-96E2-747999B6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Tokenization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3F4E-2551-43C2-8243-E8592557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791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Word Tokenization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Word tokenizer breaks text paragraph into words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E46CB-F919-4E26-9018-9C8729D65E21}"/>
              </a:ext>
            </a:extLst>
          </p:cNvPr>
          <p:cNvSpPr/>
          <p:nvPr/>
        </p:nvSpPr>
        <p:spPr>
          <a:xfrm>
            <a:off x="609599" y="2967335"/>
            <a:ext cx="8905875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nltk.tokenize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import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word_tokenize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tokenized_word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word_tokenize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(text)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print(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tokenized_word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772A680-A446-4853-83E9-BFED7A589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4459816"/>
            <a:ext cx="8905875" cy="1138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['Hello', 'Mr.', 'Smith', ',', 'how', 'are', 'you', 'doing', 'today', '?', 'The', 'weather', 'is', 'great', ',', 'and', 'city', 'is', 'awesome', '.', 'The', 'sky', 'is', 'pinkish-blue', '.', 'You', 'should', "n't", 'eat', 'cardboard']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</a:t>
            </a:r>
            <a:endParaRPr kumimoji="0" lang="en-US" altLang="en-US" sz="4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1346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8A5B-4605-4CD8-BDCA-745209FB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Example II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4632-5FA2-4CD1-AA1B-FF3F3BD9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# We could also do the whole thing at once with the </a:t>
            </a:r>
            <a:r>
              <a:rPr lang="en-US" sz="2400" dirty="0" err="1">
                <a:latin typeface="Arial Narrow" panose="020B0606020202030204" pitchFamily="34" charset="0"/>
              </a:rPr>
              <a:t>fit_transform</a:t>
            </a:r>
            <a:r>
              <a:rPr lang="en-US" sz="2400" dirty="0">
                <a:latin typeface="Arial Narrow" panose="020B0606020202030204" pitchFamily="34" charset="0"/>
              </a:rPr>
              <a:t> method: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print('One swoop:')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new_text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= ['Today is the day that I do the thing today, today']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new_vectorizer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CountVectorizer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print(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new_vectorizer.fit_transform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new_text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).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toarray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412C0-D861-4C07-B7DD-43EC0F5ED2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20" b="-908"/>
          <a:stretch/>
        </p:blipFill>
        <p:spPr>
          <a:xfrm>
            <a:off x="1357745" y="4244399"/>
            <a:ext cx="7510442" cy="8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30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1476-ECD1-40E0-93B5-1737105F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10565"/>
          </a:xfrm>
        </p:spPr>
        <p:txBody>
          <a:bodyPr/>
          <a:lstStyle/>
          <a:p>
            <a:r>
              <a:rPr lang="en-US" sz="2800" dirty="0">
                <a:latin typeface="Arial Narrow" panose="020B0606020202030204" pitchFamily="34" charset="0"/>
              </a:rPr>
              <a:t>A bag-of-words is a representation of text that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describes the occurrence </a:t>
            </a:r>
            <a:r>
              <a:rPr lang="en-US" sz="2800" dirty="0">
                <a:latin typeface="Arial Narrow" panose="020B0606020202030204" pitchFamily="34" charset="0"/>
              </a:rPr>
              <a:t>(as one-hot-encoded vector or count vectorizer)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of words within a document</a:t>
            </a:r>
            <a:r>
              <a:rPr lang="en-US" sz="2800" dirty="0">
                <a:latin typeface="Arial Narrow" panose="020B0606020202030204" pitchFamily="34" charset="0"/>
              </a:rPr>
              <a:t>. 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It involves two things: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A vocabulary of known words.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A measure of the presence of known words.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The intuition is that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documents are similar if they have similar content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It is called a bag-of-words , because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any information about the order or structure of words in the document is discarded. 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The model is only concerned with whether known words occur in the document, not where in the document.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83B7D4-819F-419E-809F-95CF9B3B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latin typeface="Arial Narrow" panose="020B0606020202030204" pitchFamily="34" charset="0"/>
              </a:rPr>
              <a:t>2. Bag of Words (BOW)</a:t>
            </a:r>
          </a:p>
        </p:txBody>
      </p:sp>
    </p:spTree>
    <p:extLst>
      <p:ext uri="{BB962C8B-B14F-4D97-AF65-F5344CB8AC3E}">
        <p14:creationId xmlns:p14="http://schemas.microsoft.com/office/powerpoint/2010/main" val="3547661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425A-189E-4E78-83A2-C3E564F69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Bag of words models encode every word in the vocabulary as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one-hot-encoded vector 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For vocabulary of size |V|, each word is represented by a |V| dimensional sparse vector with 1 at index corresponding to the word and 0 at every other index. 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As vocabulary may potentially run into millions, bag of word models face scalability challenges.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Bag of Words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is a method to extract features from text documents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These features can be used for training machine learning algorithms.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It creates a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vocabulary of all unique words occurring in all the documents in training set.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BOW is an approach widely used with: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Natural language processing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Information retrieval from documents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Document classifications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4370B-EE34-44F0-9B89-575CF25A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latin typeface="Arial Narrow" panose="020B0606020202030204" pitchFamily="34" charset="0"/>
              </a:rPr>
              <a:t>2. Bag of Words (BOW)</a:t>
            </a:r>
          </a:p>
        </p:txBody>
      </p:sp>
    </p:spTree>
    <p:extLst>
      <p:ext uri="{BB962C8B-B14F-4D97-AF65-F5344CB8AC3E}">
        <p14:creationId xmlns:p14="http://schemas.microsoft.com/office/powerpoint/2010/main" val="2663739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58F-BC59-4C56-9A28-E498A13B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44" y="183356"/>
            <a:ext cx="3357966" cy="457198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2. BOW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9071-03EE-4D6A-81EF-E2D454D2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44" y="962025"/>
            <a:ext cx="11825948" cy="4525963"/>
          </a:xfrm>
        </p:spPr>
        <p:txBody>
          <a:bodyPr/>
          <a:lstStyle/>
          <a:p>
            <a:r>
              <a:rPr lang="en-US" sz="2800" dirty="0">
                <a:latin typeface="Arial Narrow" panose="020B0606020202030204" pitchFamily="34" charset="0"/>
              </a:rPr>
              <a:t>Consider the below two sentences.</a:t>
            </a:r>
          </a:p>
          <a:p>
            <a:pPr marL="400050" lvl="1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1. "John likes to watch movies. Mary likes movies too.“ 	and   2. "John also likes to watch football games."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These two sentences can be also represented with a collection of words.</a:t>
            </a:r>
          </a:p>
          <a:p>
            <a:pPr marL="400050" lvl="1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1. ['John', 'likes', 'to', 'watch', 'movies.', 'Mary', 'likes', 'movies', 'too.']</a:t>
            </a:r>
          </a:p>
          <a:p>
            <a:pPr marL="400050" lvl="1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2. ['John', 'also', 'likes', 'to', 'watch', 'football', 'games']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Further, for each sentence, remove multiple occurrences of the word and use the word count to represent this.</a:t>
            </a:r>
          </a:p>
          <a:p>
            <a:pPr marL="400050" lvl="1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1. {"John":1,"likes":2,"to":1,"watch":1,"movies":2,"Mary":1,"too":1}</a:t>
            </a:r>
          </a:p>
          <a:p>
            <a:pPr marL="400050" lvl="1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2. {"John":1,"also":1,"likes":1,"to":1,"watch":1,"football":1,   "games":1}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Assuming these sentences are part of a document, below is the combined word frequency for our entire document. Both sentences are taken into account.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     </a:t>
            </a:r>
            <a:r>
              <a:rPr lang="en-US" sz="2400" dirty="0">
                <a:latin typeface="Arial Narrow" panose="020B0606020202030204" pitchFamily="34" charset="0"/>
              </a:rPr>
              <a:t>{"John":2,"likes":3,"to":2,"watch":2,"movies":2,"Mary":1,"too":1,  "also":1,"football":1,"games":1}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9741B-1F1F-4892-A049-F0DCF0D0F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710" y="0"/>
            <a:ext cx="75914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30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403F-9AD1-44A0-A731-B893F29B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The length of the vector will always be equal to vocabulary size. 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In this case the vector length is 11.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  </a:t>
            </a:r>
            <a:r>
              <a:rPr lang="en-US" sz="2800" dirty="0" err="1">
                <a:latin typeface="Arial Narrow" panose="020B0606020202030204" pitchFamily="34" charset="0"/>
              </a:rPr>
              <a:t>bagofwords</a:t>
            </a:r>
            <a:r>
              <a:rPr lang="en-US" sz="2800" dirty="0">
                <a:latin typeface="Arial Narrow" panose="020B0606020202030204" pitchFamily="34" charset="0"/>
              </a:rPr>
              <a:t>(“John likes to watch movies. Mary likes movies too.”, vocabulary)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is [1, 2, 1, 1, 2, 1, 1, 0, 0, 0]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bagofwords</a:t>
            </a:r>
            <a:r>
              <a:rPr lang="en-US" dirty="0">
                <a:latin typeface="Arial Narrow" panose="020B0606020202030204" pitchFamily="34" charset="0"/>
              </a:rPr>
              <a:t> (“John also likes to watch football games.”, vocabulary)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is [1, 1, 1, 1, 0, 0, 0, 1, 1, 1]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873779-BF08-4EE4-8F60-1F13A1167927}"/>
              </a:ext>
            </a:extLst>
          </p:cNvPr>
          <p:cNvSpPr txBox="1">
            <a:spLocks/>
          </p:cNvSpPr>
          <p:nvPr/>
        </p:nvSpPr>
        <p:spPr bwMode="auto">
          <a:xfrm>
            <a:off x="138744" y="183356"/>
            <a:ext cx="3357966" cy="45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200" dirty="0">
                <a:solidFill>
                  <a:srgbClr val="0070C0"/>
                </a:solidFill>
              </a:rPr>
              <a:t>2. BOW</a:t>
            </a:r>
          </a:p>
        </p:txBody>
      </p:sp>
    </p:spTree>
    <p:extLst>
      <p:ext uri="{BB962C8B-B14F-4D97-AF65-F5344CB8AC3E}">
        <p14:creationId xmlns:p14="http://schemas.microsoft.com/office/powerpoint/2010/main" val="1581979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ECB5-2F4A-4C3D-A7C7-C68B1B63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1CEADE-AD8F-4303-A047-D82337235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8" y="0"/>
            <a:ext cx="11374183" cy="6098378"/>
          </a:xfrm>
        </p:spPr>
      </p:pic>
    </p:spTree>
    <p:extLst>
      <p:ext uri="{BB962C8B-B14F-4D97-AF65-F5344CB8AC3E}">
        <p14:creationId xmlns:p14="http://schemas.microsoft.com/office/powerpoint/2010/main" val="1706122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8893-45A5-4CD9-9D84-3B16BFC4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EBAE2-BE85-4499-A4E0-82179E622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80"/>
          <a:stretch/>
        </p:blipFill>
        <p:spPr>
          <a:xfrm>
            <a:off x="121506" y="846138"/>
            <a:ext cx="11641003" cy="442328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F40056-AA14-4E40-97E6-07A5EC6A4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6" y="5269423"/>
            <a:ext cx="9626928" cy="12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5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93FD-E9EC-4F45-9C5B-529E851C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CountVectorizer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8766B-F13A-4273-B64E-595103A49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2" y="2616524"/>
            <a:ext cx="11448336" cy="2565076"/>
          </a:xfrm>
        </p:spPr>
      </p:pic>
    </p:spTree>
    <p:extLst>
      <p:ext uri="{BB962C8B-B14F-4D97-AF65-F5344CB8AC3E}">
        <p14:creationId xmlns:p14="http://schemas.microsoft.com/office/powerpoint/2010/main" val="913377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70F6-CB0F-403F-8AB3-AD1F65B9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7471"/>
          </a:xfrm>
        </p:spPr>
        <p:txBody>
          <a:bodyPr/>
          <a:lstStyle/>
          <a:p>
            <a:r>
              <a:rPr lang="en-US" sz="4200" b="1" dirty="0">
                <a:solidFill>
                  <a:srgbClr val="0070C0"/>
                </a:solidFill>
              </a:rPr>
              <a:t>3. Word Frequencies with </a:t>
            </a:r>
            <a:r>
              <a:rPr lang="en-US" sz="4200" b="1" dirty="0" err="1">
                <a:solidFill>
                  <a:srgbClr val="0070C0"/>
                </a:solidFill>
              </a:rPr>
              <a:t>TfidfVectorizer</a:t>
            </a:r>
            <a:endParaRPr lang="en-US" sz="4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6ABC-986B-45CF-8FEE-1406FAC20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5345"/>
            <a:ext cx="10972800" cy="4920819"/>
          </a:xfrm>
        </p:spPr>
        <p:txBody>
          <a:bodyPr/>
          <a:lstStyle/>
          <a:p>
            <a:r>
              <a:rPr lang="en-US" sz="2800" dirty="0">
                <a:latin typeface="Arial Narrow" panose="020B0606020202030204" pitchFamily="34" charset="0"/>
              </a:rPr>
              <a:t>Word counts are a good starting point, but are very basic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One issue with simple counts is that some words like “the” will appear many times and their large counts will not be very meaningful in the encoded vectors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TF-IDF feature numerical representations where words are represented by their term frequency multiplied by their inverse document frequency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Term Frequency: </a:t>
            </a:r>
            <a:r>
              <a:rPr lang="en-US" sz="2400" dirty="0">
                <a:latin typeface="Arial Narrow" panose="020B0606020202030204" pitchFamily="34" charset="0"/>
              </a:rPr>
              <a:t>This summarizes how often a given word appears within a document.</a:t>
            </a:r>
          </a:p>
          <a:p>
            <a:pPr marL="457200" lvl="1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	The number of times a word appears in a document divided by the total number of words 	in the document. 	</a:t>
            </a:r>
          </a:p>
          <a:p>
            <a:pPr marL="457200" lvl="1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       Every document has its own term frequency.</a:t>
            </a:r>
          </a:p>
          <a:p>
            <a:pPr marL="457200" lvl="1" indent="0">
              <a:buNone/>
            </a:pPr>
            <a:endParaRPr lang="en-US" sz="20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 Narrow" panose="020B0606020202030204" pitchFamily="34" charset="0"/>
            </a:endParaRPr>
          </a:p>
          <a:p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27642-3F15-4134-BB37-91844F437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84" y="4663456"/>
            <a:ext cx="3267075" cy="115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E86BF-1167-4711-85EF-CED4885BCA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9" r="5958" b="72345"/>
          <a:stretch/>
        </p:blipFill>
        <p:spPr>
          <a:xfrm>
            <a:off x="6347013" y="6203012"/>
            <a:ext cx="4581415" cy="3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75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B5DE-3FAF-4562-9FA7-5E218D97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85" y="815551"/>
            <a:ext cx="11933695" cy="4525963"/>
          </a:xfrm>
        </p:spPr>
        <p:txBody>
          <a:bodyPr/>
          <a:lstStyle/>
          <a:p>
            <a:pPr marL="457200" lvl="1" indent="-222250"/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Inverse Document Frequency: </a:t>
            </a:r>
            <a:r>
              <a:rPr lang="en-US" sz="2400" dirty="0">
                <a:latin typeface="Arial Narrow" panose="020B0606020202030204" pitchFamily="34" charset="0"/>
              </a:rPr>
              <a:t>The log of the number of documents divided by the number of documents that contain the word w</a:t>
            </a:r>
          </a:p>
          <a:p>
            <a:pPr marL="457200" lvl="2" indent="0">
              <a:buNone/>
            </a:pPr>
            <a:r>
              <a:rPr lang="en-US" dirty="0">
                <a:latin typeface="Arial Narrow" panose="020B0606020202030204" pitchFamily="34" charset="0"/>
              </a:rPr>
              <a:t>Inverse document frequency determines the weight of rare words across all documents in the corpus</a:t>
            </a:r>
          </a:p>
          <a:p>
            <a:pPr marL="457200" lvl="2" indent="0">
              <a:buNone/>
            </a:pPr>
            <a:r>
              <a:rPr lang="en-US" dirty="0">
                <a:latin typeface="Arial Narrow" panose="020B0606020202030204" pitchFamily="34" charset="0"/>
              </a:rPr>
              <a:t>This downscales words that appear a lot across documents</a:t>
            </a:r>
          </a:p>
          <a:p>
            <a:pPr marL="692150" lvl="2" indent="0">
              <a:buNone/>
            </a:pPr>
            <a:endParaRPr lang="en-US" sz="2000" dirty="0">
              <a:latin typeface="Arial Narrow" panose="020B0606020202030204" pitchFamily="34" charset="0"/>
            </a:endParaRPr>
          </a:p>
          <a:p>
            <a:pPr marL="692150" lvl="2" indent="0">
              <a:buNone/>
            </a:pPr>
            <a:endParaRPr lang="en-US" sz="2000" dirty="0">
              <a:latin typeface="Arial Narrow" panose="020B0606020202030204" pitchFamily="34" charset="0"/>
            </a:endParaRPr>
          </a:p>
          <a:p>
            <a:pPr marL="692150" lvl="2" indent="0">
              <a:buNone/>
            </a:pPr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Combining these two we come up with the TF-IDF score (w) for a word in a document in the corpus.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It is the product of </a:t>
            </a:r>
            <a:r>
              <a:rPr lang="en-US" sz="2400" dirty="0" err="1">
                <a:latin typeface="Arial Narrow" panose="020B0606020202030204" pitchFamily="34" charset="0"/>
              </a:rPr>
              <a:t>tf</a:t>
            </a:r>
            <a:r>
              <a:rPr lang="en-US" sz="2400" dirty="0">
                <a:latin typeface="Arial Narrow" panose="020B0606020202030204" pitchFamily="34" charset="0"/>
              </a:rPr>
              <a:t> and </a:t>
            </a:r>
            <a:r>
              <a:rPr lang="en-US" sz="2400" dirty="0" err="1">
                <a:latin typeface="Arial Narrow" panose="020B0606020202030204" pitchFamily="34" charset="0"/>
              </a:rPr>
              <a:t>idf</a:t>
            </a:r>
            <a:r>
              <a:rPr lang="en-US" sz="2400" dirty="0">
                <a:latin typeface="Arial Narrow" panose="020B0606020202030204" pitchFamily="34" charset="0"/>
              </a:rPr>
              <a:t>: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TF-IDF are word frequency scores that try to highlight words that are more interesting, e.g. frequent in a document but not across documents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8D475-322A-4D5C-B99A-AAC79456B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4" b="4220"/>
          <a:stretch/>
        </p:blipFill>
        <p:spPr>
          <a:xfrm>
            <a:off x="3937286" y="2596505"/>
            <a:ext cx="3020291" cy="867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DF86F-46AA-4EB8-9574-42A8238C1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71" y="4178568"/>
            <a:ext cx="3981883" cy="1009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834329-E1E7-43CD-A973-6F00096F79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9" t="29589" r="5958"/>
          <a:stretch/>
        </p:blipFill>
        <p:spPr>
          <a:xfrm>
            <a:off x="7438374" y="2604083"/>
            <a:ext cx="3981883" cy="82491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B5DCA5B-DC96-4086-AF01-77BBD2E6C89F}"/>
              </a:ext>
            </a:extLst>
          </p:cNvPr>
          <p:cNvSpPr txBox="1">
            <a:spLocks/>
          </p:cNvSpPr>
          <p:nvPr/>
        </p:nvSpPr>
        <p:spPr bwMode="auto">
          <a:xfrm>
            <a:off x="609600" y="212646"/>
            <a:ext cx="10972800" cy="66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200" b="1" dirty="0">
                <a:solidFill>
                  <a:srgbClr val="0070C0"/>
                </a:solidFill>
              </a:rPr>
              <a:t>3. Word Frequencies with </a:t>
            </a:r>
            <a:r>
              <a:rPr lang="en-US" sz="4200" b="1" dirty="0" err="1">
                <a:solidFill>
                  <a:srgbClr val="0070C0"/>
                </a:solidFill>
              </a:rPr>
              <a:t>TfidfVectorizer</a:t>
            </a:r>
            <a:endParaRPr lang="en-US" sz="4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4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5FF2-49DA-47B1-843F-6EF6EC2C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Tokenization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D08A-7621-461E-9DCC-143E97A2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Frequency Distribution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F29DF-2BB1-4A22-861D-27CA2D0E4AAA}"/>
              </a:ext>
            </a:extLst>
          </p:cNvPr>
          <p:cNvSpPr/>
          <p:nvPr/>
        </p:nvSpPr>
        <p:spPr>
          <a:xfrm>
            <a:off x="609600" y="2634825"/>
            <a:ext cx="828501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nltk.probability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import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FreqDist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fdist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FreqDist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tokenized_word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print(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fdist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95AD10-A311-4FD9-9D57-F6D09736A31A}"/>
              </a:ext>
            </a:extLst>
          </p:cNvPr>
          <p:cNvSpPr/>
          <p:nvPr/>
        </p:nvSpPr>
        <p:spPr>
          <a:xfrm>
            <a:off x="609600" y="4269570"/>
            <a:ext cx="4461478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FreqDist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with 25 samples and 30 outcomes&gt;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20900-5386-4336-8DDE-3289BB1B5860}"/>
              </a:ext>
            </a:extLst>
          </p:cNvPr>
          <p:cNvSpPr/>
          <p:nvPr/>
        </p:nvSpPr>
        <p:spPr>
          <a:xfrm>
            <a:off x="609600" y="5202834"/>
            <a:ext cx="6096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fdist.most_common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[('is', 3), (',', 2)]</a:t>
            </a:r>
          </a:p>
        </p:txBody>
      </p:sp>
    </p:spTree>
    <p:extLst>
      <p:ext uri="{BB962C8B-B14F-4D97-AF65-F5344CB8AC3E}">
        <p14:creationId xmlns:p14="http://schemas.microsoft.com/office/powerpoint/2010/main" val="3744090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361FD-0028-4B60-B2AF-323D0983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2165"/>
            <a:ext cx="11526982" cy="4525963"/>
          </a:xfrm>
        </p:spPr>
        <p:txBody>
          <a:bodyPr/>
          <a:lstStyle/>
          <a:p>
            <a:r>
              <a:rPr lang="en-US" sz="2400" dirty="0"/>
              <a:t>Let’s take an example to get a clearer understanding.</a:t>
            </a:r>
          </a:p>
          <a:p>
            <a:pPr marL="400050" lvl="1" indent="0">
              <a:buNone/>
            </a:pPr>
            <a:r>
              <a:rPr lang="en-US" sz="2000" dirty="0"/>
              <a:t>Sentence 1 : The car is driven on the road.</a:t>
            </a:r>
          </a:p>
          <a:p>
            <a:pPr marL="400050" lvl="1" indent="0">
              <a:buNone/>
            </a:pPr>
            <a:r>
              <a:rPr lang="en-US" sz="2000" dirty="0"/>
              <a:t>Sentence 2: The truck is driven on the highway.</a:t>
            </a:r>
          </a:p>
          <a:p>
            <a:r>
              <a:rPr lang="en-US" sz="2400" dirty="0"/>
              <a:t>In this example, each sentence is a separate document.</a:t>
            </a:r>
          </a:p>
          <a:p>
            <a:r>
              <a:rPr lang="en-US" sz="2400" dirty="0"/>
              <a:t>Calculate the TF-IDF for the above two documents, which represent our corpus.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4CD04-9AB8-4811-AF60-FD949E63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28" y="3144982"/>
            <a:ext cx="7268143" cy="36160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6333AE0-DDDA-4D15-9CF5-D59C339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7471"/>
          </a:xfrm>
        </p:spPr>
        <p:txBody>
          <a:bodyPr/>
          <a:lstStyle/>
          <a:p>
            <a:r>
              <a:rPr lang="en-US" sz="4200" b="1" dirty="0">
                <a:solidFill>
                  <a:srgbClr val="0070C0"/>
                </a:solidFill>
              </a:rPr>
              <a:t>3. Word Frequencies with </a:t>
            </a:r>
            <a:r>
              <a:rPr lang="en-US" sz="4200" b="1" dirty="0" err="1">
                <a:solidFill>
                  <a:srgbClr val="0070C0"/>
                </a:solidFill>
              </a:rPr>
              <a:t>TfidfVectorizer</a:t>
            </a:r>
            <a:endParaRPr lang="en-US" sz="4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49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7B0E-0A53-4ED6-A456-ED492CD7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B5261-99DF-45F3-9C8F-59096B9A1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4" y="274638"/>
            <a:ext cx="11246495" cy="647252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54921-ECEB-40B8-9D0F-2130DA49A205}"/>
              </a:ext>
            </a:extLst>
          </p:cNvPr>
          <p:cNvSpPr/>
          <p:nvPr/>
        </p:nvSpPr>
        <p:spPr>
          <a:xfrm>
            <a:off x="5056909" y="1417638"/>
            <a:ext cx="641385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The </a:t>
            </a:r>
            <a:r>
              <a:rPr lang="en-US" sz="2000" dirty="0" err="1">
                <a:latin typeface="Arial Narrow" panose="020B0606020202030204" pitchFamily="34" charset="0"/>
              </a:rPr>
              <a:t>TfidfVectorizer</a:t>
            </a:r>
            <a:r>
              <a:rPr lang="en-US" sz="2000" dirty="0">
                <a:latin typeface="Arial Narrow" panose="020B0606020202030204" pitchFamily="34" charset="0"/>
              </a:rPr>
              <a:t> will tokenize documents, learn the vocabulary and inverse document frequency weightings, and allow you to encode new documents. </a:t>
            </a:r>
          </a:p>
        </p:txBody>
      </p:sp>
    </p:spTree>
    <p:extLst>
      <p:ext uri="{BB962C8B-B14F-4D97-AF65-F5344CB8AC3E}">
        <p14:creationId xmlns:p14="http://schemas.microsoft.com/office/powerpoint/2010/main" val="193806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6187-C02E-4864-B702-6302F712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846618" cy="342899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from </a:t>
            </a:r>
            <a:r>
              <a:rPr lang="en-US" sz="20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sklearn.feature_extraction.text</a:t>
            </a: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 import </a:t>
            </a:r>
            <a:r>
              <a:rPr lang="en-US" sz="20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TfidfVectorizer</a:t>
            </a:r>
            <a:endParaRPr lang="en-US" sz="20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# list of text documents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text = ["The quick brown fox jumped over the lazy dog.",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        "The dog.",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        "The fox"]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# create the transform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vectorizer = </a:t>
            </a:r>
            <a:r>
              <a:rPr lang="en-US" sz="20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TfidfVectorizer</a:t>
            </a: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# tokenize and build vocab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vectorizer.fit</a:t>
            </a: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(text)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4C49D0-E4F9-414D-834B-88151E223BE8}"/>
              </a:ext>
            </a:extLst>
          </p:cNvPr>
          <p:cNvSpPr txBox="1">
            <a:spLocks/>
          </p:cNvSpPr>
          <p:nvPr/>
        </p:nvSpPr>
        <p:spPr bwMode="auto">
          <a:xfrm>
            <a:off x="6705599" y="1600201"/>
            <a:ext cx="5278582" cy="3429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# summarize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print(</a:t>
            </a:r>
            <a:r>
              <a:rPr lang="en-US" sz="20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vectorizer.vocabulary</a:t>
            </a: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_)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print(</a:t>
            </a:r>
            <a:r>
              <a:rPr lang="en-US" sz="20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vectorizer.idf</a:t>
            </a: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_)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# encode document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vector = </a:t>
            </a:r>
            <a:r>
              <a:rPr lang="en-US" sz="20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vectorizer.transform</a:t>
            </a: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([text[0]])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# summarize encoded vector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print(</a:t>
            </a:r>
            <a:r>
              <a:rPr lang="en-US" sz="20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vector.shape</a:t>
            </a: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print(</a:t>
            </a:r>
            <a:r>
              <a:rPr lang="en-US" sz="20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vector.toarray</a:t>
            </a:r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())</a:t>
            </a:r>
          </a:p>
          <a:p>
            <a:pPr marL="0" indent="0">
              <a:buFontTx/>
              <a:buNone/>
            </a:pP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93A28-6B5C-4801-8C56-571E584B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76" y="5045923"/>
            <a:ext cx="9744648" cy="15374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A480675-CC69-4F8C-9F1D-DD0C7B8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7471"/>
          </a:xfrm>
        </p:spPr>
        <p:txBody>
          <a:bodyPr/>
          <a:lstStyle/>
          <a:p>
            <a:r>
              <a:rPr lang="en-US" sz="4200" b="1" dirty="0">
                <a:solidFill>
                  <a:srgbClr val="0070C0"/>
                </a:solidFill>
              </a:rPr>
              <a:t>3. Word Frequencies with </a:t>
            </a:r>
            <a:r>
              <a:rPr lang="en-US" sz="4200" b="1" dirty="0" err="1">
                <a:solidFill>
                  <a:srgbClr val="0070C0"/>
                </a:solidFill>
              </a:rPr>
              <a:t>TfidfVectorizer</a:t>
            </a:r>
            <a:endParaRPr lang="en-US" sz="4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39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7C4D-D7FA-43A8-9988-2C7BD35A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97" y="136525"/>
            <a:ext cx="5544403" cy="726696"/>
          </a:xfrm>
        </p:spPr>
        <p:txBody>
          <a:bodyPr/>
          <a:lstStyle/>
          <a:p>
            <a:r>
              <a:rPr lang="en-US" dirty="0"/>
              <a:t>How exactly does TF-IDF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FA41-7639-4744-907A-802EAD20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40" y="231072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Sample tables give the count of terms(tokens/words) in two documents</a:t>
            </a:r>
          </a:p>
          <a:p>
            <a:r>
              <a:rPr lang="en-US" dirty="0"/>
              <a:t>TF = (Number of times term t appears in a document)/(Number of terms in the document)</a:t>
            </a:r>
          </a:p>
          <a:p>
            <a:pPr lvl="1"/>
            <a:r>
              <a:rPr lang="en-US" dirty="0"/>
              <a:t>TF(This,Document1) = 1/8</a:t>
            </a:r>
          </a:p>
          <a:p>
            <a:pPr lvl="1"/>
            <a:r>
              <a:rPr lang="en-US" dirty="0"/>
              <a:t>TF(This, Document2)=1/5</a:t>
            </a:r>
          </a:p>
          <a:p>
            <a:r>
              <a:rPr lang="en-US" dirty="0"/>
              <a:t>It denotes the contribution of the word to the document </a:t>
            </a:r>
            <a:r>
              <a:rPr lang="en-US" dirty="0" err="1"/>
              <a:t>i.e</a:t>
            </a:r>
            <a:r>
              <a:rPr lang="en-US" dirty="0"/>
              <a:t> words relevant to the document should be frequent</a:t>
            </a:r>
          </a:p>
          <a:p>
            <a:r>
              <a:rPr lang="en-US" dirty="0"/>
              <a:t>For Example: A document about Messi should contain the word ‘Messi’ in large number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46CE6-ED6F-4293-87EC-4D28627AD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15701" r="13155" b="22293"/>
          <a:stretch/>
        </p:blipFill>
        <p:spPr>
          <a:xfrm>
            <a:off x="5965468" y="1"/>
            <a:ext cx="6190808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0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7C4D-D7FA-43A8-9988-2C7BD35A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exactly does TF-IDF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FA41-7639-4744-907A-802EAD20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96" y="863221"/>
            <a:ext cx="11335603" cy="58582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IDF = log(N/n), where, N is the number of documents and n is the number of documents a term t has appeared in.</a:t>
            </a:r>
          </a:p>
          <a:p>
            <a:pPr marL="0" indent="0">
              <a:buNone/>
            </a:pPr>
            <a:r>
              <a:rPr lang="en-US" dirty="0"/>
              <a:t>    IDF(This) = log(2/2) = 0.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do we explain the reasoning behind IDF? </a:t>
            </a:r>
            <a:r>
              <a:rPr lang="en-US" dirty="0"/>
              <a:t>Ideally, if a word has appeared in all the document, then probably that word is not relevant to a particular document</a:t>
            </a:r>
          </a:p>
          <a:p>
            <a:r>
              <a:rPr lang="en-US" dirty="0"/>
              <a:t> But if it has appeared in a subset of documents then probably the word is of some relevance to the documents it is present in</a:t>
            </a:r>
          </a:p>
          <a:p>
            <a:pPr marL="0" indent="0">
              <a:buNone/>
            </a:pPr>
            <a:r>
              <a:rPr lang="en-US" dirty="0"/>
              <a:t>Let us compute IDF for the word ‘Messi’.</a:t>
            </a:r>
          </a:p>
          <a:p>
            <a:pPr marL="0" indent="0">
              <a:buNone/>
            </a:pPr>
            <a:r>
              <a:rPr lang="en-US" dirty="0"/>
              <a:t>IDF(Messi) = log(2/1) = 0.301.</a:t>
            </a:r>
          </a:p>
          <a:p>
            <a:pPr marL="0" indent="0">
              <a:buNone/>
            </a:pPr>
            <a:r>
              <a:rPr lang="en-US" dirty="0"/>
              <a:t>Now, let us compare the TF-IDF for a common word ‘This’ and a word ‘Messi’</a:t>
            </a:r>
          </a:p>
          <a:p>
            <a:pPr marL="0" indent="0">
              <a:buNone/>
            </a:pPr>
            <a:r>
              <a:rPr lang="en-US" dirty="0"/>
              <a:t>TF-IDF(This,Document1) = (1/8) * (0) = 0               TF-IDF(This, Document2) = (1/5) * (0) = 0</a:t>
            </a:r>
          </a:p>
          <a:p>
            <a:pPr marL="0" indent="0">
              <a:buNone/>
            </a:pPr>
            <a:r>
              <a:rPr lang="en-US" dirty="0"/>
              <a:t>TF-IDF(Messi, Document1) = (4/8)*0.301 = 0.15</a:t>
            </a:r>
          </a:p>
          <a:p>
            <a:r>
              <a:rPr lang="en-US" dirty="0"/>
              <a:t>For Document1, TF-IDF method heavily penalizes the word ‘This’ but assigns greater weight to ‘Messi’. </a:t>
            </a:r>
          </a:p>
          <a:p>
            <a:r>
              <a:rPr lang="en-US" dirty="0"/>
              <a:t>So, ‘Messi’ is an important word for Document1 from the context of the entire corpus</a:t>
            </a:r>
          </a:p>
        </p:txBody>
      </p:sp>
    </p:spTree>
    <p:extLst>
      <p:ext uri="{BB962C8B-B14F-4D97-AF65-F5344CB8AC3E}">
        <p14:creationId xmlns:p14="http://schemas.microsoft.com/office/powerpoint/2010/main" val="3275158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E9451-A4F5-442F-A54A-8EE9AB9EF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221"/>
            <a:ext cx="12128958" cy="568997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DEDCE7-2005-4F79-960B-E3988977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7471"/>
          </a:xfrm>
        </p:spPr>
        <p:txBody>
          <a:bodyPr>
            <a:normAutofit fontScale="90000"/>
          </a:bodyPr>
          <a:lstStyle/>
          <a:p>
            <a:r>
              <a:rPr lang="en-US" sz="4200" b="1" dirty="0">
                <a:solidFill>
                  <a:srgbClr val="0070C0"/>
                </a:solidFill>
              </a:rPr>
              <a:t>3. Word Frequencies with </a:t>
            </a:r>
            <a:r>
              <a:rPr lang="en-US" sz="4200" b="1" dirty="0" err="1">
                <a:solidFill>
                  <a:srgbClr val="0070C0"/>
                </a:solidFill>
              </a:rPr>
              <a:t>TfidfVectorizer</a:t>
            </a:r>
            <a:endParaRPr lang="en-US" sz="4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13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91EC-0974-4F6E-A2E2-5B2C8B3C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148" y="136525"/>
            <a:ext cx="3765852" cy="7266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TF-IDF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EA971E-9BAA-4DDE-A3D6-2BCF6D810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964" y="182692"/>
            <a:ext cx="1199803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 pandas as pd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sklearn.feature_extraction.text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TfidfVectorizer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 Sample data for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data1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"Java is a language for programming that develops a software for several platforms.”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data2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"Python supports multiple programming paradigms and comes up with a large standard library.”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data3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"Go is typed statically compiled language. It was created by Robert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Griesemer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Ken Thompson, and”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                  “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Rob Pike in 2009.”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df1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pd.DataFrame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({'Java': [data1], 'Python': [data2], 'Go': [data2]})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vectorizer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TfidfVectorizer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()</a:t>
            </a:r>
            <a:r>
              <a:rPr lang="en-US" altLang="en-US" sz="2400" dirty="0">
                <a:solidFill>
                  <a:srgbClr val="0070C0"/>
                </a:solidFill>
              </a:rPr>
              <a:t>  </a:t>
            </a:r>
            <a:r>
              <a:rPr lang="en-US" altLang="en-US" sz="2000" dirty="0"/>
              <a:t># Initialize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doc_vec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vectorizer.fit_transform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(df1.iloc[0])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lang="en-US" altLang="en-US" sz="2000" dirty="0"/>
              <a:t># Create </a:t>
            </a:r>
            <a:r>
              <a:rPr lang="en-US" altLang="en-US" sz="2000" dirty="0" err="1"/>
              <a:t>dataFrame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df2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pd.DataFrame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doc_vec.toarray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().transpose(),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index=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vectorizer.get_feature_names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())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df2.columns = df1.columns   </a:t>
            </a:r>
            <a:r>
              <a:rPr lang="en-US" altLang="en-US" sz="2000" dirty="0"/>
              <a:t># Change column headers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print(df2)</a:t>
            </a:r>
          </a:p>
        </p:txBody>
      </p:sp>
    </p:spTree>
    <p:extLst>
      <p:ext uri="{BB962C8B-B14F-4D97-AF65-F5344CB8AC3E}">
        <p14:creationId xmlns:p14="http://schemas.microsoft.com/office/powerpoint/2010/main" val="4081734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5A9D8-E189-4A7C-AE71-812EADA97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94" y="0"/>
            <a:ext cx="5544403" cy="66255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00DF51-CFC7-4EFF-817C-DB612967C3A5}"/>
              </a:ext>
            </a:extLst>
          </p:cNvPr>
          <p:cNvSpPr txBox="1">
            <a:spLocks/>
          </p:cNvSpPr>
          <p:nvPr/>
        </p:nvSpPr>
        <p:spPr>
          <a:xfrm>
            <a:off x="491016" y="0"/>
            <a:ext cx="3765852" cy="72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TF-IDF Example</a:t>
            </a:r>
          </a:p>
        </p:txBody>
      </p:sp>
    </p:spTree>
    <p:extLst>
      <p:ext uri="{BB962C8B-B14F-4D97-AF65-F5344CB8AC3E}">
        <p14:creationId xmlns:p14="http://schemas.microsoft.com/office/powerpoint/2010/main" val="3445031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13F5-1334-4C31-AA70-2742199E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992"/>
            <a:ext cx="10972800" cy="62426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4.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8C8F-3331-4936-8342-B2123210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63" y="821410"/>
            <a:ext cx="11546237" cy="5734373"/>
          </a:xfrm>
        </p:spPr>
        <p:txBody>
          <a:bodyPr/>
          <a:lstStyle/>
          <a:p>
            <a:r>
              <a:rPr lang="en-US" sz="2800" dirty="0">
                <a:latin typeface="Arial Narrow" panose="020B0606020202030204" pitchFamily="34" charset="0"/>
              </a:rPr>
              <a:t>Word2Vec embedding approach, developed by Tomas </a:t>
            </a:r>
            <a:r>
              <a:rPr lang="en-US" sz="2800" dirty="0" err="1">
                <a:latin typeface="Arial Narrow" panose="020B0606020202030204" pitchFamily="34" charset="0"/>
              </a:rPr>
              <a:t>Mikolov</a:t>
            </a:r>
            <a:r>
              <a:rPr lang="en-US" sz="2800" dirty="0">
                <a:latin typeface="Arial Narrow" panose="020B0606020202030204" pitchFamily="34" charset="0"/>
              </a:rPr>
              <a:t>, is considered the state of the art. 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Word2Vec approach uses deep learning and neural networks-based techniques to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convert words into corresponding vectors </a:t>
            </a:r>
            <a:r>
              <a:rPr lang="en-US" sz="2800" dirty="0">
                <a:latin typeface="Arial Narrow" panose="020B0606020202030204" pitchFamily="34" charset="0"/>
              </a:rPr>
              <a:t>in such a way that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semantically similar vectors are close to each other in N-dimensional space</a:t>
            </a:r>
            <a:r>
              <a:rPr lang="en-US" sz="2800" dirty="0">
                <a:latin typeface="Arial Narrow" panose="020B0606020202030204" pitchFamily="34" charset="0"/>
              </a:rPr>
              <a:t>, where N refers to the dimensions of the vector.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Word2Vec returns some astonishing results. 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Word2Vec's ability to maintain semantic relation is reflected by a classic example: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If you have a vector for the word "King" and you remove the vector represented by the word "Man" from the "King" and add "Women" to it, you get a vector which is close to the "Queen" vector. This relation is commonly represented as: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    King - Man + Women = Queen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57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2056-5463-4E92-9EC7-1E2E1D5E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47" y="896663"/>
            <a:ext cx="6779701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These models are shallow two layer neural networks having one input layer, one hidden layer and one output layer. 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Word2Vec utilizes two architectures :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) CBOW (Continuous Bag of Words)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CBOW model predicts the current word given context words within specific window.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The input layer contains the context words and the output layer contains the current word.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The hidden layer contains the number of dimensions in which we want to represent current word present at the output layer.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A6867-B90B-427F-B690-71D4B2A20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00" y="1194022"/>
            <a:ext cx="5348347" cy="40754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BD29B77-E2F7-4AA4-A5C4-5386C531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992"/>
            <a:ext cx="10972800" cy="62426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4. Word2Vec</a:t>
            </a:r>
          </a:p>
        </p:txBody>
      </p:sp>
    </p:spTree>
    <p:extLst>
      <p:ext uri="{BB962C8B-B14F-4D97-AF65-F5344CB8AC3E}">
        <p14:creationId xmlns:p14="http://schemas.microsoft.com/office/powerpoint/2010/main" val="273104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D9AC-C963-492B-B984-918E85B9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Tokenization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EFD3-B405-4F49-823D-D5DA2C2E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Frequency Distribution Plot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import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matplotlib.pyplot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as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plt</a:t>
            </a:r>
            <a:endParaRPr lang="en-US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fdist.plot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(30,cumulative=False)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plt.show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5F9FA-50E4-47A5-AA0B-8839EDD8E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34" y="2329443"/>
            <a:ext cx="5917485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04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ECD2-D44E-4123-8519-05059E28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38" y="1662194"/>
            <a:ext cx="6814088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(ii) Skip Gram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Skip gram predicts the surrounding context words within specific window given current word.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The input layer contains the current word and the output layer contains the context words.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The hidden layer contains the number of dimensions in which we want to represent current word present at the input layer.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B3E47-1275-45CC-847C-8B5ACE853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47" y="2025732"/>
            <a:ext cx="5301228" cy="36254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4BC910-E467-4535-9F80-C8AE9E68FE29}"/>
              </a:ext>
            </a:extLst>
          </p:cNvPr>
          <p:cNvSpPr/>
          <p:nvPr/>
        </p:nvSpPr>
        <p:spPr>
          <a:xfrm>
            <a:off x="627681" y="5232384"/>
            <a:ext cx="101281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The basic idea of word embedding is words that occur in similar context tend to be closer to each other in vector space.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For generating word vectors in Python, modules needed are </a:t>
            </a:r>
            <a:r>
              <a:rPr lang="en-US" sz="2000" dirty="0" err="1"/>
              <a:t>nltk</a:t>
            </a:r>
            <a:r>
              <a:rPr lang="en-US" sz="2000" dirty="0"/>
              <a:t> and </a:t>
            </a:r>
            <a:r>
              <a:rPr lang="en-US" sz="2000" dirty="0" err="1"/>
              <a:t>gensim</a:t>
            </a:r>
            <a:r>
              <a:rPr lang="en-US" sz="2000" dirty="0"/>
              <a:t>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9D5AFB-4DF0-47D7-9170-029C8E38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992"/>
            <a:ext cx="10972800" cy="62426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4. Word2Vec</a:t>
            </a:r>
          </a:p>
        </p:txBody>
      </p:sp>
    </p:spTree>
    <p:extLst>
      <p:ext uri="{BB962C8B-B14F-4D97-AF65-F5344CB8AC3E}">
        <p14:creationId xmlns:p14="http://schemas.microsoft.com/office/powerpoint/2010/main" val="3691513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422A-C0A0-474F-9F7E-B69F37E6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75289"/>
          </a:xfrm>
        </p:spPr>
        <p:txBody>
          <a:bodyPr/>
          <a:lstStyle/>
          <a:p>
            <a:r>
              <a:rPr lang="en-US" b="1" dirty="0"/>
              <a:t>Word Embedding using Word2Vec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0432-4213-4248-A14B-3C749373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2273"/>
            <a:ext cx="10972800" cy="4525963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https://www.geeksforgeeks.org/python-word-embedding-using-word2vec/</a:t>
            </a:r>
            <a:endParaRPr lang="en-US" sz="2800" dirty="0"/>
          </a:p>
          <a:p>
            <a:r>
              <a:rPr lang="en-US" sz="2800" dirty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1096578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7C4D-D7FA-43A8-9988-2C7BD35A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Co-Occurrence Matrix with a fixed context 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FA41-7639-4744-907A-802EAD20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big idea</a:t>
            </a:r>
            <a:r>
              <a:rPr lang="en-US" dirty="0"/>
              <a:t> – Similar words tend to occur together and will have similar context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For example </a:t>
            </a:r>
            <a:r>
              <a:rPr lang="en-US" dirty="0"/>
              <a:t>– Apple is a fruit. Mango is a fruit.</a:t>
            </a:r>
            <a:br>
              <a:rPr lang="en-US" dirty="0"/>
            </a:br>
            <a:r>
              <a:rPr lang="en-US" dirty="0"/>
              <a:t>Apple and mango tend to have a similar context i.e. fruit.</a:t>
            </a:r>
          </a:p>
          <a:p>
            <a:r>
              <a:rPr lang="en-US" dirty="0"/>
              <a:t>How a co-occurrence matrix is constructed:</a:t>
            </a:r>
          </a:p>
          <a:p>
            <a:pPr marL="0" indent="0">
              <a:buNone/>
            </a:pPr>
            <a:r>
              <a:rPr lang="en-US" dirty="0"/>
              <a:t>Using two concepts– Co-Occurrence and Context Window.</a:t>
            </a:r>
          </a:p>
          <a:p>
            <a:pPr lvl="1"/>
            <a:r>
              <a:rPr lang="en-US" dirty="0"/>
              <a:t>Co-occurrence – For a given corpus, the co-occurrence of a pair of words say w1 and w2 is </a:t>
            </a:r>
            <a:r>
              <a:rPr lang="en-US" dirty="0">
                <a:solidFill>
                  <a:srgbClr val="0070C0"/>
                </a:solidFill>
              </a:rPr>
              <a:t>the number of times they have appeared together in a Context Window</a:t>
            </a:r>
          </a:p>
          <a:p>
            <a:pPr lvl="1"/>
            <a:r>
              <a:rPr lang="en-US" dirty="0"/>
              <a:t>Context Window – Context window is specified by a number and the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E46DF-3B18-4395-A36B-899293A82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7" y="1257157"/>
            <a:ext cx="10981179" cy="72669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27E1E0-FCB7-4675-A948-AECA4DC2FF0A}"/>
              </a:ext>
            </a:extLst>
          </p:cNvPr>
          <p:cNvSpPr/>
          <p:nvPr/>
        </p:nvSpPr>
        <p:spPr>
          <a:xfrm>
            <a:off x="773567" y="2240639"/>
            <a:ext cx="105747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The green words are a 2 (around) context window for the word ‘Fox’ and for calculating the co-occurrence only these words will be counted.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Context window for the word ‘Over’.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DC04FB-D569-4502-962C-01CB2030B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6" y="3988902"/>
            <a:ext cx="10705419" cy="78008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03E805-C733-43E6-A1B0-3BE5318605E1}"/>
              </a:ext>
            </a:extLst>
          </p:cNvPr>
          <p:cNvSpPr txBox="1">
            <a:spLocks/>
          </p:cNvSpPr>
          <p:nvPr/>
        </p:nvSpPr>
        <p:spPr>
          <a:xfrm>
            <a:off x="703997" y="288925"/>
            <a:ext cx="10515600" cy="72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Co-Occurrence Matrix with a fixed context window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26052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FA41-7639-4744-907A-802EAD20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corpus to calculate a co-occurrence matrix</a:t>
            </a:r>
          </a:p>
          <a:p>
            <a:r>
              <a:rPr lang="en-US" dirty="0"/>
              <a:t>Corpus = He is not lazy. He is intelligent. He is smart.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2583D-0F29-43F6-878B-A84202E7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7" y="2242971"/>
            <a:ext cx="11187265" cy="44785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5FC4E3-B298-4A86-AB1A-4DB11FE0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97" y="136525"/>
            <a:ext cx="10515600" cy="726696"/>
          </a:xfrm>
        </p:spPr>
        <p:txBody>
          <a:bodyPr>
            <a:normAutofit/>
          </a:bodyPr>
          <a:lstStyle/>
          <a:p>
            <a:r>
              <a:rPr lang="en-US" b="1" dirty="0"/>
              <a:t>Co-Occurrence Matrix with a fixed context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93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FA41-7639-4744-907A-802EAD20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97" y="1156884"/>
            <a:ext cx="11417246" cy="4351338"/>
          </a:xfrm>
        </p:spPr>
        <p:txBody>
          <a:bodyPr/>
          <a:lstStyle/>
          <a:p>
            <a:r>
              <a:rPr lang="en-US" dirty="0"/>
              <a:t>Red box- It is the number of times ‘He’ and ‘is’ have appeared in the context window 2 and it can be seen that the count turns out to be 4</a:t>
            </a:r>
          </a:p>
          <a:p>
            <a:r>
              <a:rPr lang="en-US" dirty="0"/>
              <a:t>The below table will help you visualize the count</a:t>
            </a:r>
          </a:p>
          <a:p>
            <a:r>
              <a:rPr lang="en-US" dirty="0"/>
              <a:t>The word ‘lazy’ has never appeared with ‘intelligent’ in the context window and therefore has been assigned 0 in the blue box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BDFF1-F018-49F0-B2E2-AD151E1F7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" y="3359102"/>
            <a:ext cx="12059382" cy="32147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977816-5CCA-435C-BD8F-03B24952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97" y="136525"/>
            <a:ext cx="10515600" cy="726696"/>
          </a:xfrm>
        </p:spPr>
        <p:txBody>
          <a:bodyPr>
            <a:normAutofit/>
          </a:bodyPr>
          <a:lstStyle/>
          <a:p>
            <a:r>
              <a:rPr lang="en-US" b="1" dirty="0"/>
              <a:t>Co-Occurrence Matrix with a fixed context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91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7C4D-D7FA-43A8-9988-2C7BD35A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Variations of Co-occurrence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FA41-7639-4744-907A-802EAD20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97" y="979715"/>
            <a:ext cx="11433574" cy="5741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V unique words in the corpus. So Vocabulary size = V. </a:t>
            </a:r>
          </a:p>
          <a:p>
            <a:r>
              <a:rPr lang="en-US" dirty="0"/>
              <a:t>The columns of the Co-occurrence matrix form the </a:t>
            </a:r>
            <a:r>
              <a:rPr lang="en-US" i="1" dirty="0"/>
              <a:t>context word</a:t>
            </a:r>
            <a:r>
              <a:rPr lang="en-US" dirty="0"/>
              <a:t>s. </a:t>
            </a:r>
          </a:p>
          <a:p>
            <a:r>
              <a:rPr lang="en-US" dirty="0"/>
              <a:t>The different variations of Co-Occurrence Matrix are:</a:t>
            </a:r>
          </a:p>
          <a:p>
            <a:r>
              <a:rPr lang="en-US" dirty="0"/>
              <a:t>A co-occurrence matrix of size V X V. </a:t>
            </a:r>
          </a:p>
          <a:p>
            <a:pPr lvl="1"/>
            <a:r>
              <a:rPr lang="en-US" dirty="0"/>
              <a:t>Even for a decent corpus V gets very large and difficult to handle. </a:t>
            </a:r>
          </a:p>
          <a:p>
            <a:pPr lvl="1"/>
            <a:r>
              <a:rPr lang="en-US" dirty="0"/>
              <a:t>This architecture is never preferred in practice.</a:t>
            </a:r>
          </a:p>
          <a:p>
            <a:r>
              <a:rPr lang="en-US" dirty="0"/>
              <a:t>A co-occurrence matrix of size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 X N where N is a subset of V </a:t>
            </a:r>
            <a:r>
              <a:rPr lang="en-US" dirty="0"/>
              <a:t>and can be obtained by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removing irrelevant words like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stopwords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etc. for example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is still very large and presents computational difficulties</a:t>
            </a:r>
          </a:p>
          <a:p>
            <a:pPr lvl="1"/>
            <a:r>
              <a:rPr lang="en-US" dirty="0"/>
              <a:t>This co-occurrence matrix is not the word vector representation </a:t>
            </a:r>
          </a:p>
          <a:p>
            <a:pPr lvl="1"/>
            <a:r>
              <a:rPr lang="en-US" dirty="0"/>
              <a:t>Instead, this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Co-occurrence matrix is decomposed using techniques like PCA, SVD etc. into factors and combination of these factors to </a:t>
            </a:r>
            <a:r>
              <a:rPr lang="en-US" dirty="0"/>
              <a:t>form the word vector representation</a:t>
            </a:r>
          </a:p>
          <a:p>
            <a:pPr lvl="1"/>
            <a:r>
              <a:rPr lang="en-US" dirty="0"/>
              <a:t>For example, you perform PCA on the above matrix of size VXV. You will obtain V principal components</a:t>
            </a:r>
          </a:p>
          <a:p>
            <a:pPr lvl="2"/>
            <a:r>
              <a:rPr lang="en-US" dirty="0"/>
              <a:t>You can choose k components out of these V components. So, the new matrix will be of the form V X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79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7C4D-D7FA-43A8-9988-2C7BD35A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Variations of Co-occurrence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FA41-7639-4744-907A-802EAD20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word, instead of being represented in V dimensions will be represented in k dimensions while still capturing almost the same semantic meaning </a:t>
            </a:r>
          </a:p>
          <a:p>
            <a:r>
              <a:rPr lang="en-US" dirty="0"/>
              <a:t>So, what PCA does at the back is decompose Co-Occurrence matrix into three matrices, U,S and V</a:t>
            </a:r>
          </a:p>
          <a:p>
            <a:r>
              <a:rPr lang="en-US" dirty="0"/>
              <a:t>What is of importance is that dot product of U and S gives the word vector representation and V gives the word context representation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7D2BE-02D3-4914-8075-4715D8BC5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65" y="4071836"/>
            <a:ext cx="10859138" cy="21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69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7C4D-D7FA-43A8-9988-2C7BD35A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FA41-7639-4744-907A-802EAD20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language model which is based on determining probability based on the count of the sequence of words can be called as </a:t>
            </a:r>
            <a:r>
              <a:rPr lang="en-US" b="1" dirty="0"/>
              <a:t>N-gram language model</a:t>
            </a:r>
            <a:r>
              <a:rPr lang="en-US" dirty="0"/>
              <a:t>. </a:t>
            </a:r>
          </a:p>
          <a:p>
            <a:r>
              <a:rPr lang="en-US" dirty="0"/>
              <a:t>The sequence of words can be 2 words, 3 words, 4 words…n-words etc. </a:t>
            </a:r>
          </a:p>
          <a:p>
            <a:endParaRPr lang="en-US" dirty="0"/>
          </a:p>
          <a:p>
            <a:r>
              <a:rPr lang="en-US" dirty="0"/>
              <a:t>Based on the count of words, N-gram can be:</a:t>
            </a:r>
          </a:p>
          <a:p>
            <a:endParaRPr lang="en-US" dirty="0"/>
          </a:p>
          <a:p>
            <a:pPr marL="852488" lvl="1" indent="-395288">
              <a:buFont typeface="Wingdings" panose="05000000000000000000" pitchFamily="2" charset="2"/>
              <a:buChar char="§"/>
            </a:pPr>
            <a:r>
              <a:rPr lang="en-US" b="1" dirty="0"/>
              <a:t>Unigram</a:t>
            </a:r>
            <a:r>
              <a:rPr lang="en-US" dirty="0"/>
              <a:t>: Sequence of just 1 word</a:t>
            </a:r>
          </a:p>
          <a:p>
            <a:pPr marL="852488" lvl="1" indent="-395288">
              <a:buFont typeface="Wingdings" panose="05000000000000000000" pitchFamily="2" charset="2"/>
              <a:buChar char="§"/>
            </a:pPr>
            <a:r>
              <a:rPr lang="en-US" b="1" dirty="0"/>
              <a:t>Bigram</a:t>
            </a:r>
            <a:r>
              <a:rPr lang="en-US" dirty="0"/>
              <a:t>: Sequence of 2 words</a:t>
            </a:r>
          </a:p>
          <a:p>
            <a:pPr marL="852488" lvl="1" indent="-395288">
              <a:buFont typeface="Wingdings" panose="05000000000000000000" pitchFamily="2" charset="2"/>
              <a:buChar char="§"/>
            </a:pPr>
            <a:r>
              <a:rPr lang="en-US" b="1" dirty="0"/>
              <a:t>Trigram</a:t>
            </a:r>
            <a:r>
              <a:rPr lang="en-US" dirty="0"/>
              <a:t>: Sequence of 3 words</a:t>
            </a:r>
          </a:p>
          <a:p>
            <a:pPr marL="852488" lvl="1" indent="-395288">
              <a:buFont typeface="Wingdings" panose="05000000000000000000" pitchFamily="2" charset="2"/>
              <a:buChar char="§"/>
            </a:pPr>
            <a:r>
              <a:rPr lang="en-US" dirty="0"/>
              <a:t>…so on and so forth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87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7C4D-D7FA-43A8-9988-2C7BD35A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Unigram Language Model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FA41-7639-4744-907A-802EAD20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Let’s say we want to determine the probability of the sentence, “Which is the best car insurance package”</a:t>
            </a:r>
          </a:p>
          <a:p>
            <a:r>
              <a:rPr lang="en-US" dirty="0"/>
              <a:t>Based on Unigram language model, probability can be calculated as following:</a:t>
            </a:r>
          </a:p>
          <a:p>
            <a:pPr marL="0" indent="0">
              <a:buNone/>
            </a:pPr>
            <a:r>
              <a:rPr lang="en-US" dirty="0"/>
              <a:t>   P(“Which is best car insurance package”)= P(which)P(is)…P(insurance)P(package) </a:t>
            </a:r>
          </a:p>
          <a:p>
            <a:endParaRPr lang="en-US" dirty="0"/>
          </a:p>
          <a:p>
            <a:r>
              <a:rPr lang="en-US" dirty="0"/>
              <a:t>Above represents product of probability of occurrence of each of the words in the corpus. The probability of any word, </a:t>
            </a:r>
            <a:r>
              <a:rPr lang="en-US" dirty="0" err="1"/>
              <a:t>wi</a:t>
            </a:r>
            <a:r>
              <a:rPr lang="en-US" dirty="0"/>
              <a:t> can be </a:t>
            </a:r>
            <a:r>
              <a:rPr lang="en-US" dirty="0" err="1"/>
              <a:t>calcuted</a:t>
            </a:r>
            <a:r>
              <a:rPr lang="en-US" dirty="0"/>
              <a:t> as following:</a:t>
            </a:r>
          </a:p>
          <a:p>
            <a:pPr marL="0" indent="0">
              <a:buNone/>
            </a:pPr>
            <a:r>
              <a:rPr lang="en-US" dirty="0"/>
              <a:t>    P(</a:t>
            </a:r>
            <a:r>
              <a:rPr lang="en-US" dirty="0" err="1"/>
              <a:t>wi</a:t>
            </a:r>
            <a:r>
              <a:rPr lang="en-US" dirty="0"/>
              <a:t>)=c(</a:t>
            </a:r>
            <a:r>
              <a:rPr lang="en-US" dirty="0" err="1"/>
              <a:t>wi</a:t>
            </a:r>
            <a:r>
              <a:rPr lang="en-US" dirty="0"/>
              <a:t>)/c(w)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wi</a:t>
            </a:r>
            <a:r>
              <a:rPr lang="en-US" dirty="0"/>
              <a:t> is </a:t>
            </a:r>
            <a:r>
              <a:rPr lang="en-US" dirty="0" err="1"/>
              <a:t>ith</a:t>
            </a:r>
            <a:r>
              <a:rPr lang="en-US" dirty="0"/>
              <a:t> word, c(</a:t>
            </a:r>
            <a:r>
              <a:rPr lang="en-US" dirty="0" err="1"/>
              <a:t>wi</a:t>
            </a:r>
            <a:r>
              <a:rPr lang="en-US" dirty="0"/>
              <a:t>) is count of </a:t>
            </a:r>
            <a:r>
              <a:rPr lang="en-US" dirty="0" err="1"/>
              <a:t>wi</a:t>
            </a:r>
            <a:r>
              <a:rPr lang="en-US" dirty="0"/>
              <a:t> in the corpus, and c(w) is count of all the words.</a:t>
            </a:r>
          </a:p>
        </p:txBody>
      </p:sp>
    </p:spTree>
    <p:extLst>
      <p:ext uri="{BB962C8B-B14F-4D97-AF65-F5344CB8AC3E}">
        <p14:creationId xmlns:p14="http://schemas.microsoft.com/office/powerpoint/2010/main" val="40907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A93E-B9C4-4B1B-81DA-33CE63FD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Tokenize Non-English Languages Text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7706-1B2C-40C7-B4B2-DB8672237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To tokenize other languages, you can specify the language like this: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A9A5AD-65E9-42F0-87FD-0ED2BC8EFDFC}"/>
              </a:ext>
            </a:extLst>
          </p:cNvPr>
          <p:cNvSpPr/>
          <p:nvPr/>
        </p:nvSpPr>
        <p:spPr>
          <a:xfrm>
            <a:off x="609600" y="2959133"/>
            <a:ext cx="11152910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from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nltk.tokenize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import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sent_tokenize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mytext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= "Bonjour M. Adam, comment allez-vous? J'espère que tout va bien. Aujourd'hui est un bon jour."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print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sent_tokenize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mytext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, "french"))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The </a:t>
            </a:r>
            <a:r>
              <a:rPr kumimoji="0" lang="fr-F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result</a:t>
            </a: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</a:t>
            </a:r>
            <a:r>
              <a:rPr kumimoji="0" lang="fr-F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will</a:t>
            </a: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</a:t>
            </a:r>
            <a:r>
              <a:rPr kumimoji="0" lang="fr-F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be</a:t>
            </a: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like </a:t>
            </a:r>
            <a:r>
              <a:rPr kumimoji="0" lang="fr-F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this</a:t>
            </a: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['Bonjour M. Adam, comment allez-vous?', "J'espère que tout va bien.", "Aujourd'hui est un bon jour."]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5885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46C7-204D-4B98-823A-B350BC8C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Bigram Language Model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1DDFD-D854-4611-948A-982C23A9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97" y="609599"/>
            <a:ext cx="10515600" cy="50153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Bigram language model, the probability can be determined as following:</a:t>
            </a:r>
          </a:p>
          <a:p>
            <a:pPr marL="457200" lvl="1" indent="0">
              <a:buNone/>
            </a:pPr>
            <a:r>
              <a:rPr lang="en-US" dirty="0"/>
              <a:t>P(“Which is best car insurance package”)= P(which/</a:t>
            </a:r>
            <a:r>
              <a:rPr lang="en-US" dirty="0" err="1"/>
              <a:t>startOfSentence</a:t>
            </a:r>
            <a:r>
              <a:rPr lang="en-US" dirty="0"/>
              <a:t>)P(is/which)P(best/is)..P(</a:t>
            </a:r>
            <a:r>
              <a:rPr lang="en-US" dirty="0" err="1"/>
              <a:t>endOfSentence</a:t>
            </a:r>
            <a:r>
              <a:rPr lang="en-US" dirty="0"/>
              <a:t>/package)</a:t>
            </a:r>
          </a:p>
          <a:p>
            <a:pPr marL="0" indent="0">
              <a:buNone/>
            </a:pPr>
            <a:r>
              <a:rPr lang="en-US" dirty="0"/>
              <a:t>The following represents example of how to calculate each of the probabilities:</a:t>
            </a:r>
          </a:p>
          <a:p>
            <a:pPr marL="457200" lvl="1" indent="0">
              <a:buNone/>
            </a:pPr>
            <a:r>
              <a:rPr lang="en-US" dirty="0"/>
              <a:t>P(car/best)=P(best car)/P(best)</a:t>
            </a:r>
          </a:p>
          <a:p>
            <a:r>
              <a:rPr lang="en-US" dirty="0"/>
              <a:t>The above can also be calculated as following:</a:t>
            </a:r>
          </a:p>
          <a:p>
            <a:pPr marL="457200" lvl="1" indent="0">
              <a:buNone/>
            </a:pPr>
            <a:r>
              <a:rPr lang="en-US" dirty="0"/>
              <a:t>P(car/best)= c(best car)/c(best)</a:t>
            </a:r>
          </a:p>
          <a:p>
            <a:r>
              <a:rPr lang="en-US" dirty="0"/>
              <a:t>The above could be read as: Probability of word “car” given word “best” has occurred is probability of word “best car” divided by probability of word “best”. </a:t>
            </a:r>
          </a:p>
          <a:p>
            <a:r>
              <a:rPr lang="en-US" dirty="0"/>
              <a:t>Alternatively, Probability of word “car” given word “best” has occurred is count of word “best car” divided by count of word “best”.</a:t>
            </a:r>
          </a:p>
          <a:p>
            <a:r>
              <a:rPr lang="en-US" dirty="0"/>
              <a:t>The probability of any word given previous word, </a:t>
            </a:r>
            <a:r>
              <a:rPr lang="en-US" dirty="0" err="1"/>
              <a:t>wi</a:t>
            </a:r>
            <a:r>
              <a:rPr lang="en-US" dirty="0"/>
              <a:t>/wi−1 can be calculated as following: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CE67E-6B91-4EE0-B794-0C9519E4E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38" y="5335095"/>
            <a:ext cx="4497276" cy="12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9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A54B-0685-48AD-A33A-6519FBC4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Narrow" panose="020B0606020202030204" pitchFamily="34" charset="0"/>
              </a:rPr>
              <a:t>Stopwords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2DF5-48B1-41CF-9398-860A0E4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020902"/>
            <a:ext cx="10972800" cy="4525963"/>
          </a:xfrm>
        </p:spPr>
        <p:txBody>
          <a:bodyPr/>
          <a:lstStyle/>
          <a:p>
            <a:r>
              <a:rPr lang="en-US" sz="2400" dirty="0" err="1">
                <a:latin typeface="Arial Narrow" panose="020B0606020202030204" pitchFamily="34" charset="0"/>
              </a:rPr>
              <a:t>Stopwords</a:t>
            </a:r>
            <a:r>
              <a:rPr lang="en-US" sz="2400" dirty="0">
                <a:latin typeface="Arial Narrow" panose="020B0606020202030204" pitchFamily="34" charset="0"/>
              </a:rPr>
              <a:t> considered as noise in the text. Text may contain stop words such as is, am, are, this, a, an, the, etc.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In NLTK for removing </a:t>
            </a:r>
            <a:r>
              <a:rPr lang="en-US" sz="2400" dirty="0" err="1">
                <a:latin typeface="Arial Narrow" panose="020B0606020202030204" pitchFamily="34" charset="0"/>
              </a:rPr>
              <a:t>stopwords</a:t>
            </a:r>
            <a:r>
              <a:rPr lang="en-US" sz="2400" dirty="0">
                <a:latin typeface="Arial Narrow" panose="020B0606020202030204" pitchFamily="34" charset="0"/>
              </a:rPr>
              <a:t>, you need to create a list of </a:t>
            </a:r>
            <a:r>
              <a:rPr lang="en-US" sz="2400" dirty="0" err="1">
                <a:latin typeface="Arial Narrow" panose="020B0606020202030204" pitchFamily="34" charset="0"/>
              </a:rPr>
              <a:t>stopwords</a:t>
            </a:r>
            <a:r>
              <a:rPr lang="en-US" sz="2400" dirty="0">
                <a:latin typeface="Arial Narrow" panose="020B0606020202030204" pitchFamily="34" charset="0"/>
              </a:rPr>
              <a:t> and filter out your list of tokens from these words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B894C1-4055-4B8A-B393-D9D524E292F9}"/>
              </a:ext>
            </a:extLst>
          </p:cNvPr>
          <p:cNvSpPr/>
          <p:nvPr/>
        </p:nvSpPr>
        <p:spPr>
          <a:xfrm>
            <a:off x="609599" y="3130818"/>
            <a:ext cx="1064029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nltk.corpus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import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stopwords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stop_words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=set(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stopwords.words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english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print(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stop_words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1E7C1-969C-46A3-A50A-A1FDE1E5D6AE}"/>
              </a:ext>
            </a:extLst>
          </p:cNvPr>
          <p:cNvSpPr/>
          <p:nvPr/>
        </p:nvSpPr>
        <p:spPr>
          <a:xfrm>
            <a:off x="498764" y="4638924"/>
            <a:ext cx="10751127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{'their', 'then', 'not', 'ma', 'here', 'other', 'won', 'up',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weren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'being', 'we', 'those', 'an', 'them', 'which', 'him', 'so', 'yourselves', 'what', 'own', 'has', 'should', 'above', 'in', 'myself', 'against', 'that', 'before', 't', 'just', 'into', 'about', 'most', 'd', 'where', 'our', 'or', 'such', 'ours', 'of',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doesn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'further',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needn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'now', 'some', 'too',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hasn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'more', 'the', 'yours', 'her', 'below', 'same', 'how', 'very', 'is', 'did', 'you', 'his', 'when', 'few', 'does', 'down', 'yourself',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'do', 'both',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'have', 'itself',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shouldn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'through', 'themselves', 'o',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didn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've', 'm', 'off', 'out', 'but', 'and', 'doing', 'any', 'nor', 'over', 'had', 'because', 'himself', 'theirs', 'me', 'by', 'she', 'whom', 'hers', 're',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hadn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'who', 'he', 'my', 'if', 'will', 'are', 'why', 'from', 'am', 'with', 'been', 'its', 'ourselves',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couldn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'a',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'under', 'll', 'on', 'y', 'can', 'they', 'than', 'after',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wouldn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'each', 'once',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mightn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'for', 'this', 'these', 's', 'only', 'haven', 'having', 'all', 'don', 'it', 'there', 'until', 'again', 'to', 'while', 'be', 'no', 'during', 'herself', 'as',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mustn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'between', 'was', 'at', 'your', 'were',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wasn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211623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FE2C-0610-4BF8-81BF-02126411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Narrow" panose="020B0606020202030204" pitchFamily="34" charset="0"/>
              </a:rPr>
              <a:t>Stopwords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493F-5C9F-41AE-BF54-A37351459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9365672" cy="277692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filtered_sent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=[]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for w in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tokenized_sent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   if w not in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stop_words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filtered_sent.append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(w)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print("Tokenized Sentence:",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tokenized_sent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print("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Filterd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Sentence:",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filtered_sent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E48A5C-1117-4659-90BA-825DBC6C8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4605986"/>
            <a:ext cx="9365673" cy="7078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Tokenized Sentence: ['Hello', 'Mr.', 'Smith', ',', 'how', 'are', 'you', 'doing', 'today', '?’]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Filterd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Sentence: ['Hello', 'Mr.', 'Smith', ',', 'today', '?'] </a:t>
            </a:r>
          </a:p>
        </p:txBody>
      </p:sp>
    </p:spTree>
    <p:extLst>
      <p:ext uri="{BB962C8B-B14F-4D97-AF65-F5344CB8AC3E}">
        <p14:creationId xmlns:p14="http://schemas.microsoft.com/office/powerpoint/2010/main" val="371775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D3E2-C793-4D2E-8606-4058ED2A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 Narrow" panose="020B0606020202030204" pitchFamily="34" charset="0"/>
              </a:rPr>
              <a:t>Get Synonyms From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F095-1249-4237-AB30-8395E7E6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WordNet is a database built for natural language processing</a:t>
            </a:r>
          </a:p>
          <a:p>
            <a:r>
              <a:rPr lang="en-US" dirty="0">
                <a:latin typeface="Arial Narrow" panose="020B0606020202030204" pitchFamily="34" charset="0"/>
              </a:rPr>
              <a:t>It includes groups of synonyms and a brief definition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0B28C-BB46-4C11-AAE1-8D94262A0C44}"/>
              </a:ext>
            </a:extLst>
          </p:cNvPr>
          <p:cNvSpPr/>
          <p:nvPr/>
        </p:nvSpPr>
        <p:spPr>
          <a:xfrm>
            <a:off x="763362" y="3099629"/>
            <a:ext cx="8174181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nltk.corpus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 import wordnet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syn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wordnet.synsets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("pain")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print(syn[0].definition())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/>
              </a:rPr>
              <a:t>print(syn[0].examples())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3AAE7-D335-463A-BB86-DF46D7EE45E5}"/>
              </a:ext>
            </a:extLst>
          </p:cNvPr>
          <p:cNvSpPr/>
          <p:nvPr/>
        </p:nvSpPr>
        <p:spPr>
          <a:xfrm>
            <a:off x="763362" y="5331107"/>
            <a:ext cx="60960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symptom of some physical hurt or disorder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['the patient developed severe pain and distension']</a:t>
            </a:r>
          </a:p>
        </p:txBody>
      </p:sp>
    </p:spTree>
    <p:extLst>
      <p:ext uri="{BB962C8B-B14F-4D97-AF65-F5344CB8AC3E}">
        <p14:creationId xmlns:p14="http://schemas.microsoft.com/office/powerpoint/2010/main" val="423855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10826</TotalTime>
  <Words>4683</Words>
  <Application>Microsoft Office PowerPoint</Application>
  <PresentationFormat>Widescreen</PresentationFormat>
  <Paragraphs>478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Arial Narrow</vt:lpstr>
      <vt:lpstr>Arial Unicode MS</vt:lpstr>
      <vt:lpstr>Calibri</vt:lpstr>
      <vt:lpstr>Calibri Light</vt:lpstr>
      <vt:lpstr>Wingdings</vt:lpstr>
      <vt:lpstr>Office Theme</vt:lpstr>
      <vt:lpstr>1_Default Design</vt:lpstr>
      <vt:lpstr>1_Office Theme</vt:lpstr>
      <vt:lpstr>NLP  Core using NLTK</vt:lpstr>
      <vt:lpstr>Tokenization</vt:lpstr>
      <vt:lpstr>Tokenization</vt:lpstr>
      <vt:lpstr>Tokenization</vt:lpstr>
      <vt:lpstr>Tokenization</vt:lpstr>
      <vt:lpstr>Tokenize Non-English Languages Text </vt:lpstr>
      <vt:lpstr>Stopwords </vt:lpstr>
      <vt:lpstr>Stopwords</vt:lpstr>
      <vt:lpstr>Get Synonyms From WordNet</vt:lpstr>
      <vt:lpstr>Get Synonyms From WordNet</vt:lpstr>
      <vt:lpstr>Get Antonyms From WordNet</vt:lpstr>
      <vt:lpstr>NLTK Word Stemming </vt:lpstr>
      <vt:lpstr>Lemmatizing Words Using WordNet</vt:lpstr>
      <vt:lpstr>Lemmatizing Words Using WordNet</vt:lpstr>
      <vt:lpstr>Part of speech tagging (POS)</vt:lpstr>
      <vt:lpstr>PowerPoint Presentation</vt:lpstr>
      <vt:lpstr>Named entity recognition </vt:lpstr>
      <vt:lpstr>PowerPoint Presentation</vt:lpstr>
      <vt:lpstr>PowerPoint Presentation</vt:lpstr>
      <vt:lpstr>Chunking </vt:lpstr>
      <vt:lpstr>What are Word Embeddings?</vt:lpstr>
      <vt:lpstr>What are Word Embeddings?</vt:lpstr>
      <vt:lpstr>1. One-hot encoding (CountVectorizing)</vt:lpstr>
      <vt:lpstr>Example I</vt:lpstr>
      <vt:lpstr>Example I</vt:lpstr>
      <vt:lpstr>Example II</vt:lpstr>
      <vt:lpstr>Example II</vt:lpstr>
      <vt:lpstr>PowerPoint Presentation</vt:lpstr>
      <vt:lpstr>Example II</vt:lpstr>
      <vt:lpstr>Example II</vt:lpstr>
      <vt:lpstr>2. Bag of Words (BOW)</vt:lpstr>
      <vt:lpstr>2. Bag of Words (BOW)</vt:lpstr>
      <vt:lpstr>2. BOW</vt:lpstr>
      <vt:lpstr>PowerPoint Presentation</vt:lpstr>
      <vt:lpstr>PowerPoint Presentation</vt:lpstr>
      <vt:lpstr>PowerPoint Presentation</vt:lpstr>
      <vt:lpstr>CountVectorizer</vt:lpstr>
      <vt:lpstr>3. Word Frequencies with TfidfVectorizer</vt:lpstr>
      <vt:lpstr>PowerPoint Presentation</vt:lpstr>
      <vt:lpstr>3. Word Frequencies with TfidfVectorizer</vt:lpstr>
      <vt:lpstr>PowerPoint Presentation</vt:lpstr>
      <vt:lpstr>3. Word Frequencies with TfidfVectorizer</vt:lpstr>
      <vt:lpstr>How exactly does TF-IDF work?</vt:lpstr>
      <vt:lpstr>How exactly does TF-IDF work?</vt:lpstr>
      <vt:lpstr>3. Word Frequencies with TfidfVectorizer</vt:lpstr>
      <vt:lpstr>TF-IDF Example</vt:lpstr>
      <vt:lpstr>PowerPoint Presentation</vt:lpstr>
      <vt:lpstr>4. Word2Vec</vt:lpstr>
      <vt:lpstr>4. Word2Vec</vt:lpstr>
      <vt:lpstr>4. Word2Vec</vt:lpstr>
      <vt:lpstr>Word Embedding using Word2Vec</vt:lpstr>
      <vt:lpstr>Co-Occurrence Matrix with a fixed context window</vt:lpstr>
      <vt:lpstr>PowerPoint Presentation</vt:lpstr>
      <vt:lpstr>Co-Occurrence Matrix with a fixed context window</vt:lpstr>
      <vt:lpstr>Co-Occurrence Matrix with a fixed context window</vt:lpstr>
      <vt:lpstr>Variations of Co-occurrence Matrix</vt:lpstr>
      <vt:lpstr>Variations of Co-occurrence Matrix</vt:lpstr>
      <vt:lpstr>N-gram Language Model</vt:lpstr>
      <vt:lpstr>Unigram Language Model Example</vt:lpstr>
      <vt:lpstr>Bigram Language Model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Faculty</dc:creator>
  <cp:lastModifiedBy>Faculty</cp:lastModifiedBy>
  <cp:revision>67</cp:revision>
  <dcterms:created xsi:type="dcterms:W3CDTF">2019-11-01T04:55:46Z</dcterms:created>
  <dcterms:modified xsi:type="dcterms:W3CDTF">2019-11-09T04:52:16Z</dcterms:modified>
</cp:coreProperties>
</file>