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258" r:id="rId5"/>
    <p:sldId id="259" r:id="rId6"/>
    <p:sldId id="260" r:id="rId7"/>
    <p:sldId id="261" r:id="rId8"/>
    <p:sldId id="28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5" r:id="rId37"/>
    <p:sldId id="296"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2D"/>
    <a:srgbClr val="000018"/>
    <a:srgbClr val="684141"/>
    <a:srgbClr val="010000"/>
    <a:srgbClr val="979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5927-B2A8-4199-AB8E-8C3E73721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FF058-E457-486F-BCBD-A95007021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61E76-7A31-4B44-807D-1F7630B45C21}"/>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5" name="Footer Placeholder 4">
            <a:extLst>
              <a:ext uri="{FF2B5EF4-FFF2-40B4-BE49-F238E27FC236}">
                <a16:creationId xmlns:a16="http://schemas.microsoft.com/office/drawing/2014/main" id="{06E1E2DA-021A-454C-B311-0F7050670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3200F-086A-4055-99D2-1BE28249657F}"/>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275771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FF7F-19EF-468E-9D7E-8B5408A06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C26B8C-6DDE-4391-AB42-F2794E0F8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8409A-4C5E-48EC-AAA9-77A39F768B41}"/>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5" name="Footer Placeholder 4">
            <a:extLst>
              <a:ext uri="{FF2B5EF4-FFF2-40B4-BE49-F238E27FC236}">
                <a16:creationId xmlns:a16="http://schemas.microsoft.com/office/drawing/2014/main" id="{3342AEC9-9A3F-497D-AF86-104221BAF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06D07-1ED9-444F-B8E4-E2D46F8D8767}"/>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238754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D3BDA-47ED-46D3-B056-3E2507BB8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6D4AA-EDAE-4018-8E8F-C7A6315F7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B4E0E-9914-4D04-8037-6FE81D2C27BC}"/>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5" name="Footer Placeholder 4">
            <a:extLst>
              <a:ext uri="{FF2B5EF4-FFF2-40B4-BE49-F238E27FC236}">
                <a16:creationId xmlns:a16="http://schemas.microsoft.com/office/drawing/2014/main" id="{6B11193E-CCBB-4B26-91FB-CF3B4D0B9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0924C-D2E2-43F1-9C4D-9A51DA4EFB73}"/>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170187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8513-5076-41B5-B834-59A0FCCCDD6A}"/>
              </a:ext>
            </a:extLst>
          </p:cNvPr>
          <p:cNvSpPr>
            <a:spLocks noGrp="1"/>
          </p:cNvSpPr>
          <p:nvPr>
            <p:ph type="title"/>
          </p:nvPr>
        </p:nvSpPr>
        <p:spPr/>
        <p:txBody>
          <a:bodyPr>
            <a:normAutofit/>
          </a:bodyPr>
          <a:lstStyle>
            <a:lvl1pPr>
              <a:defRPr sz="3600">
                <a:latin typeface="Arial Narrow" panose="020B0606020202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F557461-1F52-408E-8458-30391813B9E2}"/>
              </a:ext>
            </a:extLst>
          </p:cNvPr>
          <p:cNvSpPr>
            <a:spLocks noGrp="1"/>
          </p:cNvSpPr>
          <p:nvPr>
            <p:ph idx="1"/>
          </p:nvPr>
        </p:nvSpPr>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FE549-FBF9-4D56-80DC-4F51B8B35505}"/>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5" name="Footer Placeholder 4">
            <a:extLst>
              <a:ext uri="{FF2B5EF4-FFF2-40B4-BE49-F238E27FC236}">
                <a16:creationId xmlns:a16="http://schemas.microsoft.com/office/drawing/2014/main" id="{42C429A3-600B-4518-BE35-B1D9434A8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A1A76-B0F1-43EC-A882-A0C40E000BFC}"/>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393183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F634-3B89-456D-B17A-3D625DD66103}"/>
              </a:ext>
            </a:extLst>
          </p:cNvPr>
          <p:cNvSpPr>
            <a:spLocks noGrp="1"/>
          </p:cNvSpPr>
          <p:nvPr>
            <p:ph type="title"/>
          </p:nvPr>
        </p:nvSpPr>
        <p:spPr>
          <a:xfrm>
            <a:off x="831850" y="1709738"/>
            <a:ext cx="10515600" cy="2852737"/>
          </a:xfrm>
        </p:spPr>
        <p:txBody>
          <a:bodyPr anchor="b"/>
          <a:lstStyle>
            <a:lvl1pPr>
              <a:defRPr sz="6000">
                <a:latin typeface="Arial Narrow" panose="020B060602020203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7ED5ABD6-4C99-469D-9D94-E44B993D7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9A632-B630-4DF3-9B04-491A74403652}"/>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5" name="Footer Placeholder 4">
            <a:extLst>
              <a:ext uri="{FF2B5EF4-FFF2-40B4-BE49-F238E27FC236}">
                <a16:creationId xmlns:a16="http://schemas.microsoft.com/office/drawing/2014/main" id="{FAE99358-75FC-41A2-8A99-FB166667D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82282-1606-47DC-87DA-530D907FB5F6}"/>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88030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EBFB-A1EB-41C9-A544-7449500498DB}"/>
              </a:ext>
            </a:extLst>
          </p:cNvPr>
          <p:cNvSpPr>
            <a:spLocks noGrp="1"/>
          </p:cNvSpPr>
          <p:nvPr>
            <p:ph type="title"/>
          </p:nvPr>
        </p:nvSpPr>
        <p:spPr/>
        <p:txBody>
          <a:bodyPr>
            <a:normAutofit/>
          </a:bodyPr>
          <a:lstStyle>
            <a:lvl1pPr>
              <a:defRPr sz="3600">
                <a:latin typeface="Arial Narrow" panose="020B0606020202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EF0913FF-D77A-4E4F-8756-05DA85C80D09}"/>
              </a:ext>
            </a:extLst>
          </p:cNvPr>
          <p:cNvSpPr>
            <a:spLocks noGrp="1"/>
          </p:cNvSpPr>
          <p:nvPr>
            <p:ph sz="half" idx="1"/>
          </p:nvPr>
        </p:nvSpPr>
        <p:spPr>
          <a:xfrm>
            <a:off x="838200" y="1825625"/>
            <a:ext cx="5181600" cy="4351338"/>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87CBD8-A57C-48B8-88E0-BB132542CD1B}"/>
              </a:ext>
            </a:extLst>
          </p:cNvPr>
          <p:cNvSpPr>
            <a:spLocks noGrp="1"/>
          </p:cNvSpPr>
          <p:nvPr>
            <p:ph sz="half" idx="2"/>
          </p:nvPr>
        </p:nvSpPr>
        <p:spPr>
          <a:xfrm>
            <a:off x="6172200" y="1825625"/>
            <a:ext cx="5181600" cy="4351338"/>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3B72EE-E9AB-407E-99C1-26AFCE02194E}"/>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6" name="Footer Placeholder 5">
            <a:extLst>
              <a:ext uri="{FF2B5EF4-FFF2-40B4-BE49-F238E27FC236}">
                <a16:creationId xmlns:a16="http://schemas.microsoft.com/office/drawing/2014/main" id="{07CCA633-2D88-4E6F-A11F-6B5F4632C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E5A78-0F65-461A-BF70-FD4213D7D20F}"/>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201164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CF66-71B7-471D-91C2-F8D322258990}"/>
              </a:ext>
            </a:extLst>
          </p:cNvPr>
          <p:cNvSpPr>
            <a:spLocks noGrp="1"/>
          </p:cNvSpPr>
          <p:nvPr>
            <p:ph type="title"/>
          </p:nvPr>
        </p:nvSpPr>
        <p:spPr>
          <a:xfrm>
            <a:off x="762001" y="393179"/>
            <a:ext cx="10515600" cy="1325563"/>
          </a:xfrm>
        </p:spPr>
        <p:txBody>
          <a:bodyPr>
            <a:normAutofit/>
          </a:bodyPr>
          <a:lstStyle>
            <a:lvl1pPr>
              <a:defRPr sz="3600">
                <a:latin typeface="Arial Narrow" panose="020B060602020203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470A4965-D99D-4FE1-A1EB-77613555F678}"/>
              </a:ext>
            </a:extLst>
          </p:cNvPr>
          <p:cNvSpPr>
            <a:spLocks noGrp="1"/>
          </p:cNvSpPr>
          <p:nvPr>
            <p:ph type="body" idx="1"/>
          </p:nvPr>
        </p:nvSpPr>
        <p:spPr>
          <a:xfrm>
            <a:off x="839788" y="1681163"/>
            <a:ext cx="5157787" cy="823912"/>
          </a:xfr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BDB61-8299-4E95-B6FA-0945B4F6F137}"/>
              </a:ext>
            </a:extLst>
          </p:cNvPr>
          <p:cNvSpPr>
            <a:spLocks noGrp="1"/>
          </p:cNvSpPr>
          <p:nvPr>
            <p:ph sz="half" idx="2"/>
          </p:nvPr>
        </p:nvSpPr>
        <p:spPr>
          <a:xfrm>
            <a:off x="839788" y="2505075"/>
            <a:ext cx="5157787" cy="3684588"/>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8814D-BC3C-4F36-8888-924C9DF21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E104B-F89B-4CD3-A60F-EEA04CF9CA01}"/>
              </a:ext>
            </a:extLst>
          </p:cNvPr>
          <p:cNvSpPr>
            <a:spLocks noGrp="1"/>
          </p:cNvSpPr>
          <p:nvPr>
            <p:ph sz="quarter" idx="4"/>
          </p:nvPr>
        </p:nvSpPr>
        <p:spPr>
          <a:xfrm>
            <a:off x="6172200" y="2505075"/>
            <a:ext cx="5183188" cy="3684588"/>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E3BB0-644E-4BC4-90B1-ED9F66EB044A}"/>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8" name="Footer Placeholder 7">
            <a:extLst>
              <a:ext uri="{FF2B5EF4-FFF2-40B4-BE49-F238E27FC236}">
                <a16:creationId xmlns:a16="http://schemas.microsoft.com/office/drawing/2014/main" id="{C34DBBE0-03FA-4240-8F61-786576E11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810AB-7852-4FDD-B68E-DC238F8D275A}"/>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71388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D071-5A01-4C7A-B788-B5FA1E845B9F}"/>
              </a:ext>
            </a:extLst>
          </p:cNvPr>
          <p:cNvSpPr>
            <a:spLocks noGrp="1"/>
          </p:cNvSpPr>
          <p:nvPr>
            <p:ph type="title"/>
          </p:nvPr>
        </p:nvSpPr>
        <p:spPr/>
        <p:txBody>
          <a:bodyPr/>
          <a:lstStyle>
            <a:lvl1pPr>
              <a:defRPr>
                <a:latin typeface="Arial Narrow" panose="020B060602020203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EC0DCCFA-A1ED-4F1E-BD39-777ADA9F0992}"/>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4" name="Footer Placeholder 3">
            <a:extLst>
              <a:ext uri="{FF2B5EF4-FFF2-40B4-BE49-F238E27FC236}">
                <a16:creationId xmlns:a16="http://schemas.microsoft.com/office/drawing/2014/main" id="{8606ADF7-9CF5-414E-BD8B-F591BB3083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16A5D6-A879-4717-B5E2-35095AFF2CEB}"/>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223131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DA430-091E-48D3-920A-967A14C19811}"/>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3" name="Footer Placeholder 2">
            <a:extLst>
              <a:ext uri="{FF2B5EF4-FFF2-40B4-BE49-F238E27FC236}">
                <a16:creationId xmlns:a16="http://schemas.microsoft.com/office/drawing/2014/main" id="{FD854543-1699-44C8-BF7A-40B89EBBBD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D10C6-19E2-4D69-A019-7E3997329C78}"/>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33931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A959-9931-4A9B-8E4B-BFF63D83FE2E}"/>
              </a:ext>
            </a:extLst>
          </p:cNvPr>
          <p:cNvSpPr>
            <a:spLocks noGrp="1"/>
          </p:cNvSpPr>
          <p:nvPr>
            <p:ph type="title"/>
          </p:nvPr>
        </p:nvSpPr>
        <p:spPr>
          <a:xfrm>
            <a:off x="839788" y="457200"/>
            <a:ext cx="3932237" cy="1600200"/>
          </a:xfrm>
        </p:spPr>
        <p:txBody>
          <a:bodyPr anchor="b"/>
          <a:lstStyle>
            <a:lvl1pPr>
              <a:defRPr sz="3200">
                <a:latin typeface="Arial Narrow" panose="020B0606020202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8783FE6-08F0-40AB-B1A8-9EDAE0C2F50A}"/>
              </a:ext>
            </a:extLst>
          </p:cNvPr>
          <p:cNvSpPr>
            <a:spLocks noGrp="1"/>
          </p:cNvSpPr>
          <p:nvPr>
            <p:ph idx="1"/>
          </p:nvPr>
        </p:nvSpPr>
        <p:spPr>
          <a:xfrm>
            <a:off x="5183188" y="987425"/>
            <a:ext cx="6172200" cy="4873625"/>
          </a:xfrm>
        </p:spPr>
        <p:txBody>
          <a:bodyPr/>
          <a:lstStyle>
            <a:lvl1pPr>
              <a:defRPr sz="3200">
                <a:latin typeface="Arial Narrow" panose="020B0606020202030204" pitchFamily="34" charset="0"/>
              </a:defRPr>
            </a:lvl1pPr>
            <a:lvl2pPr>
              <a:defRPr sz="2800">
                <a:latin typeface="Arial Narrow" panose="020B0606020202030204" pitchFamily="34" charset="0"/>
              </a:defRPr>
            </a:lvl2pPr>
            <a:lvl3pPr>
              <a:defRPr sz="2400">
                <a:latin typeface="Arial Narrow" panose="020B0606020202030204" pitchFamily="34" charset="0"/>
              </a:defRPr>
            </a:lvl3pPr>
            <a:lvl4pPr>
              <a:defRPr sz="2000">
                <a:latin typeface="Arial Narrow" panose="020B0606020202030204" pitchFamily="34" charset="0"/>
              </a:defRPr>
            </a:lvl4pPr>
            <a:lvl5pPr>
              <a:defRPr sz="2000">
                <a:latin typeface="Arial Narrow" panose="020B060602020203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A31A2-B75D-49D8-B225-C956FB5FE84C}"/>
              </a:ext>
            </a:extLst>
          </p:cNvPr>
          <p:cNvSpPr>
            <a:spLocks noGrp="1"/>
          </p:cNvSpPr>
          <p:nvPr>
            <p:ph type="body" sz="half" idx="2"/>
          </p:nvPr>
        </p:nvSpPr>
        <p:spPr>
          <a:xfrm>
            <a:off x="839788" y="2057400"/>
            <a:ext cx="3932237" cy="3811588"/>
          </a:xfrm>
        </p:spPr>
        <p:txBody>
          <a:bodyPr/>
          <a:lstStyle>
            <a:lvl1pPr marL="0" indent="0">
              <a:buNone/>
              <a:defRPr sz="1600">
                <a:latin typeface="Arial Narrow" panose="020B0606020202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DD4E8A9-2526-420A-AF68-B56E18C925F7}"/>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6" name="Footer Placeholder 5">
            <a:extLst>
              <a:ext uri="{FF2B5EF4-FFF2-40B4-BE49-F238E27FC236}">
                <a16:creationId xmlns:a16="http://schemas.microsoft.com/office/drawing/2014/main" id="{F6EF3BF8-59E7-404D-AE66-7670E5756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1B68E-E692-4148-A53D-C184DCF0729A}"/>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320305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0168-FE20-403E-BE22-5CF56CE4D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E0E93-F957-48EA-BBB6-907CED9E7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72AD5-AD78-4FD3-84B7-09FC9D6C5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8A264-21F5-4738-96A9-3D08DD81C62D}"/>
              </a:ext>
            </a:extLst>
          </p:cNvPr>
          <p:cNvSpPr>
            <a:spLocks noGrp="1"/>
          </p:cNvSpPr>
          <p:nvPr>
            <p:ph type="dt" sz="half" idx="10"/>
          </p:nvPr>
        </p:nvSpPr>
        <p:spPr/>
        <p:txBody>
          <a:bodyPr/>
          <a:lstStyle/>
          <a:p>
            <a:fld id="{B8991CB1-09C8-4F0D-AAC5-518DACF33B1C}" type="datetimeFigureOut">
              <a:rPr lang="en-US" smtClean="0"/>
              <a:t>9/20/2019</a:t>
            </a:fld>
            <a:endParaRPr lang="en-US"/>
          </a:p>
        </p:txBody>
      </p:sp>
      <p:sp>
        <p:nvSpPr>
          <p:cNvPr id="6" name="Footer Placeholder 5">
            <a:extLst>
              <a:ext uri="{FF2B5EF4-FFF2-40B4-BE49-F238E27FC236}">
                <a16:creationId xmlns:a16="http://schemas.microsoft.com/office/drawing/2014/main" id="{BAF6FF25-3F2E-46DC-98E2-30C0E9E07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D53B4-F15C-4CBA-B59E-3DD2C05479DF}"/>
              </a:ext>
            </a:extLst>
          </p:cNvPr>
          <p:cNvSpPr>
            <a:spLocks noGrp="1"/>
          </p:cNvSpPr>
          <p:nvPr>
            <p:ph type="sldNum" sz="quarter" idx="12"/>
          </p:nvPr>
        </p:nvSpPr>
        <p:spPr/>
        <p:txBody>
          <a:bodyPr/>
          <a:lstStyle/>
          <a:p>
            <a:fld id="{AA019504-C9F0-413D-9A2E-286FC96728F2}" type="slidenum">
              <a:rPr lang="en-US" smtClean="0"/>
              <a:t>‹#›</a:t>
            </a:fld>
            <a:endParaRPr lang="en-US"/>
          </a:p>
        </p:txBody>
      </p:sp>
    </p:spTree>
    <p:extLst>
      <p:ext uri="{BB962C8B-B14F-4D97-AF65-F5344CB8AC3E}">
        <p14:creationId xmlns:p14="http://schemas.microsoft.com/office/powerpoint/2010/main" val="253971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60685-3461-4258-82A8-A8EAAF1F1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074F7A-5E94-4BF5-8D1D-BFD624A78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443A7-DE4C-434A-BBB3-4EC960394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91CB1-09C8-4F0D-AAC5-518DACF33B1C}" type="datetimeFigureOut">
              <a:rPr lang="en-US" smtClean="0"/>
              <a:t>9/20/2019</a:t>
            </a:fld>
            <a:endParaRPr lang="en-US"/>
          </a:p>
        </p:txBody>
      </p:sp>
      <p:sp>
        <p:nvSpPr>
          <p:cNvPr id="5" name="Footer Placeholder 4">
            <a:extLst>
              <a:ext uri="{FF2B5EF4-FFF2-40B4-BE49-F238E27FC236}">
                <a16:creationId xmlns:a16="http://schemas.microsoft.com/office/drawing/2014/main" id="{5BA49970-A81C-4604-BDC7-7E8307909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74F7CD-86A6-4171-8239-37DE92565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19504-C9F0-413D-9A2E-286FC96728F2}" type="slidenum">
              <a:rPr lang="en-US" smtClean="0"/>
              <a:t>‹#›</a:t>
            </a:fld>
            <a:endParaRPr lang="en-US"/>
          </a:p>
        </p:txBody>
      </p:sp>
    </p:spTree>
    <p:extLst>
      <p:ext uri="{BB962C8B-B14F-4D97-AF65-F5344CB8AC3E}">
        <p14:creationId xmlns:p14="http://schemas.microsoft.com/office/powerpoint/2010/main" val="28942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E08A-7798-48FE-A44D-7746704EA8B2}"/>
              </a:ext>
            </a:extLst>
          </p:cNvPr>
          <p:cNvSpPr>
            <a:spLocks noGrp="1"/>
          </p:cNvSpPr>
          <p:nvPr>
            <p:ph type="ctrTitle"/>
          </p:nvPr>
        </p:nvSpPr>
        <p:spPr/>
        <p:txBody>
          <a:bodyPr/>
          <a:lstStyle/>
          <a:p>
            <a:r>
              <a:rPr lang="en-US" dirty="0"/>
              <a:t>Dimensionality Reduction</a:t>
            </a:r>
          </a:p>
        </p:txBody>
      </p:sp>
      <p:sp>
        <p:nvSpPr>
          <p:cNvPr id="3" name="Subtitle 2">
            <a:extLst>
              <a:ext uri="{FF2B5EF4-FFF2-40B4-BE49-F238E27FC236}">
                <a16:creationId xmlns:a16="http://schemas.microsoft.com/office/drawing/2014/main" id="{BF266EB0-D044-43C7-B636-7A6272100EAC}"/>
              </a:ext>
            </a:extLst>
          </p:cNvPr>
          <p:cNvSpPr>
            <a:spLocks noGrp="1"/>
          </p:cNvSpPr>
          <p:nvPr>
            <p:ph type="subTitle" idx="1"/>
          </p:nvPr>
        </p:nvSpPr>
        <p:spPr/>
        <p:txBody>
          <a:bodyPr/>
          <a:lstStyle/>
          <a:p>
            <a:r>
              <a:rPr lang="en-US" dirty="0"/>
              <a:t>Dr. Muhammad </a:t>
            </a:r>
            <a:r>
              <a:rPr lang="en-US" dirty="0" err="1"/>
              <a:t>Nouman</a:t>
            </a:r>
            <a:r>
              <a:rPr lang="en-US" dirty="0"/>
              <a:t> </a:t>
            </a:r>
            <a:r>
              <a:rPr lang="en-US" dirty="0" err="1"/>
              <a:t>Durrani</a:t>
            </a:r>
            <a:endParaRPr lang="en-US" dirty="0"/>
          </a:p>
        </p:txBody>
      </p:sp>
    </p:spTree>
    <p:extLst>
      <p:ext uri="{BB962C8B-B14F-4D97-AF65-F5344CB8AC3E}">
        <p14:creationId xmlns:p14="http://schemas.microsoft.com/office/powerpoint/2010/main" val="296758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24434E-CECC-41DE-BDF1-26FA1D398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21" y="699871"/>
            <a:ext cx="11614557" cy="3941402"/>
          </a:xfrm>
        </p:spPr>
      </p:pic>
      <p:pic>
        <p:nvPicPr>
          <p:cNvPr id="7" name="Picture 6">
            <a:extLst>
              <a:ext uri="{FF2B5EF4-FFF2-40B4-BE49-F238E27FC236}">
                <a16:creationId xmlns:a16="http://schemas.microsoft.com/office/drawing/2014/main" id="{9A0DDA2F-DC4C-43FF-8511-F0CE2468B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21" y="4759253"/>
            <a:ext cx="11614557" cy="2064498"/>
          </a:xfrm>
          <a:prstGeom prst="rect">
            <a:avLst/>
          </a:prstGeom>
        </p:spPr>
      </p:pic>
      <p:sp>
        <p:nvSpPr>
          <p:cNvPr id="8" name="Rectangle 7">
            <a:extLst>
              <a:ext uri="{FF2B5EF4-FFF2-40B4-BE49-F238E27FC236}">
                <a16:creationId xmlns:a16="http://schemas.microsoft.com/office/drawing/2014/main" id="{7990EFC8-096D-436E-9E44-5F8EA8D64583}"/>
              </a:ext>
            </a:extLst>
          </p:cNvPr>
          <p:cNvSpPr/>
          <p:nvPr/>
        </p:nvSpPr>
        <p:spPr>
          <a:xfrm>
            <a:off x="288720" y="581891"/>
            <a:ext cx="1761753" cy="415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94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CAF20C3-23C0-4F4D-9FB7-F07DC53E8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19" y="217856"/>
            <a:ext cx="11821849" cy="5988980"/>
          </a:xfrm>
        </p:spPr>
      </p:pic>
    </p:spTree>
    <p:extLst>
      <p:ext uri="{BB962C8B-B14F-4D97-AF65-F5344CB8AC3E}">
        <p14:creationId xmlns:p14="http://schemas.microsoft.com/office/powerpoint/2010/main" val="42590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48D02D5-6672-407F-80E2-4C8CBB693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32" y="0"/>
            <a:ext cx="11435986" cy="6567873"/>
          </a:xfrm>
        </p:spPr>
      </p:pic>
    </p:spTree>
    <p:extLst>
      <p:ext uri="{BB962C8B-B14F-4D97-AF65-F5344CB8AC3E}">
        <p14:creationId xmlns:p14="http://schemas.microsoft.com/office/powerpoint/2010/main" val="305571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C8779F7-4FBC-4A08-BE0C-BC476E9CE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35" y="191619"/>
            <a:ext cx="9390338" cy="1366948"/>
          </a:xfrm>
        </p:spPr>
      </p:pic>
      <p:pic>
        <p:nvPicPr>
          <p:cNvPr id="7" name="Picture 6">
            <a:extLst>
              <a:ext uri="{FF2B5EF4-FFF2-40B4-BE49-F238E27FC236}">
                <a16:creationId xmlns:a16="http://schemas.microsoft.com/office/drawing/2014/main" id="{2D39EEED-AA05-4241-9BFB-4D410ACE9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35" y="1558567"/>
            <a:ext cx="9385611" cy="4449854"/>
          </a:xfrm>
          <a:prstGeom prst="rect">
            <a:avLst/>
          </a:prstGeom>
        </p:spPr>
      </p:pic>
    </p:spTree>
    <p:extLst>
      <p:ext uri="{BB962C8B-B14F-4D97-AF65-F5344CB8AC3E}">
        <p14:creationId xmlns:p14="http://schemas.microsoft.com/office/powerpoint/2010/main" val="213732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4580F0A-4CF3-496D-8945-11A1470F8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692" y="0"/>
            <a:ext cx="8373399" cy="4999045"/>
          </a:xfrm>
        </p:spPr>
      </p:pic>
    </p:spTree>
    <p:extLst>
      <p:ext uri="{BB962C8B-B14F-4D97-AF65-F5344CB8AC3E}">
        <p14:creationId xmlns:p14="http://schemas.microsoft.com/office/powerpoint/2010/main" val="260310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9CDEAB-BDD0-4197-87DA-9C1AB3537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36" y="1690688"/>
            <a:ext cx="10288379" cy="2424112"/>
          </a:xfrm>
          <a:prstGeom prst="rect">
            <a:avLst/>
          </a:prstGeom>
        </p:spPr>
      </p:pic>
    </p:spTree>
    <p:extLst>
      <p:ext uri="{BB962C8B-B14F-4D97-AF65-F5344CB8AC3E}">
        <p14:creationId xmlns:p14="http://schemas.microsoft.com/office/powerpoint/2010/main" val="4145482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r>
              <a:rPr lang="en-US" dirty="0"/>
              <a:t>Finding Eigenpairs by Power Iteration</a:t>
            </a:r>
          </a:p>
        </p:txBody>
      </p:sp>
      <p:pic>
        <p:nvPicPr>
          <p:cNvPr id="5" name="Content Placeholder 4">
            <a:extLst>
              <a:ext uri="{FF2B5EF4-FFF2-40B4-BE49-F238E27FC236}">
                <a16:creationId xmlns:a16="http://schemas.microsoft.com/office/drawing/2014/main" id="{BC6C460B-DF71-4CFB-A957-66AB3E2AD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091" y="1380417"/>
            <a:ext cx="11307818" cy="4655257"/>
          </a:xfrm>
        </p:spPr>
      </p:pic>
    </p:spTree>
    <p:extLst>
      <p:ext uri="{BB962C8B-B14F-4D97-AF65-F5344CB8AC3E}">
        <p14:creationId xmlns:p14="http://schemas.microsoft.com/office/powerpoint/2010/main" val="31278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55D2A4-33B7-46CE-8CD3-E2E9E2136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529" y="161610"/>
            <a:ext cx="11670095" cy="5740425"/>
          </a:xfrm>
        </p:spPr>
      </p:pic>
    </p:spTree>
    <p:extLst>
      <p:ext uri="{BB962C8B-B14F-4D97-AF65-F5344CB8AC3E}">
        <p14:creationId xmlns:p14="http://schemas.microsoft.com/office/powerpoint/2010/main" val="100509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35E108E-D646-463A-93ED-0628E08260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50" y="0"/>
            <a:ext cx="9825685" cy="4821381"/>
          </a:xfrm>
        </p:spPr>
      </p:pic>
      <p:pic>
        <p:nvPicPr>
          <p:cNvPr id="7" name="Picture 6">
            <a:extLst>
              <a:ext uri="{FF2B5EF4-FFF2-40B4-BE49-F238E27FC236}">
                <a16:creationId xmlns:a16="http://schemas.microsoft.com/office/drawing/2014/main" id="{FC2815E2-1CCB-4309-BFBD-6733FED7B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50" y="5334960"/>
            <a:ext cx="9982700" cy="1523040"/>
          </a:xfrm>
          <a:prstGeom prst="rect">
            <a:avLst/>
          </a:prstGeom>
        </p:spPr>
      </p:pic>
      <p:sp>
        <p:nvSpPr>
          <p:cNvPr id="8" name="Rectangle 7">
            <a:extLst>
              <a:ext uri="{FF2B5EF4-FFF2-40B4-BE49-F238E27FC236}">
                <a16:creationId xmlns:a16="http://schemas.microsoft.com/office/drawing/2014/main" id="{C4388644-E528-439B-A55D-A73A15FB0599}"/>
              </a:ext>
            </a:extLst>
          </p:cNvPr>
          <p:cNvSpPr/>
          <p:nvPr/>
        </p:nvSpPr>
        <p:spPr>
          <a:xfrm>
            <a:off x="7148943" y="3478241"/>
            <a:ext cx="5001491" cy="2462213"/>
          </a:xfrm>
          <a:prstGeom prst="rect">
            <a:avLst/>
          </a:prstGeom>
          <a:ln>
            <a:solidFill>
              <a:schemeClr val="accent1">
                <a:lumMod val="60000"/>
                <a:lumOff val="40000"/>
              </a:schemeClr>
            </a:solidFill>
          </a:ln>
        </p:spPr>
        <p:txBody>
          <a:bodyPr wrap="square">
            <a:spAutoFit/>
          </a:bodyPr>
          <a:lstStyle/>
          <a:p>
            <a:pPr marL="342900" indent="-342900">
              <a:buFont typeface="Arial" panose="020B0604020202020204" pitchFamily="34" charset="0"/>
              <a:buChar char="•"/>
            </a:pPr>
            <a:r>
              <a:rPr lang="en-US" sz="2200" dirty="0">
                <a:latin typeface="Arial Narrow" panose="020B0606020202030204" pitchFamily="34" charset="0"/>
              </a:rPr>
              <a:t>The true principal eigenvalue is 7. </a:t>
            </a:r>
          </a:p>
          <a:p>
            <a:pPr marL="342900" indent="-342900">
              <a:buFont typeface="Arial" panose="020B0604020202020204" pitchFamily="34" charset="0"/>
              <a:buChar char="•"/>
            </a:pPr>
            <a:r>
              <a:rPr lang="en-US" sz="2200" dirty="0">
                <a:latin typeface="Arial Narrow" panose="020B0606020202030204" pitchFamily="34" charset="0"/>
              </a:rPr>
              <a:t>Power iteration will introduce small errors due either to limited precision, as was the case here.</a:t>
            </a:r>
          </a:p>
          <a:p>
            <a:pPr marL="342900" indent="-342900">
              <a:buFont typeface="Arial" panose="020B0604020202020204" pitchFamily="34" charset="0"/>
              <a:buChar char="•"/>
            </a:pPr>
            <a:r>
              <a:rPr lang="en-US" sz="2200" dirty="0">
                <a:latin typeface="Arial Narrow" panose="020B0606020202030204" pitchFamily="34" charset="0"/>
              </a:rPr>
              <a:t>Or due to the fact that we stop the iteration before reaching the exact value of the eigenvector.</a:t>
            </a:r>
          </a:p>
        </p:txBody>
      </p:sp>
    </p:spTree>
    <p:extLst>
      <p:ext uri="{BB962C8B-B14F-4D97-AF65-F5344CB8AC3E}">
        <p14:creationId xmlns:p14="http://schemas.microsoft.com/office/powerpoint/2010/main" val="110106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0D9BFB-CC09-412B-A108-1B2C6DF563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013" y="-1"/>
            <a:ext cx="9876023" cy="6867345"/>
          </a:xfrm>
        </p:spPr>
      </p:pic>
    </p:spTree>
    <p:extLst>
      <p:ext uri="{BB962C8B-B14F-4D97-AF65-F5344CB8AC3E}">
        <p14:creationId xmlns:p14="http://schemas.microsoft.com/office/powerpoint/2010/main" val="340190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03D0-2BE1-448E-BDDC-FA4A9EE453CF}"/>
              </a:ext>
            </a:extLst>
          </p:cNvPr>
          <p:cNvSpPr>
            <a:spLocks noGrp="1"/>
          </p:cNvSpPr>
          <p:nvPr>
            <p:ph type="title"/>
          </p:nvPr>
        </p:nvSpPr>
        <p:spPr/>
        <p:txBody>
          <a:bodyPr/>
          <a:lstStyle/>
          <a:p>
            <a:r>
              <a:rPr lang="en-US" dirty="0"/>
              <a:t>List of associated tutorials and Chapters to Lecture 4</a:t>
            </a:r>
          </a:p>
        </p:txBody>
      </p:sp>
      <p:sp>
        <p:nvSpPr>
          <p:cNvPr id="3" name="Content Placeholder 2">
            <a:extLst>
              <a:ext uri="{FF2B5EF4-FFF2-40B4-BE49-F238E27FC236}">
                <a16:creationId xmlns:a16="http://schemas.microsoft.com/office/drawing/2014/main" id="{CA3E6787-F75F-4AF4-89BD-4584404B534D}"/>
              </a:ext>
            </a:extLst>
          </p:cNvPr>
          <p:cNvSpPr>
            <a:spLocks noGrp="1"/>
          </p:cNvSpPr>
          <p:nvPr>
            <p:ph idx="1"/>
          </p:nvPr>
        </p:nvSpPr>
        <p:spPr/>
        <p:txBody>
          <a:bodyPr>
            <a:normAutofit fontScale="92500"/>
          </a:bodyPr>
          <a:lstStyle/>
          <a:p>
            <a:r>
              <a:rPr lang="en-US" dirty="0">
                <a:solidFill>
                  <a:srgbClr val="FF0000"/>
                </a:solidFill>
              </a:rPr>
              <a:t>CHAPTER 11. DIMENSIONALITY REDUCTION Page 405-424</a:t>
            </a:r>
          </a:p>
          <a:p>
            <a:endParaRPr lang="en-US" dirty="0"/>
          </a:p>
          <a:p>
            <a:r>
              <a:rPr lang="en-US" dirty="0">
                <a:solidFill>
                  <a:srgbClr val="FF0000"/>
                </a:solidFill>
              </a:rPr>
              <a:t>Singular Value Decomposition (SVD): A Fast Track Tutorial </a:t>
            </a:r>
          </a:p>
          <a:p>
            <a:pPr marL="0" indent="0">
              <a:buNone/>
            </a:pPr>
            <a:r>
              <a:rPr lang="en-US" dirty="0"/>
              <a:t>for SVD Matrices (U, Σ and V</a:t>
            </a:r>
            <a:r>
              <a:rPr lang="en-US" baseline="30000" dirty="0"/>
              <a:t>T</a:t>
            </a:r>
            <a:r>
              <a:rPr lang="en-US" dirty="0"/>
              <a:t> calculations of a 2x2 Matrix M)</a:t>
            </a:r>
          </a:p>
          <a:p>
            <a:endParaRPr lang="en-US" dirty="0"/>
          </a:p>
          <a:p>
            <a:r>
              <a:rPr lang="en-US" dirty="0">
                <a:solidFill>
                  <a:srgbClr val="FF0000"/>
                </a:solidFill>
              </a:rPr>
              <a:t>Singular Value Decomposition Tutorial </a:t>
            </a:r>
          </a:p>
          <a:p>
            <a:pPr marL="0" indent="0">
              <a:buNone/>
            </a:pPr>
            <a:r>
              <a:rPr lang="en-US" dirty="0"/>
              <a:t>for Matrices related concepts, Eigen Values, Eigen Vectors, and SVD (3x3) matrix</a:t>
            </a:r>
          </a:p>
          <a:p>
            <a:r>
              <a:rPr lang="en-US" dirty="0">
                <a:solidFill>
                  <a:srgbClr val="FF0000"/>
                </a:solidFill>
              </a:rPr>
              <a:t>Finding eigenvalues and eigenvectors</a:t>
            </a:r>
          </a:p>
          <a:p>
            <a:pPr marL="0" indent="0">
              <a:buNone/>
            </a:pPr>
            <a:r>
              <a:rPr lang="en-US" dirty="0"/>
              <a:t>for 3x3 matrix. Here row echelon form for calculating Eigen Vectors has also covered</a:t>
            </a:r>
          </a:p>
          <a:p>
            <a:endParaRPr lang="en-US" dirty="0"/>
          </a:p>
        </p:txBody>
      </p:sp>
    </p:spTree>
    <p:extLst>
      <p:ext uri="{BB962C8B-B14F-4D97-AF65-F5344CB8AC3E}">
        <p14:creationId xmlns:p14="http://schemas.microsoft.com/office/powerpoint/2010/main" val="303423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BE8F470-E7C4-4166-B580-76A3F8BFA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517"/>
            <a:ext cx="9538855" cy="6596966"/>
          </a:xfrm>
        </p:spPr>
      </p:pic>
    </p:spTree>
    <p:extLst>
      <p:ext uri="{BB962C8B-B14F-4D97-AF65-F5344CB8AC3E}">
        <p14:creationId xmlns:p14="http://schemas.microsoft.com/office/powerpoint/2010/main" val="801417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4255D98-5D25-4582-A774-656241EA3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937" y="137446"/>
            <a:ext cx="7982767" cy="2716590"/>
          </a:xfrm>
        </p:spPr>
      </p:pic>
      <p:pic>
        <p:nvPicPr>
          <p:cNvPr id="7" name="Picture 6">
            <a:extLst>
              <a:ext uri="{FF2B5EF4-FFF2-40B4-BE49-F238E27FC236}">
                <a16:creationId xmlns:a16="http://schemas.microsoft.com/office/drawing/2014/main" id="{7DF4B6F3-1B00-4D47-B959-86337532F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54036"/>
            <a:ext cx="8362821" cy="4004571"/>
          </a:xfrm>
          <a:prstGeom prst="rect">
            <a:avLst/>
          </a:prstGeom>
        </p:spPr>
      </p:pic>
    </p:spTree>
    <p:extLst>
      <p:ext uri="{BB962C8B-B14F-4D97-AF65-F5344CB8AC3E}">
        <p14:creationId xmlns:p14="http://schemas.microsoft.com/office/powerpoint/2010/main" val="1184618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a:xfrm>
            <a:off x="838200" y="378980"/>
            <a:ext cx="10515600" cy="1325563"/>
          </a:xfrm>
        </p:spPr>
        <p:txBody>
          <a:bodyPr/>
          <a:lstStyle/>
          <a:p>
            <a:endParaRPr lang="en-US"/>
          </a:p>
        </p:txBody>
      </p:sp>
      <p:pic>
        <p:nvPicPr>
          <p:cNvPr id="5" name="Content Placeholder 4">
            <a:extLst>
              <a:ext uri="{FF2B5EF4-FFF2-40B4-BE49-F238E27FC236}">
                <a16:creationId xmlns:a16="http://schemas.microsoft.com/office/drawing/2014/main" id="{BC730513-B06F-48EE-81A8-4AD77AC6B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030" y="-1"/>
            <a:ext cx="9350534" cy="6832597"/>
          </a:xfrm>
        </p:spPr>
      </p:pic>
    </p:spTree>
    <p:extLst>
      <p:ext uri="{BB962C8B-B14F-4D97-AF65-F5344CB8AC3E}">
        <p14:creationId xmlns:p14="http://schemas.microsoft.com/office/powerpoint/2010/main" val="4230780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17D5F6-AD10-44EB-90A0-160D5D103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32" y="236581"/>
            <a:ext cx="11292112" cy="3961346"/>
          </a:xfrm>
        </p:spPr>
      </p:pic>
    </p:spTree>
    <p:extLst>
      <p:ext uri="{BB962C8B-B14F-4D97-AF65-F5344CB8AC3E}">
        <p14:creationId xmlns:p14="http://schemas.microsoft.com/office/powerpoint/2010/main" val="53784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91E22D7-FA58-4A2E-AE1B-C883A8BBF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392" y="365125"/>
            <a:ext cx="11058408" cy="5107420"/>
          </a:xfrm>
        </p:spPr>
      </p:pic>
    </p:spTree>
    <p:extLst>
      <p:ext uri="{BB962C8B-B14F-4D97-AF65-F5344CB8AC3E}">
        <p14:creationId xmlns:p14="http://schemas.microsoft.com/office/powerpoint/2010/main" val="3374165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8B7DFEF-48CE-4E88-9D10-3AEB52772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480" y="365125"/>
            <a:ext cx="11408559" cy="3929784"/>
          </a:xfrm>
        </p:spPr>
      </p:pic>
      <p:sp>
        <p:nvSpPr>
          <p:cNvPr id="6" name="Rectangle 5">
            <a:extLst>
              <a:ext uri="{FF2B5EF4-FFF2-40B4-BE49-F238E27FC236}">
                <a16:creationId xmlns:a16="http://schemas.microsoft.com/office/drawing/2014/main" id="{5B54CA48-FCBA-4C5E-BB2A-7F0C5FDF17AB}"/>
              </a:ext>
            </a:extLst>
          </p:cNvPr>
          <p:cNvSpPr/>
          <p:nvPr/>
        </p:nvSpPr>
        <p:spPr>
          <a:xfrm>
            <a:off x="547190" y="1083326"/>
            <a:ext cx="10730411" cy="443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328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9C3CBA-6F1D-4D08-A5F1-1AB4B95FF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58" y="1027906"/>
            <a:ext cx="11175846" cy="3488676"/>
          </a:xfrm>
        </p:spPr>
      </p:pic>
      <p:pic>
        <p:nvPicPr>
          <p:cNvPr id="7" name="Picture 6">
            <a:extLst>
              <a:ext uri="{FF2B5EF4-FFF2-40B4-BE49-F238E27FC236}">
                <a16:creationId xmlns:a16="http://schemas.microsoft.com/office/drawing/2014/main" id="{9F1A22CD-8DA4-4490-9FB3-D12564E1B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58" y="4796664"/>
            <a:ext cx="11440020" cy="897554"/>
          </a:xfrm>
          <a:prstGeom prst="rect">
            <a:avLst/>
          </a:prstGeom>
        </p:spPr>
      </p:pic>
    </p:spTree>
    <p:extLst>
      <p:ext uri="{BB962C8B-B14F-4D97-AF65-F5344CB8AC3E}">
        <p14:creationId xmlns:p14="http://schemas.microsoft.com/office/powerpoint/2010/main" val="3813789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9F3B-D7E3-49D2-9BD9-FDADAF9C68F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0FFABC-45F5-44E3-9ECE-70E42CB6A5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51" y="157717"/>
            <a:ext cx="10885623" cy="5245555"/>
          </a:xfrm>
        </p:spPr>
      </p:pic>
      <p:pic>
        <p:nvPicPr>
          <p:cNvPr id="6" name="Content Placeholder 4">
            <a:extLst>
              <a:ext uri="{FF2B5EF4-FFF2-40B4-BE49-F238E27FC236}">
                <a16:creationId xmlns:a16="http://schemas.microsoft.com/office/drawing/2014/main" id="{C3D2089A-FF73-4841-8165-FE032F5F7343}"/>
              </a:ext>
            </a:extLst>
          </p:cNvPr>
          <p:cNvPicPr>
            <a:picLocks noChangeAspect="1"/>
          </p:cNvPicPr>
          <p:nvPr/>
        </p:nvPicPr>
        <p:blipFill rotWithShape="1">
          <a:blip r:embed="rId3">
            <a:extLst>
              <a:ext uri="{28A0092B-C50C-407E-A947-70E740481C1C}">
                <a14:useLocalDpi xmlns:a14="http://schemas.microsoft.com/office/drawing/2010/main" val="0"/>
              </a:ext>
            </a:extLst>
          </a:blip>
          <a:srcRect l="29699" t="12924" r="36647" b="49099"/>
          <a:stretch/>
        </p:blipFill>
        <p:spPr>
          <a:xfrm>
            <a:off x="8783782" y="1898096"/>
            <a:ext cx="2543392" cy="1325563"/>
          </a:xfrm>
          <a:prstGeom prst="rect">
            <a:avLst/>
          </a:prstGeom>
        </p:spPr>
      </p:pic>
      <p:cxnSp>
        <p:nvCxnSpPr>
          <p:cNvPr id="8" name="Straight Connector 7">
            <a:extLst>
              <a:ext uri="{FF2B5EF4-FFF2-40B4-BE49-F238E27FC236}">
                <a16:creationId xmlns:a16="http://schemas.microsoft.com/office/drawing/2014/main" id="{62B73B7D-E346-485D-8AAF-A88A47EA2BDB}"/>
              </a:ext>
            </a:extLst>
          </p:cNvPr>
          <p:cNvCxnSpPr/>
          <p:nvPr/>
        </p:nvCxnSpPr>
        <p:spPr>
          <a:xfrm>
            <a:off x="8977758" y="3158836"/>
            <a:ext cx="275012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63D9B3D-A40F-4149-A542-8B30853F0DF9}"/>
              </a:ext>
            </a:extLst>
          </p:cNvPr>
          <p:cNvSpPr/>
          <p:nvPr/>
        </p:nvSpPr>
        <p:spPr>
          <a:xfrm>
            <a:off x="9310255" y="2618508"/>
            <a:ext cx="1468582" cy="447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234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B19D-A42C-42BE-BF58-E830A36ADBD2}"/>
              </a:ext>
            </a:extLst>
          </p:cNvPr>
          <p:cNvSpPr>
            <a:spLocks noGrp="1"/>
          </p:cNvSpPr>
          <p:nvPr>
            <p:ph type="title"/>
          </p:nvPr>
        </p:nvSpPr>
        <p:spPr/>
        <p:txBody>
          <a:bodyPr/>
          <a:lstStyle/>
          <a:p>
            <a:r>
              <a:rPr lang="en-US" dirty="0"/>
              <a:t>Singular Value Decomposition (SVD)</a:t>
            </a:r>
          </a:p>
        </p:txBody>
      </p:sp>
      <p:sp>
        <p:nvSpPr>
          <p:cNvPr id="3" name="Content Placeholder 2">
            <a:extLst>
              <a:ext uri="{FF2B5EF4-FFF2-40B4-BE49-F238E27FC236}">
                <a16:creationId xmlns:a16="http://schemas.microsoft.com/office/drawing/2014/main" id="{5F84F6BB-C5E7-479B-A4A5-38BEE5DB6B88}"/>
              </a:ext>
            </a:extLst>
          </p:cNvPr>
          <p:cNvSpPr>
            <a:spLocks noGrp="1"/>
          </p:cNvSpPr>
          <p:nvPr>
            <p:ph idx="1"/>
          </p:nvPr>
        </p:nvSpPr>
        <p:spPr>
          <a:xfrm>
            <a:off x="838200" y="1825624"/>
            <a:ext cx="10515600" cy="4769139"/>
          </a:xfrm>
        </p:spPr>
        <p:txBody>
          <a:bodyPr>
            <a:normAutofit/>
          </a:bodyPr>
          <a:lstStyle/>
          <a:p>
            <a:r>
              <a:rPr lang="en-US" sz="2400" dirty="0"/>
              <a:t>SVD can be looked at from three mutually compatible points of view.</a:t>
            </a:r>
          </a:p>
          <a:p>
            <a:endParaRPr lang="en-US" sz="2400" dirty="0"/>
          </a:p>
          <a:p>
            <a:r>
              <a:rPr lang="en-US" sz="2400" dirty="0"/>
              <a:t>We can see it as a method for transforming correlated variables into a set of uncorrelated ones that better expose the various relationships among the original data items. </a:t>
            </a:r>
          </a:p>
          <a:p>
            <a:r>
              <a:rPr lang="en-US" sz="2400" dirty="0"/>
              <a:t>At the same time, SVD is a method for identifying and ordering the dimensions along which data points exhibit the most variation. </a:t>
            </a:r>
          </a:p>
          <a:p>
            <a:r>
              <a:rPr lang="en-US" sz="2400" dirty="0"/>
              <a:t>Once we have identified where the most variation is, it's possible to find the best approximation of the original data points using fewer dimensions. </a:t>
            </a:r>
          </a:p>
          <a:p>
            <a:r>
              <a:rPr lang="en-US" sz="2400" dirty="0"/>
              <a:t>Hence, SVD can be seen as a method for data reduction.</a:t>
            </a:r>
          </a:p>
        </p:txBody>
      </p:sp>
    </p:spTree>
    <p:extLst>
      <p:ext uri="{BB962C8B-B14F-4D97-AF65-F5344CB8AC3E}">
        <p14:creationId xmlns:p14="http://schemas.microsoft.com/office/powerpoint/2010/main" val="456188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8B0E-589A-462E-BD30-5BC557AED3D6}"/>
              </a:ext>
            </a:extLst>
          </p:cNvPr>
          <p:cNvSpPr>
            <a:spLocks noGrp="1"/>
          </p:cNvSpPr>
          <p:nvPr>
            <p:ph type="title"/>
          </p:nvPr>
        </p:nvSpPr>
        <p:spPr/>
        <p:txBody>
          <a:bodyPr/>
          <a:lstStyle/>
          <a:p>
            <a:r>
              <a:rPr lang="en-US" dirty="0"/>
              <a:t>Singular Value Decomposition (SVD)</a:t>
            </a:r>
          </a:p>
        </p:txBody>
      </p:sp>
      <p:sp>
        <p:nvSpPr>
          <p:cNvPr id="3" name="Content Placeholder 2">
            <a:extLst>
              <a:ext uri="{FF2B5EF4-FFF2-40B4-BE49-F238E27FC236}">
                <a16:creationId xmlns:a16="http://schemas.microsoft.com/office/drawing/2014/main" id="{3DD462F0-5667-4F6C-9D13-0679F6553527}"/>
              </a:ext>
            </a:extLst>
          </p:cNvPr>
          <p:cNvSpPr>
            <a:spLocks noGrp="1"/>
          </p:cNvSpPr>
          <p:nvPr>
            <p:ph idx="1"/>
          </p:nvPr>
        </p:nvSpPr>
        <p:spPr/>
        <p:txBody>
          <a:bodyPr/>
          <a:lstStyle/>
          <a:p>
            <a:r>
              <a:rPr lang="en-US" dirty="0"/>
              <a:t>Singular value decomposition (SVD), allows an exact representation of any matrix, and also makes it easy to eliminate the less important parts of that representation to produce an approximate representation with any desired number of dimensions</a:t>
            </a:r>
          </a:p>
          <a:p>
            <a:r>
              <a:rPr lang="en-US" dirty="0"/>
              <a:t>Of course the fewer the dimensions we choose, the less accurate will be the approximation</a:t>
            </a:r>
          </a:p>
        </p:txBody>
      </p:sp>
    </p:spTree>
    <p:extLst>
      <p:ext uri="{BB962C8B-B14F-4D97-AF65-F5344CB8AC3E}">
        <p14:creationId xmlns:p14="http://schemas.microsoft.com/office/powerpoint/2010/main" val="356638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5F625C4D-1D5A-442E-BD31-5377E641D5BC}"/>
              </a:ext>
            </a:extLst>
          </p:cNvPr>
          <p:cNvSpPr>
            <a:spLocks noGrp="1"/>
          </p:cNvSpPr>
          <p:nvPr>
            <p:ph idx="1"/>
          </p:nvPr>
        </p:nvSpPr>
        <p:spPr/>
        <p:txBody>
          <a:bodyPr/>
          <a:lstStyle/>
          <a:p>
            <a:r>
              <a:rPr lang="en-US" dirty="0"/>
              <a:t>A matrix can be summarized by </a:t>
            </a:r>
            <a:r>
              <a:rPr lang="en-US" dirty="0">
                <a:solidFill>
                  <a:srgbClr val="FF0000"/>
                </a:solidFill>
              </a:rPr>
              <a:t>finding “narrower” matrices </a:t>
            </a:r>
            <a:r>
              <a:rPr lang="en-US" dirty="0"/>
              <a:t>that in some sense </a:t>
            </a:r>
            <a:r>
              <a:rPr lang="en-US" dirty="0">
                <a:solidFill>
                  <a:srgbClr val="FF0000"/>
                </a:solidFill>
              </a:rPr>
              <a:t>close to the original matrix</a:t>
            </a:r>
          </a:p>
          <a:p>
            <a:r>
              <a:rPr lang="en-US" dirty="0"/>
              <a:t>These narrow matrices have only a small number of rows or columns, but can be used much more </a:t>
            </a:r>
            <a:r>
              <a:rPr lang="en-US" dirty="0">
                <a:solidFill>
                  <a:srgbClr val="FF0000"/>
                </a:solidFill>
              </a:rPr>
              <a:t>efficiently</a:t>
            </a:r>
            <a:r>
              <a:rPr lang="en-US" dirty="0"/>
              <a:t> than </a:t>
            </a:r>
            <a:r>
              <a:rPr lang="en-US" dirty="0">
                <a:solidFill>
                  <a:srgbClr val="FF0000"/>
                </a:solidFill>
              </a:rPr>
              <a:t>the original large matrix</a:t>
            </a:r>
          </a:p>
          <a:p>
            <a:r>
              <a:rPr lang="en-US" dirty="0"/>
              <a:t>The process of finding these narrow matrices is called </a:t>
            </a:r>
            <a:r>
              <a:rPr lang="en-US" dirty="0">
                <a:solidFill>
                  <a:srgbClr val="FF0000"/>
                </a:solidFill>
              </a:rPr>
              <a:t>dimensionality reduction</a:t>
            </a:r>
          </a:p>
        </p:txBody>
      </p:sp>
    </p:spTree>
    <p:extLst>
      <p:ext uri="{BB962C8B-B14F-4D97-AF65-F5344CB8AC3E}">
        <p14:creationId xmlns:p14="http://schemas.microsoft.com/office/powerpoint/2010/main" val="1700920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8B0E-589A-462E-BD30-5BC557AED3D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48E97E8-1131-4DCC-BB40-7EABDF526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41" y="220818"/>
            <a:ext cx="9862188" cy="1325563"/>
          </a:xfrm>
        </p:spPr>
      </p:pic>
      <p:pic>
        <p:nvPicPr>
          <p:cNvPr id="7" name="Picture 6">
            <a:extLst>
              <a:ext uri="{FF2B5EF4-FFF2-40B4-BE49-F238E27FC236}">
                <a16:creationId xmlns:a16="http://schemas.microsoft.com/office/drawing/2014/main" id="{F1C18A36-0C57-4081-A408-CA4E8206B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19" y="1504011"/>
            <a:ext cx="9750632" cy="3849978"/>
          </a:xfrm>
          <a:prstGeom prst="rect">
            <a:avLst/>
          </a:prstGeom>
        </p:spPr>
      </p:pic>
      <p:pic>
        <p:nvPicPr>
          <p:cNvPr id="8" name="Content Placeholder 4">
            <a:extLst>
              <a:ext uri="{FF2B5EF4-FFF2-40B4-BE49-F238E27FC236}">
                <a16:creationId xmlns:a16="http://schemas.microsoft.com/office/drawing/2014/main" id="{15062FA4-E2BA-4A86-AD6F-7BDEB4074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2944" y="4953788"/>
            <a:ext cx="3679056" cy="1844860"/>
          </a:xfrm>
          <a:prstGeom prst="rect">
            <a:avLst/>
          </a:prstGeom>
        </p:spPr>
      </p:pic>
    </p:spTree>
    <p:extLst>
      <p:ext uri="{BB962C8B-B14F-4D97-AF65-F5344CB8AC3E}">
        <p14:creationId xmlns:p14="http://schemas.microsoft.com/office/powerpoint/2010/main" val="315440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8B0E-589A-462E-BD30-5BC557AED3D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FD978C8-0F97-407A-AAA2-FE648E868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907" y="365125"/>
            <a:ext cx="9992185" cy="5010574"/>
          </a:xfrm>
        </p:spPr>
      </p:pic>
    </p:spTree>
    <p:extLst>
      <p:ext uri="{BB962C8B-B14F-4D97-AF65-F5344CB8AC3E}">
        <p14:creationId xmlns:p14="http://schemas.microsoft.com/office/powerpoint/2010/main" val="283906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1C3A7E-3B08-47F3-B9D6-128D7A3DB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55" y="3550254"/>
            <a:ext cx="7946087" cy="3270656"/>
          </a:xfrm>
          <a:prstGeom prst="rect">
            <a:avLst/>
          </a:prstGeom>
        </p:spPr>
      </p:pic>
      <p:sp>
        <p:nvSpPr>
          <p:cNvPr id="2" name="Title 1">
            <a:extLst>
              <a:ext uri="{FF2B5EF4-FFF2-40B4-BE49-F238E27FC236}">
                <a16:creationId xmlns:a16="http://schemas.microsoft.com/office/drawing/2014/main" id="{3D378B0E-589A-462E-BD30-5BC557AED3D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1A29CBA-EF53-48F5-A834-A24F443C257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810" b="4116"/>
          <a:stretch/>
        </p:blipFill>
        <p:spPr>
          <a:xfrm>
            <a:off x="7423105" y="235527"/>
            <a:ext cx="4768895" cy="3903057"/>
          </a:xfrm>
        </p:spPr>
      </p:pic>
    </p:spTree>
    <p:extLst>
      <p:ext uri="{BB962C8B-B14F-4D97-AF65-F5344CB8AC3E}">
        <p14:creationId xmlns:p14="http://schemas.microsoft.com/office/powerpoint/2010/main" val="240472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3DEF-506D-4897-95B4-E1395981DCD3}"/>
              </a:ext>
            </a:extLst>
          </p:cNvPr>
          <p:cNvSpPr>
            <a:spLocks noGrp="1"/>
          </p:cNvSpPr>
          <p:nvPr>
            <p:ph type="title"/>
          </p:nvPr>
        </p:nvSpPr>
        <p:spPr/>
        <p:txBody>
          <a:bodyPr/>
          <a:lstStyle/>
          <a:p>
            <a:r>
              <a:rPr lang="en-US" dirty="0"/>
              <a:t>Interpretation of SVD</a:t>
            </a:r>
          </a:p>
        </p:txBody>
      </p:sp>
      <p:sp>
        <p:nvSpPr>
          <p:cNvPr id="3" name="Content Placeholder 2">
            <a:extLst>
              <a:ext uri="{FF2B5EF4-FFF2-40B4-BE49-F238E27FC236}">
                <a16:creationId xmlns:a16="http://schemas.microsoft.com/office/drawing/2014/main" id="{879B0DF3-7B07-479C-ADE7-30F9C372CE65}"/>
              </a:ext>
            </a:extLst>
          </p:cNvPr>
          <p:cNvSpPr>
            <a:spLocks noGrp="1"/>
          </p:cNvSpPr>
          <p:nvPr>
            <p:ph idx="1"/>
          </p:nvPr>
        </p:nvSpPr>
        <p:spPr/>
        <p:txBody>
          <a:bodyPr>
            <a:normAutofit/>
          </a:bodyPr>
          <a:lstStyle/>
          <a:p>
            <a:r>
              <a:rPr lang="en-US" dirty="0"/>
              <a:t>SVD offers is in viewing the r columns of U, </a:t>
            </a:r>
            <a:r>
              <a:rPr lang="el-GR" dirty="0"/>
              <a:t>Σ</a:t>
            </a:r>
            <a:r>
              <a:rPr lang="en-US" dirty="0"/>
              <a:t>, and V as representing concepts that are hidden in the original matrix M</a:t>
            </a:r>
          </a:p>
          <a:p>
            <a:r>
              <a:rPr lang="en-US" dirty="0"/>
              <a:t>In Figure 11.6, these concepts are clear; one is “science fiction” and the other is “romance”</a:t>
            </a:r>
          </a:p>
          <a:p>
            <a:r>
              <a:rPr lang="en-US" dirty="0"/>
              <a:t>Let us think of the rows of M as people and the columns of M as movies</a:t>
            </a:r>
          </a:p>
          <a:p>
            <a:pPr lvl="1"/>
            <a:r>
              <a:rPr lang="en-US" dirty="0"/>
              <a:t>Matrix U connects people to concepts</a:t>
            </a:r>
          </a:p>
          <a:p>
            <a:pPr lvl="1"/>
            <a:r>
              <a:rPr lang="en-US" dirty="0"/>
              <a:t>The matrix V relates movies to concepts</a:t>
            </a:r>
          </a:p>
          <a:p>
            <a:pPr lvl="1"/>
            <a:r>
              <a:rPr lang="en-US" dirty="0"/>
              <a:t>The matrix </a:t>
            </a:r>
            <a:r>
              <a:rPr lang="el-GR" dirty="0"/>
              <a:t>Σ </a:t>
            </a:r>
            <a:r>
              <a:rPr lang="en-US" dirty="0"/>
              <a:t>gives the strength of each of the concepts. </a:t>
            </a:r>
          </a:p>
          <a:p>
            <a:r>
              <a:rPr lang="en-US" dirty="0"/>
              <a:t>In our example, the strength of the science-fiction concept is 12.4, while the  </a:t>
            </a:r>
            <a:r>
              <a:rPr lang="en-US" dirty="0" err="1"/>
              <a:t>strengthof</a:t>
            </a:r>
            <a:r>
              <a:rPr lang="en-US" dirty="0"/>
              <a:t> the romance concept is 9.5.</a:t>
            </a:r>
          </a:p>
        </p:txBody>
      </p:sp>
    </p:spTree>
    <p:extLst>
      <p:ext uri="{BB962C8B-B14F-4D97-AF65-F5344CB8AC3E}">
        <p14:creationId xmlns:p14="http://schemas.microsoft.com/office/powerpoint/2010/main" val="3260017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8D1BB-7D81-4112-8CD0-012FDB218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230" y="0"/>
            <a:ext cx="9246406" cy="6588379"/>
          </a:xfrm>
        </p:spPr>
      </p:pic>
      <p:sp>
        <p:nvSpPr>
          <p:cNvPr id="2" name="Title 1">
            <a:extLst>
              <a:ext uri="{FF2B5EF4-FFF2-40B4-BE49-F238E27FC236}">
                <a16:creationId xmlns:a16="http://schemas.microsoft.com/office/drawing/2014/main" id="{B3263A1B-BDBB-4BDD-8CBC-17DCEE0A490C}"/>
              </a:ext>
            </a:extLst>
          </p:cNvPr>
          <p:cNvSpPr>
            <a:spLocks noGrp="1"/>
          </p:cNvSpPr>
          <p:nvPr>
            <p:ph type="title"/>
          </p:nvPr>
        </p:nvSpPr>
        <p:spPr>
          <a:xfrm>
            <a:off x="7675418" y="365125"/>
            <a:ext cx="3678382" cy="1325563"/>
          </a:xfrm>
        </p:spPr>
        <p:txBody>
          <a:bodyPr>
            <a:normAutofit/>
          </a:bodyPr>
          <a:lstStyle/>
          <a:p>
            <a:r>
              <a:rPr lang="en-US" sz="1800" dirty="0"/>
              <a:t>How U,  </a:t>
            </a:r>
            <a:r>
              <a:rPr lang="el-GR" sz="1800" dirty="0"/>
              <a:t>Σ</a:t>
            </a:r>
            <a:r>
              <a:rPr lang="en-US" sz="1800" dirty="0"/>
              <a:t> and V</a:t>
            </a:r>
            <a:r>
              <a:rPr lang="en-US" sz="1800" baseline="30000" dirty="0"/>
              <a:t>T</a:t>
            </a:r>
            <a:r>
              <a:rPr lang="en-US" sz="1800" baseline="-25000" dirty="0"/>
              <a:t> </a:t>
            </a:r>
            <a:r>
              <a:rPr lang="en-US" sz="1800" dirty="0"/>
              <a:t>are calculated, please see SVD tutorial 1 and 2 in my uploaded files at slate.</a:t>
            </a:r>
            <a:endParaRPr lang="en-US" sz="1800" baseline="30000" dirty="0"/>
          </a:p>
        </p:txBody>
      </p:sp>
    </p:spTree>
    <p:extLst>
      <p:ext uri="{BB962C8B-B14F-4D97-AF65-F5344CB8AC3E}">
        <p14:creationId xmlns:p14="http://schemas.microsoft.com/office/powerpoint/2010/main" val="2248893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3DEF-506D-4897-95B4-E1395981DCD3}"/>
              </a:ext>
            </a:extLst>
          </p:cNvPr>
          <p:cNvSpPr>
            <a:spLocks noGrp="1"/>
          </p:cNvSpPr>
          <p:nvPr>
            <p:ph type="title"/>
          </p:nvPr>
        </p:nvSpPr>
        <p:spPr/>
        <p:txBody>
          <a:bodyPr/>
          <a:lstStyle/>
          <a:p>
            <a:r>
              <a:rPr lang="en-US" dirty="0"/>
              <a:t>Dimensionality Reduction Using SVD</a:t>
            </a:r>
          </a:p>
        </p:txBody>
      </p:sp>
      <p:sp>
        <p:nvSpPr>
          <p:cNvPr id="3" name="Content Placeholder 2">
            <a:extLst>
              <a:ext uri="{FF2B5EF4-FFF2-40B4-BE49-F238E27FC236}">
                <a16:creationId xmlns:a16="http://schemas.microsoft.com/office/drawing/2014/main" id="{879B0DF3-7B07-479C-ADE7-30F9C372CE65}"/>
              </a:ext>
            </a:extLst>
          </p:cNvPr>
          <p:cNvSpPr>
            <a:spLocks noGrp="1"/>
          </p:cNvSpPr>
          <p:nvPr>
            <p:ph idx="1"/>
          </p:nvPr>
        </p:nvSpPr>
        <p:spPr>
          <a:xfrm>
            <a:off x="574963" y="1465407"/>
            <a:ext cx="10515600" cy="4351338"/>
          </a:xfrm>
        </p:spPr>
        <p:txBody>
          <a:bodyPr>
            <a:normAutofit/>
          </a:bodyPr>
          <a:lstStyle/>
          <a:p>
            <a:r>
              <a:rPr lang="en-US" sz="2400" dirty="0"/>
              <a:t>Suppose we want to represent a very large matrix M by its SVD components U, </a:t>
            </a:r>
            <a:r>
              <a:rPr lang="el-GR" sz="2400" dirty="0"/>
              <a:t>Σ</a:t>
            </a:r>
            <a:r>
              <a:rPr lang="en-US" sz="2400" dirty="0"/>
              <a:t>, and V , but these matrices are also too large to store conveniently</a:t>
            </a:r>
          </a:p>
          <a:p>
            <a:r>
              <a:rPr lang="en-US" sz="2400" dirty="0"/>
              <a:t>The best way to reduce the dimensionality of the three matrices is to set the smallest of the singular values to zero</a:t>
            </a:r>
          </a:p>
          <a:p>
            <a:r>
              <a:rPr lang="en-US" sz="2400" dirty="0"/>
              <a:t>If we set the s smallest singular values to 0, then we can also eliminate the corresponding s columns of U and V .</a:t>
            </a:r>
          </a:p>
          <a:p>
            <a:r>
              <a:rPr lang="en-US" sz="2400" dirty="0"/>
              <a:t>Set the smallest of the singular values, which is 1.3, to zero in Example 11.9, the effect is:</a:t>
            </a:r>
          </a:p>
          <a:p>
            <a:r>
              <a:rPr lang="en-US" sz="2400" dirty="0"/>
              <a:t>the third column of U and the third row of V </a:t>
            </a:r>
            <a:r>
              <a:rPr lang="en-US" sz="2400" baseline="30000" dirty="0"/>
              <a:t>T</a:t>
            </a:r>
            <a:r>
              <a:rPr lang="en-US" sz="2400" dirty="0"/>
              <a:t> are multiplied only by 0’s and the U’s row and V </a:t>
            </a:r>
            <a:r>
              <a:rPr lang="en-US" sz="2400" baseline="30000" dirty="0"/>
              <a:t>T</a:t>
            </a:r>
            <a:r>
              <a:rPr lang="en-US" sz="2400" dirty="0"/>
              <a:t>’s column may be eliminated, as shown in Fig. 11.10.</a:t>
            </a:r>
          </a:p>
        </p:txBody>
      </p:sp>
    </p:spTree>
    <p:extLst>
      <p:ext uri="{BB962C8B-B14F-4D97-AF65-F5344CB8AC3E}">
        <p14:creationId xmlns:p14="http://schemas.microsoft.com/office/powerpoint/2010/main" val="72128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E68A-DDE8-4117-9C3A-3C49C9B2573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149752-21CB-4E04-BE90-D50A61827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9224"/>
            <a:ext cx="10882745" cy="6703771"/>
          </a:xfrm>
        </p:spPr>
      </p:pic>
    </p:spTree>
    <p:extLst>
      <p:ext uri="{BB962C8B-B14F-4D97-AF65-F5344CB8AC3E}">
        <p14:creationId xmlns:p14="http://schemas.microsoft.com/office/powerpoint/2010/main" val="3769015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7EBF-0D42-4C17-948D-492436DE7515}"/>
              </a:ext>
            </a:extLst>
          </p:cNvPr>
          <p:cNvSpPr>
            <a:spLocks noGrp="1"/>
          </p:cNvSpPr>
          <p:nvPr>
            <p:ph type="title"/>
          </p:nvPr>
        </p:nvSpPr>
        <p:spPr/>
        <p:txBody>
          <a:bodyPr/>
          <a:lstStyle/>
          <a:p>
            <a:r>
              <a:rPr lang="en-US" dirty="0"/>
              <a:t>Why Zeroing Low Singular Values Works</a:t>
            </a:r>
          </a:p>
        </p:txBody>
      </p:sp>
      <p:pic>
        <p:nvPicPr>
          <p:cNvPr id="5" name="Content Placeholder 4">
            <a:extLst>
              <a:ext uri="{FF2B5EF4-FFF2-40B4-BE49-F238E27FC236}">
                <a16:creationId xmlns:a16="http://schemas.microsoft.com/office/drawing/2014/main" id="{0A6BB0DC-9752-465B-9A5D-B6958D18E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78" y="1690688"/>
            <a:ext cx="11791775" cy="3629457"/>
          </a:xfrm>
        </p:spPr>
      </p:pic>
    </p:spTree>
    <p:extLst>
      <p:ext uri="{BB962C8B-B14F-4D97-AF65-F5344CB8AC3E}">
        <p14:creationId xmlns:p14="http://schemas.microsoft.com/office/powerpoint/2010/main" val="404165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99CED4-A12E-4A10-AD53-FED07F629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94" y="2230443"/>
            <a:ext cx="11142683" cy="4721730"/>
          </a:xfrm>
        </p:spPr>
      </p:pic>
      <p:pic>
        <p:nvPicPr>
          <p:cNvPr id="7" name="Picture 6">
            <a:extLst>
              <a:ext uri="{FF2B5EF4-FFF2-40B4-BE49-F238E27FC236}">
                <a16:creationId xmlns:a16="http://schemas.microsoft.com/office/drawing/2014/main" id="{CFF3F253-E1A1-42F1-94DD-D76E5ED5CD72}"/>
              </a:ext>
            </a:extLst>
          </p:cNvPr>
          <p:cNvPicPr>
            <a:picLocks noChangeAspect="1"/>
          </p:cNvPicPr>
          <p:nvPr/>
        </p:nvPicPr>
        <p:blipFill rotWithShape="1">
          <a:blip r:embed="rId3">
            <a:extLst>
              <a:ext uri="{28A0092B-C50C-407E-A947-70E740481C1C}">
                <a14:useLocalDpi xmlns:a14="http://schemas.microsoft.com/office/drawing/2010/main" val="0"/>
              </a:ext>
            </a:extLst>
          </a:blip>
          <a:srcRect b="43725"/>
          <a:stretch/>
        </p:blipFill>
        <p:spPr>
          <a:xfrm>
            <a:off x="757367" y="176475"/>
            <a:ext cx="2898223" cy="1648690"/>
          </a:xfrm>
          <a:prstGeom prst="rect">
            <a:avLst/>
          </a:prstGeom>
        </p:spPr>
      </p:pic>
      <p:sp>
        <p:nvSpPr>
          <p:cNvPr id="8" name="Arrow: Right 7">
            <a:extLst>
              <a:ext uri="{FF2B5EF4-FFF2-40B4-BE49-F238E27FC236}">
                <a16:creationId xmlns:a16="http://schemas.microsoft.com/office/drawing/2014/main" id="{936988D0-A823-47F8-8D38-CE49F01D1B7B}"/>
              </a:ext>
            </a:extLst>
          </p:cNvPr>
          <p:cNvSpPr/>
          <p:nvPr/>
        </p:nvSpPr>
        <p:spPr>
          <a:xfrm>
            <a:off x="3796146" y="881099"/>
            <a:ext cx="1288473"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E38D4F-8059-4264-8165-B2C2E371B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5731" y="342311"/>
            <a:ext cx="2206461" cy="1077575"/>
          </a:xfrm>
          <a:prstGeom prst="rect">
            <a:avLst/>
          </a:prstGeom>
        </p:spPr>
      </p:pic>
    </p:spTree>
    <p:extLst>
      <p:ext uri="{BB962C8B-B14F-4D97-AF65-F5344CB8AC3E}">
        <p14:creationId xmlns:p14="http://schemas.microsoft.com/office/powerpoint/2010/main" val="238283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r>
              <a:rPr lang="en-US" dirty="0"/>
              <a:t>Principal-component analysis (PCA)</a:t>
            </a:r>
          </a:p>
        </p:txBody>
      </p:sp>
      <p:sp>
        <p:nvSpPr>
          <p:cNvPr id="3" name="Content Placeholder 2">
            <a:extLst>
              <a:ext uri="{FF2B5EF4-FFF2-40B4-BE49-F238E27FC236}">
                <a16:creationId xmlns:a16="http://schemas.microsoft.com/office/drawing/2014/main" id="{5F625C4D-1D5A-442E-BD31-5377E641D5BC}"/>
              </a:ext>
            </a:extLst>
          </p:cNvPr>
          <p:cNvSpPr>
            <a:spLocks noGrp="1"/>
          </p:cNvSpPr>
          <p:nvPr>
            <p:ph idx="1"/>
          </p:nvPr>
        </p:nvSpPr>
        <p:spPr/>
        <p:txBody>
          <a:bodyPr>
            <a:normAutofit/>
          </a:bodyPr>
          <a:lstStyle/>
          <a:p>
            <a:r>
              <a:rPr lang="en-US" dirty="0">
                <a:solidFill>
                  <a:srgbClr val="FF0000"/>
                </a:solidFill>
              </a:rPr>
              <a:t>Principal-component analysis (PCA) </a:t>
            </a:r>
            <a:r>
              <a:rPr lang="en-US" dirty="0"/>
              <a:t>is a technique for taking a dataset consisting of a set of tuples representing points in a high-dimensional space and finding the directions along which the tuples line up best</a:t>
            </a:r>
          </a:p>
          <a:p>
            <a:r>
              <a:rPr lang="en-US" dirty="0"/>
              <a:t>The idea is to </a:t>
            </a:r>
            <a:r>
              <a:rPr lang="en-US" dirty="0">
                <a:solidFill>
                  <a:srgbClr val="FF0000"/>
                </a:solidFill>
              </a:rPr>
              <a:t>treat the set of tuples as a matrix M </a:t>
            </a:r>
            <a:r>
              <a:rPr lang="en-US" dirty="0"/>
              <a:t>and find the </a:t>
            </a:r>
            <a:r>
              <a:rPr lang="en-US" dirty="0">
                <a:solidFill>
                  <a:srgbClr val="FF0000"/>
                </a:solidFill>
              </a:rPr>
              <a:t>eigenvectors</a:t>
            </a:r>
            <a:r>
              <a:rPr lang="en-US" dirty="0"/>
              <a:t> for MM</a:t>
            </a:r>
            <a:r>
              <a:rPr lang="en-US" baseline="30000" dirty="0"/>
              <a:t>T</a:t>
            </a:r>
            <a:endParaRPr lang="en-US" dirty="0"/>
          </a:p>
          <a:p>
            <a:r>
              <a:rPr lang="en-US" dirty="0"/>
              <a:t>The matrix of these eigenvectors can be thought of as a </a:t>
            </a:r>
            <a:r>
              <a:rPr lang="en-US" dirty="0">
                <a:solidFill>
                  <a:srgbClr val="FF0000"/>
                </a:solidFill>
              </a:rPr>
              <a:t>rigid rotation </a:t>
            </a:r>
            <a:r>
              <a:rPr lang="en-US" dirty="0"/>
              <a:t>in a high-dimensional space</a:t>
            </a:r>
          </a:p>
          <a:p>
            <a:r>
              <a:rPr lang="en-US" dirty="0"/>
              <a:t>When you apply this transformation to the original data, the axis corresponding to the principal eigenvector is the one </a:t>
            </a:r>
            <a:r>
              <a:rPr lang="en-US" dirty="0">
                <a:solidFill>
                  <a:srgbClr val="FF0000"/>
                </a:solidFill>
              </a:rPr>
              <a:t>along which the points are most “spread out”</a:t>
            </a:r>
          </a:p>
        </p:txBody>
      </p:sp>
    </p:spTree>
    <p:extLst>
      <p:ext uri="{BB962C8B-B14F-4D97-AF65-F5344CB8AC3E}">
        <p14:creationId xmlns:p14="http://schemas.microsoft.com/office/powerpoint/2010/main" val="231476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r>
              <a:rPr lang="en-US" dirty="0"/>
              <a:t>Principal-component analysis (PCA)</a:t>
            </a:r>
          </a:p>
        </p:txBody>
      </p:sp>
      <p:sp>
        <p:nvSpPr>
          <p:cNvPr id="3" name="Content Placeholder 2">
            <a:extLst>
              <a:ext uri="{FF2B5EF4-FFF2-40B4-BE49-F238E27FC236}">
                <a16:creationId xmlns:a16="http://schemas.microsoft.com/office/drawing/2014/main" id="{5F625C4D-1D5A-442E-BD31-5377E641D5BC}"/>
              </a:ext>
            </a:extLst>
          </p:cNvPr>
          <p:cNvSpPr>
            <a:spLocks noGrp="1"/>
          </p:cNvSpPr>
          <p:nvPr>
            <p:ph idx="1"/>
          </p:nvPr>
        </p:nvSpPr>
        <p:spPr/>
        <p:txBody>
          <a:bodyPr/>
          <a:lstStyle/>
          <a:p>
            <a:r>
              <a:rPr lang="en-US" dirty="0"/>
              <a:t>On this axes, the variance of the data is maximized. </a:t>
            </a:r>
          </a:p>
          <a:p>
            <a:pPr lvl="1"/>
            <a:r>
              <a:rPr lang="en-US" dirty="0"/>
              <a:t>The points can best be viewed as lying along this axis, with small deviations from this axis. </a:t>
            </a:r>
          </a:p>
          <a:p>
            <a:r>
              <a:rPr lang="en-US" dirty="0"/>
              <a:t>Likewise, the axis corresponding to the second eigenvector (the eigenvector corresponding to the second-largest eigenvalue) is the axis along which the variance of distances from the first axis is greatest, and so on.</a:t>
            </a:r>
          </a:p>
          <a:p>
            <a:endParaRPr lang="en-US" dirty="0"/>
          </a:p>
        </p:txBody>
      </p:sp>
    </p:spTree>
    <p:extLst>
      <p:ext uri="{BB962C8B-B14F-4D97-AF65-F5344CB8AC3E}">
        <p14:creationId xmlns:p14="http://schemas.microsoft.com/office/powerpoint/2010/main" val="358914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r>
              <a:rPr lang="en-US" dirty="0"/>
              <a:t>Principal-component analysis (PCA)</a:t>
            </a:r>
          </a:p>
        </p:txBody>
      </p:sp>
      <p:sp>
        <p:nvSpPr>
          <p:cNvPr id="3" name="Content Placeholder 2">
            <a:extLst>
              <a:ext uri="{FF2B5EF4-FFF2-40B4-BE49-F238E27FC236}">
                <a16:creationId xmlns:a16="http://schemas.microsoft.com/office/drawing/2014/main" id="{5F625C4D-1D5A-442E-BD31-5377E641D5BC}"/>
              </a:ext>
            </a:extLst>
          </p:cNvPr>
          <p:cNvSpPr>
            <a:spLocks noGrp="1"/>
          </p:cNvSpPr>
          <p:nvPr>
            <p:ph idx="1"/>
          </p:nvPr>
        </p:nvSpPr>
        <p:spPr/>
        <p:txBody>
          <a:bodyPr/>
          <a:lstStyle/>
          <a:p>
            <a:r>
              <a:rPr lang="en-US" dirty="0"/>
              <a:t>The high-dimensional data can be replaced by its projection onto the most important axes. </a:t>
            </a:r>
          </a:p>
          <a:p>
            <a:pPr lvl="1"/>
            <a:r>
              <a:rPr lang="en-US" dirty="0"/>
              <a:t>These axes are the ones corresponding to the largest eigenvalues. </a:t>
            </a:r>
          </a:p>
          <a:p>
            <a:r>
              <a:rPr lang="en-US" dirty="0"/>
              <a:t>Thus, the original data is approximated by data that has many fewer dimensions and that summarizes well the original data.</a:t>
            </a:r>
          </a:p>
        </p:txBody>
      </p:sp>
    </p:spTree>
    <p:extLst>
      <p:ext uri="{BB962C8B-B14F-4D97-AF65-F5344CB8AC3E}">
        <p14:creationId xmlns:p14="http://schemas.microsoft.com/office/powerpoint/2010/main" val="392536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5241-1BD4-46D2-8473-D39766FFDD4F}"/>
              </a:ext>
            </a:extLst>
          </p:cNvPr>
          <p:cNvSpPr>
            <a:spLocks noGrp="1"/>
          </p:cNvSpPr>
          <p:nvPr>
            <p:ph type="title"/>
          </p:nvPr>
        </p:nvSpPr>
        <p:spPr/>
        <p:txBody>
          <a:bodyPr/>
          <a:lstStyle/>
          <a:p>
            <a:r>
              <a:rPr lang="en-US" dirty="0"/>
              <a:t>An Illustrative Example</a:t>
            </a:r>
          </a:p>
        </p:txBody>
      </p:sp>
      <p:sp>
        <p:nvSpPr>
          <p:cNvPr id="3" name="Content Placeholder 2">
            <a:extLst>
              <a:ext uri="{FF2B5EF4-FFF2-40B4-BE49-F238E27FC236}">
                <a16:creationId xmlns:a16="http://schemas.microsoft.com/office/drawing/2014/main" id="{5F625C4D-1D5A-442E-BD31-5377E641D5BC}"/>
              </a:ext>
            </a:extLst>
          </p:cNvPr>
          <p:cNvSpPr>
            <a:spLocks noGrp="1"/>
          </p:cNvSpPr>
          <p:nvPr>
            <p:ph idx="1"/>
          </p:nvPr>
        </p:nvSpPr>
        <p:spPr>
          <a:xfrm>
            <a:off x="602673" y="2864716"/>
            <a:ext cx="10515600" cy="4351338"/>
          </a:xfrm>
        </p:spPr>
        <p:txBody>
          <a:bodyPr/>
          <a:lstStyle/>
          <a:p>
            <a:r>
              <a:rPr lang="en-US" dirty="0"/>
              <a:t>The data is two-dimensional, a number of dimensions that is too small to make PCA really useful. </a:t>
            </a:r>
          </a:p>
          <a:p>
            <a:r>
              <a:rPr lang="en-US" dirty="0"/>
              <a:t>Moreover, the data, shown in Fig. 11.1 has only four points, and they are arranged in a simple pattern along the 45-degree line to make our calculations easy to follow. </a:t>
            </a:r>
          </a:p>
          <a:p>
            <a:r>
              <a:rPr lang="en-US" dirty="0"/>
              <a:t>The points can best be viewed as lying along the axis that is at a 45-degree angle, with small deviations in the perpendicular direction.</a:t>
            </a:r>
          </a:p>
        </p:txBody>
      </p:sp>
      <p:pic>
        <p:nvPicPr>
          <p:cNvPr id="5" name="Picture 4">
            <a:extLst>
              <a:ext uri="{FF2B5EF4-FFF2-40B4-BE49-F238E27FC236}">
                <a16:creationId xmlns:a16="http://schemas.microsoft.com/office/drawing/2014/main" id="{43CA5C44-D617-453D-93A9-993D291E8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6230" y="0"/>
            <a:ext cx="3905795" cy="2600688"/>
          </a:xfrm>
          <a:prstGeom prst="rect">
            <a:avLst/>
          </a:prstGeom>
        </p:spPr>
      </p:pic>
    </p:spTree>
    <p:extLst>
      <p:ext uri="{BB962C8B-B14F-4D97-AF65-F5344CB8AC3E}">
        <p14:creationId xmlns:p14="http://schemas.microsoft.com/office/powerpoint/2010/main" val="23491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8835-40F1-4E2D-BCB2-7D7F46B52CFD}"/>
              </a:ext>
            </a:extLst>
          </p:cNvPr>
          <p:cNvSpPr>
            <a:spLocks noGrp="1"/>
          </p:cNvSpPr>
          <p:nvPr>
            <p:ph type="title"/>
          </p:nvPr>
        </p:nvSpPr>
        <p:spPr/>
        <p:txBody>
          <a:bodyPr/>
          <a:lstStyle/>
          <a:p>
            <a:r>
              <a:rPr lang="en-US" dirty="0">
                <a:solidFill>
                  <a:srgbClr val="FF0000"/>
                </a:solidFill>
              </a:rPr>
              <a:t>Eigenvalue and Eigenvector</a:t>
            </a:r>
          </a:p>
        </p:txBody>
      </p:sp>
      <p:pic>
        <p:nvPicPr>
          <p:cNvPr id="5" name="Content Placeholder 4">
            <a:extLst>
              <a:ext uri="{FF2B5EF4-FFF2-40B4-BE49-F238E27FC236}">
                <a16:creationId xmlns:a16="http://schemas.microsoft.com/office/drawing/2014/main" id="{2BDCBA6C-90F1-41F0-AE65-DD143DE3F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45" y="1829246"/>
            <a:ext cx="11351364" cy="4115253"/>
          </a:xfrm>
        </p:spPr>
      </p:pic>
      <p:sp>
        <p:nvSpPr>
          <p:cNvPr id="6" name="Rectangle 5">
            <a:extLst>
              <a:ext uri="{FF2B5EF4-FFF2-40B4-BE49-F238E27FC236}">
                <a16:creationId xmlns:a16="http://schemas.microsoft.com/office/drawing/2014/main" id="{5D4E7951-83F8-4176-A7C4-9F5F1A629E61}"/>
              </a:ext>
            </a:extLst>
          </p:cNvPr>
          <p:cNvSpPr/>
          <p:nvPr/>
        </p:nvSpPr>
        <p:spPr>
          <a:xfrm>
            <a:off x="2286000" y="5534237"/>
            <a:ext cx="9587345" cy="443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69CA0D-34D8-4DFB-8615-470FD4FC3C4B}"/>
              </a:ext>
            </a:extLst>
          </p:cNvPr>
          <p:cNvSpPr/>
          <p:nvPr/>
        </p:nvSpPr>
        <p:spPr>
          <a:xfrm>
            <a:off x="331386" y="1723770"/>
            <a:ext cx="1498537" cy="443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E5A4F4-2F44-4FED-A32A-8E7B3D7A1368}"/>
              </a:ext>
            </a:extLst>
          </p:cNvPr>
          <p:cNvSpPr/>
          <p:nvPr/>
        </p:nvSpPr>
        <p:spPr>
          <a:xfrm>
            <a:off x="9615055" y="4405740"/>
            <a:ext cx="2424545" cy="325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6E8826-D39E-45B6-8AE9-6275967C0A55}"/>
              </a:ext>
            </a:extLst>
          </p:cNvPr>
          <p:cNvSpPr/>
          <p:nvPr/>
        </p:nvSpPr>
        <p:spPr>
          <a:xfrm>
            <a:off x="526472" y="4762400"/>
            <a:ext cx="8894618" cy="443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tx1">
                    <a:lumMod val="65000"/>
                    <a:lumOff val="35000"/>
                  </a:schemeClr>
                </a:solidFill>
                <a:latin typeface="Arial" panose="020B0604020202020204" pitchFamily="34" charset="0"/>
                <a:cs typeface="Arial" panose="020B0604020202020204" pitchFamily="34" charset="0"/>
              </a:rPr>
              <a:t>Every</a:t>
            </a:r>
          </a:p>
        </p:txBody>
      </p:sp>
    </p:spTree>
    <p:extLst>
      <p:ext uri="{BB962C8B-B14F-4D97-AF65-F5344CB8AC3E}">
        <p14:creationId xmlns:p14="http://schemas.microsoft.com/office/powerpoint/2010/main" val="245910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25C4D-1D5A-442E-BD31-5377E641D5BC}"/>
              </a:ext>
            </a:extLst>
          </p:cNvPr>
          <p:cNvSpPr>
            <a:spLocks noGrp="1"/>
          </p:cNvSpPr>
          <p:nvPr>
            <p:ph idx="1"/>
          </p:nvPr>
        </p:nvSpPr>
        <p:spPr>
          <a:xfrm>
            <a:off x="192617" y="4239492"/>
            <a:ext cx="11656514" cy="2353108"/>
          </a:xfrm>
        </p:spPr>
        <p:txBody>
          <a:bodyPr>
            <a:normAutofit/>
          </a:bodyPr>
          <a:lstStyle/>
          <a:p>
            <a:r>
              <a:rPr lang="en-US" sz="2400" dirty="0">
                <a:solidFill>
                  <a:schemeClr val="tx1">
                    <a:lumMod val="65000"/>
                    <a:lumOff val="35000"/>
                  </a:schemeClr>
                </a:solidFill>
                <a:cs typeface="Times New Roman" panose="02020603050405020304" pitchFamily="18" charset="0"/>
              </a:rPr>
              <a:t>We can find eigenvalues and eigenvectors by treating a matrix as a system of linear equations, and</a:t>
            </a:r>
          </a:p>
          <a:p>
            <a:r>
              <a:rPr lang="en-US" sz="2400" dirty="0">
                <a:solidFill>
                  <a:schemeClr val="tx1">
                    <a:lumMod val="65000"/>
                    <a:lumOff val="35000"/>
                  </a:schemeClr>
                </a:solidFill>
                <a:cs typeface="Times New Roman" panose="02020603050405020304" pitchFamily="18" charset="0"/>
              </a:rPr>
              <a:t>Solving for the values of the variables that make up the components of the eigenvector</a:t>
            </a:r>
          </a:p>
        </p:txBody>
      </p:sp>
      <p:pic>
        <p:nvPicPr>
          <p:cNvPr id="5" name="Picture 4">
            <a:extLst>
              <a:ext uri="{FF2B5EF4-FFF2-40B4-BE49-F238E27FC236}">
                <a16:creationId xmlns:a16="http://schemas.microsoft.com/office/drawing/2014/main" id="{4F276989-1339-4F94-BD04-2EA90EF69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17" y="500928"/>
            <a:ext cx="11656515" cy="2928072"/>
          </a:xfrm>
          <a:prstGeom prst="rect">
            <a:avLst/>
          </a:prstGeom>
        </p:spPr>
      </p:pic>
      <p:sp>
        <p:nvSpPr>
          <p:cNvPr id="6" name="Rectangle 5">
            <a:extLst>
              <a:ext uri="{FF2B5EF4-FFF2-40B4-BE49-F238E27FC236}">
                <a16:creationId xmlns:a16="http://schemas.microsoft.com/office/drawing/2014/main" id="{91E153CE-53A2-4591-9C72-92A24E8A974F}"/>
              </a:ext>
            </a:extLst>
          </p:cNvPr>
          <p:cNvSpPr/>
          <p:nvPr/>
        </p:nvSpPr>
        <p:spPr>
          <a:xfrm>
            <a:off x="192617" y="500928"/>
            <a:ext cx="846250" cy="443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811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TotalTime>
  <Words>1005</Words>
  <Application>Microsoft Office PowerPoint</Application>
  <PresentationFormat>Widescreen</PresentationFormat>
  <Paragraphs>67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Narrow</vt:lpstr>
      <vt:lpstr>Calibri</vt:lpstr>
      <vt:lpstr>Office Theme</vt:lpstr>
      <vt:lpstr>Dimensionality Reduction</vt:lpstr>
      <vt:lpstr>List of associated tutorials and Chapters to Lecture 4</vt:lpstr>
      <vt:lpstr>Dimensionality reduction</vt:lpstr>
      <vt:lpstr>Principal-component analysis (PCA)</vt:lpstr>
      <vt:lpstr>Principal-component analysis (PCA)</vt:lpstr>
      <vt:lpstr>Principal-component analysis (PCA)</vt:lpstr>
      <vt:lpstr>An Illustrative Example</vt:lpstr>
      <vt:lpstr>Eigenvalue and Eigenvector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Eigenpairs by Power Iteration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Singular Value Decomposition (SVD)</vt:lpstr>
      <vt:lpstr>Singular Value Decomposition (SVD)</vt:lpstr>
      <vt:lpstr>PowerPoint Presentation</vt:lpstr>
      <vt:lpstr>PowerPoint Presentation</vt:lpstr>
      <vt:lpstr>PowerPoint Presentation</vt:lpstr>
      <vt:lpstr>Interpretation of SVD</vt:lpstr>
      <vt:lpstr>How U,  Σ and VT are calculated, please see SVD tutorial 1 and 2 in my uploaded files at slate.</vt:lpstr>
      <vt:lpstr>Dimensionality Reduction Using SVD</vt:lpstr>
      <vt:lpstr>PowerPoint Presentation</vt:lpstr>
      <vt:lpstr>Why Zeroing Low Singular Values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38</cp:revision>
  <dcterms:created xsi:type="dcterms:W3CDTF">2019-09-20T04:04:26Z</dcterms:created>
  <dcterms:modified xsi:type="dcterms:W3CDTF">2019-09-21T14:28:53Z</dcterms:modified>
</cp:coreProperties>
</file>