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0.png" ContentType="image/png"/>
  <Override PartName="/ppt/media/image28.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1FE61A9-AC2E-44BE-9316-916CEBC36466}" type="datetime">
              <a:rPr b="0" lang="en-US" sz="1200" spc="-1" strike="noStrike">
                <a:solidFill>
                  <a:srgbClr val="8b8b8b"/>
                </a:solidFill>
                <a:latin typeface="Calibri"/>
              </a:rPr>
              <a:t>12/11/22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7EBE9C6-C3E6-46A2-9725-7E17C620188E}"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9C538914-BA9E-4793-B6B2-2E7BA23C994E}" type="datetime">
              <a:rPr b="0" lang="en-US" sz="1200" spc="-1" strike="noStrike">
                <a:solidFill>
                  <a:srgbClr val="8b8b8b"/>
                </a:solidFill>
                <a:latin typeface="Calibri"/>
              </a:rPr>
              <a:t>12/11/22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0CD2E0A-7388-4AA3-A962-236B683182F5}"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Data Visualization</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en-US" sz="2400" spc="-1" strike="noStrike">
                <a:solidFill>
                  <a:srgbClr val="000000"/>
                </a:solidFill>
                <a:latin typeface="Calibri"/>
              </a:rPr>
              <a:t>Muhammad Qasim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38640" y="365040"/>
            <a:ext cx="3738960" cy="839160"/>
          </a:xfrm>
          <a:prstGeom prst="rect">
            <a:avLst/>
          </a:prstGeom>
          <a:noFill/>
          <a:ln>
            <a:noFill/>
          </a:ln>
        </p:spPr>
        <p:txBody>
          <a:bodyPr anchor="ctr">
            <a:normAutofit/>
          </a:bodyPr>
          <a:p>
            <a:pPr>
              <a:lnSpc>
                <a:spcPct val="90000"/>
              </a:lnSpc>
            </a:pPr>
            <a:r>
              <a:rPr b="1" lang="en-US" sz="3200" spc="-1" strike="noStrike">
                <a:solidFill>
                  <a:srgbClr val="4472c4"/>
                </a:solidFill>
                <a:latin typeface="Arial Narrow"/>
              </a:rPr>
              <a:t>Task 2:</a:t>
            </a:r>
            <a:endParaRPr b="0" lang="en-US" sz="3200" spc="-1" strike="noStrike">
              <a:solidFill>
                <a:srgbClr val="000000"/>
              </a:solidFill>
              <a:latin typeface="Calibri"/>
            </a:endParaRPr>
          </a:p>
        </p:txBody>
      </p:sp>
      <p:sp>
        <p:nvSpPr>
          <p:cNvPr id="109" name="TextShape 2"/>
          <p:cNvSpPr txBox="1"/>
          <p:nvPr/>
        </p:nvSpPr>
        <p:spPr>
          <a:xfrm>
            <a:off x="638640" y="1729440"/>
            <a:ext cx="10714680" cy="512820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400" spc="-1" strike="noStrike">
                <a:solidFill>
                  <a:srgbClr val="000000"/>
                </a:solidFill>
                <a:latin typeface="Arial Narrow"/>
              </a:rPr>
              <a:t>In Python, you can compute aggregates fairly quickly and easily using Numpy.</a:t>
            </a:r>
            <a:endParaRPr b="0" lang="en-US" sz="24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pPr>
            <a:r>
              <a:rPr b="0" lang="en-US" sz="2000" spc="-1" strike="noStrike">
                <a:solidFill>
                  <a:srgbClr val="000000"/>
                </a:solidFill>
                <a:latin typeface="Arial Narrow"/>
              </a:rPr>
              <a:t>To calculate aggregates using Numpy, you’ll first need to import the Numpy library </a:t>
            </a:r>
            <a:r>
              <a:rPr b="0" lang="en-US" sz="2000" spc="-1" strike="noStrike">
                <a:solidFill>
                  <a:srgbClr val="000000"/>
                </a:solidFill>
                <a:latin typeface="Arial Narrow"/>
              </a:rPr>
              <a:t>	</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4472c4"/>
                </a:solidFill>
                <a:latin typeface="Arial Narrow"/>
              </a:rPr>
              <a:t>	</a:t>
            </a:r>
            <a:r>
              <a:rPr b="0" lang="en-US" sz="2000" spc="-1" strike="noStrike">
                <a:solidFill>
                  <a:srgbClr val="4472c4"/>
                </a:solidFill>
                <a:latin typeface="Arial Narrow"/>
              </a:rPr>
              <a:t>import numpy as np</a:t>
            </a:r>
            <a:endParaRPr b="0" lang="en-US" sz="20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tabLst>
                <a:tab algn="l" pos="0"/>
              </a:tabLst>
            </a:pPr>
            <a:r>
              <a:rPr b="0" lang="en-US" sz="2000" spc="-1" strike="noStrike">
                <a:solidFill>
                  <a:srgbClr val="000000"/>
                </a:solidFill>
                <a:latin typeface="Arial Narrow"/>
              </a:rPr>
              <a:t>The DataFrame gradebook contains the complete gradebook for a hypothetical classroom. Use print to examine gradebook.</a:t>
            </a:r>
            <a:endParaRPr b="0" lang="en-US" sz="20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tabLst>
                <a:tab algn="l" pos="0"/>
              </a:tabLst>
            </a:pPr>
            <a:r>
              <a:rPr b="0" lang="en-US" sz="2000" spc="-1" strike="noStrike">
                <a:solidFill>
                  <a:srgbClr val="000000"/>
                </a:solidFill>
                <a:latin typeface="Arial Narrow"/>
              </a:rPr>
              <a:t>Select all rows from the gradebook DataFrame where assignment_name is equal to Assignment 1. Save the result to the variable assignment1. Print assignment1.</a:t>
            </a:r>
            <a:endParaRPr b="0" lang="en-US" sz="20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tabLst>
                <a:tab algn="l" pos="0"/>
              </a:tabLst>
            </a:pPr>
            <a:r>
              <a:rPr b="0" lang="en-US" sz="2000" spc="-1" strike="noStrike">
                <a:solidFill>
                  <a:srgbClr val="000000"/>
                </a:solidFill>
                <a:latin typeface="Arial Narrow"/>
              </a:rPr>
              <a:t>Now use Numpy to calculate the median grade in assignment1. Use np.median() to calculate the median of the column grade from assignment1 and save it to asn1_median.</a:t>
            </a:r>
            <a:endParaRPr b="0" lang="en-US" sz="20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tabLst>
                <a:tab algn="l" pos="0"/>
              </a:tabLst>
            </a:pPr>
            <a:r>
              <a:rPr b="0" lang="en-US" sz="2000" spc="-1" strike="noStrike">
                <a:solidFill>
                  <a:srgbClr val="000000"/>
                </a:solidFill>
                <a:latin typeface="Arial Narrow"/>
              </a:rPr>
              <a:t>Display asn1_median using print. What is the median grade on Assignment 1?</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10" name="CustomShape 3"/>
          <p:cNvSpPr/>
          <p:nvPr/>
        </p:nvSpPr>
        <p:spPr>
          <a:xfrm>
            <a:off x="7146000" y="46080"/>
            <a:ext cx="4920840" cy="161496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2000" spc="-1" strike="noStrike">
                <a:solidFill>
                  <a:srgbClr val="4472c4"/>
                </a:solidFill>
                <a:latin typeface="Arial Narrow"/>
              </a:rPr>
              <a:t>import codecademylib3_seaborn</a:t>
            </a:r>
            <a:endParaRPr b="0" lang="en-US" sz="2000" spc="-1" strike="noStrike">
              <a:latin typeface="Arial"/>
            </a:endParaRPr>
          </a:p>
          <a:p>
            <a:pPr>
              <a:lnSpc>
                <a:spcPct val="100000"/>
              </a:lnSpc>
            </a:pPr>
            <a:r>
              <a:rPr b="0" lang="en-US" sz="2000" spc="-1" strike="noStrike">
                <a:solidFill>
                  <a:srgbClr val="4472c4"/>
                </a:solidFill>
                <a:latin typeface="Arial Narrow"/>
              </a:rPr>
              <a:t>import pandas as pd</a:t>
            </a:r>
            <a:endParaRPr b="0" lang="en-US" sz="2000" spc="-1" strike="noStrike">
              <a:latin typeface="Arial"/>
            </a:endParaRPr>
          </a:p>
          <a:p>
            <a:pPr>
              <a:lnSpc>
                <a:spcPct val="100000"/>
              </a:lnSpc>
            </a:pPr>
            <a:r>
              <a:rPr b="0" lang="en-US" sz="2000" spc="-1" strike="noStrike">
                <a:solidFill>
                  <a:srgbClr val="4472c4"/>
                </a:solidFill>
                <a:latin typeface="Arial Narrow"/>
              </a:rPr>
              <a:t>from matplotlib import pyplot as plt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4472c4"/>
                </a:solidFill>
                <a:latin typeface="Arial Narrow"/>
              </a:rPr>
              <a:t>gradebook = pd.read_csv("gradebook.csv")</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Plotting Aggregates using Seaborn</a:t>
            </a:r>
            <a:endParaRPr b="0" lang="en-US" sz="3200" spc="-1" strike="noStrike">
              <a:solidFill>
                <a:srgbClr val="000000"/>
              </a:solidFill>
              <a:latin typeface="Calibri"/>
            </a:endParaRPr>
          </a:p>
        </p:txBody>
      </p:sp>
      <p:sp>
        <p:nvSpPr>
          <p:cNvPr id="112" name="TextShape 2"/>
          <p:cNvSpPr txBox="1"/>
          <p:nvPr/>
        </p:nvSpPr>
        <p:spPr>
          <a:xfrm>
            <a:off x="638640" y="1364400"/>
            <a:ext cx="7681680" cy="481212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Suppose this data is stored in a Pandas DataFrame called df.</a:t>
            </a:r>
            <a:endParaRPr b="0" lang="en-US" sz="22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The Seaborn command (sns.barplot()) will plot this data in a bar plot and automatically aggregate the data:</a:t>
            </a:r>
            <a:endParaRPr b="0" lang="en-US" sz="2200" spc="-1" strike="noStrike">
              <a:solidFill>
                <a:srgbClr val="000000"/>
              </a:solidFill>
              <a:latin typeface="Calibri"/>
            </a:endParaRPr>
          </a:p>
          <a:p>
            <a:pPr marL="457200">
              <a:lnSpc>
                <a:spcPct val="150000"/>
              </a:lnSpc>
              <a:spcBef>
                <a:spcPts val="499"/>
              </a:spcBef>
              <a:tabLst>
                <a:tab algn="l" pos="0"/>
              </a:tabLst>
            </a:pPr>
            <a:r>
              <a:rPr b="0" lang="en-US" sz="1800" spc="-1" strike="noStrike">
                <a:solidFill>
                  <a:srgbClr val="000000"/>
                </a:solidFill>
                <a:latin typeface="Arial Narrow"/>
              </a:rPr>
              <a:t>sns.barplot(data=df, x="student", y="grade")</a:t>
            </a:r>
            <a:endParaRPr b="0" lang="en-US" sz="1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200" spc="-1" strike="noStrike">
                <a:solidFill>
                  <a:srgbClr val="000000"/>
                </a:solidFill>
                <a:latin typeface="Arial Narrow"/>
              </a:rPr>
              <a:t>In the example above, Seaborn will aggregate grades by student, and plot the average grade for each student.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graphicFrame>
        <p:nvGraphicFramePr>
          <p:cNvPr id="113" name="Table 3"/>
          <p:cNvGraphicFramePr/>
          <p:nvPr/>
        </p:nvGraphicFramePr>
        <p:xfrm>
          <a:off x="8112960" y="30960"/>
          <a:ext cx="3870720" cy="3073680"/>
        </p:xfrm>
        <a:graphic>
          <a:graphicData uri="http://schemas.openxmlformats.org/drawingml/2006/table">
            <a:tbl>
              <a:tblPr/>
              <a:tblGrid>
                <a:gridCol w="906120"/>
                <a:gridCol w="1674360"/>
                <a:gridCol w="1290240"/>
              </a:tblGrid>
              <a:tr h="520920">
                <a:tc>
                  <a:txBody>
                    <a:bodyPr lIns="9360" rIns="9360" tIns="9360" bIns="9360" anchor="ctr">
                      <a:noAutofit/>
                    </a:bodyPr>
                    <a:p>
                      <a:pPr algn="ctr">
                        <a:lnSpc>
                          <a:spcPct val="107000"/>
                        </a:lnSpc>
                      </a:pPr>
                      <a:r>
                        <a:rPr b="1" lang="en-US" sz="1600" spc="-1" strike="noStrike">
                          <a:solidFill>
                            <a:srgbClr val="ffffff"/>
                          </a:solidFill>
                          <a:latin typeface="Calibri"/>
                        </a:rPr>
                        <a:t>student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assignment_name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grade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75</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82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99</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90</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72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66</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70000">
                <a:tc>
                  <a:txBody>
                    <a:bodyPr lIns="9360" rIns="9360" tIns="9360" bIns="9360" anchor="ctr">
                      <a:noAutofit/>
                    </a:bodyPr>
                    <a:p>
                      <a:pPr>
                        <a:lnSpc>
                          <a:spcPct val="107000"/>
                        </a:lnSpc>
                      </a:pPr>
                      <a:r>
                        <a:rPr b="1" lang="en-US" sz="1600" spc="-1" strike="noStrike">
                          <a:solidFill>
                            <a:srgbClr val="ffffff"/>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114" name="CustomShape 4"/>
          <p:cNvSpPr/>
          <p:nvPr/>
        </p:nvSpPr>
        <p:spPr>
          <a:xfrm>
            <a:off x="638640" y="4962600"/>
            <a:ext cx="10914480" cy="155268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50000"/>
              </a:lnSpc>
            </a:pPr>
            <a:r>
              <a:rPr b="1" lang="en-US" sz="2400" spc="-1" strike="noStrike">
                <a:solidFill>
                  <a:srgbClr val="4472c4"/>
                </a:solidFill>
                <a:latin typeface="Arial Narrow"/>
              </a:rPr>
              <a:t>Task 3:</a:t>
            </a:r>
            <a:endParaRPr b="0" lang="en-US" sz="2400" spc="-1" strike="noStrike">
              <a:latin typeface="Arial"/>
            </a:endParaRPr>
          </a:p>
          <a:p>
            <a:pPr>
              <a:lnSpc>
                <a:spcPct val="150000"/>
              </a:lnSpc>
            </a:pPr>
            <a:r>
              <a:rPr b="0" lang="en-US" sz="2000" spc="-1" strike="noStrike">
                <a:solidFill>
                  <a:srgbClr val="000000"/>
                </a:solidFill>
                <a:latin typeface="Arial Narrow"/>
              </a:rPr>
              <a:t>1. Use Seaborn to plot the average grade for each assignment. Take a look at gradebook.csv for the column names.</a:t>
            </a:r>
            <a:endParaRPr b="0" lang="en-US" sz="2000" spc="-1" strike="noStrike">
              <a:latin typeface="Arial"/>
            </a:endParaRPr>
          </a:p>
          <a:p>
            <a:pPr>
              <a:lnSpc>
                <a:spcPct val="150000"/>
              </a:lnSpc>
            </a:pPr>
            <a:r>
              <a:rPr b="0" lang="en-US" sz="2000" spc="-1" strike="noStrike">
                <a:solidFill>
                  <a:srgbClr val="000000"/>
                </a:solidFill>
                <a:latin typeface="Arial Narrow"/>
              </a:rPr>
              <a:t>2. Use plt.show() to display the graph.</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38640" y="9972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Modifying Error Bars</a:t>
            </a:r>
            <a:endParaRPr b="0" lang="en-US" sz="3200" spc="-1" strike="noStrike">
              <a:solidFill>
                <a:srgbClr val="000000"/>
              </a:solidFill>
              <a:latin typeface="Calibri"/>
            </a:endParaRPr>
          </a:p>
        </p:txBody>
      </p:sp>
      <p:sp>
        <p:nvSpPr>
          <p:cNvPr id="116" name="TextShape 2"/>
          <p:cNvSpPr txBox="1"/>
          <p:nvPr/>
        </p:nvSpPr>
        <p:spPr>
          <a:xfrm>
            <a:off x="470880" y="803520"/>
            <a:ext cx="10882440" cy="568908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By default, Seaborn will place error bars on each bar when you use the barplot() function.</a:t>
            </a:r>
            <a:endParaRPr b="0" lang="en-US" sz="2200" spc="-1" strike="noStrike">
              <a:solidFill>
                <a:srgbClr val="000000"/>
              </a:solidFill>
              <a:latin typeface="Calibri"/>
            </a:endParaRPr>
          </a:p>
          <a:p>
            <a:pPr>
              <a:lnSpc>
                <a:spcPct val="150000"/>
              </a:lnSpc>
              <a:spcBef>
                <a:spcPts val="1001"/>
              </a:spcBef>
            </a:pPr>
            <a:endParaRPr b="0" lang="en-US" sz="22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For example, in our assignment average example, an error bar might indicate what grade we expect an average student to receive on this assignment.</a:t>
            </a:r>
            <a:endParaRPr b="0" lang="en-US" sz="2200" spc="-1" strike="noStrike">
              <a:solidFill>
                <a:srgbClr val="000000"/>
              </a:solidFill>
              <a:latin typeface="Calibri"/>
            </a:endParaRPr>
          </a:p>
          <a:p>
            <a:pPr>
              <a:lnSpc>
                <a:spcPct val="150000"/>
              </a:lnSpc>
              <a:spcBef>
                <a:spcPts val="1001"/>
              </a:spcBef>
            </a:pPr>
            <a:endParaRPr b="0" lang="en-US" sz="22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By default, Seaborn uses a </a:t>
            </a:r>
            <a:r>
              <a:rPr b="1" lang="en-US" sz="2200" spc="-1" strike="noStrike">
                <a:solidFill>
                  <a:srgbClr val="4472c4"/>
                </a:solidFill>
                <a:latin typeface="Arial Narrow"/>
              </a:rPr>
              <a:t>bootstrapped confidence interval</a:t>
            </a:r>
            <a:r>
              <a:rPr b="0" lang="en-US" sz="2200" spc="-1" strike="noStrike">
                <a:solidFill>
                  <a:srgbClr val="000000"/>
                </a:solidFill>
                <a:latin typeface="Arial Narrow"/>
              </a:rPr>
              <a:t>. </a:t>
            </a:r>
            <a:endParaRPr b="0" lang="en-US" sz="22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800" spc="-1" strike="noStrike">
                <a:solidFill>
                  <a:srgbClr val="000000"/>
                </a:solidFill>
                <a:latin typeface="Arial Narrow"/>
              </a:rPr>
              <a:t>This interval means that “based on this data, 95% of similar situations would have an outcome within this range”. </a:t>
            </a:r>
            <a:endParaRPr b="0" lang="en-US" sz="1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In our gradebook example, the confidence interval for the assignments means “if we gave this assignment to many, many students, we’re confident that the mean score on the assignment would be within the range represented by the error bar”.</a:t>
            </a:r>
            <a:endParaRPr b="0" lang="en-US" sz="2200" spc="-1" strike="noStrike">
              <a:solidFill>
                <a:srgbClr val="000000"/>
              </a:solidFill>
              <a:latin typeface="Calibri"/>
            </a:endParaRPr>
          </a:p>
        </p:txBody>
      </p:sp>
      <p:pic>
        <p:nvPicPr>
          <p:cNvPr id="117" name="Picture 3" descr=""/>
          <p:cNvPicPr/>
          <p:nvPr/>
        </p:nvPicPr>
        <p:blipFill>
          <a:blip r:embed="rId1"/>
          <a:stretch/>
        </p:blipFill>
        <p:spPr>
          <a:xfrm>
            <a:off x="11106720" y="2543400"/>
            <a:ext cx="754560" cy="22093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75480" y="-468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Modifying Error Bars</a:t>
            </a:r>
            <a:endParaRPr b="0" lang="en-US" sz="3200" spc="-1" strike="noStrike">
              <a:solidFill>
                <a:srgbClr val="000000"/>
              </a:solidFill>
              <a:latin typeface="Calibri"/>
            </a:endParaRPr>
          </a:p>
        </p:txBody>
      </p:sp>
      <p:sp>
        <p:nvSpPr>
          <p:cNvPr id="119" name="TextShape 2"/>
          <p:cNvSpPr txBox="1"/>
          <p:nvPr/>
        </p:nvSpPr>
        <p:spPr>
          <a:xfrm>
            <a:off x="180000" y="1011240"/>
            <a:ext cx="6882840" cy="51652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If you’re calculating a mean and would prefer to use standard deviation for your error bars, you can pass in the keyword argument ci="sd" to sns.barplot() which will represent one standard deviation.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sns.barplot(data=gradebook, x="name", y="grade", ci="sd")</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a:lnSpc>
                <a:spcPct val="90000"/>
              </a:lnSpc>
              <a:spcBef>
                <a:spcPts val="1001"/>
              </a:spcBef>
              <a:tabLst>
                <a:tab algn="l" pos="0"/>
              </a:tabLst>
            </a:pPr>
            <a:r>
              <a:rPr b="1" lang="en-US" sz="2400" spc="-1" strike="noStrike">
                <a:solidFill>
                  <a:srgbClr val="4472c4"/>
                </a:solidFill>
                <a:latin typeface="Arial Narrow"/>
              </a:rPr>
              <a:t>Task 4:</a:t>
            </a:r>
            <a:r>
              <a:rPr b="1" lang="en-US" sz="2200" spc="-1" strike="noStrike">
                <a:solidFill>
                  <a:srgbClr val="4472c4"/>
                </a:solidFill>
                <a:latin typeface="Arial Narrow"/>
              </a:rPr>
              <a:t> </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Modify the bar plot so that the error bars represent one standard deviation, rather than 95% confidence intervals.</a:t>
            </a:r>
            <a:endParaRPr b="0" lang="en-US" sz="2200" spc="-1" strike="noStrike">
              <a:solidFill>
                <a:srgbClr val="000000"/>
              </a:solidFill>
              <a:latin typeface="Calibri"/>
            </a:endParaRPr>
          </a:p>
        </p:txBody>
      </p:sp>
      <p:sp>
        <p:nvSpPr>
          <p:cNvPr id="120" name="CustomShape 3"/>
          <p:cNvSpPr/>
          <p:nvPr/>
        </p:nvSpPr>
        <p:spPr>
          <a:xfrm>
            <a:off x="638640" y="5185800"/>
            <a:ext cx="6039000" cy="131004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Narrow"/>
              </a:rPr>
              <a:t>gradebook = pd.read_csv("gradebook.csv")</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Narrow"/>
              </a:rPr>
              <a:t>sns.barplot(data=gradebook, x="name", y="grade", ci="sd")</a:t>
            </a:r>
            <a:endParaRPr b="0" lang="en-US" sz="2000" spc="-1" strike="noStrike">
              <a:latin typeface="Arial"/>
            </a:endParaRPr>
          </a:p>
          <a:p>
            <a:pPr>
              <a:lnSpc>
                <a:spcPct val="100000"/>
              </a:lnSpc>
            </a:pPr>
            <a:r>
              <a:rPr b="0" lang="en-US" sz="2000" spc="-1" strike="noStrike">
                <a:solidFill>
                  <a:srgbClr val="000000"/>
                </a:solidFill>
                <a:latin typeface="Arial Narrow"/>
              </a:rPr>
              <a:t>plt.show()</a:t>
            </a:r>
            <a:endParaRPr b="0" lang="en-US" sz="2000" spc="-1" strike="noStrike">
              <a:latin typeface="Arial"/>
            </a:endParaRPr>
          </a:p>
        </p:txBody>
      </p:sp>
      <p:pic>
        <p:nvPicPr>
          <p:cNvPr id="121" name="Picture 4" descr=""/>
          <p:cNvPicPr/>
          <p:nvPr/>
        </p:nvPicPr>
        <p:blipFill>
          <a:blip r:embed="rId1"/>
          <a:stretch/>
        </p:blipFill>
        <p:spPr>
          <a:xfrm>
            <a:off x="7063200" y="1364400"/>
            <a:ext cx="4948200" cy="4482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38640" y="365040"/>
            <a:ext cx="10714680" cy="56268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Calculating Different Aggregates</a:t>
            </a:r>
            <a:endParaRPr b="0" lang="en-US" sz="3200" spc="-1" strike="noStrike">
              <a:solidFill>
                <a:srgbClr val="000000"/>
              </a:solidFill>
              <a:latin typeface="Calibri"/>
            </a:endParaRPr>
          </a:p>
        </p:txBody>
      </p:sp>
      <p:sp>
        <p:nvSpPr>
          <p:cNvPr id="123" name="TextShape 2"/>
          <p:cNvSpPr txBox="1"/>
          <p:nvPr/>
        </p:nvSpPr>
        <p:spPr>
          <a:xfrm>
            <a:off x="638640" y="928080"/>
            <a:ext cx="10714680" cy="52484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In most cases, we’ll want to plot the mean of our data, but sometimes, we’ll want something different:</a:t>
            </a: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If our data has many outliers, we may want to plot the median.</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If our data is categorical, we might want to count how many times each category appears (such as in the case of survey responses).</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do so, you’ll need to use the keyword argument estimator, which accepts any function that works on a list.</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For example, to calculate the median, you can pass in np.median to the estimator keyword:</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Consider the data in results.csv. To calculate the number of times a particular value appears in the Response column , we pass in len:</a:t>
            </a:r>
            <a:endParaRPr b="0" lang="en-US" sz="2200" spc="-1" strike="noStrike">
              <a:solidFill>
                <a:srgbClr val="000000"/>
              </a:solidFill>
              <a:latin typeface="Calibri"/>
            </a:endParaRPr>
          </a:p>
        </p:txBody>
      </p:sp>
      <p:sp>
        <p:nvSpPr>
          <p:cNvPr id="124" name="CustomShape 3"/>
          <p:cNvSpPr/>
          <p:nvPr/>
        </p:nvSpPr>
        <p:spPr>
          <a:xfrm>
            <a:off x="8582760" y="3732840"/>
            <a:ext cx="2770560" cy="131004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s-ES" sz="2000" spc="-1" strike="noStrike">
                <a:solidFill>
                  <a:srgbClr val="4472c4"/>
                </a:solidFill>
                <a:latin typeface="Arial Narrow"/>
              </a:rPr>
              <a:t>sns.barplot(data=df,</a:t>
            </a:r>
            <a:endParaRPr b="0" lang="en-US" sz="2000" spc="-1" strike="noStrike">
              <a:latin typeface="Arial"/>
            </a:endParaRPr>
          </a:p>
          <a:p>
            <a:pPr>
              <a:lnSpc>
                <a:spcPct val="100000"/>
              </a:lnSpc>
            </a:pPr>
            <a:r>
              <a:rPr b="0" lang="es-ES" sz="2000" spc="-1" strike="noStrike">
                <a:solidFill>
                  <a:srgbClr val="4472c4"/>
                </a:solidFill>
                <a:latin typeface="Arial Narrow"/>
              </a:rPr>
              <a:t>  </a:t>
            </a:r>
            <a:r>
              <a:rPr b="0" lang="es-ES" sz="2000" spc="-1" strike="noStrike">
                <a:solidFill>
                  <a:srgbClr val="4472c4"/>
                </a:solidFill>
                <a:latin typeface="Arial Narrow"/>
              </a:rPr>
              <a:t>x="x-values",</a:t>
            </a:r>
            <a:endParaRPr b="0" lang="en-US" sz="2000" spc="-1" strike="noStrike">
              <a:latin typeface="Arial"/>
            </a:endParaRPr>
          </a:p>
          <a:p>
            <a:pPr>
              <a:lnSpc>
                <a:spcPct val="100000"/>
              </a:lnSpc>
            </a:pPr>
            <a:r>
              <a:rPr b="0" lang="es-ES" sz="2000" spc="-1" strike="noStrike">
                <a:solidFill>
                  <a:srgbClr val="4472c4"/>
                </a:solidFill>
                <a:latin typeface="Arial Narrow"/>
              </a:rPr>
              <a:t>  </a:t>
            </a:r>
            <a:r>
              <a:rPr b="0" lang="es-ES" sz="2000" spc="-1" strike="noStrike">
                <a:solidFill>
                  <a:srgbClr val="4472c4"/>
                </a:solidFill>
                <a:latin typeface="Arial Narrow"/>
              </a:rPr>
              <a:t>y="y-values",</a:t>
            </a:r>
            <a:endParaRPr b="0" lang="en-US" sz="2000" spc="-1" strike="noStrike">
              <a:latin typeface="Arial"/>
            </a:endParaRPr>
          </a:p>
          <a:p>
            <a:pPr>
              <a:lnSpc>
                <a:spcPct val="100000"/>
              </a:lnSpc>
            </a:pPr>
            <a:r>
              <a:rPr b="0" lang="es-ES" sz="2000" spc="-1" strike="noStrike">
                <a:solidFill>
                  <a:srgbClr val="4472c4"/>
                </a:solidFill>
                <a:latin typeface="Arial Narrow"/>
              </a:rPr>
              <a:t>  </a:t>
            </a:r>
            <a:r>
              <a:rPr b="0" lang="es-ES" sz="2000" spc="-1" strike="noStrike">
                <a:solidFill>
                  <a:srgbClr val="4472c4"/>
                </a:solidFill>
                <a:latin typeface="Arial Narrow"/>
              </a:rPr>
              <a:t>estimator=np.median)</a:t>
            </a:r>
            <a:endParaRPr b="0" lang="en-US" sz="2000" spc="-1" strike="noStrike">
              <a:latin typeface="Arial"/>
            </a:endParaRPr>
          </a:p>
        </p:txBody>
      </p:sp>
      <p:sp>
        <p:nvSpPr>
          <p:cNvPr id="125" name="CustomShape 4"/>
          <p:cNvSpPr/>
          <p:nvPr/>
        </p:nvSpPr>
        <p:spPr>
          <a:xfrm>
            <a:off x="8582760" y="5630040"/>
            <a:ext cx="2770560" cy="118764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4472c4"/>
                </a:solidFill>
                <a:latin typeface="Arial Narrow"/>
              </a:rPr>
              <a:t>sns.barplot(data=df,</a:t>
            </a:r>
            <a:endParaRPr b="0" lang="en-US" sz="1800" spc="-1" strike="noStrike">
              <a:latin typeface="Arial"/>
            </a:endParaRPr>
          </a:p>
          <a:p>
            <a:pPr>
              <a:lnSpc>
                <a:spcPct val="100000"/>
              </a:lnSpc>
            </a:pPr>
            <a:r>
              <a:rPr b="0" lang="en-US" sz="1800" spc="-1" strike="noStrike">
                <a:solidFill>
                  <a:srgbClr val="4472c4"/>
                </a:solidFill>
                <a:latin typeface="Arial Narrow"/>
              </a:rPr>
              <a:t>  </a:t>
            </a:r>
            <a:r>
              <a:rPr b="0" lang="en-US" sz="1800" spc="-1" strike="noStrike">
                <a:solidFill>
                  <a:srgbClr val="4472c4"/>
                </a:solidFill>
                <a:latin typeface="Arial Narrow"/>
              </a:rPr>
              <a:t>x="Patient ID",</a:t>
            </a:r>
            <a:endParaRPr b="0" lang="en-US" sz="1800" spc="-1" strike="noStrike">
              <a:latin typeface="Arial"/>
            </a:endParaRPr>
          </a:p>
          <a:p>
            <a:pPr>
              <a:lnSpc>
                <a:spcPct val="100000"/>
              </a:lnSpc>
            </a:pPr>
            <a:r>
              <a:rPr b="0" lang="en-US" sz="1800" spc="-1" strike="noStrike">
                <a:solidFill>
                  <a:srgbClr val="4472c4"/>
                </a:solidFill>
                <a:latin typeface="Arial Narrow"/>
              </a:rPr>
              <a:t>  </a:t>
            </a:r>
            <a:r>
              <a:rPr b="0" lang="en-US" sz="1800" spc="-1" strike="noStrike">
                <a:solidFill>
                  <a:srgbClr val="4472c4"/>
                </a:solidFill>
                <a:latin typeface="Arial Narrow"/>
              </a:rPr>
              <a:t>y="Response",</a:t>
            </a:r>
            <a:endParaRPr b="0" lang="en-US" sz="1800" spc="-1" strike="noStrike">
              <a:latin typeface="Arial"/>
            </a:endParaRPr>
          </a:p>
          <a:p>
            <a:pPr>
              <a:lnSpc>
                <a:spcPct val="100000"/>
              </a:lnSpc>
            </a:pPr>
            <a:r>
              <a:rPr b="0" lang="en-US" sz="1800" spc="-1" strike="noStrike">
                <a:solidFill>
                  <a:srgbClr val="4472c4"/>
                </a:solidFill>
                <a:latin typeface="Arial Narrow"/>
              </a:rPr>
              <a:t>  </a:t>
            </a:r>
            <a:r>
              <a:rPr b="0" lang="en-US" sz="1800" spc="-1" strike="noStrike">
                <a:solidFill>
                  <a:srgbClr val="4472c4"/>
                </a:solidFill>
                <a:latin typeface="Arial Narrow"/>
              </a:rPr>
              <a:t>estimator=len)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94920" y="124560"/>
            <a:ext cx="7543440" cy="6566760"/>
          </a:xfrm>
          <a:prstGeom prst="rect">
            <a:avLst/>
          </a:prstGeom>
          <a:noFill/>
          <a:ln>
            <a:noFill/>
          </a:ln>
        </p:spPr>
        <p:txBody>
          <a:bodyPr>
            <a:normAutofit/>
          </a:bodyPr>
          <a:p>
            <a:pPr>
              <a:lnSpc>
                <a:spcPct val="150000"/>
              </a:lnSpc>
              <a:spcBef>
                <a:spcPts val="1001"/>
              </a:spcBef>
              <a:tabLst>
                <a:tab algn="l" pos="0"/>
              </a:tabLst>
            </a:pPr>
            <a:r>
              <a:rPr b="1" lang="en-US" sz="2800" spc="-1" strike="noStrike">
                <a:solidFill>
                  <a:srgbClr val="4472c4"/>
                </a:solidFill>
                <a:latin typeface="Arial Narrow"/>
              </a:rPr>
              <a:t>Task 5:</a:t>
            </a:r>
            <a:endParaRPr b="0" lang="en-US" sz="2800" spc="-1" strike="noStrike">
              <a:solidFill>
                <a:srgbClr val="000000"/>
              </a:solidFill>
              <a:latin typeface="Calibri"/>
            </a:endParaRPr>
          </a:p>
          <a:p>
            <a:pPr>
              <a:lnSpc>
                <a:spcPct val="150000"/>
              </a:lnSpc>
              <a:spcBef>
                <a:spcPts val="1001"/>
              </a:spcBef>
              <a:tabLst>
                <a:tab algn="l" pos="0"/>
              </a:tabLst>
            </a:pPr>
            <a:r>
              <a:rPr b="0" lang="en-US" sz="2400" spc="-1" strike="noStrike">
                <a:solidFill>
                  <a:srgbClr val="000000"/>
                </a:solidFill>
                <a:latin typeface="Arial Narrow"/>
              </a:rPr>
              <a:t>1. Consider our hospital satisfaction survey data, which is loaded into the Pandas DataFrame df. Use print to examine the data.</a:t>
            </a:r>
            <a:endParaRPr b="0" lang="en-US" sz="2400" spc="-1" strike="noStrike">
              <a:solidFill>
                <a:srgbClr val="000000"/>
              </a:solidFill>
              <a:latin typeface="Calibri"/>
            </a:endParaRPr>
          </a:p>
          <a:p>
            <a:pPr>
              <a:lnSpc>
                <a:spcPct val="150000"/>
              </a:lnSpc>
              <a:spcBef>
                <a:spcPts val="1001"/>
              </a:spcBef>
              <a:tabLst>
                <a:tab algn="l" pos="0"/>
              </a:tabLst>
            </a:pPr>
            <a:r>
              <a:rPr b="0" lang="en-US" sz="2400" spc="-1" strike="noStrike">
                <a:solidFill>
                  <a:srgbClr val="000000"/>
                </a:solidFill>
                <a:latin typeface="Arial Narrow"/>
              </a:rPr>
              <a:t>2. We’d like to know how many men and women answered the survey. Use </a:t>
            </a:r>
            <a:r>
              <a:rPr b="1" lang="en-US" sz="2400" spc="-1" strike="noStrike">
                <a:solidFill>
                  <a:srgbClr val="4472c4"/>
                </a:solidFill>
                <a:latin typeface="Arial Narrow"/>
              </a:rPr>
              <a:t>sns.barplot() </a:t>
            </a:r>
            <a:r>
              <a:rPr b="0" lang="en-US" sz="2400" spc="-1" strike="noStrike">
                <a:solidFill>
                  <a:srgbClr val="000000"/>
                </a:solidFill>
                <a:latin typeface="Arial Narrow"/>
              </a:rPr>
              <a:t>with:</a:t>
            </a:r>
            <a:endParaRPr b="0" lang="en-US" sz="2400" spc="-1" strike="noStrike">
              <a:solidFill>
                <a:srgbClr val="000000"/>
              </a:solidFill>
              <a:latin typeface="Calibri"/>
            </a:endParaRPr>
          </a:p>
          <a:p>
            <a:pPr lvl="1" marL="685800" indent="-228240">
              <a:lnSpc>
                <a:spcPct val="150000"/>
              </a:lnSpc>
              <a:spcBef>
                <a:spcPts val="499"/>
              </a:spcBef>
              <a:buClr>
                <a:srgbClr val="000000"/>
              </a:buClr>
              <a:buFont typeface="Arial"/>
              <a:buChar char="•"/>
              <a:tabLst>
                <a:tab algn="l" pos="0"/>
              </a:tabLst>
            </a:pPr>
            <a:r>
              <a:rPr b="0" lang="en-US" sz="2000" spc="-1" strike="noStrike">
                <a:solidFill>
                  <a:srgbClr val="000000"/>
                </a:solidFill>
                <a:latin typeface="Arial Narrow"/>
              </a:rPr>
              <a:t>data equal to df</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tabLst>
                <a:tab algn="l" pos="0"/>
              </a:tabLst>
            </a:pPr>
            <a:r>
              <a:rPr b="0" lang="en-US" sz="2000" spc="-1" strike="noStrike">
                <a:solidFill>
                  <a:srgbClr val="000000"/>
                </a:solidFill>
                <a:latin typeface="Arial Narrow"/>
              </a:rPr>
              <a:t>x equal to Gender</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tabLst>
                <a:tab algn="l" pos="0"/>
              </a:tabLst>
            </a:pPr>
            <a:r>
              <a:rPr b="0" lang="en-US" sz="2000" spc="-1" strike="noStrike">
                <a:solidFill>
                  <a:srgbClr val="000000"/>
                </a:solidFill>
                <a:latin typeface="Arial Narrow"/>
              </a:rPr>
              <a:t>y equal to Response</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tabLst>
                <a:tab algn="l" pos="0"/>
              </a:tabLst>
            </a:pPr>
            <a:r>
              <a:rPr b="0" lang="en-US" sz="2000" spc="-1" strike="noStrike">
                <a:solidFill>
                  <a:srgbClr val="000000"/>
                </a:solidFill>
                <a:latin typeface="Arial Narrow"/>
              </a:rPr>
              <a:t>estimator equal to len</a:t>
            </a:r>
            <a:endParaRPr b="0" lang="en-US" sz="2000" spc="-1" strike="noStrike">
              <a:solidFill>
                <a:srgbClr val="000000"/>
              </a:solidFill>
              <a:latin typeface="Calibri"/>
            </a:endParaRPr>
          </a:p>
          <a:p>
            <a:pPr>
              <a:lnSpc>
                <a:spcPct val="150000"/>
              </a:lnSpc>
              <a:spcBef>
                <a:spcPts val="1001"/>
              </a:spcBef>
              <a:tabLst>
                <a:tab algn="l" pos="0"/>
              </a:tabLst>
            </a:pPr>
            <a:r>
              <a:rPr b="0" lang="en-US" sz="2400" spc="-1" strike="noStrike">
                <a:solidFill>
                  <a:srgbClr val="000000"/>
                </a:solidFill>
                <a:latin typeface="Arial Narrow"/>
              </a:rPr>
              <a:t>3. Change sns.barplot() to graph the median Response aggregated by Gender using estimator=np.median.</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p:txBody>
      </p:sp>
      <p:sp>
        <p:nvSpPr>
          <p:cNvPr id="127" name="CustomShape 2"/>
          <p:cNvSpPr/>
          <p:nvPr/>
        </p:nvSpPr>
        <p:spPr>
          <a:xfrm>
            <a:off x="7765560" y="2288520"/>
            <a:ext cx="3920400" cy="411012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50000"/>
              </a:lnSpc>
            </a:pPr>
            <a:r>
              <a:rPr b="0" lang="en-US" sz="2200" spc="-1" strike="noStrike">
                <a:solidFill>
                  <a:srgbClr val="4472c4"/>
                </a:solidFill>
                <a:latin typeface="Arial Narrow"/>
              </a:rPr>
              <a:t>import warnings</a:t>
            </a:r>
            <a:endParaRPr b="0" lang="en-US" sz="2200" spc="-1" strike="noStrike">
              <a:latin typeface="Arial"/>
            </a:endParaRPr>
          </a:p>
          <a:p>
            <a:pPr>
              <a:lnSpc>
                <a:spcPct val="150000"/>
              </a:lnSpc>
            </a:pPr>
            <a:r>
              <a:rPr b="0" lang="en-US" sz="2200" spc="-1" strike="noStrike">
                <a:solidFill>
                  <a:srgbClr val="4472c4"/>
                </a:solidFill>
                <a:latin typeface="Arial Narrow"/>
              </a:rPr>
              <a:t>warnings.filterwarnings('ignore')</a:t>
            </a:r>
            <a:endParaRPr b="0" lang="en-US" sz="2200" spc="-1" strike="noStrike">
              <a:latin typeface="Arial"/>
            </a:endParaRPr>
          </a:p>
          <a:p>
            <a:pPr>
              <a:lnSpc>
                <a:spcPct val="150000"/>
              </a:lnSpc>
            </a:pPr>
            <a:r>
              <a:rPr b="0" lang="en-US" sz="2200" spc="-1" strike="noStrike">
                <a:solidFill>
                  <a:srgbClr val="4472c4"/>
                </a:solidFill>
                <a:latin typeface="Arial Narrow"/>
              </a:rPr>
              <a:t>import numpy as np</a:t>
            </a:r>
            <a:endParaRPr b="0" lang="en-US" sz="2200" spc="-1" strike="noStrike">
              <a:latin typeface="Arial"/>
            </a:endParaRPr>
          </a:p>
          <a:p>
            <a:pPr>
              <a:lnSpc>
                <a:spcPct val="150000"/>
              </a:lnSpc>
            </a:pPr>
            <a:r>
              <a:rPr b="0" lang="en-US" sz="2200" spc="-1" strike="noStrike">
                <a:solidFill>
                  <a:srgbClr val="4472c4"/>
                </a:solidFill>
                <a:latin typeface="Arial Narrow"/>
              </a:rPr>
              <a:t>import pandas as pd</a:t>
            </a:r>
            <a:endParaRPr b="0" lang="en-US" sz="2200" spc="-1" strike="noStrike">
              <a:latin typeface="Arial"/>
            </a:endParaRPr>
          </a:p>
          <a:p>
            <a:pPr>
              <a:lnSpc>
                <a:spcPct val="150000"/>
              </a:lnSpc>
            </a:pPr>
            <a:r>
              <a:rPr b="0" lang="en-US" sz="2200" spc="-1" strike="noStrike">
                <a:solidFill>
                  <a:srgbClr val="4472c4"/>
                </a:solidFill>
                <a:latin typeface="Arial Narrow"/>
              </a:rPr>
              <a:t>from matplotlib import pyplot as plt</a:t>
            </a:r>
            <a:endParaRPr b="0" lang="en-US" sz="2200" spc="-1" strike="noStrike">
              <a:latin typeface="Arial"/>
            </a:endParaRPr>
          </a:p>
          <a:p>
            <a:pPr>
              <a:lnSpc>
                <a:spcPct val="150000"/>
              </a:lnSpc>
            </a:pPr>
            <a:r>
              <a:rPr b="0" lang="en-US" sz="2200" spc="-1" strike="noStrike">
                <a:solidFill>
                  <a:srgbClr val="4472c4"/>
                </a:solidFill>
                <a:latin typeface="Arial Narrow"/>
              </a:rPr>
              <a:t>import seaborn as sns</a:t>
            </a:r>
            <a:endParaRPr b="0" lang="en-US" sz="2200" spc="-1" strike="noStrike">
              <a:latin typeface="Arial"/>
            </a:endParaRPr>
          </a:p>
          <a:p>
            <a:pPr>
              <a:lnSpc>
                <a:spcPct val="150000"/>
              </a:lnSpc>
            </a:pPr>
            <a:endParaRPr b="0" lang="en-US" sz="2200" spc="-1" strike="noStrike">
              <a:latin typeface="Arial"/>
            </a:endParaRPr>
          </a:p>
          <a:p>
            <a:pPr>
              <a:lnSpc>
                <a:spcPct val="150000"/>
              </a:lnSpc>
            </a:pPr>
            <a:r>
              <a:rPr b="0" lang="en-US" sz="2200" spc="-1" strike="noStrike">
                <a:solidFill>
                  <a:srgbClr val="4472c4"/>
                </a:solidFill>
                <a:latin typeface="Arial Narrow"/>
              </a:rPr>
              <a:t>df = pd.read_csv("survey.csv")</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3" descr=""/>
          <p:cNvPicPr/>
          <p:nvPr/>
        </p:nvPicPr>
        <p:blipFill>
          <a:blip r:embed="rId1"/>
          <a:stretch/>
        </p:blipFill>
        <p:spPr>
          <a:xfrm>
            <a:off x="7453800" y="2569320"/>
            <a:ext cx="4737960" cy="3766680"/>
          </a:xfrm>
          <a:prstGeom prst="rect">
            <a:avLst/>
          </a:prstGeom>
          <a:ln>
            <a:noFill/>
          </a:ln>
        </p:spPr>
      </p:pic>
      <p:sp>
        <p:nvSpPr>
          <p:cNvPr id="129"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Aggregating by Multiple Columns</a:t>
            </a:r>
            <a:endParaRPr b="0" lang="en-US" sz="3200" spc="-1" strike="noStrike">
              <a:solidFill>
                <a:srgbClr val="000000"/>
              </a:solidFill>
              <a:latin typeface="Calibri"/>
            </a:endParaRPr>
          </a:p>
        </p:txBody>
      </p:sp>
      <p:sp>
        <p:nvSpPr>
          <p:cNvPr id="130"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For example, consider our hospital survey data. The mean satisfaction seems to depend on Gender, but it might also depend on another column: Age Range.</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We can compare both the Gender and Age Range factors at once by using the keyword hue.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sns.barplot(data=df,</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x="Gender",</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y="Response",</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hue="Age Range")</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The hue parameter adds a nested categorical variable to the plot.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sp>
        <p:nvSpPr>
          <p:cNvPr id="131" name="CustomShape 3"/>
          <p:cNvSpPr/>
          <p:nvPr/>
        </p:nvSpPr>
        <p:spPr>
          <a:xfrm>
            <a:off x="7102080" y="6336720"/>
            <a:ext cx="50504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Arial Narrow"/>
              </a:rPr>
              <a:t>Visualizing survey results by gender with age range nested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73160" y="143280"/>
            <a:ext cx="10515240" cy="507240"/>
          </a:xfrm>
          <a:prstGeom prst="rect">
            <a:avLst/>
          </a:prstGeom>
          <a:noFill/>
          <a:ln>
            <a:noFill/>
          </a:ln>
        </p:spPr>
        <p:txBody>
          <a:bodyPr anchor="ctr">
            <a:noAutofit/>
          </a:bodyPr>
          <a:p>
            <a:pPr algn="ctr">
              <a:lnSpc>
                <a:spcPct val="90000"/>
              </a:lnSpc>
            </a:pPr>
            <a:r>
              <a:rPr b="0" lang="en-US" sz="2800" spc="-1" strike="noStrike">
                <a:solidFill>
                  <a:srgbClr val="ff0000"/>
                </a:solidFill>
                <a:latin typeface="Arial Narrow"/>
              </a:rPr>
              <a:t>Visualizing survey results by gender with age range nested</a:t>
            </a:r>
            <a:endParaRPr b="0" lang="en-US" sz="2800" spc="-1" strike="noStrike">
              <a:solidFill>
                <a:srgbClr val="000000"/>
              </a:solidFill>
              <a:latin typeface="Calibri"/>
            </a:endParaRPr>
          </a:p>
        </p:txBody>
      </p:sp>
      <p:sp>
        <p:nvSpPr>
          <p:cNvPr id="133" name="CustomShape 2"/>
          <p:cNvSpPr/>
          <p:nvPr/>
        </p:nvSpPr>
        <p:spPr>
          <a:xfrm>
            <a:off x="561240" y="889560"/>
            <a:ext cx="3650400" cy="374940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2000" spc="-1" strike="noStrike">
                <a:solidFill>
                  <a:srgbClr val="4472c4"/>
                </a:solidFill>
                <a:latin typeface="Arial Narrow"/>
              </a:rPr>
              <a:t>import pandas as pd</a:t>
            </a:r>
            <a:endParaRPr b="0" lang="en-US" sz="2000" spc="-1" strike="noStrike">
              <a:latin typeface="Arial"/>
            </a:endParaRPr>
          </a:p>
          <a:p>
            <a:pPr>
              <a:lnSpc>
                <a:spcPct val="100000"/>
              </a:lnSpc>
            </a:pPr>
            <a:r>
              <a:rPr b="0" lang="en-US" sz="2000" spc="-1" strike="noStrike">
                <a:solidFill>
                  <a:srgbClr val="4472c4"/>
                </a:solidFill>
                <a:latin typeface="Arial Narrow"/>
              </a:rPr>
              <a:t>from matplotlib import pyplot as plt</a:t>
            </a:r>
            <a:endParaRPr b="0" lang="en-US" sz="2000" spc="-1" strike="noStrike">
              <a:latin typeface="Arial"/>
            </a:endParaRPr>
          </a:p>
          <a:p>
            <a:pPr>
              <a:lnSpc>
                <a:spcPct val="100000"/>
              </a:lnSpc>
            </a:pPr>
            <a:r>
              <a:rPr b="0" lang="en-US" sz="2000" spc="-1" strike="noStrike">
                <a:solidFill>
                  <a:srgbClr val="4472c4"/>
                </a:solidFill>
                <a:latin typeface="Arial Narrow"/>
              </a:rPr>
              <a:t>import seaborn as sns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4472c4"/>
                </a:solidFill>
                <a:latin typeface="Arial Narrow"/>
              </a:rPr>
              <a:t>df = pd.read_csv("survey.csv")</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4472c4"/>
                </a:solidFill>
                <a:latin typeface="Arial Narrow"/>
              </a:rPr>
              <a:t>sns.barplot(data=df,</a:t>
            </a:r>
            <a:endParaRPr b="0" lang="en-US" sz="2000" spc="-1" strike="noStrike">
              <a:latin typeface="Arial"/>
            </a:endParaRPr>
          </a:p>
          <a:p>
            <a:pPr>
              <a:lnSpc>
                <a:spcPct val="100000"/>
              </a:lnSpc>
            </a:pPr>
            <a:r>
              <a:rPr b="0" lang="en-US" sz="2000" spc="-1" strike="noStrike">
                <a:solidFill>
                  <a:srgbClr val="4472c4"/>
                </a:solidFill>
                <a:latin typeface="Arial Narrow"/>
              </a:rPr>
              <a:t>            </a:t>
            </a:r>
            <a:r>
              <a:rPr b="0" lang="en-US" sz="2000" spc="-1" strike="noStrike">
                <a:solidFill>
                  <a:srgbClr val="4472c4"/>
                </a:solidFill>
                <a:latin typeface="Arial Narrow"/>
              </a:rPr>
              <a:t>x="Age Range",</a:t>
            </a:r>
            <a:endParaRPr b="0" lang="en-US" sz="2000" spc="-1" strike="noStrike">
              <a:latin typeface="Arial"/>
            </a:endParaRPr>
          </a:p>
          <a:p>
            <a:pPr>
              <a:lnSpc>
                <a:spcPct val="100000"/>
              </a:lnSpc>
            </a:pPr>
            <a:r>
              <a:rPr b="0" lang="en-US" sz="2000" spc="-1" strike="noStrike">
                <a:solidFill>
                  <a:srgbClr val="4472c4"/>
                </a:solidFill>
                <a:latin typeface="Arial Narrow"/>
              </a:rPr>
              <a:t>            </a:t>
            </a:r>
            <a:r>
              <a:rPr b="0" lang="en-US" sz="2000" spc="-1" strike="noStrike">
                <a:solidFill>
                  <a:srgbClr val="4472c4"/>
                </a:solidFill>
                <a:latin typeface="Arial Narrow"/>
              </a:rPr>
              <a:t>y="Response",</a:t>
            </a:r>
            <a:endParaRPr b="0" lang="en-US" sz="2000" spc="-1" strike="noStrike">
              <a:latin typeface="Arial"/>
            </a:endParaRPr>
          </a:p>
          <a:p>
            <a:pPr>
              <a:lnSpc>
                <a:spcPct val="100000"/>
              </a:lnSpc>
            </a:pPr>
            <a:r>
              <a:rPr b="0" lang="en-US" sz="2000" spc="-1" strike="noStrike">
                <a:solidFill>
                  <a:srgbClr val="4472c4"/>
                </a:solidFill>
                <a:latin typeface="Arial Narrow"/>
              </a:rPr>
              <a:t>            </a:t>
            </a:r>
            <a:r>
              <a:rPr b="0" lang="en-US" sz="2000" spc="-1" strike="noStrike">
                <a:solidFill>
                  <a:srgbClr val="4472c4"/>
                </a:solidFill>
                <a:latin typeface="Arial Narrow"/>
              </a:rPr>
              <a:t>hue="Gender")</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4472c4"/>
                </a:solidFill>
                <a:latin typeface="Arial Narrow"/>
              </a:rPr>
              <a:t>plt.show()</a:t>
            </a:r>
            <a:endParaRPr b="0" lang="en-US" sz="2000" spc="-1" strike="noStrike">
              <a:latin typeface="Arial"/>
            </a:endParaRPr>
          </a:p>
        </p:txBody>
      </p:sp>
      <p:pic>
        <p:nvPicPr>
          <p:cNvPr id="134" name="Picture 5" descr=""/>
          <p:cNvPicPr/>
          <p:nvPr/>
        </p:nvPicPr>
        <p:blipFill>
          <a:blip r:embed="rId1"/>
          <a:stretch/>
        </p:blipFill>
        <p:spPr>
          <a:xfrm>
            <a:off x="5916600" y="651240"/>
            <a:ext cx="3485520" cy="2539080"/>
          </a:xfrm>
          <a:prstGeom prst="rect">
            <a:avLst/>
          </a:prstGeom>
          <a:ln>
            <a:noFill/>
          </a:ln>
        </p:spPr>
      </p:pic>
      <p:pic>
        <p:nvPicPr>
          <p:cNvPr id="135" name="Picture 7" descr=""/>
          <p:cNvPicPr/>
          <p:nvPr/>
        </p:nvPicPr>
        <p:blipFill>
          <a:blip r:embed="rId2"/>
          <a:stretch/>
        </p:blipFill>
        <p:spPr>
          <a:xfrm>
            <a:off x="4706280" y="3190680"/>
            <a:ext cx="5518080" cy="3617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Load_dataset with Seaborn</a:t>
            </a:r>
            <a:endParaRPr b="0" lang="en-US" sz="3200" spc="-1" strike="noStrike">
              <a:solidFill>
                <a:srgbClr val="000000"/>
              </a:solidFill>
              <a:latin typeface="Calibri"/>
            </a:endParaRPr>
          </a:p>
        </p:txBody>
      </p:sp>
      <p:sp>
        <p:nvSpPr>
          <p:cNvPr id="137" name="TextShape 2"/>
          <p:cNvSpPr txBox="1"/>
          <p:nvPr/>
        </p:nvSpPr>
        <p:spPr>
          <a:xfrm>
            <a:off x="638640" y="1364400"/>
            <a:ext cx="10714680" cy="4812120"/>
          </a:xfrm>
          <a:prstGeom prst="rect">
            <a:avLst/>
          </a:prstGeom>
          <a:noFill/>
          <a:ln>
            <a:noFill/>
          </a:ln>
        </p:spPr>
        <p:txBody>
          <a:bodyPr>
            <a:normAutofit fontScale="97000"/>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Import the required libraries as follows:</a:t>
            </a:r>
            <a:endParaRPr b="0" lang="en-US" sz="22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import numpy as np</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import pandas as pd</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import matplotlib.pyplot as plt</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import seaborn as sns</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sns.set(style="darkgrid")</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4472c4"/>
              </a:buClr>
              <a:buFont typeface="Arial"/>
              <a:buChar char="•"/>
              <a:tabLst>
                <a:tab algn="l" pos="0"/>
              </a:tabLst>
            </a:pPr>
            <a:r>
              <a:rPr b="0" lang="en-US" sz="2200" spc="-1" strike="noStrike">
                <a:solidFill>
                  <a:srgbClr val="4472c4"/>
                </a:solidFill>
                <a:latin typeface="Arial Narrow"/>
              </a:rPr>
              <a:t>Style</a:t>
            </a:r>
            <a:r>
              <a:rPr b="0" lang="en-US" sz="2200" spc="-1" strike="noStrike">
                <a:solidFill>
                  <a:srgbClr val="000000"/>
                </a:solidFill>
                <a:latin typeface="Arial Narrow"/>
              </a:rPr>
              <a:t> attribute is also customizable and can take any value such as </a:t>
            </a:r>
            <a:r>
              <a:rPr b="0" lang="en-US" sz="2200" spc="-1" strike="noStrike">
                <a:solidFill>
                  <a:srgbClr val="4472c4"/>
                </a:solidFill>
                <a:latin typeface="Arial Narrow"/>
              </a:rPr>
              <a:t>darkgrid, ticks</a:t>
            </a:r>
            <a:r>
              <a:rPr b="0" lang="en-US" sz="2200" spc="-1" strike="noStrike">
                <a:solidFill>
                  <a:srgbClr val="000000"/>
                </a:solidFill>
                <a:latin typeface="Arial Narrow"/>
              </a:rPr>
              <a:t>, etc.</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Seaborn allows you to </a:t>
            </a:r>
            <a:r>
              <a:rPr b="0" lang="en-US" sz="2200" spc="-1" strike="noStrike">
                <a:solidFill>
                  <a:srgbClr val="4472c4"/>
                </a:solidFill>
                <a:latin typeface="Arial Narrow"/>
              </a:rPr>
              <a:t>load any dataset from GIT </a:t>
            </a:r>
            <a:r>
              <a:rPr b="0" lang="en-US" sz="2200" spc="-1" strike="noStrike">
                <a:solidFill>
                  <a:srgbClr val="000000"/>
                </a:solidFill>
                <a:latin typeface="Arial Narrow"/>
              </a:rPr>
              <a:t>using the </a:t>
            </a:r>
            <a:r>
              <a:rPr b="0" lang="en-US" sz="2200" spc="-1" strike="noStrike">
                <a:solidFill>
                  <a:srgbClr val="4472c4"/>
                </a:solidFill>
                <a:latin typeface="Arial Narrow"/>
              </a:rPr>
              <a:t>load_dataset() </a:t>
            </a:r>
            <a:r>
              <a:rPr b="0" lang="en-US" sz="2200" spc="-1" strike="noStrike">
                <a:solidFill>
                  <a:srgbClr val="000000"/>
                </a:solidFill>
                <a:latin typeface="Arial Narrow"/>
              </a:rPr>
              <a:t>function. </a:t>
            </a: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f = sns.load_dataset("flights")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You can also view all the available datasets using </a:t>
            </a:r>
            <a:r>
              <a:rPr b="0" lang="en-US" sz="2200" spc="-1" strike="noStrike">
                <a:solidFill>
                  <a:srgbClr val="4472c4"/>
                </a:solidFill>
                <a:latin typeface="Arial Narrow"/>
              </a:rPr>
              <a:t>get_dataset_names() </a:t>
            </a:r>
            <a:r>
              <a:rPr b="0" lang="en-US" sz="2200" spc="-1" strike="noStrike">
                <a:solidFill>
                  <a:srgbClr val="000000"/>
                </a:solidFill>
                <a:latin typeface="Arial Narrow"/>
              </a:rPr>
              <a:t>function as follows:</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sns.get_dataset_names()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139" name="TextShape 2"/>
          <p:cNvSpPr txBox="1"/>
          <p:nvPr/>
        </p:nvSpPr>
        <p:spPr>
          <a:xfrm>
            <a:off x="638640" y="1364400"/>
            <a:ext cx="10714680" cy="481212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relplot():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This is a figure-level-function that makes use of two other axes functions for Visualizing Statistical Relationships which are:</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scatterplot()</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lineplot()</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These functions can be specified using the ‘kind’ parameter of relplot().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It takes the default one which is scatterplot().</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30560" y="163800"/>
            <a:ext cx="10714680" cy="1010520"/>
          </a:xfrm>
          <a:prstGeom prst="rect">
            <a:avLst/>
          </a:prstGeom>
          <a:noFill/>
          <a:ln>
            <a:noFill/>
          </a:ln>
        </p:spPr>
        <p:txBody>
          <a:bodyPr anchor="ctr">
            <a:noAutofit/>
          </a:bodyPr>
          <a:p>
            <a:pPr algn="ctr">
              <a:lnSpc>
                <a:spcPct val="150000"/>
              </a:lnSpc>
            </a:pPr>
            <a:r>
              <a:rPr b="1" lang="en-US" sz="2800" spc="-1" strike="noStrike">
                <a:solidFill>
                  <a:srgbClr val="ff0000"/>
                </a:solidFill>
                <a:latin typeface="Arial Narrow"/>
              </a:rPr>
              <a:t>Seaborn</a:t>
            </a:r>
            <a:endParaRPr b="0" lang="en-US" sz="2800" spc="-1" strike="noStrike">
              <a:solidFill>
                <a:srgbClr val="000000"/>
              </a:solidFill>
              <a:latin typeface="Calibri"/>
            </a:endParaRPr>
          </a:p>
        </p:txBody>
      </p:sp>
      <p:sp>
        <p:nvSpPr>
          <p:cNvPr id="85" name="CustomShape 2"/>
          <p:cNvSpPr/>
          <p:nvPr/>
        </p:nvSpPr>
        <p:spPr>
          <a:xfrm>
            <a:off x="714240" y="1385280"/>
            <a:ext cx="10147320" cy="4753080"/>
          </a:xfrm>
          <a:prstGeom prst="rect">
            <a:avLst/>
          </a:prstGeom>
          <a:noFill/>
          <a:ln>
            <a:noFill/>
          </a:ln>
        </p:spPr>
        <p:style>
          <a:lnRef idx="0"/>
          <a:fillRef idx="0"/>
          <a:effectRef idx="0"/>
          <a:fontRef idx="minor"/>
        </p:style>
        <p:txBody>
          <a:bodyPr lIns="90000" rIns="90000" tIns="45000" bIns="45000">
            <a:spAutoFit/>
          </a:bodyPr>
          <a:p>
            <a:pPr marL="343080" indent="-342720">
              <a:lnSpc>
                <a:spcPct val="150000"/>
              </a:lnSpc>
              <a:buClr>
                <a:srgbClr val="ff0000"/>
              </a:buClr>
              <a:buFont typeface="Arial"/>
              <a:buChar char="•"/>
            </a:pPr>
            <a:r>
              <a:rPr b="0" lang="en-US" sz="2000" spc="-1" strike="noStrike">
                <a:solidFill>
                  <a:srgbClr val="ff0000"/>
                </a:solidFill>
                <a:latin typeface="Arial Narrow"/>
              </a:rPr>
              <a:t>“</a:t>
            </a:r>
            <a:r>
              <a:rPr b="0" lang="en-US" sz="2000" spc="-1" strike="noStrike">
                <a:solidFill>
                  <a:srgbClr val="ff0000"/>
                </a:solidFill>
                <a:latin typeface="Arial Narrow"/>
              </a:rPr>
              <a:t>If Matplotlib “tries to make easy things easy and hard things possible”, seaborn tries to make a well-defined set of hard things easy too” – Michael Waskom (Creator of </a:t>
            </a:r>
            <a:r>
              <a:rPr b="1" lang="en-US" sz="2400" spc="-1" strike="noStrike">
                <a:solidFill>
                  <a:srgbClr val="4472c4"/>
                </a:solidFill>
                <a:latin typeface="Arial Narrow"/>
              </a:rPr>
              <a:t>Seaborn</a:t>
            </a:r>
            <a:r>
              <a:rPr b="0" lang="en-US" sz="2000" spc="-1" strike="noStrike">
                <a:solidFill>
                  <a:srgbClr val="ff0000"/>
                </a:solidFill>
                <a:latin typeface="Arial Narrow"/>
              </a:rPr>
              <a:t>).</a:t>
            </a:r>
            <a:endParaRPr b="0" lang="en-US" sz="2000" spc="-1" strike="noStrike">
              <a:latin typeface="Arial"/>
            </a:endParaRPr>
          </a:p>
          <a:p>
            <a:pPr>
              <a:lnSpc>
                <a:spcPct val="150000"/>
              </a:lnSpc>
            </a:pPr>
            <a:endParaRPr b="0" lang="en-US" sz="2000" spc="-1" strike="noStrike">
              <a:latin typeface="Arial"/>
            </a:endParaRPr>
          </a:p>
          <a:p>
            <a:pPr>
              <a:lnSpc>
                <a:spcPct val="150000"/>
              </a:lnSpc>
            </a:pPr>
            <a:endParaRPr b="0" lang="en-US" sz="2000" spc="-1" strike="noStrike">
              <a:latin typeface="Arial"/>
            </a:endParaRPr>
          </a:p>
          <a:p>
            <a:pPr marL="343080" indent="-342720">
              <a:lnSpc>
                <a:spcPct val="150000"/>
              </a:lnSpc>
              <a:buClr>
                <a:srgbClr val="000000"/>
              </a:buClr>
              <a:buFont typeface="Arial"/>
              <a:buChar char="•"/>
            </a:pPr>
            <a:r>
              <a:rPr b="0" lang="en-US" sz="2000" spc="-1" strike="noStrike">
                <a:solidFill>
                  <a:srgbClr val="000000"/>
                </a:solidFill>
                <a:latin typeface="Arial Narrow"/>
              </a:rPr>
              <a:t>When working with Pandas, </a:t>
            </a:r>
            <a:r>
              <a:rPr b="0" lang="en-US" sz="2000" spc="-1" strike="noStrike">
                <a:solidFill>
                  <a:srgbClr val="4472c4"/>
                </a:solidFill>
                <a:latin typeface="Arial Narrow"/>
              </a:rPr>
              <a:t>Matplotlib doesn’t serve well with DataFrames</a:t>
            </a:r>
            <a:r>
              <a:rPr b="0" lang="en-US" sz="2000" spc="-1" strike="noStrike">
                <a:solidFill>
                  <a:srgbClr val="000000"/>
                </a:solidFill>
                <a:latin typeface="Arial Narrow"/>
              </a:rPr>
              <a:t>, while Seaborn functions actually work on DataFrames.</a:t>
            </a:r>
            <a:endParaRPr b="0" lang="en-US" sz="2000" spc="-1" strike="noStrike">
              <a:latin typeface="Arial"/>
            </a:endParaRPr>
          </a:p>
          <a:p>
            <a:pPr>
              <a:lnSpc>
                <a:spcPct val="150000"/>
              </a:lnSpc>
            </a:pPr>
            <a:endParaRPr b="0" lang="en-US" sz="2000" spc="-1" strike="noStrike">
              <a:latin typeface="Arial"/>
            </a:endParaRPr>
          </a:p>
          <a:p>
            <a:pPr marL="343080" indent="-342720">
              <a:lnSpc>
                <a:spcPct val="150000"/>
              </a:lnSpc>
              <a:buClr>
                <a:srgbClr val="000000"/>
              </a:buClr>
              <a:buFont typeface="Arial"/>
              <a:buChar char="•"/>
            </a:pPr>
            <a:r>
              <a:rPr b="0" lang="en-US" sz="2000" spc="-1" strike="noStrike">
                <a:solidFill>
                  <a:srgbClr val="000000"/>
                </a:solidFill>
                <a:latin typeface="Arial Narrow"/>
              </a:rPr>
              <a:t>Python Seaborn library is used to ease the challenging task of data visualization </a:t>
            </a:r>
            <a:endParaRPr b="0" lang="en-US" sz="2000" spc="-1" strike="noStrike">
              <a:latin typeface="Arial"/>
            </a:endParaRPr>
          </a:p>
          <a:p>
            <a:pPr lvl="1" marL="800280" indent="-342720">
              <a:lnSpc>
                <a:spcPct val="150000"/>
              </a:lnSpc>
              <a:buClr>
                <a:srgbClr val="000000"/>
              </a:buClr>
              <a:buFont typeface="Arial"/>
              <a:buChar char="•"/>
            </a:pPr>
            <a:r>
              <a:rPr b="0" lang="en-US" sz="2000" spc="-1" strike="noStrike">
                <a:solidFill>
                  <a:srgbClr val="000000"/>
                </a:solidFill>
                <a:latin typeface="Arial Narrow"/>
              </a:rPr>
              <a:t>	</a:t>
            </a:r>
            <a:r>
              <a:rPr b="0" lang="en-US" sz="2000" spc="-1" strike="noStrike">
                <a:solidFill>
                  <a:srgbClr val="000000"/>
                </a:solidFill>
                <a:latin typeface="Arial Narrow"/>
              </a:rPr>
              <a:t>It is based on Matplotlib. </a:t>
            </a:r>
            <a:endParaRPr b="0" lang="en-US" sz="2000" spc="-1" strike="noStrike">
              <a:latin typeface="Arial"/>
            </a:endParaRPr>
          </a:p>
          <a:p>
            <a:pPr>
              <a:lnSpc>
                <a:spcPct val="15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3200" spc="-1" strike="noStrike">
                <a:solidFill>
                  <a:srgbClr val="4472c4"/>
                </a:solidFill>
                <a:latin typeface="Arial Narrow"/>
              </a:rPr>
              <a:t>relplot():</a:t>
            </a:r>
            <a:endParaRPr b="0" lang="en-US" sz="32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f = sns.load_dataset("flights")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sns.relplot(x="passengers", y="month", data=f);</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f = sns.load_dataset("flights")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sns.relplot(x="passengers", y="month", hue="year", data=f);</a:t>
            </a:r>
            <a:endParaRPr b="0" lang="en-US" sz="2200" spc="-1" strike="noStrike">
              <a:solidFill>
                <a:srgbClr val="000000"/>
              </a:solidFill>
              <a:latin typeface="Calibri"/>
            </a:endParaRPr>
          </a:p>
        </p:txBody>
      </p:sp>
      <p:pic>
        <p:nvPicPr>
          <p:cNvPr id="142" name="Picture 5" descr=""/>
          <p:cNvPicPr/>
          <p:nvPr/>
        </p:nvPicPr>
        <p:blipFill>
          <a:blip r:embed="rId1"/>
          <a:stretch/>
        </p:blipFill>
        <p:spPr>
          <a:xfrm>
            <a:off x="8174160" y="0"/>
            <a:ext cx="3477240" cy="3517200"/>
          </a:xfrm>
          <a:prstGeom prst="rect">
            <a:avLst/>
          </a:prstGeom>
          <a:ln>
            <a:noFill/>
          </a:ln>
        </p:spPr>
      </p:pic>
      <p:pic>
        <p:nvPicPr>
          <p:cNvPr id="143" name="Picture 7" descr=""/>
          <p:cNvPicPr/>
          <p:nvPr/>
        </p:nvPicPr>
        <p:blipFill>
          <a:blip r:embed="rId2"/>
          <a:stretch/>
        </p:blipFill>
        <p:spPr>
          <a:xfrm>
            <a:off x="8334000" y="3429000"/>
            <a:ext cx="3857760" cy="3343320"/>
          </a:xfrm>
          <a:prstGeom prst="rect">
            <a:avLst/>
          </a:prstGeom>
          <a:ln>
            <a:noFill/>
          </a:ln>
        </p:spPr>
      </p:pic>
      <p:sp>
        <p:nvSpPr>
          <p:cNvPr id="144" name="CustomShape 3"/>
          <p:cNvSpPr/>
          <p:nvPr/>
        </p:nvSpPr>
        <p:spPr>
          <a:xfrm>
            <a:off x="859680" y="3517560"/>
            <a:ext cx="451692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Arial Narrow"/>
              </a:rPr>
              <a:t>We can add another dimension using the ‘hue’.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More customizations</a:t>
            </a:r>
            <a:endParaRPr b="0" lang="en-US" sz="3200" spc="-1" strike="noStrike">
              <a:solidFill>
                <a:srgbClr val="000000"/>
              </a:solidFill>
              <a:latin typeface="Calibri"/>
            </a:endParaRPr>
          </a:p>
        </p:txBody>
      </p:sp>
      <p:sp>
        <p:nvSpPr>
          <p:cNvPr id="146" name="TextShape 2"/>
          <p:cNvSpPr txBox="1"/>
          <p:nvPr/>
        </p:nvSpPr>
        <p:spPr>
          <a:xfrm>
            <a:off x="638640" y="1364400"/>
            <a:ext cx="10714680" cy="481212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sns.set(style="darkgrid")</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f = sns.load_dataset("flights")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sns.relplot(x="passengers", y="month", hue="year", palette="ch:r=-.5,l=.75", data=f);</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pic>
        <p:nvPicPr>
          <p:cNvPr id="147" name="Picture 5" descr=""/>
          <p:cNvPicPr/>
          <p:nvPr/>
        </p:nvPicPr>
        <p:blipFill>
          <a:blip r:embed="rId1"/>
          <a:stretch/>
        </p:blipFill>
        <p:spPr>
          <a:xfrm>
            <a:off x="1968480" y="2634840"/>
            <a:ext cx="5027760" cy="43236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Plotting Distributions with Seaborn</a:t>
            </a:r>
            <a:endParaRPr b="0" lang="en-US" sz="3200" spc="-1" strike="noStrike">
              <a:solidFill>
                <a:srgbClr val="000000"/>
              </a:solidFill>
              <a:latin typeface="Calibri"/>
            </a:endParaRPr>
          </a:p>
        </p:txBody>
      </p:sp>
      <p:sp>
        <p:nvSpPr>
          <p:cNvPr id="149"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is optimized to work with large datasets — from its ability to natively interact with Pandas DataFrames, to automatically calculating and plotting aggregates.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One of the most powerful aspects of Seaborn is </a:t>
            </a:r>
            <a:r>
              <a:rPr b="0" lang="en-US" sz="2200" spc="-1" strike="noStrike">
                <a:solidFill>
                  <a:srgbClr val="4472c4"/>
                </a:solidFill>
                <a:latin typeface="Arial Narrow"/>
              </a:rPr>
              <a:t>its ability to visualize and compare distributions</a:t>
            </a:r>
            <a:r>
              <a:rPr b="0" lang="en-US" sz="2200" spc="-1" strike="noStrike">
                <a:solidFill>
                  <a:srgbClr val="000000"/>
                </a:solidFill>
                <a:latin typeface="Arial Narrow"/>
              </a:rPr>
              <a:t>.</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4472c4"/>
                </a:solidFill>
                <a:latin typeface="Arial Narrow"/>
              </a:rPr>
              <a:t>Distributions provide us with more information about our data — how spread out it is, its range</a:t>
            </a:r>
            <a:r>
              <a:rPr b="0" lang="en-US" sz="1800" spc="-1" strike="noStrike">
                <a:solidFill>
                  <a:srgbClr val="000000"/>
                </a:solidFill>
                <a:latin typeface="Arial Narrow"/>
              </a:rPr>
              <a:t>, etc. </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includes several plots that allow you to graph univariate distribution, including KDE plots, box plots, and violin plots. </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83200" y="789840"/>
            <a:ext cx="10714680" cy="5899680"/>
          </a:xfrm>
          <a:prstGeom prst="rect">
            <a:avLst/>
          </a:prstGeom>
          <a:noFill/>
          <a:ln>
            <a:noFill/>
          </a:ln>
        </p:spPr>
        <p:txBody>
          <a:bodyPr>
            <a:normAutofit fontScale="83000"/>
          </a:bodyPr>
          <a:p>
            <a:pPr>
              <a:lnSpc>
                <a:spcPct val="90000"/>
              </a:lnSpc>
              <a:spcBef>
                <a:spcPts val="1001"/>
              </a:spcBef>
              <a:tabLst>
                <a:tab algn="l" pos="0"/>
              </a:tabLst>
            </a:pPr>
            <a:r>
              <a:rPr b="0" lang="en-US" sz="2200" spc="-1" strike="noStrike">
                <a:solidFill>
                  <a:srgbClr val="000000"/>
                </a:solidFill>
                <a:latin typeface="Arial Narrow"/>
              </a:rPr>
              <a:t>import numpy as np</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pandas as pd</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n = 500</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dataset1 = np.genfromtxt("dataset1.csv", delimiter=",")</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dataset2 = np.genfromtxt("dataset2.csv", delimiter=",")</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dataset3 = np.genfromtxt("dataset3.csv", delimiter=",")</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df = pd.DataFrame({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    </a:t>
            </a:r>
            <a:r>
              <a:rPr b="0" lang="en-US" sz="2200" spc="-1" strike="noStrike">
                <a:solidFill>
                  <a:srgbClr val="000000"/>
                </a:solidFill>
                <a:latin typeface="Arial Narrow"/>
              </a:rPr>
              <a:t>"label": ["set_one"] * n + ["set_two"] * n + ["set_three"] * n,</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    </a:t>
            </a:r>
            <a:r>
              <a:rPr b="0" lang="en-US" sz="2200" spc="-1" strike="noStrike">
                <a:solidFill>
                  <a:srgbClr val="000000"/>
                </a:solidFill>
                <a:latin typeface="Arial Narrow"/>
              </a:rPr>
              <a:t>"value": np.concatenate([dataset1, dataset2, dataset3])</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sns.barplot(data=df, x='label', y='value')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plt.show()</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pic>
        <p:nvPicPr>
          <p:cNvPr id="151" name="Picture 3" descr="C:\Users\Faculty\AppData\Local\Microsoft\Windows\INetCache\Content.MSO\63E3A58D.tmp"/>
          <p:cNvPicPr/>
          <p:nvPr/>
        </p:nvPicPr>
        <p:blipFill>
          <a:blip r:embed="rId1"/>
          <a:stretch/>
        </p:blipFill>
        <p:spPr>
          <a:xfrm>
            <a:off x="6515280" y="386280"/>
            <a:ext cx="5565600" cy="3949920"/>
          </a:xfrm>
          <a:prstGeom prst="rect">
            <a:avLst/>
          </a:prstGeom>
          <a:ln>
            <a:noFill/>
          </a:ln>
        </p:spPr>
      </p:pic>
      <p:sp>
        <p:nvSpPr>
          <p:cNvPr id="152" name="TextShape 2"/>
          <p:cNvSpPr txBox="1"/>
          <p:nvPr/>
        </p:nvSpPr>
        <p:spPr>
          <a:xfrm>
            <a:off x="444600" y="0"/>
            <a:ext cx="10714680" cy="78948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Plotting Distributions with Seaborn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22640" y="100800"/>
            <a:ext cx="10515240" cy="785520"/>
          </a:xfrm>
          <a:prstGeom prst="rect">
            <a:avLst/>
          </a:prstGeom>
          <a:noFill/>
          <a:ln>
            <a:noFill/>
          </a:ln>
        </p:spPr>
        <p:txBody>
          <a:bodyPr anchor="ctr">
            <a:normAutofit/>
          </a:bodyPr>
          <a:p>
            <a:pPr>
              <a:lnSpc>
                <a:spcPct val="90000"/>
              </a:lnSpc>
            </a:pPr>
            <a:r>
              <a:rPr b="0" lang="en-US" sz="4000" spc="-1" strike="noStrike">
                <a:solidFill>
                  <a:srgbClr val="ff0000"/>
                </a:solidFill>
                <a:latin typeface="Arial Narrow"/>
              </a:rPr>
              <a:t>KDE Plots</a:t>
            </a:r>
            <a:endParaRPr b="0" lang="en-US" sz="4000" spc="-1" strike="noStrike">
              <a:solidFill>
                <a:srgbClr val="000000"/>
              </a:solidFill>
              <a:latin typeface="Calibri"/>
            </a:endParaRPr>
          </a:p>
        </p:txBody>
      </p:sp>
      <p:sp>
        <p:nvSpPr>
          <p:cNvPr id="154" name="TextShape 2"/>
          <p:cNvSpPr txBox="1"/>
          <p:nvPr/>
        </p:nvSpPr>
        <p:spPr>
          <a:xfrm>
            <a:off x="138600" y="1094400"/>
            <a:ext cx="7127640" cy="57632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KDE stands for Kernel Density Estimator. A KDE plot gives us the sense of a univariate as a curve.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 univariate dataset only has one variable</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KDE plots are preferable to histograms because depending on how you group the data into bins and the width of the bins, you can draw wildly different conclusions about the shape of the data.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Using a KDE plot can mitigate these issues, because they smooth the datasets, allow us to generalize over the shape of our data</a:t>
            </a:r>
            <a:endParaRPr b="0" lang="en-US" sz="2200" spc="-1" strike="noStrike">
              <a:solidFill>
                <a:srgbClr val="000000"/>
              </a:solidFill>
              <a:latin typeface="Calibri"/>
            </a:endParaRPr>
          </a:p>
        </p:txBody>
      </p:sp>
      <p:pic>
        <p:nvPicPr>
          <p:cNvPr id="155" name="Picture 3" descr=""/>
          <p:cNvPicPr/>
          <p:nvPr/>
        </p:nvPicPr>
        <p:blipFill>
          <a:blip r:embed="rId1"/>
          <a:stretch/>
        </p:blipFill>
        <p:spPr>
          <a:xfrm>
            <a:off x="7266600" y="1567800"/>
            <a:ext cx="4924800" cy="31010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1551600"/>
            <a:ext cx="10515240" cy="46249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To plot a KDE in Seaborn, we use the method sns.kdeplot().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A KDE plot takes the following arguments: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data - the univariate dataset being visualized, like a Pandas DataFrame, Python list, or NumPy array</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shade - a boolean that determines whether or not the space underneath the curve is shaded</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Let’s examine the KDE plots of our three datasets:</a:t>
            </a:r>
            <a:endParaRPr b="0" lang="en-US" sz="24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sns.kdeplot(dataset1, shade=True)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sns.kdeplot(dataset2, shade=True)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sns.kdeplot(dataset3, shade=True)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plt.legend()</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plt.show()</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157" name="Picture 3" descr="alt"/>
          <p:cNvPicPr/>
          <p:nvPr/>
        </p:nvPicPr>
        <p:blipFill>
          <a:blip r:embed="rId1"/>
          <a:stretch/>
        </p:blipFill>
        <p:spPr>
          <a:xfrm>
            <a:off x="7232400" y="3692160"/>
            <a:ext cx="4709880" cy="3068280"/>
          </a:xfrm>
          <a:prstGeom prst="rect">
            <a:avLst/>
          </a:prstGeom>
          <a:ln>
            <a:noFill/>
          </a:ln>
        </p:spPr>
      </p:pic>
      <p:sp>
        <p:nvSpPr>
          <p:cNvPr id="158" name="CustomShape 2"/>
          <p:cNvSpPr/>
          <p:nvPr/>
        </p:nvSpPr>
        <p:spPr>
          <a:xfrm>
            <a:off x="2407320" y="5715360"/>
            <a:ext cx="4394880" cy="91332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marL="285840" indent="-285480">
              <a:lnSpc>
                <a:spcPct val="100000"/>
              </a:lnSpc>
              <a:buClr>
                <a:srgbClr val="4472c4"/>
              </a:buClr>
              <a:buFont typeface="Arial"/>
              <a:buChar char="•"/>
            </a:pPr>
            <a:r>
              <a:rPr b="0" lang="en-US" sz="1800" spc="-1" strike="noStrike">
                <a:solidFill>
                  <a:srgbClr val="4472c4"/>
                </a:solidFill>
                <a:latin typeface="Arial Narrow"/>
              </a:rPr>
              <a:t>Dataset 1 is skewed left</a:t>
            </a:r>
            <a:endParaRPr b="0" lang="en-US" sz="1800" spc="-1" strike="noStrike">
              <a:latin typeface="Arial"/>
            </a:endParaRPr>
          </a:p>
          <a:p>
            <a:pPr marL="285840" indent="-285480">
              <a:lnSpc>
                <a:spcPct val="100000"/>
              </a:lnSpc>
              <a:buClr>
                <a:srgbClr val="4472c4"/>
              </a:buClr>
              <a:buFont typeface="Arial"/>
              <a:buChar char="•"/>
            </a:pPr>
            <a:r>
              <a:rPr b="0" lang="en-US" sz="1800" spc="-1" strike="noStrike">
                <a:solidFill>
                  <a:srgbClr val="4472c4"/>
                </a:solidFill>
                <a:latin typeface="Arial Narrow"/>
              </a:rPr>
              <a:t>Dataset 2 is normally distributed</a:t>
            </a:r>
            <a:endParaRPr b="0" lang="en-US" sz="1800" spc="-1" strike="noStrike">
              <a:latin typeface="Arial"/>
            </a:endParaRPr>
          </a:p>
          <a:p>
            <a:pPr marL="285840" indent="-285480">
              <a:lnSpc>
                <a:spcPct val="100000"/>
              </a:lnSpc>
              <a:buClr>
                <a:srgbClr val="4472c4"/>
              </a:buClr>
              <a:buFont typeface="Arial"/>
              <a:buChar char="•"/>
            </a:pPr>
            <a:r>
              <a:rPr b="0" lang="en-US" sz="1800" spc="-1" strike="noStrike">
                <a:solidFill>
                  <a:srgbClr val="4472c4"/>
                </a:solidFill>
                <a:latin typeface="Arial Narrow"/>
              </a:rPr>
              <a:t>Dataset 3 is bimodal (it has two peaks)</a:t>
            </a:r>
            <a:endParaRPr b="0" lang="en-US" sz="1800" spc="-1" strike="noStrike">
              <a:latin typeface="Arial"/>
            </a:endParaRPr>
          </a:p>
        </p:txBody>
      </p:sp>
      <p:sp>
        <p:nvSpPr>
          <p:cNvPr id="159" name="CustomShape 3"/>
          <p:cNvSpPr/>
          <p:nvPr/>
        </p:nvSpPr>
        <p:spPr>
          <a:xfrm>
            <a:off x="422640" y="100800"/>
            <a:ext cx="10515240" cy="785520"/>
          </a:xfrm>
          <a:prstGeom prst="rect">
            <a:avLst/>
          </a:prstGeom>
          <a:noFill/>
          <a:ln>
            <a:noFill/>
          </a:ln>
        </p:spPr>
        <p:style>
          <a:lnRef idx="0"/>
          <a:fillRef idx="0"/>
          <a:effectRef idx="0"/>
          <a:fontRef idx="minor"/>
        </p:style>
        <p:txBody>
          <a:bodyPr anchor="ctr">
            <a:normAutofit/>
          </a:bodyPr>
          <a:p>
            <a:pPr>
              <a:lnSpc>
                <a:spcPct val="90000"/>
              </a:lnSpc>
            </a:pPr>
            <a:r>
              <a:rPr b="0" lang="en-US" sz="4000" spc="-1" strike="noStrike">
                <a:solidFill>
                  <a:srgbClr val="ff0000"/>
                </a:solidFill>
                <a:latin typeface="Arial Narrow"/>
              </a:rPr>
              <a:t>KDE Plots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We can use barplots to find out information about the mean - but it doesn't give us a sense of how spread out the data is in each set.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find out more about the distribution, we can use a KDE plot.</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sns.kdeplot(dataset1, shade=True, label="dataset1")</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sns.kdeplot(dataset2, shade=True, label="dataset2")</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sns.kdeplot(dataset3, shade=True, label="dataset3")</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plt.legend()</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plt.show()</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pic>
        <p:nvPicPr>
          <p:cNvPr id="161" name="Picture 3" descr="C:\Users\Faculty\AppData\Local\Microsoft\Windows\INetCache\Content.MSO\A2B85C23.tmp"/>
          <p:cNvPicPr/>
          <p:nvPr/>
        </p:nvPicPr>
        <p:blipFill>
          <a:blip r:embed="rId1"/>
          <a:stretch/>
        </p:blipFill>
        <p:spPr>
          <a:xfrm>
            <a:off x="5754960" y="2567880"/>
            <a:ext cx="6145920" cy="4095720"/>
          </a:xfrm>
          <a:prstGeom prst="rect">
            <a:avLst/>
          </a:prstGeom>
          <a:ln>
            <a:noFill/>
          </a:ln>
        </p:spPr>
      </p:pic>
      <p:sp>
        <p:nvSpPr>
          <p:cNvPr id="162" name="TextShape 2"/>
          <p:cNvSpPr txBox="1"/>
          <p:nvPr/>
        </p:nvSpPr>
        <p:spPr>
          <a:xfrm>
            <a:off x="638280" y="365040"/>
            <a:ext cx="10715400" cy="839520"/>
          </a:xfrm>
          <a:prstGeom prst="rect">
            <a:avLst/>
          </a:prstGeom>
          <a:noFill/>
          <a:ln>
            <a:noFill/>
          </a:ln>
        </p:spPr>
        <p:txBody>
          <a:bodyPr anchor="ctr">
            <a:normAutofit/>
          </a:bodyPr>
          <a:p>
            <a:pPr>
              <a:lnSpc>
                <a:spcPct val="90000"/>
              </a:lnSpc>
            </a:pPr>
            <a:r>
              <a:rPr b="0" lang="en-US" sz="4000" spc="-1" strike="noStrike">
                <a:solidFill>
                  <a:srgbClr val="ff0000"/>
                </a:solidFill>
                <a:latin typeface="Arial Narrow"/>
              </a:rPr>
              <a:t>KDE Plots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365040"/>
            <a:ext cx="10515240" cy="839880"/>
          </a:xfrm>
          <a:prstGeom prst="rect">
            <a:avLst/>
          </a:prstGeom>
          <a:noFill/>
          <a:ln>
            <a:noFill/>
          </a:ln>
        </p:spPr>
        <p:txBody>
          <a:bodyPr anchor="ctr">
            <a:normAutofit/>
          </a:bodyPr>
          <a:p>
            <a:pPr>
              <a:lnSpc>
                <a:spcPct val="90000"/>
              </a:lnSpc>
            </a:pPr>
            <a:r>
              <a:rPr b="1" lang="en-US" sz="3600" spc="-1" strike="noStrike">
                <a:solidFill>
                  <a:srgbClr val="ff0000"/>
                </a:solidFill>
                <a:latin typeface="Arial Narrow"/>
              </a:rPr>
              <a:t>Box Plots</a:t>
            </a:r>
            <a:endParaRPr b="0" lang="en-US" sz="3600" spc="-1" strike="noStrike">
              <a:solidFill>
                <a:srgbClr val="000000"/>
              </a:solidFill>
              <a:latin typeface="Calibri"/>
            </a:endParaRPr>
          </a:p>
        </p:txBody>
      </p:sp>
      <p:sp>
        <p:nvSpPr>
          <p:cNvPr id="164" name="TextShape 2"/>
          <p:cNvSpPr txBox="1"/>
          <p:nvPr/>
        </p:nvSpPr>
        <p:spPr>
          <a:xfrm>
            <a:off x="838080" y="12531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The box plot (also known as a box-and-whisker plot) can tell us about how our dataset is distributed.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It gives us an idea about where a significant portion of our data lies, and whether or not any outliers are present.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The </a:t>
            </a:r>
            <a:r>
              <a:rPr b="1" lang="en-US" sz="2000" spc="-1" strike="noStrike">
                <a:solidFill>
                  <a:srgbClr val="000000"/>
                </a:solidFill>
                <a:latin typeface="Arial Narrow"/>
              </a:rPr>
              <a:t>box</a:t>
            </a:r>
            <a:r>
              <a:rPr b="0" lang="en-US" sz="2000" spc="-1" strike="noStrike">
                <a:solidFill>
                  <a:srgbClr val="000000"/>
                </a:solidFill>
                <a:latin typeface="Arial Narrow"/>
              </a:rPr>
              <a:t> represents the interquartile range</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The </a:t>
            </a:r>
            <a:r>
              <a:rPr b="1" lang="en-US" sz="2000" spc="-1" strike="noStrike">
                <a:solidFill>
                  <a:srgbClr val="000000"/>
                </a:solidFill>
                <a:latin typeface="Arial Narrow"/>
              </a:rPr>
              <a:t>line in the middle</a:t>
            </a:r>
            <a:r>
              <a:rPr b="0" lang="en-US" sz="2000" spc="-1" strike="noStrike">
                <a:solidFill>
                  <a:srgbClr val="000000"/>
                </a:solidFill>
                <a:latin typeface="Arial Narrow"/>
              </a:rPr>
              <a:t> of the box is the median</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The </a:t>
            </a:r>
            <a:r>
              <a:rPr b="1" lang="en-US" sz="2000" spc="-1" strike="noStrike">
                <a:solidFill>
                  <a:srgbClr val="000000"/>
                </a:solidFill>
                <a:latin typeface="Arial Narrow"/>
              </a:rPr>
              <a:t>end lines</a:t>
            </a:r>
            <a:r>
              <a:rPr b="0" lang="en-US" sz="2000" spc="-1" strike="noStrike">
                <a:solidFill>
                  <a:srgbClr val="000000"/>
                </a:solidFill>
                <a:latin typeface="Arial Narrow"/>
              </a:rPr>
              <a:t> are the first and third quartiles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The </a:t>
            </a:r>
            <a:r>
              <a:rPr b="1" lang="en-US" sz="2000" spc="-1" strike="noStrike">
                <a:solidFill>
                  <a:srgbClr val="000000"/>
                </a:solidFill>
                <a:latin typeface="Arial Narrow"/>
              </a:rPr>
              <a:t>diamonds</a:t>
            </a:r>
            <a:r>
              <a:rPr b="0" lang="en-US" sz="2000" spc="-1" strike="noStrike">
                <a:solidFill>
                  <a:srgbClr val="000000"/>
                </a:solidFill>
                <a:latin typeface="Arial Narrow"/>
              </a:rPr>
              <a:t> show outliers</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However, we lose the ability to determine</a:t>
            </a:r>
            <a:endParaRPr b="0" lang="en-US" sz="2400" spc="-1" strike="noStrike">
              <a:solidFill>
                <a:srgbClr val="000000"/>
              </a:solidFill>
              <a:latin typeface="Calibri"/>
            </a:endParaRPr>
          </a:p>
          <a:p>
            <a:pPr>
              <a:lnSpc>
                <a:spcPct val="90000"/>
              </a:lnSpc>
              <a:spcBef>
                <a:spcPts val="1001"/>
              </a:spcBef>
              <a:tabLst>
                <a:tab algn="l" pos="0"/>
              </a:tabLst>
            </a:pPr>
            <a:r>
              <a:rPr b="0" lang="en-US" sz="2400" spc="-1" strike="noStrike">
                <a:solidFill>
                  <a:srgbClr val="000000"/>
                </a:solidFill>
                <a:latin typeface="Arial Narrow"/>
              </a:rPr>
              <a:t>   </a:t>
            </a:r>
            <a:r>
              <a:rPr b="0" lang="en-US" sz="2400" spc="-1" strike="noStrike">
                <a:solidFill>
                  <a:srgbClr val="000000"/>
                </a:solidFill>
                <a:latin typeface="Arial Narrow"/>
              </a:rPr>
              <a:t>the shape of the data</a:t>
            </a:r>
            <a:endParaRPr b="0" lang="en-US" sz="2400" spc="-1" strike="noStrike">
              <a:solidFill>
                <a:srgbClr val="000000"/>
              </a:solidFill>
              <a:latin typeface="Calibri"/>
            </a:endParaRPr>
          </a:p>
        </p:txBody>
      </p:sp>
      <p:pic>
        <p:nvPicPr>
          <p:cNvPr id="165" name="Picture 3" descr=""/>
          <p:cNvPicPr/>
          <p:nvPr/>
        </p:nvPicPr>
        <p:blipFill>
          <a:blip r:embed="rId1"/>
          <a:stretch/>
        </p:blipFill>
        <p:spPr>
          <a:xfrm>
            <a:off x="6753960" y="2627280"/>
            <a:ext cx="5437440" cy="38653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38640" y="365040"/>
            <a:ext cx="10714680" cy="839160"/>
          </a:xfrm>
          <a:prstGeom prst="rect">
            <a:avLst/>
          </a:prstGeom>
          <a:noFill/>
          <a:ln>
            <a:noFill/>
          </a:ln>
        </p:spPr>
        <p:txBody>
          <a:bodyPr anchor="ctr">
            <a:normAutofit/>
          </a:bodyPr>
          <a:p>
            <a:pPr>
              <a:lnSpc>
                <a:spcPct val="90000"/>
              </a:lnSpc>
            </a:pPr>
            <a:r>
              <a:rPr b="1" lang="en-US" sz="3200" spc="-1" strike="noStrike">
                <a:solidFill>
                  <a:srgbClr val="ff0000"/>
                </a:solidFill>
                <a:latin typeface="Arial Narrow"/>
              </a:rPr>
              <a:t>Box Plots</a:t>
            </a:r>
            <a:endParaRPr b="0" lang="en-US" sz="3200" spc="-1" strike="noStrike">
              <a:solidFill>
                <a:srgbClr val="000000"/>
              </a:solidFill>
              <a:latin typeface="Calibri"/>
            </a:endParaRPr>
          </a:p>
        </p:txBody>
      </p:sp>
      <p:sp>
        <p:nvSpPr>
          <p:cNvPr id="167"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 box plot takes the following arguments:</a:t>
            </a: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data - the dataset we’re plotting, like a DataFrame, list, or an array</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x - a one-dimensional set of values, like a Series, list, or array</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y - a second set of one-dimensional data</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sp>
        <p:nvSpPr>
          <p:cNvPr id="168" name="CustomShape 3"/>
          <p:cNvSpPr/>
          <p:nvPr/>
        </p:nvSpPr>
        <p:spPr>
          <a:xfrm>
            <a:off x="638640" y="3429000"/>
            <a:ext cx="4334400" cy="70020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2000" spc="-1" strike="noStrike">
                <a:solidFill>
                  <a:srgbClr val="4472c4"/>
                </a:solidFill>
                <a:latin typeface="Arial Narrow"/>
              </a:rPr>
              <a:t>sns.boxplot(data=df, x='label', y='value')</a:t>
            </a:r>
            <a:endParaRPr b="0" lang="en-US" sz="2000" spc="-1" strike="noStrike">
              <a:latin typeface="Arial"/>
            </a:endParaRPr>
          </a:p>
          <a:p>
            <a:pPr>
              <a:lnSpc>
                <a:spcPct val="100000"/>
              </a:lnSpc>
            </a:pPr>
            <a:r>
              <a:rPr b="0" lang="en-US" sz="2000" spc="-1" strike="noStrike">
                <a:solidFill>
                  <a:srgbClr val="4472c4"/>
                </a:solidFill>
                <a:latin typeface="Arial Narrow"/>
              </a:rPr>
              <a:t>plt.show()</a:t>
            </a:r>
            <a:endParaRPr b="0" lang="en-US" sz="2000" spc="-1" strike="noStrike">
              <a:latin typeface="Arial"/>
            </a:endParaRPr>
          </a:p>
        </p:txBody>
      </p:sp>
      <p:pic>
        <p:nvPicPr>
          <p:cNvPr id="169" name="Picture 4" descr="C:\Users\Faculty\AppData\Local\Microsoft\Windows\INetCache\Content.MSO\F992CD29.tmp"/>
          <p:cNvPicPr/>
          <p:nvPr/>
        </p:nvPicPr>
        <p:blipFill>
          <a:blip r:embed="rId1"/>
          <a:stretch/>
        </p:blipFill>
        <p:spPr>
          <a:xfrm>
            <a:off x="5711040" y="2862360"/>
            <a:ext cx="6093000" cy="3995280"/>
          </a:xfrm>
          <a:prstGeom prst="rect">
            <a:avLst/>
          </a:prstGeom>
          <a:ln>
            <a:noFill/>
          </a:ln>
        </p:spPr>
      </p:pic>
      <p:sp>
        <p:nvSpPr>
          <p:cNvPr id="170" name="CustomShape 4"/>
          <p:cNvSpPr/>
          <p:nvPr/>
        </p:nvSpPr>
        <p:spPr>
          <a:xfrm>
            <a:off x="514080" y="5320800"/>
            <a:ext cx="5072040" cy="100512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en-US" sz="2000" spc="-1" strike="noStrike">
                <a:solidFill>
                  <a:srgbClr val="000000"/>
                </a:solidFill>
                <a:latin typeface="Arial Narrow"/>
              </a:rPr>
              <a:t>if you use the value Series as your y value data, Seaborn will automatically apply that name as the y-axis label.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38080" y="365040"/>
            <a:ext cx="10515240" cy="604440"/>
          </a:xfrm>
          <a:prstGeom prst="rect">
            <a:avLst/>
          </a:prstGeom>
          <a:noFill/>
          <a:ln>
            <a:noFill/>
          </a:ln>
        </p:spPr>
        <p:txBody>
          <a:bodyPr anchor="ctr">
            <a:normAutofit fontScale="82000"/>
          </a:bodyPr>
          <a:p>
            <a:pPr>
              <a:lnSpc>
                <a:spcPct val="90000"/>
              </a:lnSpc>
            </a:pPr>
            <a:r>
              <a:rPr b="0" lang="en-US" sz="4400" spc="-1" strike="noStrike">
                <a:solidFill>
                  <a:srgbClr val="ff0000"/>
                </a:solidFill>
                <a:latin typeface="Arial Narrow"/>
              </a:rPr>
              <a:t>Violin plots</a:t>
            </a:r>
            <a:endParaRPr b="0" lang="en-US" sz="4400" spc="-1" strike="noStrike">
              <a:solidFill>
                <a:srgbClr val="000000"/>
              </a:solidFill>
              <a:latin typeface="Calibri"/>
            </a:endParaRPr>
          </a:p>
        </p:txBody>
      </p:sp>
      <p:sp>
        <p:nvSpPr>
          <p:cNvPr id="172" name="TextShape 2"/>
          <p:cNvSpPr txBox="1"/>
          <p:nvPr/>
        </p:nvSpPr>
        <p:spPr>
          <a:xfrm>
            <a:off x="374040" y="1690560"/>
            <a:ext cx="7079400" cy="50421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400" spc="-1" strike="noStrike">
                <a:solidFill>
                  <a:srgbClr val="000000"/>
                </a:solidFill>
                <a:latin typeface="Arial Narrow"/>
              </a:rPr>
              <a:t>Violin plots provide more information than box plots because instead of mapping each individual data point, we get an estimation of the dataset using the KDE.</a:t>
            </a:r>
            <a:endParaRPr b="0" lang="en-US" sz="24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000" spc="-1" strike="noStrike">
                <a:solidFill>
                  <a:srgbClr val="000000"/>
                </a:solidFill>
                <a:latin typeface="Arial Narrow"/>
              </a:rPr>
              <a:t>There are two KDE plots that are symmetrical along the center line.</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000" spc="-1" strike="noStrike">
                <a:solidFill>
                  <a:srgbClr val="000000"/>
                </a:solidFill>
                <a:latin typeface="Arial Narrow"/>
              </a:rPr>
              <a:t>A white dot represents the median.</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000" spc="-1" strike="noStrike">
                <a:solidFill>
                  <a:srgbClr val="000000"/>
                </a:solidFill>
                <a:latin typeface="Arial Narrow"/>
              </a:rPr>
              <a:t>The thick black line in the center of each violin represents the interquartile range.</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000" spc="-1" strike="noStrike">
                <a:solidFill>
                  <a:srgbClr val="000000"/>
                </a:solidFill>
                <a:latin typeface="Arial Narrow"/>
              </a:rPr>
              <a:t>The lines that extend from the center are the confidence intervals - just as we saw on the bar plots, a violin plot also displays the 95% confidence interval.</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p:txBody>
      </p:sp>
      <p:pic>
        <p:nvPicPr>
          <p:cNvPr id="173" name="Picture 4" descr=""/>
          <p:cNvPicPr/>
          <p:nvPr/>
        </p:nvPicPr>
        <p:blipFill>
          <a:blip r:embed="rId1"/>
          <a:stretch/>
        </p:blipFill>
        <p:spPr>
          <a:xfrm>
            <a:off x="7301520" y="0"/>
            <a:ext cx="4890240" cy="3428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44600" y="2098440"/>
            <a:ext cx="11054160" cy="43938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a:t>
            </a:r>
            <a:r>
              <a:rPr b="0" lang="en-US" sz="2200" spc="-1" strike="noStrike">
                <a:solidFill>
                  <a:srgbClr val="ff0000"/>
                </a:solidFill>
                <a:latin typeface="Arial Narrow"/>
              </a:rPr>
              <a:t>allows the creation of statistical graphics </a:t>
            </a:r>
            <a:r>
              <a:rPr b="0" lang="en-US" sz="2200" spc="-1" strike="noStrike">
                <a:solidFill>
                  <a:srgbClr val="000000"/>
                </a:solidFill>
                <a:latin typeface="Arial Narrow"/>
              </a:rPr>
              <a:t>through the following functionalities:</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An API that is based on datasets allowing comparison between multiple variables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Supports multi-plot grids that in turn ease building complex visualizations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Univariate and bivariate visualizations available to compare between subsets of data</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Availability of different color palettes to reveal various kinds of patterns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Estimates and plots linear regression automatically</a:t>
            </a:r>
            <a:endParaRPr b="0" lang="en-US" sz="1800" spc="-1" strike="noStrike">
              <a:solidFill>
                <a:srgbClr val="000000"/>
              </a:solidFill>
              <a:latin typeface="Calibri"/>
            </a:endParaRPr>
          </a:p>
        </p:txBody>
      </p:sp>
      <p:sp>
        <p:nvSpPr>
          <p:cNvPr id="87" name="TextShape 2"/>
          <p:cNvSpPr txBox="1"/>
          <p:nvPr/>
        </p:nvSpPr>
        <p:spPr>
          <a:xfrm>
            <a:off x="714240" y="365040"/>
            <a:ext cx="9219240" cy="1325160"/>
          </a:xfrm>
          <a:prstGeom prst="rect">
            <a:avLst/>
          </a:prstGeom>
          <a:noFill/>
          <a:ln>
            <a:noFill/>
          </a:ln>
        </p:spPr>
        <p:txBody>
          <a:bodyPr anchor="ctr">
            <a:noAutofit/>
          </a:bodyPr>
          <a:p>
            <a:pPr algn="ctr">
              <a:lnSpc>
                <a:spcPct val="150000"/>
              </a:lnSpc>
            </a:pPr>
            <a:r>
              <a:rPr b="1" lang="en-US" sz="2800" spc="-1" strike="noStrike">
                <a:solidFill>
                  <a:srgbClr val="ff0000"/>
                </a:solidFill>
                <a:latin typeface="Arial Narrow"/>
              </a:rPr>
              <a:t>Seaborn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 violin plot brings together shape of the KDE plot with additional information that a box plot provides.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4472c4"/>
                </a:solidFill>
                <a:latin typeface="Arial Narrow"/>
              </a:rPr>
              <a:t>sns.violinplot(data=df, x="label", y="value")</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4472c4"/>
                </a:solidFill>
                <a:latin typeface="Arial Narrow"/>
              </a:rPr>
              <a:t>plt.show()</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175" name="Picture 4" descr="C:\Users\Faculty\AppData\Local\Microsoft\Windows\INetCache\Content.MSO\13B5921F.tmp"/>
          <p:cNvPicPr/>
          <p:nvPr/>
        </p:nvPicPr>
        <p:blipFill>
          <a:blip r:embed="rId1"/>
          <a:stretch/>
        </p:blipFill>
        <p:spPr>
          <a:xfrm>
            <a:off x="3283200" y="2772360"/>
            <a:ext cx="5860440" cy="3995280"/>
          </a:xfrm>
          <a:prstGeom prst="rect">
            <a:avLst/>
          </a:prstGeom>
          <a:ln>
            <a:noFill/>
          </a:ln>
        </p:spPr>
      </p:pic>
      <p:sp>
        <p:nvSpPr>
          <p:cNvPr id="176" name="TextShape 2"/>
          <p:cNvSpPr txBox="1"/>
          <p:nvPr/>
        </p:nvSpPr>
        <p:spPr>
          <a:xfrm>
            <a:off x="638280" y="365040"/>
            <a:ext cx="10715400" cy="839520"/>
          </a:xfrm>
          <a:prstGeom prst="rect">
            <a:avLst/>
          </a:prstGeom>
          <a:noFill/>
          <a:ln>
            <a:noFill/>
          </a:ln>
        </p:spPr>
        <p:txBody>
          <a:bodyPr anchor="ctr">
            <a:normAutofit/>
          </a:bodyPr>
          <a:p>
            <a:pPr>
              <a:lnSpc>
                <a:spcPct val="90000"/>
              </a:lnSpc>
            </a:pPr>
            <a:r>
              <a:rPr b="0" lang="en-US" sz="4000" spc="-1" strike="noStrike">
                <a:solidFill>
                  <a:srgbClr val="ff0000"/>
                </a:solidFill>
                <a:latin typeface="Arial Narrow"/>
              </a:rPr>
              <a:t>Violin plots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Seaborn Styling, Part 1: Figure Style and Scale</a:t>
            </a:r>
            <a:endParaRPr b="0" lang="en-US" sz="3200" spc="-1" strike="noStrike">
              <a:solidFill>
                <a:srgbClr val="000000"/>
              </a:solidFill>
              <a:latin typeface="Calibri"/>
            </a:endParaRPr>
          </a:p>
        </p:txBody>
      </p:sp>
      <p:sp>
        <p:nvSpPr>
          <p:cNvPr id="178"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Styling is the process of customizing the overall look of your visualization, or figure.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Making intentional decisions about the details of the visualization will increase their impact</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enables you to change the presentation of your figures by changing the style of elements like the background color, grids, and spines.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a:lnSpc>
                <a:spcPct val="90000"/>
              </a:lnSpc>
              <a:spcBef>
                <a:spcPts val="1001"/>
              </a:spcBef>
              <a:tabLst>
                <a:tab algn="l" pos="0"/>
              </a:tabLst>
            </a:pPr>
            <a:r>
              <a:rPr b="1" lang="en-US" sz="2200" spc="-1" strike="noStrike">
                <a:solidFill>
                  <a:srgbClr val="ff0000"/>
                </a:solidFill>
                <a:latin typeface="Arial Narrow"/>
              </a:rPr>
              <a:t>1. Built-in Themes: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Seaborn has five built-in themes to style its plots: darkgrid, whitegrid, dark, white, and ticks. </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Seaborn defaults to using the darkgrid theme for its plots</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638640" y="1364400"/>
            <a:ext cx="596952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use any of the preset themes pass the name of it to sns.set_style().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sns.set_style("darkgrid")</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The white and tick themes will allow the colors of your dataset to show more visibly and provides higher contrast so your plots are more legible:</a:t>
            </a: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sns.set_style("ticks")</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180" name="Picture 3" descr="image1"/>
          <p:cNvPicPr/>
          <p:nvPr/>
        </p:nvPicPr>
        <p:blipFill>
          <a:blip r:embed="rId1"/>
          <a:stretch/>
        </p:blipFill>
        <p:spPr>
          <a:xfrm>
            <a:off x="7036920" y="0"/>
            <a:ext cx="5154840" cy="3281040"/>
          </a:xfrm>
          <a:prstGeom prst="rect">
            <a:avLst/>
          </a:prstGeom>
          <a:ln>
            <a:noFill/>
          </a:ln>
        </p:spPr>
      </p:pic>
      <p:pic>
        <p:nvPicPr>
          <p:cNvPr id="181" name="Picture 4" descr="image3"/>
          <p:cNvPicPr/>
          <p:nvPr/>
        </p:nvPicPr>
        <p:blipFill>
          <a:blip r:embed="rId2"/>
          <a:stretch/>
        </p:blipFill>
        <p:spPr>
          <a:xfrm>
            <a:off x="7036920" y="3576600"/>
            <a:ext cx="4849920" cy="3281040"/>
          </a:xfrm>
          <a:prstGeom prst="rect">
            <a:avLst/>
          </a:prstGeom>
          <a:ln>
            <a:noFill/>
          </a:ln>
        </p:spPr>
      </p:pic>
      <p:sp>
        <p:nvSpPr>
          <p:cNvPr id="182" name="CustomShape 2"/>
          <p:cNvSpPr/>
          <p:nvPr/>
        </p:nvSpPr>
        <p:spPr>
          <a:xfrm>
            <a:off x="250560" y="101880"/>
            <a:ext cx="10714680" cy="839160"/>
          </a:xfrm>
          <a:prstGeom prst="rect">
            <a:avLst/>
          </a:prstGeom>
          <a:noFill/>
          <a:ln>
            <a:noFill/>
          </a:ln>
        </p:spPr>
        <p:style>
          <a:lnRef idx="0"/>
          <a:fillRef idx="0"/>
          <a:effectRef idx="0"/>
          <a:fontRef idx="minor"/>
        </p:style>
        <p:txBody>
          <a:bodyPr anchor="ctr">
            <a:normAutofit/>
          </a:bodyPr>
          <a:p>
            <a:pPr>
              <a:lnSpc>
                <a:spcPct val="90000"/>
              </a:lnSpc>
            </a:pPr>
            <a:r>
              <a:rPr b="0" lang="en-US" sz="3200" spc="-1" strike="noStrike">
                <a:solidFill>
                  <a:srgbClr val="ff0000"/>
                </a:solidFill>
                <a:latin typeface="Arial Narrow"/>
              </a:rPr>
              <a:t>Seaborn Styling, Part 1: Figure Style and Scale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Styling:</a:t>
            </a:r>
            <a:endParaRPr b="0" lang="en-US" sz="3200" spc="-1" strike="noStrike">
              <a:solidFill>
                <a:srgbClr val="000000"/>
              </a:solidFill>
              <a:latin typeface="Calibri"/>
            </a:endParaRPr>
          </a:p>
        </p:txBody>
      </p:sp>
      <p:sp>
        <p:nvSpPr>
          <p:cNvPr id="184" name="TextShape 2"/>
          <p:cNvSpPr txBox="1"/>
          <p:nvPr/>
        </p:nvSpPr>
        <p:spPr>
          <a:xfrm>
            <a:off x="638640" y="1696680"/>
            <a:ext cx="10714680" cy="447984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sns.set(style="white", color_codes=True)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 = sns.load_dataset("tips")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sns.boxplot(x="day", y="total_bill", data=a);</a:t>
            </a:r>
            <a:endParaRPr b="0" lang="en-US" sz="2200" spc="-1" strike="noStrike">
              <a:solidFill>
                <a:srgbClr val="000000"/>
              </a:solidFill>
              <a:latin typeface="Calibri"/>
            </a:endParaRPr>
          </a:p>
        </p:txBody>
      </p:sp>
      <p:pic>
        <p:nvPicPr>
          <p:cNvPr id="185" name="Picture 4" descr=""/>
          <p:cNvPicPr/>
          <p:nvPr/>
        </p:nvPicPr>
        <p:blipFill>
          <a:blip r:embed="rId1"/>
          <a:srcRect l="6914" t="0" r="21667" b="0"/>
          <a:stretch/>
        </p:blipFill>
        <p:spPr>
          <a:xfrm>
            <a:off x="5874480" y="1696680"/>
            <a:ext cx="5375160" cy="3796560"/>
          </a:xfrm>
          <a:prstGeom prst="rect">
            <a:avLst/>
          </a:prstGeom>
          <a:ln>
            <a:noFill/>
          </a:ln>
        </p:spPr>
      </p:pic>
      <p:sp>
        <p:nvSpPr>
          <p:cNvPr id="186" name="CustomShape 3"/>
          <p:cNvSpPr/>
          <p:nvPr/>
        </p:nvSpPr>
        <p:spPr>
          <a:xfrm>
            <a:off x="7569000" y="5659560"/>
            <a:ext cx="26697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Arial Narrow"/>
              </a:rPr>
              <a:t>Theme is changed to white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235800" y="383760"/>
            <a:ext cx="10714680" cy="839160"/>
          </a:xfrm>
          <a:prstGeom prst="rect">
            <a:avLst/>
          </a:prstGeom>
          <a:noFill/>
          <a:ln>
            <a:noFill/>
          </a:ln>
        </p:spPr>
        <p:txBody>
          <a:bodyPr anchor="ctr">
            <a:normAutofit fontScale="42000"/>
          </a:bodyPr>
          <a:p>
            <a:pPr>
              <a:lnSpc>
                <a:spcPct val="90000"/>
              </a:lnSpc>
            </a:pPr>
            <a:r>
              <a:rPr b="0" lang="en-US" sz="3200" spc="-1" strike="noStrike">
                <a:solidFill>
                  <a:srgbClr val="ff0000"/>
                </a:solidFill>
                <a:latin typeface="Arial Narrow"/>
              </a:rPr>
              <a:t>Seaborn Styling, Part 1: Figure Style and Scale</a:t>
            </a:r>
            <a:br/>
            <a:r>
              <a:rPr b="0" lang="en-US" sz="3200" spc="-1" strike="noStrike">
                <a:solidFill>
                  <a:srgbClr val="4472c4"/>
                </a:solidFill>
                <a:latin typeface="Arial Narrow"/>
              </a:rPr>
              <a:t>2. Grids:</a:t>
            </a:r>
            <a:br/>
            <a:endParaRPr b="0" lang="en-US" sz="3200" spc="-1" strike="noStrike">
              <a:solidFill>
                <a:srgbClr val="000000"/>
              </a:solidFill>
              <a:latin typeface="Calibri"/>
            </a:endParaRPr>
          </a:p>
        </p:txBody>
      </p:sp>
      <p:sp>
        <p:nvSpPr>
          <p:cNvPr id="188" name="TextShape 2"/>
          <p:cNvSpPr txBox="1"/>
          <p:nvPr/>
        </p:nvSpPr>
        <p:spPr>
          <a:xfrm>
            <a:off x="638640" y="1364400"/>
            <a:ext cx="675936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define the background color of your figure, you can also choose whether or not to include a grid.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 grid allows the audience to read your chart and get specific information about certain values. Research papers and reports are a good example of when you would want to include a grid.</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sns.set_style("whitegrid")</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There are also instances where it would make more sense to not use a grid. </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pic>
        <p:nvPicPr>
          <p:cNvPr id="189" name="Picture 3" descr="image4"/>
          <p:cNvPicPr/>
          <p:nvPr/>
        </p:nvPicPr>
        <p:blipFill>
          <a:blip r:embed="rId1"/>
          <a:stretch/>
        </p:blipFill>
        <p:spPr>
          <a:xfrm>
            <a:off x="7398360" y="365040"/>
            <a:ext cx="4557240" cy="3633480"/>
          </a:xfrm>
          <a:prstGeom prst="rect">
            <a:avLst/>
          </a:prstGeom>
          <a:ln>
            <a:noFill/>
          </a:ln>
        </p:spPr>
      </p:pic>
      <p:sp>
        <p:nvSpPr>
          <p:cNvPr id="190" name="CustomShape 3"/>
          <p:cNvSpPr/>
          <p:nvPr/>
        </p:nvSpPr>
        <p:spPr>
          <a:xfrm>
            <a:off x="970560" y="5698080"/>
            <a:ext cx="6095520" cy="10040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000" spc="-1" strike="noStrike">
                <a:solidFill>
                  <a:srgbClr val="000000"/>
                </a:solidFill>
                <a:latin typeface="Arial Narrow"/>
              </a:rPr>
              <a:t>sns.set_style("white")</a:t>
            </a:r>
            <a:endParaRPr b="0" lang="en-US" sz="2000" spc="-1" strike="noStrike">
              <a:latin typeface="Arial"/>
            </a:endParaRPr>
          </a:p>
          <a:p>
            <a:pPr>
              <a:lnSpc>
                <a:spcPct val="150000"/>
              </a:lnSpc>
            </a:pPr>
            <a:r>
              <a:rPr b="0" lang="en-US" sz="2000" spc="-1" strike="noStrike">
                <a:solidFill>
                  <a:srgbClr val="000000"/>
                </a:solidFill>
                <a:latin typeface="Arial Narrow"/>
              </a:rPr>
              <a:t>sns.stripplot(x="day", y="total_bill", data=tips)</a:t>
            </a:r>
            <a:endParaRPr b="0" lang="en-US" sz="2000" spc="-1" strike="noStrike">
              <a:latin typeface="Arial"/>
            </a:endParaRPr>
          </a:p>
        </p:txBody>
      </p:sp>
      <p:pic>
        <p:nvPicPr>
          <p:cNvPr id="191" name="Picture 5" descr="image5"/>
          <p:cNvPicPr/>
          <p:nvPr/>
        </p:nvPicPr>
        <p:blipFill>
          <a:blip r:embed="rId2"/>
          <a:stretch/>
        </p:blipFill>
        <p:spPr>
          <a:xfrm>
            <a:off x="7398360" y="3856320"/>
            <a:ext cx="4557240" cy="300132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29480" y="294120"/>
            <a:ext cx="10714680" cy="839160"/>
          </a:xfrm>
          <a:prstGeom prst="rect">
            <a:avLst/>
          </a:prstGeom>
          <a:noFill/>
          <a:ln>
            <a:noFill/>
          </a:ln>
        </p:spPr>
        <p:txBody>
          <a:bodyPr anchor="ctr">
            <a:normAutofit fontScale="82000"/>
          </a:bodyPr>
          <a:p>
            <a:pPr>
              <a:lnSpc>
                <a:spcPct val="90000"/>
              </a:lnSpc>
            </a:pPr>
            <a:r>
              <a:rPr b="0" lang="en-US" sz="3200" spc="-1" strike="noStrike">
                <a:solidFill>
                  <a:srgbClr val="ff0000"/>
                </a:solidFill>
                <a:latin typeface="Arial Narrow"/>
              </a:rPr>
              <a:t>Seaborn Styling, Part 1: Figure Style and Scale </a:t>
            </a:r>
            <a:br/>
            <a:r>
              <a:rPr b="0" lang="en-US" sz="3200" spc="-1" strike="noStrike">
                <a:solidFill>
                  <a:srgbClr val="4472c4"/>
                </a:solidFill>
                <a:latin typeface="Arial Narrow"/>
              </a:rPr>
              <a:t>3. Despine</a:t>
            </a:r>
            <a:endParaRPr b="0" lang="en-US" sz="3200" spc="-1" strike="noStrike">
              <a:solidFill>
                <a:srgbClr val="000000"/>
              </a:solidFill>
              <a:latin typeface="Calibri"/>
            </a:endParaRPr>
          </a:p>
        </p:txBody>
      </p:sp>
      <p:sp>
        <p:nvSpPr>
          <p:cNvPr id="193" name="TextShape 2"/>
          <p:cNvSpPr txBox="1"/>
          <p:nvPr/>
        </p:nvSpPr>
        <p:spPr>
          <a:xfrm>
            <a:off x="429480" y="1133640"/>
            <a:ext cx="738396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Spines are the borders of the figure that contain the visualization. </a:t>
            </a: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By default, an image has four spines.</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You can automatically take away the top and right spines using the sns.despine()function.</a:t>
            </a: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sns.set_style("white")</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sns.despine()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You can also specify how many spines you want to include by calling despine() and passing in the spines you want to get rid of, such as: left, bottom, top, right. </a:t>
            </a:r>
            <a:endParaRPr b="0" lang="en-US" sz="2200" spc="-1" strike="noStrike">
              <a:solidFill>
                <a:srgbClr val="000000"/>
              </a:solidFill>
              <a:latin typeface="Calibri"/>
            </a:endParaRPr>
          </a:p>
        </p:txBody>
      </p:sp>
      <p:pic>
        <p:nvPicPr>
          <p:cNvPr id="194" name="Picture 3" descr="image6"/>
          <p:cNvPicPr/>
          <p:nvPr/>
        </p:nvPicPr>
        <p:blipFill>
          <a:blip r:embed="rId1"/>
          <a:stretch/>
        </p:blipFill>
        <p:spPr>
          <a:xfrm>
            <a:off x="7633800" y="0"/>
            <a:ext cx="4557960" cy="3288960"/>
          </a:xfrm>
          <a:prstGeom prst="rect">
            <a:avLst/>
          </a:prstGeom>
          <a:ln>
            <a:noFill/>
          </a:ln>
        </p:spPr>
      </p:pic>
      <p:sp>
        <p:nvSpPr>
          <p:cNvPr id="195" name="CustomShape 3"/>
          <p:cNvSpPr/>
          <p:nvPr/>
        </p:nvSpPr>
        <p:spPr>
          <a:xfrm>
            <a:off x="858960" y="5438880"/>
            <a:ext cx="6095520" cy="14612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000" spc="-1" strike="noStrike">
                <a:solidFill>
                  <a:srgbClr val="000000"/>
                </a:solidFill>
                <a:latin typeface="Arial Narrow"/>
              </a:rPr>
              <a:t>sns.set_style("whitegrid")</a:t>
            </a:r>
            <a:endParaRPr b="0" lang="en-US" sz="2000" spc="-1" strike="noStrike">
              <a:latin typeface="Arial"/>
            </a:endParaRPr>
          </a:p>
          <a:p>
            <a:pPr>
              <a:lnSpc>
                <a:spcPct val="150000"/>
              </a:lnSpc>
            </a:pPr>
            <a:r>
              <a:rPr b="0" lang="en-US" sz="2000" spc="-1" strike="noStrike">
                <a:solidFill>
                  <a:srgbClr val="000000"/>
                </a:solidFill>
                <a:latin typeface="Arial Narrow"/>
              </a:rPr>
              <a:t>sns.stripplot(x="day", y="total_bill", data=tips)</a:t>
            </a:r>
            <a:endParaRPr b="0" lang="en-US" sz="2000" spc="-1" strike="noStrike">
              <a:latin typeface="Arial"/>
            </a:endParaRPr>
          </a:p>
          <a:p>
            <a:pPr>
              <a:lnSpc>
                <a:spcPct val="150000"/>
              </a:lnSpc>
            </a:pPr>
            <a:r>
              <a:rPr b="0" lang="en-US" sz="2000" spc="-1" strike="noStrike">
                <a:solidFill>
                  <a:srgbClr val="000000"/>
                </a:solidFill>
                <a:latin typeface="Arial Narrow"/>
              </a:rPr>
              <a:t>sns.despine(left=True, bottom=True)</a:t>
            </a:r>
            <a:endParaRPr b="0" lang="en-US" sz="2000" spc="-1" strike="noStrike">
              <a:latin typeface="Arial"/>
            </a:endParaRPr>
          </a:p>
        </p:txBody>
      </p:sp>
      <p:pic>
        <p:nvPicPr>
          <p:cNvPr id="196" name="Picture 5" descr="image7"/>
          <p:cNvPicPr/>
          <p:nvPr/>
        </p:nvPicPr>
        <p:blipFill>
          <a:blip r:embed="rId2"/>
          <a:stretch/>
        </p:blipFill>
        <p:spPr>
          <a:xfrm>
            <a:off x="7769520" y="3539880"/>
            <a:ext cx="4422240" cy="312624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638640" y="628560"/>
            <a:ext cx="8020080" cy="839160"/>
          </a:xfrm>
          <a:prstGeom prst="rect">
            <a:avLst/>
          </a:prstGeom>
          <a:noFill/>
          <a:ln>
            <a:noFill/>
          </a:ln>
        </p:spPr>
        <p:txBody>
          <a:bodyPr anchor="ctr">
            <a:normAutofit/>
          </a:bodyPr>
          <a:p>
            <a:pPr>
              <a:lnSpc>
                <a:spcPct val="90000"/>
              </a:lnSpc>
            </a:pPr>
            <a:r>
              <a:rPr b="0" lang="en-US" sz="2800" spc="-1" strike="noStrike">
                <a:solidFill>
                  <a:srgbClr val="4472c4"/>
                </a:solidFill>
                <a:latin typeface="Arial Narrow"/>
              </a:rPr>
              <a:t>4. Working with Palettes</a:t>
            </a:r>
            <a:endParaRPr b="0" lang="en-US" sz="2800" spc="-1" strike="noStrike">
              <a:solidFill>
                <a:srgbClr val="000000"/>
              </a:solidFill>
              <a:latin typeface="Calibri"/>
            </a:endParaRPr>
          </a:p>
        </p:txBody>
      </p:sp>
      <p:sp>
        <p:nvSpPr>
          <p:cNvPr id="198"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You can build color palettes using the function sns.color_palette().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This function can take any of the Seaborn built-in palettes (see below). You can also build your own palettes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use the function sns.palplot() to plot a palette as an array of colors</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Save a palette to a variable: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palette = sns.color_palette("bright")</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Use palplot and pass in the variable: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sns.palplot(palette)</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199" name="Picture 3" descr="image6"/>
          <p:cNvPicPr/>
          <p:nvPr/>
        </p:nvPicPr>
        <p:blipFill>
          <a:blip r:embed="rId1"/>
          <a:stretch/>
        </p:blipFill>
        <p:spPr>
          <a:xfrm>
            <a:off x="7905600" y="2301120"/>
            <a:ext cx="4285800" cy="2504880"/>
          </a:xfrm>
          <a:prstGeom prst="rect">
            <a:avLst/>
          </a:prstGeom>
          <a:ln>
            <a:noFill/>
          </a:ln>
        </p:spPr>
      </p:pic>
      <p:pic>
        <p:nvPicPr>
          <p:cNvPr id="200" name="Picture 4" descr="image1"/>
          <p:cNvPicPr/>
          <p:nvPr/>
        </p:nvPicPr>
        <p:blipFill>
          <a:blip r:embed="rId2"/>
          <a:stretch/>
        </p:blipFill>
        <p:spPr>
          <a:xfrm>
            <a:off x="1039680" y="5845320"/>
            <a:ext cx="3323880" cy="647280"/>
          </a:xfrm>
          <a:prstGeom prst="rect">
            <a:avLst/>
          </a:prstGeom>
          <a:ln>
            <a:noFill/>
          </a:ln>
        </p:spPr>
      </p:pic>
      <p:sp>
        <p:nvSpPr>
          <p:cNvPr id="201" name="CustomShape 3"/>
          <p:cNvSpPr/>
          <p:nvPr/>
        </p:nvSpPr>
        <p:spPr>
          <a:xfrm>
            <a:off x="666720" y="259200"/>
            <a:ext cx="6255720" cy="516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800" spc="-1" strike="noStrike">
                <a:solidFill>
                  <a:srgbClr val="ff0000"/>
                </a:solidFill>
                <a:latin typeface="Arial Narrow"/>
              </a:rPr>
              <a:t>Seaborn Styling, Part 1: Figure Style and Scale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03" name="TextShape 2"/>
          <p:cNvSpPr txBox="1"/>
          <p:nvPr/>
        </p:nvSpPr>
        <p:spPr>
          <a:xfrm>
            <a:off x="638640" y="1364400"/>
            <a:ext cx="10714680" cy="481212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sns.set(style="white", color_codes=True)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 = sns.load_dataset("tips")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sns.boxplot(x="day", y="total_bill", data=a);</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sns.despine(offset=10, trim=True);</a:t>
            </a:r>
            <a:endParaRPr b="0" lang="en-US" sz="2200" spc="-1" strike="noStrike">
              <a:solidFill>
                <a:srgbClr val="000000"/>
              </a:solidFill>
              <a:latin typeface="Calibri"/>
            </a:endParaRPr>
          </a:p>
        </p:txBody>
      </p:sp>
      <p:pic>
        <p:nvPicPr>
          <p:cNvPr id="204" name="Picture 4" descr=""/>
          <p:cNvPicPr/>
          <p:nvPr/>
        </p:nvPicPr>
        <p:blipFill>
          <a:blip r:embed="rId1"/>
          <a:srcRect l="7903" t="0" r="21680" b="0"/>
          <a:stretch/>
        </p:blipFill>
        <p:spPr>
          <a:xfrm>
            <a:off x="5514120" y="1204560"/>
            <a:ext cx="6516720" cy="465948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select and set a palette in Seaborn, use the command sns.set_palette() and pass in the name of the palette that you would like to use:</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Set the palette using the name of a palette: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sns.set_palette("Paired")</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Plot a chart:</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206" name="Picture 3" descr="image2"/>
          <p:cNvPicPr/>
          <p:nvPr/>
        </p:nvPicPr>
        <p:blipFill>
          <a:blip r:embed="rId1"/>
          <a:stretch/>
        </p:blipFill>
        <p:spPr>
          <a:xfrm>
            <a:off x="5996160" y="1881360"/>
            <a:ext cx="5471640" cy="4611240"/>
          </a:xfrm>
          <a:prstGeom prst="rect">
            <a:avLst/>
          </a:prstGeom>
          <a:ln>
            <a:noFill/>
          </a:ln>
        </p:spPr>
      </p:pic>
      <p:sp>
        <p:nvSpPr>
          <p:cNvPr id="207" name="TextShape 2"/>
          <p:cNvSpPr txBox="1"/>
          <p:nvPr/>
        </p:nvSpPr>
        <p:spPr>
          <a:xfrm>
            <a:off x="638640" y="628560"/>
            <a:ext cx="8020080" cy="839160"/>
          </a:xfrm>
          <a:prstGeom prst="rect">
            <a:avLst/>
          </a:prstGeom>
          <a:noFill/>
          <a:ln>
            <a:noFill/>
          </a:ln>
        </p:spPr>
        <p:txBody>
          <a:bodyPr anchor="ctr">
            <a:normAutofit/>
          </a:bodyPr>
          <a:p>
            <a:pPr>
              <a:lnSpc>
                <a:spcPct val="90000"/>
              </a:lnSpc>
            </a:pPr>
            <a:r>
              <a:rPr b="0" lang="en-US" sz="2800" spc="-1" strike="noStrike">
                <a:solidFill>
                  <a:srgbClr val="4472c4"/>
                </a:solidFill>
                <a:latin typeface="Arial Narrow"/>
              </a:rPr>
              <a:t>4. Working with Palettes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use one of these palettes, pass the name into sns.set_palette():</a:t>
            </a: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Set the palette to the "pastel" default palette: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sns.set_palette("pastel")</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plot using the "pastel" palette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209" name="Picture 3" descr="image7"/>
          <p:cNvPicPr/>
          <p:nvPr/>
        </p:nvPicPr>
        <p:blipFill>
          <a:blip r:embed="rId1"/>
          <a:stretch/>
        </p:blipFill>
        <p:spPr>
          <a:xfrm>
            <a:off x="5611680" y="1908720"/>
            <a:ext cx="5742000" cy="4075920"/>
          </a:xfrm>
          <a:prstGeom prst="rect">
            <a:avLst/>
          </a:prstGeom>
          <a:ln>
            <a:noFill/>
          </a:ln>
        </p:spPr>
      </p:pic>
      <p:sp>
        <p:nvSpPr>
          <p:cNvPr id="210" name="TextShape 2"/>
          <p:cNvSpPr txBox="1"/>
          <p:nvPr/>
        </p:nvSpPr>
        <p:spPr>
          <a:xfrm>
            <a:off x="638280" y="365040"/>
            <a:ext cx="10715400" cy="839520"/>
          </a:xfrm>
          <a:prstGeom prst="rect">
            <a:avLst/>
          </a:prstGeom>
          <a:noFill/>
          <a:ln>
            <a:noFill/>
          </a:ln>
        </p:spPr>
        <p:txBody>
          <a:bodyPr anchor="ctr">
            <a:normAutofit/>
          </a:bodyPr>
          <a:p>
            <a:pPr>
              <a:lnSpc>
                <a:spcPct val="90000"/>
              </a:lnSpc>
            </a:pPr>
            <a:r>
              <a:rPr b="0" lang="en-US" sz="2800" spc="-1" strike="noStrike">
                <a:solidFill>
                  <a:srgbClr val="4472c4"/>
                </a:solidFill>
                <a:latin typeface="Arial Narrow"/>
              </a:rPr>
              <a:t>4. Working with Palettes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Seaborn to visualize a Pandas DataFrame</a:t>
            </a:r>
            <a:endParaRPr b="0" lang="en-US" sz="3200" spc="-1" strike="noStrike">
              <a:solidFill>
                <a:srgbClr val="000000"/>
              </a:solidFill>
              <a:latin typeface="Calibri"/>
            </a:endParaRPr>
          </a:p>
        </p:txBody>
      </p:sp>
      <p:sp>
        <p:nvSpPr>
          <p:cNvPr id="89" name="TextShape 2"/>
          <p:cNvSpPr txBox="1"/>
          <p:nvPr/>
        </p:nvSpPr>
        <p:spPr>
          <a:xfrm>
            <a:off x="638640" y="1364400"/>
            <a:ext cx="10714680" cy="4812120"/>
          </a:xfrm>
          <a:prstGeom prst="rect">
            <a:avLst/>
          </a:prstGeom>
          <a:noFill/>
          <a:ln>
            <a:noFill/>
          </a:ln>
        </p:spPr>
        <p:txBody>
          <a:bodyPr>
            <a:normAutofit/>
          </a:bodyPr>
          <a:p>
            <a:pPr marL="228600" indent="-228240">
              <a:lnSpc>
                <a:spcPct val="200000"/>
              </a:lnSpc>
              <a:spcBef>
                <a:spcPts val="1001"/>
              </a:spcBef>
              <a:buClr>
                <a:srgbClr val="4472c4"/>
              </a:buClr>
              <a:buFont typeface="Arial"/>
              <a:buChar char="•"/>
            </a:pPr>
            <a:r>
              <a:rPr b="0" lang="en-US" sz="2200" spc="-1" strike="noStrike">
                <a:solidFill>
                  <a:srgbClr val="4472c4"/>
                </a:solidFill>
                <a:latin typeface="Arial Narrow"/>
              </a:rPr>
              <a:t>DataFrames</a:t>
            </a:r>
            <a:r>
              <a:rPr b="0" lang="en-US" sz="2200" spc="-1" strike="noStrike">
                <a:solidFill>
                  <a:srgbClr val="000000"/>
                </a:solidFill>
                <a:latin typeface="Arial Narrow"/>
              </a:rPr>
              <a:t> contain data structured into rows and columns. </a:t>
            </a:r>
            <a:endParaRPr b="0" lang="en-US" sz="2200" spc="-1" strike="noStrike">
              <a:solidFill>
                <a:srgbClr val="000000"/>
              </a:solidFill>
              <a:latin typeface="Calibri"/>
            </a:endParaRPr>
          </a:p>
          <a:p>
            <a:pPr marL="228600" indent="-228240">
              <a:lnSpc>
                <a:spcPct val="200000"/>
              </a:lnSpc>
              <a:spcBef>
                <a:spcPts val="1001"/>
              </a:spcBef>
              <a:buClr>
                <a:srgbClr val="000000"/>
              </a:buClr>
              <a:buFont typeface="Arial"/>
              <a:buChar char="•"/>
            </a:pPr>
            <a:r>
              <a:rPr b="0" lang="en-US" sz="2200" spc="-1" strike="noStrike">
                <a:solidFill>
                  <a:srgbClr val="000000"/>
                </a:solidFill>
                <a:latin typeface="Arial Narrow"/>
              </a:rPr>
              <a:t>You can create a </a:t>
            </a:r>
            <a:r>
              <a:rPr b="0" lang="en-US" sz="2200" spc="-1" strike="noStrike">
                <a:solidFill>
                  <a:srgbClr val="4472c4"/>
                </a:solidFill>
                <a:latin typeface="Arial Narrow"/>
              </a:rPr>
              <a:t>DataFrame</a:t>
            </a:r>
            <a:r>
              <a:rPr b="0" lang="en-US" sz="2200" spc="-1" strike="noStrike">
                <a:solidFill>
                  <a:srgbClr val="000000"/>
                </a:solidFill>
                <a:latin typeface="Arial Narrow"/>
              </a:rPr>
              <a:t> from a local CSV file (CSV files store data in a tabular format).</a:t>
            </a:r>
            <a:endParaRPr b="0" lang="en-US" sz="2200" spc="-1" strike="noStrike">
              <a:solidFill>
                <a:srgbClr val="000000"/>
              </a:solidFill>
              <a:latin typeface="Calibri"/>
            </a:endParaRPr>
          </a:p>
          <a:p>
            <a:pPr marL="228600" indent="-228240">
              <a:lnSpc>
                <a:spcPct val="200000"/>
              </a:lnSpc>
              <a:spcBef>
                <a:spcPts val="1001"/>
              </a:spcBef>
              <a:buClr>
                <a:srgbClr val="000000"/>
              </a:buClr>
              <a:buFont typeface="Arial"/>
              <a:buChar char="•"/>
            </a:pPr>
            <a:r>
              <a:rPr b="0" lang="en-US" sz="2200" spc="-1" strike="noStrike">
                <a:solidFill>
                  <a:srgbClr val="000000"/>
                </a:solidFill>
                <a:latin typeface="Arial Narrow"/>
              </a:rPr>
              <a:t>To create a </a:t>
            </a:r>
            <a:r>
              <a:rPr b="0" lang="en-US" sz="2200" spc="-1" strike="noStrike">
                <a:solidFill>
                  <a:srgbClr val="4472c4"/>
                </a:solidFill>
                <a:latin typeface="Arial Narrow"/>
              </a:rPr>
              <a:t>DataFrame</a:t>
            </a:r>
            <a:r>
              <a:rPr b="0" lang="en-US" sz="2200" spc="-1" strike="noStrike">
                <a:solidFill>
                  <a:srgbClr val="000000"/>
                </a:solidFill>
                <a:latin typeface="Arial Narrow"/>
              </a:rPr>
              <a:t> from a local CSV file you would use the syntax:</a:t>
            </a:r>
            <a:endParaRPr b="0" lang="en-US" sz="2200" spc="-1" strike="noStrike">
              <a:solidFill>
                <a:srgbClr val="000000"/>
              </a:solidFill>
              <a:latin typeface="Calibri"/>
            </a:endParaRPr>
          </a:p>
          <a:p>
            <a:pPr algn="ctr">
              <a:lnSpc>
                <a:spcPct val="200000"/>
              </a:lnSpc>
              <a:spcBef>
                <a:spcPts val="1001"/>
              </a:spcBef>
              <a:tabLst>
                <a:tab algn="l" pos="0"/>
              </a:tabLst>
            </a:pPr>
            <a:r>
              <a:rPr b="0" lang="en-US" sz="2200" spc="-1" strike="noStrike">
                <a:solidFill>
                  <a:srgbClr val="4472c4"/>
                </a:solidFill>
                <a:latin typeface="Arial Narrow"/>
              </a:rPr>
              <a:t>df = pd.read_csv('file_name.csv')</a:t>
            </a:r>
            <a:endParaRPr b="0" lang="en-US" sz="2200" spc="-1" strike="noStrike">
              <a:solidFill>
                <a:srgbClr val="000000"/>
              </a:solidFill>
              <a:latin typeface="Calibri"/>
            </a:endParaRPr>
          </a:p>
          <a:p>
            <a:pPr marL="228600" indent="-228240">
              <a:lnSpc>
                <a:spcPct val="200000"/>
              </a:lnSpc>
              <a:spcBef>
                <a:spcPts val="1001"/>
              </a:spcBef>
              <a:buClr>
                <a:srgbClr val="000000"/>
              </a:buClr>
              <a:buFont typeface="Arial"/>
              <a:buChar char="•"/>
              <a:tabLst>
                <a:tab algn="l" pos="0"/>
              </a:tabLst>
            </a:pPr>
            <a:r>
              <a:rPr b="0" lang="en-US" sz="2200" spc="-1" strike="noStrike">
                <a:solidFill>
                  <a:srgbClr val="000000"/>
                </a:solidFill>
                <a:latin typeface="Arial Narrow"/>
              </a:rPr>
              <a:t>The code creates a </a:t>
            </a:r>
            <a:r>
              <a:rPr b="0" lang="en-US" sz="2200" spc="-1" strike="noStrike">
                <a:solidFill>
                  <a:srgbClr val="4472c4"/>
                </a:solidFill>
                <a:latin typeface="Arial Narrow"/>
              </a:rPr>
              <a:t>DataFrame</a:t>
            </a:r>
            <a:r>
              <a:rPr b="0" lang="en-US" sz="2200" spc="-1" strike="noStrike">
                <a:solidFill>
                  <a:srgbClr val="000000"/>
                </a:solidFill>
                <a:latin typeface="Arial Narrow"/>
              </a:rPr>
              <a:t> saved to a variable named df. </a:t>
            </a:r>
            <a:endParaRPr b="0" lang="en-US" sz="2200" spc="-1" strike="noStrike">
              <a:solidFill>
                <a:srgbClr val="000000"/>
              </a:solidFill>
              <a:latin typeface="Calibri"/>
            </a:endParaRPr>
          </a:p>
          <a:p>
            <a:pPr marL="228600" indent="-228240">
              <a:lnSpc>
                <a:spcPct val="200000"/>
              </a:lnSpc>
              <a:spcBef>
                <a:spcPts val="1001"/>
              </a:spcBef>
              <a:buClr>
                <a:srgbClr val="000000"/>
              </a:buClr>
              <a:buFont typeface="Arial"/>
              <a:buChar char="•"/>
              <a:tabLst>
                <a:tab algn="l" pos="0"/>
              </a:tabLst>
            </a:pPr>
            <a:r>
              <a:rPr b="0" lang="en-US" sz="2200" spc="-1" strike="noStrike">
                <a:solidFill>
                  <a:srgbClr val="000000"/>
                </a:solidFill>
                <a:latin typeface="Arial Narrow"/>
              </a:rPr>
              <a:t>The </a:t>
            </a:r>
            <a:r>
              <a:rPr b="0" lang="en-US" sz="2200" spc="-1" strike="noStrike">
                <a:solidFill>
                  <a:srgbClr val="4472c4"/>
                </a:solidFill>
                <a:latin typeface="Arial Narrow"/>
              </a:rPr>
              <a:t>data</a:t>
            </a:r>
            <a:r>
              <a:rPr b="0" lang="en-US" sz="2200" spc="-1" strike="noStrike">
                <a:solidFill>
                  <a:srgbClr val="000000"/>
                </a:solidFill>
                <a:latin typeface="Arial Narrow"/>
              </a:rPr>
              <a:t> inside of the df DataFrame </a:t>
            </a:r>
            <a:r>
              <a:rPr b="0" lang="en-US" sz="2200" spc="-1" strike="noStrike">
                <a:solidFill>
                  <a:srgbClr val="4472c4"/>
                </a:solidFill>
                <a:latin typeface="Arial Narrow"/>
              </a:rPr>
              <a:t>comes from the data in the local CSV file </a:t>
            </a:r>
            <a:r>
              <a:rPr b="0" lang="en-US" sz="2200" spc="-1" strike="noStrike">
                <a:solidFill>
                  <a:srgbClr val="000000"/>
                </a:solidFill>
                <a:latin typeface="Arial Narrow"/>
              </a:rPr>
              <a:t>named file_name.csv.</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lineplot():</a:t>
            </a:r>
            <a:endParaRPr b="0" lang="en-US" sz="3200" spc="-1" strike="noStrike">
              <a:solidFill>
                <a:srgbClr val="000000"/>
              </a:solidFill>
              <a:latin typeface="Calibri"/>
            </a:endParaRPr>
          </a:p>
        </p:txBody>
      </p:sp>
      <p:sp>
        <p:nvSpPr>
          <p:cNvPr id="212" name="TextShape 2"/>
          <p:cNvSpPr txBox="1"/>
          <p:nvPr/>
        </p:nvSpPr>
        <p:spPr>
          <a:xfrm>
            <a:off x="638640" y="1364400"/>
            <a:ext cx="6208920" cy="481212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This function will allow you to draw a continuous line for your data. You can use this function by changing the ‘kind’ parameter as follows:</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a=pd.DataFrame({'Day':[1,2,3,4,5,6,7],'Grocery':[30,80,45,23,51,46,76],'Clothes':[13,40,34,23,54,67,98],'Utensils':[12,32,27,56,87,54,34]},index=[1,2,3,4,5,6,7])</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sns.relplot(x="Day", y="Clothes", kind="line", data=a)</a:t>
            </a:r>
            <a:endParaRPr b="0" lang="en-US" sz="2200" spc="-1" strike="noStrike">
              <a:solidFill>
                <a:srgbClr val="000000"/>
              </a:solidFill>
              <a:latin typeface="Calibri"/>
            </a:endParaRPr>
          </a:p>
        </p:txBody>
      </p:sp>
      <p:pic>
        <p:nvPicPr>
          <p:cNvPr id="213" name="Picture 4" descr=""/>
          <p:cNvPicPr/>
          <p:nvPr/>
        </p:nvPicPr>
        <p:blipFill>
          <a:blip r:embed="rId1"/>
          <a:stretch/>
        </p:blipFill>
        <p:spPr>
          <a:xfrm>
            <a:off x="6847920" y="1733400"/>
            <a:ext cx="4615920" cy="46029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Plotting with Categorical Data:</a:t>
            </a:r>
            <a:endParaRPr b="0" lang="en-US" sz="3200" spc="-1" strike="noStrike">
              <a:solidFill>
                <a:srgbClr val="000000"/>
              </a:solidFill>
              <a:latin typeface="Calibri"/>
            </a:endParaRPr>
          </a:p>
        </p:txBody>
      </p:sp>
      <p:sp>
        <p:nvSpPr>
          <p:cNvPr id="215"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This approach is used when our main variable is further divided into discrete groups (categorical).</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 </a:t>
            </a:r>
            <a:r>
              <a:rPr b="0" lang="en-US" sz="2200" spc="-1" strike="noStrike">
                <a:solidFill>
                  <a:srgbClr val="000000"/>
                </a:solidFill>
                <a:latin typeface="Arial Narrow"/>
              </a:rPr>
              <a:t>This can be achieved using the catplot() function.</a:t>
            </a:r>
            <a:endParaRPr b="0" lang="en-US" sz="2200" spc="-1" strike="noStrike">
              <a:solidFill>
                <a:srgbClr val="000000"/>
              </a:solidFill>
              <a:latin typeface="Calibri"/>
            </a:endParaRPr>
          </a:p>
          <a:p>
            <a:pPr>
              <a:lnSpc>
                <a:spcPct val="90000"/>
              </a:lnSpc>
              <a:spcBef>
                <a:spcPts val="1001"/>
              </a:spcBef>
              <a:tabLst>
                <a:tab algn="l" pos="0"/>
              </a:tabLst>
            </a:pPr>
            <a:r>
              <a:rPr b="1" lang="en-US" sz="2200" spc="-1" strike="noStrike">
                <a:solidFill>
                  <a:srgbClr val="4472c4"/>
                </a:solidFill>
                <a:latin typeface="Arial Narrow"/>
              </a:rPr>
              <a:t>catplot():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It can be characterized by three families of axes level functions namely:</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Scatterplots – These include stripplot(), swarmplot()</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Distribution Plots – which are boxplot(), violinplot(), boxenplot()</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Estimateplots – namely pointplot(), barplot(), countplot()</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38640" y="1364400"/>
            <a:ext cx="10714680" cy="4812120"/>
          </a:xfrm>
          <a:prstGeom prst="rect">
            <a:avLst/>
          </a:prstGeom>
          <a:noFill/>
          <a:ln>
            <a:noFill/>
          </a:ln>
        </p:spPr>
        <p:txBody>
          <a:bodyPr>
            <a:normAutofit fontScale="94000"/>
          </a:bodyPr>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sns.set(style="ticks", color_codes=True)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 = sns.load_dataset("tips")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sns.catplot(x="day", y="total_bill", data=a);</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_____________________________________________________</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sns.set(style="ticks", color_codes=True)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 = sns.load_dataset("tips")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sns.catplot(x="day", y="total_bill", kind="violin", data=a);</a:t>
            </a:r>
            <a:endParaRPr b="0" lang="en-US" sz="2200" spc="-1" strike="noStrike">
              <a:solidFill>
                <a:srgbClr val="000000"/>
              </a:solidFill>
              <a:latin typeface="Calibri"/>
            </a:endParaRPr>
          </a:p>
        </p:txBody>
      </p:sp>
      <p:pic>
        <p:nvPicPr>
          <p:cNvPr id="217" name="Picture 4" descr=""/>
          <p:cNvPicPr/>
          <p:nvPr/>
        </p:nvPicPr>
        <p:blipFill>
          <a:blip r:embed="rId1"/>
          <a:stretch/>
        </p:blipFill>
        <p:spPr>
          <a:xfrm>
            <a:off x="8505720" y="124200"/>
            <a:ext cx="3685680" cy="3341880"/>
          </a:xfrm>
          <a:prstGeom prst="rect">
            <a:avLst/>
          </a:prstGeom>
          <a:ln>
            <a:noFill/>
          </a:ln>
        </p:spPr>
      </p:pic>
      <p:pic>
        <p:nvPicPr>
          <p:cNvPr id="218" name="Picture 7" descr=""/>
          <p:cNvPicPr/>
          <p:nvPr/>
        </p:nvPicPr>
        <p:blipFill>
          <a:blip r:embed="rId2"/>
          <a:srcRect l="0" t="0" r="18103" b="0"/>
          <a:stretch/>
        </p:blipFill>
        <p:spPr>
          <a:xfrm>
            <a:off x="8282520" y="3466440"/>
            <a:ext cx="3791160" cy="3267000"/>
          </a:xfrm>
          <a:prstGeom prst="rect">
            <a:avLst/>
          </a:prstGeom>
          <a:ln>
            <a:noFill/>
          </a:ln>
        </p:spPr>
      </p:pic>
      <p:sp>
        <p:nvSpPr>
          <p:cNvPr id="219" name="CustomShape 2"/>
          <p:cNvSpPr/>
          <p:nvPr/>
        </p:nvSpPr>
        <p:spPr>
          <a:xfrm>
            <a:off x="790920" y="517680"/>
            <a:ext cx="10714680" cy="839160"/>
          </a:xfrm>
          <a:prstGeom prst="rect">
            <a:avLst/>
          </a:prstGeom>
          <a:noFill/>
          <a:ln>
            <a:noFill/>
          </a:ln>
        </p:spPr>
        <p:style>
          <a:lnRef idx="0"/>
          <a:fillRef idx="0"/>
          <a:effectRef idx="0"/>
          <a:fontRef idx="minor"/>
        </p:style>
        <p:txBody>
          <a:bodyPr anchor="ctr">
            <a:normAutofit/>
          </a:bodyPr>
          <a:p>
            <a:pPr>
              <a:lnSpc>
                <a:spcPct val="90000"/>
              </a:lnSpc>
            </a:pPr>
            <a:r>
              <a:rPr b="0" lang="en-US" sz="3200" spc="-1" strike="noStrike">
                <a:solidFill>
                  <a:srgbClr val="ff0000"/>
                </a:solidFill>
                <a:latin typeface="Arial Narrow"/>
              </a:rPr>
              <a:t>Plotting with Categorical Data: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Visualizing the distribution of a dataset:</a:t>
            </a:r>
            <a:endParaRPr b="0" lang="en-US" sz="3200" spc="-1" strike="noStrike">
              <a:solidFill>
                <a:srgbClr val="000000"/>
              </a:solidFill>
              <a:latin typeface="Calibri"/>
            </a:endParaRPr>
          </a:p>
        </p:txBody>
      </p:sp>
      <p:sp>
        <p:nvSpPr>
          <p:cNvPr id="221" name="TextShape 2"/>
          <p:cNvSpPr txBox="1"/>
          <p:nvPr/>
        </p:nvSpPr>
        <p:spPr>
          <a:xfrm>
            <a:off x="44352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Plotting Univariate distributions: To plot them, you can make use of distplot() function as follows:</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import numpy as np</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import pandas as pd</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from scipy import stats</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sns.set(color_codes=True)</a:t>
            </a:r>
            <a:endParaRPr b="0" lang="en-US" sz="2200" spc="-1" strike="noStrike">
              <a:solidFill>
                <a:srgbClr val="000000"/>
              </a:solidFill>
              <a:latin typeface="Calibri"/>
            </a:endParaRPr>
          </a:p>
          <a:p>
            <a:pPr marL="457200">
              <a:lnSpc>
                <a:spcPct val="90000"/>
              </a:lnSpc>
              <a:spcBef>
                <a:spcPts val="499"/>
              </a:spcBef>
              <a:tabLst>
                <a:tab algn="l" pos="0"/>
              </a:tabLst>
            </a:pP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a = np.random.normal(loc=5,size=100,scale=2)</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sns.distplot(a);</a:t>
            </a:r>
            <a:endParaRPr b="0" lang="en-US" sz="2200" spc="-1" strike="noStrike">
              <a:solidFill>
                <a:srgbClr val="000000"/>
              </a:solidFill>
              <a:latin typeface="Calibri"/>
            </a:endParaRPr>
          </a:p>
        </p:txBody>
      </p:sp>
      <p:pic>
        <p:nvPicPr>
          <p:cNvPr id="222" name="Picture 4" descr=""/>
          <p:cNvPicPr/>
          <p:nvPr/>
        </p:nvPicPr>
        <p:blipFill>
          <a:blip r:embed="rId1"/>
          <a:srcRect l="0" t="0" r="6330" b="0"/>
          <a:stretch/>
        </p:blipFill>
        <p:spPr>
          <a:xfrm>
            <a:off x="5996160" y="2094480"/>
            <a:ext cx="6112080" cy="4082040"/>
          </a:xfrm>
          <a:prstGeom prst="rect">
            <a:avLst/>
          </a:prstGeom>
          <a:ln>
            <a:noFill/>
          </a:ln>
        </p:spPr>
      </p:pic>
      <p:sp>
        <p:nvSpPr>
          <p:cNvPr id="223" name="CustomShape 3"/>
          <p:cNvSpPr/>
          <p:nvPr/>
        </p:nvSpPr>
        <p:spPr>
          <a:xfrm>
            <a:off x="443520" y="5698080"/>
            <a:ext cx="6095520" cy="1004040"/>
          </a:xfrm>
          <a:prstGeom prst="rect">
            <a:avLst/>
          </a:prstGeom>
          <a:noFill/>
          <a:ln>
            <a:noFill/>
          </a:ln>
        </p:spPr>
        <p:style>
          <a:lnRef idx="0"/>
          <a:fillRef idx="0"/>
          <a:effectRef idx="0"/>
          <a:fontRef idx="minor"/>
        </p:style>
        <p:txBody>
          <a:bodyPr lIns="90000" rIns="90000" tIns="45000" bIns="45000">
            <a:spAutoFit/>
          </a:bodyPr>
          <a:p>
            <a:pPr marL="343080" indent="-342720">
              <a:lnSpc>
                <a:spcPct val="150000"/>
              </a:lnSpc>
              <a:buClr>
                <a:srgbClr val="000000"/>
              </a:buClr>
              <a:buFont typeface="Arial"/>
              <a:buChar char="•"/>
            </a:pPr>
            <a:r>
              <a:rPr b="0" lang="en-US" sz="2000" spc="-1" strike="noStrike">
                <a:solidFill>
                  <a:srgbClr val="000000"/>
                </a:solidFill>
                <a:latin typeface="Arial Narrow"/>
              </a:rPr>
              <a:t>We have plotted a graph for the variable a whose values are generated by the normal() function using distplot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Plotting bivariate distributions:</a:t>
            </a:r>
            <a:endParaRPr b="0" lang="en-US" sz="3200" spc="-1" strike="noStrike">
              <a:solidFill>
                <a:srgbClr val="000000"/>
              </a:solidFill>
              <a:latin typeface="Calibri"/>
            </a:endParaRPr>
          </a:p>
        </p:txBody>
      </p:sp>
      <p:sp>
        <p:nvSpPr>
          <p:cNvPr id="225"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When you have two random independent variables resulting in some probable event, then you can use a bivariate distribution</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The best function to plot these type of graphs is jointplot().</a:t>
            </a:r>
            <a:endParaRPr b="0" lang="en-US" sz="2200" spc="-1" strike="noStrike">
              <a:solidFill>
                <a:srgbClr val="000000"/>
              </a:solidFill>
              <a:latin typeface="Calibri"/>
            </a:endParaRPr>
          </a:p>
        </p:txBody>
      </p:sp>
      <p:sp>
        <p:nvSpPr>
          <p:cNvPr id="226" name="CustomShape 3"/>
          <p:cNvSpPr/>
          <p:nvPr/>
        </p:nvSpPr>
        <p:spPr>
          <a:xfrm>
            <a:off x="270000" y="3216960"/>
            <a:ext cx="7626600" cy="338148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4472c4"/>
                </a:solidFill>
                <a:latin typeface="Calibri"/>
              </a:rPr>
              <a:t>x=pd.DataFrame({'Day':[1,2,3,4,5,6,7],'Grocery':[30,80,45,23,51,46,76],'Clothes':[13,40,34,23,54,67,98],'Utensils':[12,32,27,56,87,54,34]},index=[1,2,3,4,5,6,7])</a:t>
            </a:r>
            <a:endParaRPr b="0" lang="en-US" sz="1800" spc="-1" strike="noStrike">
              <a:latin typeface="Arial"/>
            </a:endParaRPr>
          </a:p>
          <a:p>
            <a:pPr>
              <a:lnSpc>
                <a:spcPct val="100000"/>
              </a:lnSpc>
            </a:pPr>
            <a:r>
              <a:rPr b="0" lang="en-US" sz="1800" spc="-1" strike="noStrike">
                <a:solidFill>
                  <a:srgbClr val="4472c4"/>
                </a:solidFill>
                <a:latin typeface="Calibri"/>
              </a:rPr>
              <a:t>y=pd.DataFrame({'Day':[8,9,10,11,12,13,14],'Grocery':[30,80,45,23,51,46,76],'Clothes':[13,40,34,23,54,67,98],'Utensils':[12,32,27,56,87,54,34]},index=[8,9,10,11,12,13,14])</a:t>
            </a:r>
            <a:endParaRPr b="0" lang="en-US" sz="1800" spc="-1" strike="noStrike">
              <a:latin typeface="Arial"/>
            </a:endParaRPr>
          </a:p>
          <a:p>
            <a:pPr>
              <a:lnSpc>
                <a:spcPct val="100000"/>
              </a:lnSpc>
            </a:pPr>
            <a:r>
              <a:rPr b="0" lang="en-US" sz="1800" spc="-1" strike="noStrike">
                <a:solidFill>
                  <a:srgbClr val="4472c4"/>
                </a:solidFill>
                <a:latin typeface="Calibri"/>
              </a:rPr>
              <a:t>mean, cov = [0, 1], [(1, .5), (.5, 1)]</a:t>
            </a:r>
            <a:endParaRPr b="0" lang="en-US" sz="1800" spc="-1" strike="noStrike">
              <a:latin typeface="Arial"/>
            </a:endParaRPr>
          </a:p>
          <a:p>
            <a:pPr>
              <a:lnSpc>
                <a:spcPct val="100000"/>
              </a:lnSpc>
            </a:pPr>
            <a:r>
              <a:rPr b="0" lang="en-US" sz="1800" spc="-1" strike="noStrike">
                <a:solidFill>
                  <a:srgbClr val="4472c4"/>
                </a:solidFill>
                <a:latin typeface="Calibri"/>
              </a:rPr>
              <a:t>data = np.random.multivariate_normal(mean, cov, 200)</a:t>
            </a:r>
            <a:endParaRPr b="0" lang="en-US" sz="1800" spc="-1" strike="noStrike">
              <a:latin typeface="Arial"/>
            </a:endParaRPr>
          </a:p>
          <a:p>
            <a:pPr>
              <a:lnSpc>
                <a:spcPct val="100000"/>
              </a:lnSpc>
            </a:pPr>
            <a:r>
              <a:rPr b="0" lang="en-US" sz="1800" spc="-1" strike="noStrike">
                <a:solidFill>
                  <a:srgbClr val="4472c4"/>
                </a:solidFill>
                <a:latin typeface="Calibri"/>
              </a:rPr>
              <a:t>with sns.axes_style("white"):</a:t>
            </a:r>
            <a:endParaRPr b="0" lang="en-US" sz="1800" spc="-1" strike="noStrike">
              <a:latin typeface="Arial"/>
            </a:endParaRPr>
          </a:p>
          <a:p>
            <a:pPr>
              <a:lnSpc>
                <a:spcPct val="100000"/>
              </a:lnSpc>
            </a:pPr>
            <a:r>
              <a:rPr b="0" lang="en-US" sz="1800" spc="-1" strike="noStrike">
                <a:solidFill>
                  <a:srgbClr val="4472c4"/>
                </a:solidFill>
                <a:latin typeface="Calibri"/>
              </a:rPr>
              <a:t>    </a:t>
            </a:r>
            <a:r>
              <a:rPr b="0" lang="en-US" sz="1800" spc="-1" strike="noStrike">
                <a:solidFill>
                  <a:srgbClr val="4472c4"/>
                </a:solidFill>
                <a:latin typeface="Calibri"/>
              </a:rPr>
              <a:t>sns.jointplot(x=x, y=y, kind="kde", color="b");</a:t>
            </a:r>
            <a:endParaRPr b="0" lang="en-US" sz="1800" spc="-1" strike="noStrike">
              <a:latin typeface="Arial"/>
            </a:endParaRPr>
          </a:p>
        </p:txBody>
      </p:sp>
      <p:pic>
        <p:nvPicPr>
          <p:cNvPr id="227" name="Picture 5" descr=""/>
          <p:cNvPicPr/>
          <p:nvPr/>
        </p:nvPicPr>
        <p:blipFill>
          <a:blip r:embed="rId1"/>
          <a:stretch/>
        </p:blipFill>
        <p:spPr>
          <a:xfrm>
            <a:off x="7952400" y="2135880"/>
            <a:ext cx="4239000" cy="412956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Multi-Plot Grids:</a:t>
            </a:r>
            <a:endParaRPr b="0" lang="en-US" sz="3200" spc="-1" strike="noStrike">
              <a:solidFill>
                <a:srgbClr val="000000"/>
              </a:solidFill>
              <a:latin typeface="Calibri"/>
            </a:endParaRPr>
          </a:p>
        </p:txBody>
      </p:sp>
      <p:sp>
        <p:nvSpPr>
          <p:cNvPr id="229"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Python Seaborn allows you to plot multiple grids side-by-side.</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These are basically plots or graphs that are plotted using the same scale and axes to aid comparison between them.</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Use facetgrid() function to plot these graphs.</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p:txBody>
      </p:sp>
      <p:sp>
        <p:nvSpPr>
          <p:cNvPr id="230" name="CustomShape 3"/>
          <p:cNvSpPr/>
          <p:nvPr/>
        </p:nvSpPr>
        <p:spPr>
          <a:xfrm>
            <a:off x="429480" y="4445280"/>
            <a:ext cx="4876560" cy="19184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000" spc="-1" strike="noStrike">
                <a:solidFill>
                  <a:srgbClr val="000000"/>
                </a:solidFill>
                <a:latin typeface="Arial Narrow"/>
              </a:rPr>
              <a:t>sns.set(style="darkgrid")</a:t>
            </a:r>
            <a:endParaRPr b="0" lang="en-US" sz="2000" spc="-1" strike="noStrike">
              <a:latin typeface="Arial"/>
            </a:endParaRPr>
          </a:p>
          <a:p>
            <a:pPr>
              <a:lnSpc>
                <a:spcPct val="150000"/>
              </a:lnSpc>
            </a:pPr>
            <a:r>
              <a:rPr b="0" lang="en-US" sz="2000" spc="-1" strike="noStrike">
                <a:solidFill>
                  <a:srgbClr val="000000"/>
                </a:solidFill>
                <a:latin typeface="Arial Narrow"/>
              </a:rPr>
              <a:t>a = sns.load_dataset("iris")</a:t>
            </a:r>
            <a:endParaRPr b="0" lang="en-US" sz="2000" spc="-1" strike="noStrike">
              <a:latin typeface="Arial"/>
            </a:endParaRPr>
          </a:p>
          <a:p>
            <a:pPr>
              <a:lnSpc>
                <a:spcPct val="150000"/>
              </a:lnSpc>
            </a:pPr>
            <a:r>
              <a:rPr b="0" lang="en-US" sz="2000" spc="-1" strike="noStrike">
                <a:solidFill>
                  <a:srgbClr val="000000"/>
                </a:solidFill>
                <a:latin typeface="Arial Narrow"/>
              </a:rPr>
              <a:t>b = sns.FacetGrid(a, col="species")</a:t>
            </a:r>
            <a:endParaRPr b="0" lang="en-US" sz="2000" spc="-1" strike="noStrike">
              <a:latin typeface="Arial"/>
            </a:endParaRPr>
          </a:p>
          <a:p>
            <a:pPr>
              <a:lnSpc>
                <a:spcPct val="150000"/>
              </a:lnSpc>
            </a:pPr>
            <a:r>
              <a:rPr b="0" lang="en-US" sz="2000" spc="-1" strike="noStrike">
                <a:solidFill>
                  <a:srgbClr val="000000"/>
                </a:solidFill>
                <a:latin typeface="Arial Narrow"/>
              </a:rPr>
              <a:t>b.map(plt.hist, "sepal_length");</a:t>
            </a:r>
            <a:endParaRPr b="0" lang="en-US" sz="2000" spc="-1" strike="noStrike">
              <a:latin typeface="Arial"/>
            </a:endParaRPr>
          </a:p>
        </p:txBody>
      </p:sp>
      <p:pic>
        <p:nvPicPr>
          <p:cNvPr id="231" name="Picture 5" descr=""/>
          <p:cNvPicPr/>
          <p:nvPr/>
        </p:nvPicPr>
        <p:blipFill>
          <a:blip r:embed="rId1"/>
          <a:srcRect l="3491" t="0" r="8847" b="0"/>
          <a:stretch/>
        </p:blipFill>
        <p:spPr>
          <a:xfrm>
            <a:off x="4099320" y="3981240"/>
            <a:ext cx="8062200" cy="281880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Multi-Plot Grids:</a:t>
            </a:r>
            <a:endParaRPr b="0" lang="en-US" sz="3200" spc="-1" strike="noStrike">
              <a:solidFill>
                <a:srgbClr val="000000"/>
              </a:solidFill>
              <a:latin typeface="Calibri"/>
            </a:endParaRPr>
          </a:p>
        </p:txBody>
      </p:sp>
      <p:sp>
        <p:nvSpPr>
          <p:cNvPr id="233"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You can also plot using PairGrid function when you have a pair of variables to compare. </a:t>
            </a:r>
            <a:endParaRPr b="0" lang="en-US" sz="2200" spc="-1" strike="noStrike">
              <a:solidFill>
                <a:srgbClr val="000000"/>
              </a:solidFill>
              <a:latin typeface="Calibri"/>
            </a:endParaRPr>
          </a:p>
          <a:p>
            <a:pPr marL="457200">
              <a:lnSpc>
                <a:spcPct val="150000"/>
              </a:lnSpc>
              <a:spcBef>
                <a:spcPts val="499"/>
              </a:spcBef>
              <a:tabLst>
                <a:tab algn="l" pos="0"/>
              </a:tabLst>
            </a:pPr>
            <a:r>
              <a:rPr b="0" lang="en-US" sz="2200" spc="-1" strike="noStrike">
                <a:solidFill>
                  <a:srgbClr val="000000"/>
                </a:solidFill>
                <a:latin typeface="Arial Narrow"/>
              </a:rPr>
              <a:t>sns.set(style="ticks")</a:t>
            </a:r>
            <a:endParaRPr b="0" lang="en-US" sz="2200" spc="-1" strike="noStrike">
              <a:solidFill>
                <a:srgbClr val="000000"/>
              </a:solidFill>
              <a:latin typeface="Calibri"/>
            </a:endParaRPr>
          </a:p>
          <a:p>
            <a:pPr marL="457200">
              <a:lnSpc>
                <a:spcPct val="150000"/>
              </a:lnSpc>
              <a:spcBef>
                <a:spcPts val="499"/>
              </a:spcBef>
              <a:tabLst>
                <a:tab algn="l" pos="0"/>
              </a:tabLst>
            </a:pPr>
            <a:r>
              <a:rPr b="0" lang="en-US" sz="2200" spc="-1" strike="noStrike">
                <a:solidFill>
                  <a:srgbClr val="000000"/>
                </a:solidFill>
                <a:latin typeface="Arial Narrow"/>
              </a:rPr>
              <a:t>a = sns.load_dataset("flights")</a:t>
            </a:r>
            <a:endParaRPr b="0" lang="en-US" sz="2200" spc="-1" strike="noStrike">
              <a:solidFill>
                <a:srgbClr val="000000"/>
              </a:solidFill>
              <a:latin typeface="Calibri"/>
            </a:endParaRPr>
          </a:p>
          <a:p>
            <a:pPr marL="457200">
              <a:lnSpc>
                <a:spcPct val="150000"/>
              </a:lnSpc>
              <a:spcBef>
                <a:spcPts val="499"/>
              </a:spcBef>
              <a:tabLst>
                <a:tab algn="l" pos="0"/>
              </a:tabLst>
            </a:pPr>
            <a:r>
              <a:rPr b="0" lang="en-US" sz="2200" spc="-1" strike="noStrike">
                <a:solidFill>
                  <a:srgbClr val="000000"/>
                </a:solidFill>
                <a:latin typeface="Arial Narrow"/>
              </a:rPr>
              <a:t>b = sns.PairGrid(a)</a:t>
            </a:r>
            <a:endParaRPr b="0" lang="en-US" sz="2200" spc="-1" strike="noStrike">
              <a:solidFill>
                <a:srgbClr val="000000"/>
              </a:solidFill>
              <a:latin typeface="Calibri"/>
            </a:endParaRPr>
          </a:p>
          <a:p>
            <a:pPr marL="457200">
              <a:lnSpc>
                <a:spcPct val="150000"/>
              </a:lnSpc>
              <a:spcBef>
                <a:spcPts val="499"/>
              </a:spcBef>
              <a:tabLst>
                <a:tab algn="l" pos="0"/>
              </a:tabLst>
            </a:pPr>
            <a:r>
              <a:rPr b="0" lang="en-US" sz="2200" spc="-1" strike="noStrike">
                <a:solidFill>
                  <a:srgbClr val="000000"/>
                </a:solidFill>
                <a:latin typeface="Arial Narrow"/>
              </a:rPr>
              <a:t>b.map(plt.scatter);</a:t>
            </a:r>
            <a:endParaRPr b="0" lang="en-US" sz="2200" spc="-1" strike="noStrike">
              <a:solidFill>
                <a:srgbClr val="000000"/>
              </a:solidFill>
              <a:latin typeface="Calibri"/>
            </a:endParaRPr>
          </a:p>
        </p:txBody>
      </p:sp>
      <p:pic>
        <p:nvPicPr>
          <p:cNvPr id="234" name="Picture 4" descr=""/>
          <p:cNvPicPr/>
          <p:nvPr/>
        </p:nvPicPr>
        <p:blipFill>
          <a:blip r:embed="rId1"/>
          <a:srcRect l="6535" t="0" r="16731" b="0"/>
          <a:stretch/>
        </p:blipFill>
        <p:spPr>
          <a:xfrm>
            <a:off x="6939720" y="1738080"/>
            <a:ext cx="5208840" cy="5020560"/>
          </a:xfrm>
          <a:prstGeom prst="rect">
            <a:avLst/>
          </a:prstGeom>
          <a:ln>
            <a:noFill/>
          </a:ln>
        </p:spPr>
      </p:pic>
      <p:sp>
        <p:nvSpPr>
          <p:cNvPr id="235" name="CustomShape 3"/>
          <p:cNvSpPr/>
          <p:nvPr/>
        </p:nvSpPr>
        <p:spPr>
          <a:xfrm>
            <a:off x="638640" y="4449600"/>
            <a:ext cx="5984640" cy="1094760"/>
          </a:xfrm>
          <a:prstGeom prst="rect">
            <a:avLst/>
          </a:prstGeom>
          <a:noFill/>
          <a:ln>
            <a:noFill/>
          </a:ln>
        </p:spPr>
        <p:style>
          <a:lnRef idx="0"/>
          <a:fillRef idx="0"/>
          <a:effectRef idx="0"/>
          <a:fontRef idx="minor"/>
        </p:style>
        <p:txBody>
          <a:bodyPr lIns="90000" rIns="90000" tIns="45000" bIns="45000">
            <a:spAutoFit/>
          </a:bodyPr>
          <a:p>
            <a:pPr marL="343080" indent="-342720">
              <a:lnSpc>
                <a:spcPct val="150000"/>
              </a:lnSpc>
              <a:buClr>
                <a:srgbClr val="000000"/>
              </a:buClr>
              <a:buFont typeface="Arial"/>
              <a:buChar char="•"/>
            </a:pPr>
            <a:r>
              <a:rPr b="0" lang="en-US" sz="2200" spc="-1" strike="noStrike">
                <a:solidFill>
                  <a:srgbClr val="000000"/>
                </a:solidFill>
                <a:latin typeface="Arial Narrow"/>
              </a:rPr>
              <a:t>The output clearly compares between the year and the number of passengers in different ways.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37"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39"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1"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8640" y="392760"/>
            <a:ext cx="4583880" cy="839160"/>
          </a:xfrm>
          <a:prstGeom prst="rect">
            <a:avLst/>
          </a:prstGeom>
          <a:noFill/>
          <a:ln>
            <a:noFill/>
          </a:ln>
        </p:spPr>
        <p:txBody>
          <a:bodyPr anchor="ctr">
            <a:normAutofit fontScale="81000"/>
          </a:bodyPr>
          <a:p>
            <a:pPr>
              <a:lnSpc>
                <a:spcPct val="90000"/>
              </a:lnSpc>
            </a:pPr>
            <a:r>
              <a:rPr b="0" lang="en-US" sz="3200" spc="-1" strike="noStrike">
                <a:solidFill>
                  <a:srgbClr val="ff0000"/>
                </a:solidFill>
                <a:latin typeface="Calibri Light"/>
              </a:rPr>
              <a:t>Seaborn to visualize a Pandas DataFrame</a:t>
            </a:r>
            <a:endParaRPr b="0" lang="en-US" sz="3200" spc="-1" strike="noStrike">
              <a:solidFill>
                <a:srgbClr val="000000"/>
              </a:solidFill>
              <a:latin typeface="Calibri"/>
            </a:endParaRPr>
          </a:p>
        </p:txBody>
      </p:sp>
      <p:sp>
        <p:nvSpPr>
          <p:cNvPr id="91" name="TextShape 2"/>
          <p:cNvSpPr txBox="1"/>
          <p:nvPr/>
        </p:nvSpPr>
        <p:spPr>
          <a:xfrm>
            <a:off x="458640" y="1569960"/>
            <a:ext cx="4431600" cy="4287960"/>
          </a:xfrm>
          <a:prstGeom prst="rect">
            <a:avLst/>
          </a:prstGeom>
          <a:noFill/>
          <a:ln>
            <a:solidFill>
              <a:srgbClr val="b4c7e7"/>
            </a:solidFill>
          </a:ln>
        </p:spPr>
        <p:txBody>
          <a:bodyPr>
            <a:normAutofit/>
          </a:bodyPr>
          <a:p>
            <a:pPr>
              <a:lnSpc>
                <a:spcPct val="90000"/>
              </a:lnSpc>
              <a:spcBef>
                <a:spcPts val="1001"/>
              </a:spcBef>
              <a:tabLst>
                <a:tab algn="l" pos="0"/>
              </a:tabLst>
            </a:pPr>
            <a:r>
              <a:rPr b="0" lang="en-US" sz="2200" spc="-1" strike="noStrike">
                <a:solidFill>
                  <a:srgbClr val="4472c4"/>
                </a:solidFill>
                <a:latin typeface="Arial Narrow"/>
              </a:rPr>
              <a:t>import warnings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warnings.filterwarnings('ignore')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import pandas as pd</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from matplotlib import 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df = pd.read_csv('survey.csv')</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print(df.head())</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pic>
        <p:nvPicPr>
          <p:cNvPr id="92" name="Picture 4" descr=""/>
          <p:cNvPicPr/>
          <p:nvPr/>
        </p:nvPicPr>
        <p:blipFill>
          <a:blip r:embed="rId1"/>
          <a:stretch/>
        </p:blipFill>
        <p:spPr>
          <a:xfrm>
            <a:off x="5222880" y="0"/>
            <a:ext cx="6968880" cy="6569640"/>
          </a:xfrm>
          <a:prstGeom prst="rect">
            <a:avLst/>
          </a:prstGeom>
          <a:ln>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3"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5"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7"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9"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1"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3"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5"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7"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9"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222840" y="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Plotting Bars with Matplotlab vs Seaborn</a:t>
            </a:r>
            <a:endParaRPr b="0" lang="en-US" sz="3200" spc="-1" strike="noStrike">
              <a:solidFill>
                <a:srgbClr val="000000"/>
              </a:solidFill>
              <a:latin typeface="Calibri"/>
            </a:endParaRPr>
          </a:p>
        </p:txBody>
      </p:sp>
      <p:sp>
        <p:nvSpPr>
          <p:cNvPr id="94" name="TextShape 2"/>
          <p:cNvSpPr txBox="1"/>
          <p:nvPr/>
        </p:nvSpPr>
        <p:spPr>
          <a:xfrm>
            <a:off x="222840" y="839520"/>
            <a:ext cx="7781040" cy="1626120"/>
          </a:xfrm>
          <a:prstGeom prst="rect">
            <a:avLst/>
          </a:prstGeom>
          <a:noFill/>
          <a:ln>
            <a:noFill/>
          </a:ln>
        </p:spPr>
        <p:txBody>
          <a:bodyPr>
            <a:normAutofit/>
          </a:bodyPr>
          <a:p>
            <a:pPr algn="just">
              <a:lnSpc>
                <a:spcPct val="90000"/>
              </a:lnSpc>
              <a:spcBef>
                <a:spcPts val="1001"/>
              </a:spcBef>
              <a:tabLst>
                <a:tab algn="l" pos="0"/>
              </a:tabLst>
            </a:pPr>
            <a:r>
              <a:rPr b="0" lang="en-US" sz="2200" spc="-1" strike="noStrike">
                <a:solidFill>
                  <a:srgbClr val="000000"/>
                </a:solidFill>
                <a:latin typeface="Arial Narrow"/>
              </a:rPr>
              <a:t>Problem: </a:t>
            </a:r>
            <a:r>
              <a:rPr b="0" lang="en-US" sz="2000" spc="-1" strike="noStrike">
                <a:solidFill>
                  <a:srgbClr val="000000"/>
                </a:solidFill>
                <a:latin typeface="Arial Narrow"/>
              </a:rPr>
              <a:t>Suppose we are analyzing data from a survey: we asked 1,000 patients at a hospital how satisfied they were with their experience. Their response was measured on a scale of 1 - 10, with 1 being extremely unsatisfied, and 10 being extremely satisfied. We have summarized that data in a CSV file called results.csv.</a:t>
            </a:r>
            <a:endParaRPr b="0" lang="en-US" sz="2000" spc="-1" strike="noStrike">
              <a:solidFill>
                <a:srgbClr val="000000"/>
              </a:solidFill>
              <a:latin typeface="Calibri"/>
            </a:endParaRPr>
          </a:p>
        </p:txBody>
      </p:sp>
      <p:sp>
        <p:nvSpPr>
          <p:cNvPr id="95" name="CustomShape 3"/>
          <p:cNvSpPr/>
          <p:nvPr/>
        </p:nvSpPr>
        <p:spPr>
          <a:xfrm>
            <a:off x="638640" y="2579760"/>
            <a:ext cx="6177600" cy="360756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50000"/>
              </a:lnSpc>
            </a:pPr>
            <a:r>
              <a:rPr b="0" lang="en-US" sz="2200" spc="-1" strike="noStrike">
                <a:solidFill>
                  <a:srgbClr val="4472c4"/>
                </a:solidFill>
                <a:latin typeface="Arial Narrow"/>
              </a:rPr>
              <a:t>df = pd.read_csv("results.csv")</a:t>
            </a:r>
            <a:endParaRPr b="0" lang="en-US" sz="2200" spc="-1" strike="noStrike">
              <a:latin typeface="Arial"/>
            </a:endParaRPr>
          </a:p>
          <a:p>
            <a:pPr>
              <a:lnSpc>
                <a:spcPct val="150000"/>
              </a:lnSpc>
            </a:pPr>
            <a:r>
              <a:rPr b="0" lang="en-US" sz="2200" spc="-1" strike="noStrike">
                <a:solidFill>
                  <a:srgbClr val="4472c4"/>
                </a:solidFill>
                <a:latin typeface="Arial Narrow"/>
              </a:rPr>
              <a:t>ax = plt.subplot()</a:t>
            </a:r>
            <a:endParaRPr b="0" lang="en-US" sz="2200" spc="-1" strike="noStrike">
              <a:latin typeface="Arial"/>
            </a:endParaRPr>
          </a:p>
          <a:p>
            <a:pPr>
              <a:lnSpc>
                <a:spcPct val="150000"/>
              </a:lnSpc>
            </a:pPr>
            <a:r>
              <a:rPr b="0" lang="en-US" sz="2200" spc="-1" strike="noStrike">
                <a:solidFill>
                  <a:srgbClr val="4472c4"/>
                </a:solidFill>
                <a:latin typeface="Arial Narrow"/>
              </a:rPr>
              <a:t>plt.bar(range(len(df)), df["Mean Satisfaction"])</a:t>
            </a:r>
            <a:endParaRPr b="0" lang="en-US" sz="2200" spc="-1" strike="noStrike">
              <a:latin typeface="Arial"/>
            </a:endParaRPr>
          </a:p>
          <a:p>
            <a:pPr>
              <a:lnSpc>
                <a:spcPct val="150000"/>
              </a:lnSpc>
            </a:pPr>
            <a:r>
              <a:rPr b="0" lang="en-US" sz="2200" spc="-1" strike="noStrike">
                <a:solidFill>
                  <a:srgbClr val="4472c4"/>
                </a:solidFill>
                <a:latin typeface="Arial Narrow"/>
              </a:rPr>
              <a:t>ax.set_xticks(range(len(df)))</a:t>
            </a:r>
            <a:endParaRPr b="0" lang="en-US" sz="2200" spc="-1" strike="noStrike">
              <a:latin typeface="Arial"/>
            </a:endParaRPr>
          </a:p>
          <a:p>
            <a:pPr>
              <a:lnSpc>
                <a:spcPct val="150000"/>
              </a:lnSpc>
            </a:pPr>
            <a:r>
              <a:rPr b="0" lang="en-US" sz="2200" spc="-1" strike="noStrike">
                <a:solidFill>
                  <a:srgbClr val="4472c4"/>
                </a:solidFill>
                <a:latin typeface="Arial Narrow"/>
              </a:rPr>
              <a:t>ax.set_xticklabels(df.Gender)</a:t>
            </a:r>
            <a:endParaRPr b="0" lang="en-US" sz="2200" spc="-1" strike="noStrike">
              <a:latin typeface="Arial"/>
            </a:endParaRPr>
          </a:p>
          <a:p>
            <a:pPr>
              <a:lnSpc>
                <a:spcPct val="150000"/>
              </a:lnSpc>
            </a:pPr>
            <a:r>
              <a:rPr b="0" lang="en-US" sz="2200" spc="-1" strike="noStrike">
                <a:solidFill>
                  <a:srgbClr val="4472c4"/>
                </a:solidFill>
                <a:latin typeface="Arial Narrow"/>
              </a:rPr>
              <a:t>plt.xlabel("Gender")</a:t>
            </a:r>
            <a:endParaRPr b="0" lang="en-US" sz="2200" spc="-1" strike="noStrike">
              <a:latin typeface="Arial"/>
            </a:endParaRPr>
          </a:p>
          <a:p>
            <a:pPr>
              <a:lnSpc>
                <a:spcPct val="150000"/>
              </a:lnSpc>
            </a:pPr>
            <a:r>
              <a:rPr b="0" lang="en-US" sz="2200" spc="-1" strike="noStrike">
                <a:solidFill>
                  <a:srgbClr val="4472c4"/>
                </a:solidFill>
                <a:latin typeface="Arial Narrow"/>
              </a:rPr>
              <a:t>plt.ylabel("Mean Satisfaction")</a:t>
            </a:r>
            <a:endParaRPr b="0" lang="en-US" sz="2200" spc="-1" strike="noStrike">
              <a:latin typeface="Arial"/>
            </a:endParaRPr>
          </a:p>
        </p:txBody>
      </p:sp>
      <p:pic>
        <p:nvPicPr>
          <p:cNvPr id="96" name="Picture 5" descr=""/>
          <p:cNvPicPr/>
          <p:nvPr/>
        </p:nvPicPr>
        <p:blipFill>
          <a:blip r:embed="rId1"/>
          <a:srcRect l="0" t="35956" r="5053" b="0"/>
          <a:stretch/>
        </p:blipFill>
        <p:spPr>
          <a:xfrm>
            <a:off x="8004240" y="2466000"/>
            <a:ext cx="4187160" cy="3202560"/>
          </a:xfrm>
          <a:prstGeom prst="rect">
            <a:avLst/>
          </a:prstGeom>
          <a:ln>
            <a:noFill/>
          </a:ln>
        </p:spPr>
      </p:pic>
      <p:pic>
        <p:nvPicPr>
          <p:cNvPr id="97" name="Picture 6" descr=""/>
          <p:cNvPicPr/>
          <p:nvPr/>
        </p:nvPicPr>
        <p:blipFill>
          <a:blip r:embed="rId2"/>
          <a:srcRect l="0" t="0" r="33328" b="65189"/>
          <a:stretch/>
        </p:blipFill>
        <p:spPr>
          <a:xfrm>
            <a:off x="8219160" y="78840"/>
            <a:ext cx="3749400" cy="22194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Plotting Bars with Matplotlab vs Seaborn</a:t>
            </a:r>
            <a:endParaRPr b="0" lang="en-US" sz="3200" spc="-1" strike="noStrike">
              <a:solidFill>
                <a:srgbClr val="000000"/>
              </a:solidFill>
              <a:latin typeface="Calibri"/>
            </a:endParaRPr>
          </a:p>
        </p:txBody>
      </p:sp>
      <p:sp>
        <p:nvSpPr>
          <p:cNvPr id="99" name="TextShape 2"/>
          <p:cNvSpPr txBox="1"/>
          <p:nvPr/>
        </p:nvSpPr>
        <p:spPr>
          <a:xfrm>
            <a:off x="638640" y="1364400"/>
            <a:ext cx="10714680" cy="4812120"/>
          </a:xfrm>
          <a:prstGeom prst="rect">
            <a:avLst/>
          </a:prstGeom>
          <a:noFill/>
          <a:ln>
            <a:noFill/>
          </a:ln>
        </p:spPr>
        <p:txBody>
          <a:bodyPr>
            <a:normAutofit/>
          </a:bodyPr>
          <a:p>
            <a:pPr marL="228600" indent="-228240">
              <a:lnSpc>
                <a:spcPct val="200000"/>
              </a:lnSpc>
              <a:spcBef>
                <a:spcPts val="1001"/>
              </a:spcBef>
              <a:buClr>
                <a:srgbClr val="000000"/>
              </a:buClr>
              <a:buFont typeface="Arial"/>
              <a:buChar char="•"/>
            </a:pPr>
            <a:r>
              <a:rPr b="0" lang="en-US" sz="2200" spc="-1" strike="noStrike">
                <a:solidFill>
                  <a:srgbClr val="000000"/>
                </a:solidFill>
                <a:latin typeface="Arial Narrow"/>
              </a:rPr>
              <a:t>The Seaborn function sns.barplot(), takes at least three keyword arguments:</a:t>
            </a:r>
            <a:endParaRPr b="0" lang="en-US" sz="2200" spc="-1" strike="noStrike">
              <a:solidFill>
                <a:srgbClr val="000000"/>
              </a:solidFill>
              <a:latin typeface="Calibri"/>
            </a:endParaRPr>
          </a:p>
          <a:p>
            <a:pPr lvl="1" marL="685800" indent="-228240">
              <a:lnSpc>
                <a:spcPct val="200000"/>
              </a:lnSpc>
              <a:spcBef>
                <a:spcPts val="499"/>
              </a:spcBef>
              <a:buClr>
                <a:srgbClr val="000000"/>
              </a:buClr>
              <a:buFont typeface="Arial"/>
              <a:buChar char="•"/>
            </a:pPr>
            <a:r>
              <a:rPr b="0" lang="en-US" sz="2000" spc="-1" strike="noStrike">
                <a:solidFill>
                  <a:srgbClr val="000000"/>
                </a:solidFill>
                <a:latin typeface="Arial Narrow"/>
              </a:rPr>
              <a:t>data: a Pandas DataFrame that contains the data (in this example, data=df)</a:t>
            </a:r>
            <a:endParaRPr b="0" lang="en-US" sz="2000" spc="-1" strike="noStrike">
              <a:solidFill>
                <a:srgbClr val="000000"/>
              </a:solidFill>
              <a:latin typeface="Calibri"/>
            </a:endParaRPr>
          </a:p>
          <a:p>
            <a:pPr lvl="1" marL="685800" indent="-228240">
              <a:lnSpc>
                <a:spcPct val="200000"/>
              </a:lnSpc>
              <a:spcBef>
                <a:spcPts val="499"/>
              </a:spcBef>
              <a:buClr>
                <a:srgbClr val="000000"/>
              </a:buClr>
              <a:buFont typeface="Arial"/>
              <a:buChar char="•"/>
            </a:pPr>
            <a:r>
              <a:rPr b="0" lang="en-US" sz="2000" spc="-1" strike="noStrike">
                <a:solidFill>
                  <a:srgbClr val="000000"/>
                </a:solidFill>
                <a:latin typeface="Arial Narrow"/>
              </a:rPr>
              <a:t>x: a string that tells Seaborn which column in the DataFrame contains </a:t>
            </a:r>
            <a:r>
              <a:rPr b="0" lang="en-US" sz="2000" spc="-1" strike="noStrike">
                <a:solidFill>
                  <a:srgbClr val="4472c4"/>
                </a:solidFill>
                <a:latin typeface="Arial Narrow"/>
              </a:rPr>
              <a:t>other</a:t>
            </a:r>
            <a:r>
              <a:rPr b="0" lang="en-US" sz="2000" spc="-1" strike="noStrike">
                <a:solidFill>
                  <a:srgbClr val="000000"/>
                </a:solidFill>
                <a:latin typeface="Arial Narrow"/>
              </a:rPr>
              <a:t> x-labels (in this case, x="Gender")</a:t>
            </a:r>
            <a:endParaRPr b="0" lang="en-US" sz="2000" spc="-1" strike="noStrike">
              <a:solidFill>
                <a:srgbClr val="000000"/>
              </a:solidFill>
              <a:latin typeface="Calibri"/>
            </a:endParaRPr>
          </a:p>
          <a:p>
            <a:pPr lvl="1" marL="685800" indent="-228240">
              <a:lnSpc>
                <a:spcPct val="200000"/>
              </a:lnSpc>
              <a:spcBef>
                <a:spcPts val="499"/>
              </a:spcBef>
              <a:buClr>
                <a:srgbClr val="000000"/>
              </a:buClr>
              <a:buFont typeface="Arial"/>
              <a:buChar char="•"/>
            </a:pPr>
            <a:r>
              <a:rPr b="0" lang="en-US" sz="2000" spc="-1" strike="noStrike">
                <a:solidFill>
                  <a:srgbClr val="000000"/>
                </a:solidFill>
                <a:latin typeface="Arial Narrow"/>
              </a:rPr>
              <a:t>y: a string that tells Seaborn which column in the DataFrame contains the heights we want to plot for each bar (in this case y="Mean Satisfaction")</a:t>
            </a:r>
            <a:endParaRPr b="0" lang="en-US" sz="2000" spc="-1" strike="noStrike">
              <a:solidFill>
                <a:srgbClr val="000000"/>
              </a:solidFill>
              <a:latin typeface="Calibri"/>
            </a:endParaRPr>
          </a:p>
          <a:p>
            <a:pPr marL="228600" indent="-228240">
              <a:lnSpc>
                <a:spcPct val="200000"/>
              </a:lnSpc>
              <a:spcBef>
                <a:spcPts val="1001"/>
              </a:spcBef>
              <a:buClr>
                <a:srgbClr val="000000"/>
              </a:buClr>
              <a:buFont typeface="Arial"/>
              <a:buChar char="•"/>
            </a:pPr>
            <a:r>
              <a:rPr b="0" lang="en-US" sz="2200" spc="-1" strike="noStrike">
                <a:solidFill>
                  <a:srgbClr val="000000"/>
                </a:solidFill>
                <a:latin typeface="Arial Narrow"/>
              </a:rPr>
              <a:t>By default, Seaborn will aggregate and plot the mean of each category. </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38640" y="0"/>
            <a:ext cx="10541520" cy="4812120"/>
          </a:xfrm>
          <a:prstGeom prst="rect">
            <a:avLst/>
          </a:prstGeom>
          <a:noFill/>
          <a:ln>
            <a:noFill/>
          </a:ln>
        </p:spPr>
        <p:txBody>
          <a:bodyPr>
            <a:normAutofit/>
          </a:bodyPr>
          <a:p>
            <a:pPr>
              <a:lnSpc>
                <a:spcPct val="90000"/>
              </a:lnSpc>
              <a:spcBef>
                <a:spcPts val="1001"/>
              </a:spcBef>
              <a:tabLst>
                <a:tab algn="l" pos="0"/>
              </a:tabLst>
            </a:pPr>
            <a:r>
              <a:rPr b="1" lang="en-US" sz="2200" spc="-1" strike="noStrike">
                <a:solidFill>
                  <a:srgbClr val="4472c4"/>
                </a:solidFill>
                <a:latin typeface="Arial Narrow"/>
              </a:rPr>
              <a:t>Task 1:</a:t>
            </a: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1. Use Pandas to load in the data from </a:t>
            </a:r>
            <a:r>
              <a:rPr b="0" lang="en-US" sz="2000" spc="-1" strike="noStrike">
                <a:solidFill>
                  <a:srgbClr val="4472c4"/>
                </a:solidFill>
                <a:latin typeface="Arial Narrow"/>
              </a:rPr>
              <a:t>results.csv </a:t>
            </a:r>
            <a:r>
              <a:rPr b="0" lang="en-US" sz="2000" spc="-1" strike="noStrike">
                <a:solidFill>
                  <a:srgbClr val="000000"/>
                </a:solidFill>
                <a:latin typeface="Arial Narrow"/>
              </a:rPr>
              <a:t>and save it to the variable df.</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2. Display df using print</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3. Remove all of the # characters from in front of the sns.barplot command and fill in the missing values.</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4. Type plt.show() to display the completed bar plot.</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sp>
        <p:nvSpPr>
          <p:cNvPr id="101" name="CustomShape 2"/>
          <p:cNvSpPr/>
          <p:nvPr/>
        </p:nvSpPr>
        <p:spPr>
          <a:xfrm>
            <a:off x="803520" y="1688400"/>
            <a:ext cx="6095520" cy="502740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4472c4"/>
                </a:solidFill>
                <a:latin typeface="Arial Narrow"/>
              </a:rPr>
              <a:t>import warnings</a:t>
            </a:r>
            <a:endParaRPr b="0" lang="en-US" sz="1800" spc="-1" strike="noStrike">
              <a:latin typeface="Arial"/>
            </a:endParaRPr>
          </a:p>
          <a:p>
            <a:pPr>
              <a:lnSpc>
                <a:spcPct val="150000"/>
              </a:lnSpc>
            </a:pPr>
            <a:r>
              <a:rPr b="0" lang="en-US" sz="1800" spc="-1" strike="noStrike">
                <a:solidFill>
                  <a:srgbClr val="4472c4"/>
                </a:solidFill>
                <a:latin typeface="Arial Narrow"/>
              </a:rPr>
              <a:t>warnings.filterwarnings('ignore')</a:t>
            </a:r>
            <a:endParaRPr b="0" lang="en-US" sz="1800" spc="-1" strike="noStrike">
              <a:latin typeface="Arial"/>
            </a:endParaRPr>
          </a:p>
          <a:p>
            <a:pPr>
              <a:lnSpc>
                <a:spcPct val="150000"/>
              </a:lnSpc>
            </a:pPr>
            <a:r>
              <a:rPr b="0" lang="en-US" sz="1800" spc="-1" strike="noStrike">
                <a:solidFill>
                  <a:srgbClr val="4472c4"/>
                </a:solidFill>
                <a:latin typeface="Arial Narrow"/>
              </a:rPr>
              <a:t>import pandas as pd</a:t>
            </a:r>
            <a:endParaRPr b="0" lang="en-US" sz="1800" spc="-1" strike="noStrike">
              <a:latin typeface="Arial"/>
            </a:endParaRPr>
          </a:p>
          <a:p>
            <a:pPr>
              <a:lnSpc>
                <a:spcPct val="150000"/>
              </a:lnSpc>
            </a:pPr>
            <a:r>
              <a:rPr b="0" lang="en-US" sz="1800" spc="-1" strike="noStrike">
                <a:solidFill>
                  <a:srgbClr val="4472c4"/>
                </a:solidFill>
                <a:latin typeface="Arial Narrow"/>
              </a:rPr>
              <a:t>from matplotlib import pyplot as plt</a:t>
            </a:r>
            <a:endParaRPr b="0" lang="en-US" sz="1800" spc="-1" strike="noStrike">
              <a:latin typeface="Arial"/>
            </a:endParaRPr>
          </a:p>
          <a:p>
            <a:pPr>
              <a:lnSpc>
                <a:spcPct val="150000"/>
              </a:lnSpc>
            </a:pPr>
            <a:r>
              <a:rPr b="0" lang="en-US" sz="1800" spc="-1" strike="noStrike">
                <a:solidFill>
                  <a:srgbClr val="4472c4"/>
                </a:solidFill>
                <a:latin typeface="Arial Narrow"/>
              </a:rPr>
              <a:t>import seaborn as sns</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4472c4"/>
                </a:solidFill>
                <a:latin typeface="Arial Narrow"/>
              </a:rPr>
              <a:t># Load results.csv here:</a:t>
            </a:r>
            <a:endParaRPr b="0" lang="en-US" sz="1800" spc="-1" strike="noStrike">
              <a:latin typeface="Arial"/>
            </a:endParaRPr>
          </a:p>
          <a:p>
            <a:pPr>
              <a:lnSpc>
                <a:spcPct val="150000"/>
              </a:lnSpc>
            </a:pPr>
            <a:r>
              <a:rPr b="0" lang="en-US" sz="1800" spc="-1" strike="noStrike">
                <a:solidFill>
                  <a:srgbClr val="4472c4"/>
                </a:solidFill>
                <a:latin typeface="Arial Narrow"/>
              </a:rPr>
              <a:t># sns.barplot(</a:t>
            </a:r>
            <a:endParaRPr b="0" lang="en-US" sz="1800" spc="-1" strike="noStrike">
              <a:latin typeface="Arial"/>
            </a:endParaRPr>
          </a:p>
          <a:p>
            <a:pPr>
              <a:lnSpc>
                <a:spcPct val="150000"/>
              </a:lnSpc>
            </a:pPr>
            <a:r>
              <a:rPr b="0" lang="en-US" sz="1800" spc="-1" strike="noStrike">
                <a:solidFill>
                  <a:srgbClr val="4472c4"/>
                </a:solidFill>
                <a:latin typeface="Arial Narrow"/>
              </a:rPr>
              <a:t>	</a:t>
            </a:r>
            <a:r>
              <a:rPr b="0" lang="en-US" sz="1800" spc="-1" strike="noStrike">
                <a:solidFill>
                  <a:srgbClr val="4472c4"/>
                </a:solidFill>
                <a:latin typeface="Arial Narrow"/>
              </a:rPr>
              <a:t># data= ,</a:t>
            </a:r>
            <a:endParaRPr b="0" lang="en-US" sz="1800" spc="-1" strike="noStrike">
              <a:latin typeface="Arial"/>
            </a:endParaRPr>
          </a:p>
          <a:p>
            <a:pPr>
              <a:lnSpc>
                <a:spcPct val="150000"/>
              </a:lnSpc>
            </a:pPr>
            <a:r>
              <a:rPr b="0" lang="en-US" sz="1800" spc="-1" strike="noStrike">
                <a:solidFill>
                  <a:srgbClr val="4472c4"/>
                </a:solidFill>
                <a:latin typeface="Arial Narrow"/>
              </a:rPr>
              <a:t>	</a:t>
            </a:r>
            <a:r>
              <a:rPr b="0" lang="en-US" sz="1800" spc="-1" strike="noStrike">
                <a:solidFill>
                  <a:srgbClr val="4472c4"/>
                </a:solidFill>
                <a:latin typeface="Arial Narrow"/>
              </a:rPr>
              <a:t># x= ,</a:t>
            </a:r>
            <a:endParaRPr b="0" lang="en-US" sz="1800" spc="-1" strike="noStrike">
              <a:latin typeface="Arial"/>
            </a:endParaRPr>
          </a:p>
          <a:p>
            <a:pPr>
              <a:lnSpc>
                <a:spcPct val="150000"/>
              </a:lnSpc>
            </a:pPr>
            <a:r>
              <a:rPr b="0" lang="en-US" sz="1800" spc="-1" strike="noStrike">
                <a:solidFill>
                  <a:srgbClr val="4472c4"/>
                </a:solidFill>
                <a:latin typeface="Arial Narrow"/>
              </a:rPr>
              <a:t>	</a:t>
            </a:r>
            <a:r>
              <a:rPr b="0" lang="en-US" sz="1800" spc="-1" strike="noStrike">
                <a:solidFill>
                  <a:srgbClr val="4472c4"/>
                </a:solidFill>
                <a:latin typeface="Arial Narrow"/>
              </a:rPr>
              <a:t># y=</a:t>
            </a:r>
            <a:endParaRPr b="0" lang="en-US" sz="1800" spc="-1" strike="noStrike">
              <a:latin typeface="Arial"/>
            </a:endParaRPr>
          </a:p>
          <a:p>
            <a:pPr>
              <a:lnSpc>
                <a:spcPct val="150000"/>
              </a:lnSpc>
            </a:pPr>
            <a:r>
              <a:rPr b="0" lang="en-US" sz="1800" spc="-1" strike="noStrike">
                <a:solidFill>
                  <a:srgbClr val="4472c4"/>
                </a:solidFill>
                <a:latin typeface="Arial Narrow"/>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Understanding Aggregates</a:t>
            </a:r>
            <a:endParaRPr b="0" lang="en-US" sz="3200" spc="-1" strike="noStrike">
              <a:solidFill>
                <a:srgbClr val="000000"/>
              </a:solidFill>
              <a:latin typeface="Calibri"/>
            </a:endParaRPr>
          </a:p>
        </p:txBody>
      </p:sp>
      <p:sp>
        <p:nvSpPr>
          <p:cNvPr id="103"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can also calculate aggregate statistics for large datasets.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An aggregate statistic, or aggregate, is a single number used to describe a set of data. One example of an aggregate is the average, or mean of a data set.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Suppose we have a grade book with columns student, assignment_name, and grade, as shown below.</a:t>
            </a:r>
            <a:endParaRPr b="0" lang="en-US" sz="2200" spc="-1" strike="noStrike">
              <a:solidFill>
                <a:srgbClr val="000000"/>
              </a:solidFill>
              <a:latin typeface="Calibri"/>
            </a:endParaRPr>
          </a:p>
        </p:txBody>
      </p:sp>
      <p:graphicFrame>
        <p:nvGraphicFramePr>
          <p:cNvPr id="104" name="Table 3"/>
          <p:cNvGraphicFramePr/>
          <p:nvPr/>
        </p:nvGraphicFramePr>
        <p:xfrm>
          <a:off x="838080" y="3204360"/>
          <a:ext cx="3870720" cy="3073680"/>
        </p:xfrm>
        <a:graphic>
          <a:graphicData uri="http://schemas.openxmlformats.org/drawingml/2006/table">
            <a:tbl>
              <a:tblPr/>
              <a:tblGrid>
                <a:gridCol w="906120"/>
                <a:gridCol w="1674360"/>
                <a:gridCol w="1290240"/>
              </a:tblGrid>
              <a:tr h="520920">
                <a:tc>
                  <a:txBody>
                    <a:bodyPr lIns="9360" rIns="9360" tIns="9360" bIns="9360" anchor="ctr">
                      <a:noAutofit/>
                    </a:bodyPr>
                    <a:p>
                      <a:pPr algn="ctr">
                        <a:lnSpc>
                          <a:spcPct val="107000"/>
                        </a:lnSpc>
                      </a:pPr>
                      <a:r>
                        <a:rPr b="1" lang="en-US" sz="1600" spc="-1" strike="noStrike">
                          <a:solidFill>
                            <a:srgbClr val="ffffff"/>
                          </a:solidFill>
                          <a:latin typeface="Calibri"/>
                        </a:rPr>
                        <a:t>student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assignment_name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grade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75</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82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99</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90</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72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66</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70000">
                <a:tc>
                  <a:txBody>
                    <a:bodyPr lIns="9360" rIns="9360" tIns="9360" bIns="9360" anchor="ctr">
                      <a:noAutofit/>
                    </a:bodyPr>
                    <a:p>
                      <a:pPr>
                        <a:lnSpc>
                          <a:spcPct val="107000"/>
                        </a:lnSpc>
                      </a:pPr>
                      <a:r>
                        <a:rPr b="1" lang="en-US" sz="1600" spc="-1" strike="noStrike">
                          <a:solidFill>
                            <a:srgbClr val="ffffff"/>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105" name="CustomShape 4"/>
          <p:cNvSpPr/>
          <p:nvPr/>
        </p:nvSpPr>
        <p:spPr>
          <a:xfrm>
            <a:off x="4908960" y="2973240"/>
            <a:ext cx="60955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Narrow"/>
              </a:rPr>
              <a:t>To calculate a student’s current grade in the class, we need to aggregate the grade data by student. </a:t>
            </a:r>
            <a:endParaRPr b="0" lang="en-US" sz="1800" spc="-1" strike="noStrike">
              <a:latin typeface="Arial"/>
            </a:endParaRPr>
          </a:p>
        </p:txBody>
      </p:sp>
      <p:graphicFrame>
        <p:nvGraphicFramePr>
          <p:cNvPr id="106" name="Table 5"/>
          <p:cNvGraphicFramePr/>
          <p:nvPr/>
        </p:nvGraphicFramePr>
        <p:xfrm>
          <a:off x="5809680" y="3669120"/>
          <a:ext cx="3292200" cy="1559160"/>
        </p:xfrm>
        <a:graphic>
          <a:graphicData uri="http://schemas.openxmlformats.org/drawingml/2006/table">
            <a:tbl>
              <a:tblPr/>
              <a:tblGrid>
                <a:gridCol w="1646280"/>
                <a:gridCol w="1646280"/>
              </a:tblGrid>
              <a:tr h="311760">
                <a:tc>
                  <a:txBody>
                    <a:bodyPr lIns="9360" rIns="9360" tIns="9360" bIns="9360" anchor="ctr">
                      <a:noAutofit/>
                    </a:bodyPr>
                    <a:p>
                      <a:pPr algn="ctr">
                        <a:lnSpc>
                          <a:spcPct val="107000"/>
                        </a:lnSpc>
                      </a:pPr>
                      <a:r>
                        <a:rPr b="1" lang="en-US" sz="1600" spc="-1" strike="noStrike">
                          <a:solidFill>
                            <a:srgbClr val="ffffff"/>
                          </a:solidFill>
                          <a:latin typeface="Calibri"/>
                        </a:rPr>
                        <a:t>student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grade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1176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78.5</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1176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94.5</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176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69</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12120">
                <a:tc>
                  <a:txBody>
                    <a:bodyPr lIns="9360" rIns="9360" tIns="9360" bIns="9360" anchor="ctr">
                      <a:noAutofit/>
                    </a:bodyPr>
                    <a:p>
                      <a:pPr>
                        <a:lnSpc>
                          <a:spcPct val="107000"/>
                        </a:lnSpc>
                      </a:pPr>
                      <a:r>
                        <a:rPr b="1" lang="en-US" sz="1600" spc="-1" strike="noStrike">
                          <a:solidFill>
                            <a:srgbClr val="ffffff"/>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graphicFrame>
        <p:nvGraphicFramePr>
          <p:cNvPr id="107" name="Table 6"/>
          <p:cNvGraphicFramePr/>
          <p:nvPr/>
        </p:nvGraphicFramePr>
        <p:xfrm>
          <a:off x="5809680" y="5454000"/>
          <a:ext cx="3292200" cy="1403640"/>
        </p:xfrm>
        <a:graphic>
          <a:graphicData uri="http://schemas.openxmlformats.org/drawingml/2006/table">
            <a:tbl>
              <a:tblPr/>
              <a:tblGrid>
                <a:gridCol w="1646280"/>
                <a:gridCol w="1646280"/>
              </a:tblGrid>
              <a:tr h="556560">
                <a:tc>
                  <a:txBody>
                    <a:bodyPr lIns="9360" rIns="9360" tIns="9360" bIns="9360" anchor="ctr">
                      <a:noAutofit/>
                    </a:bodyPr>
                    <a:p>
                      <a:pPr algn="ctr">
                        <a:lnSpc>
                          <a:spcPct val="107000"/>
                        </a:lnSpc>
                      </a:pPr>
                      <a:r>
                        <a:rPr b="1" lang="en-US" sz="1600" spc="-1" strike="noStrike">
                          <a:solidFill>
                            <a:srgbClr val="ffffff"/>
                          </a:solidFill>
                          <a:latin typeface="Calibri"/>
                        </a:rPr>
                        <a:t>assignment_name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grade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282240">
                <a:tc>
                  <a:txBody>
                    <a:bodyPr lIns="9360" rIns="9360" tIns="9360" bIns="9360" anchor="ctr">
                      <a:noAutofit/>
                    </a:bodyPr>
                    <a:p>
                      <a:pPr>
                        <a:lnSpc>
                          <a:spcPct val="107000"/>
                        </a:lnSpc>
                      </a:pPr>
                      <a:r>
                        <a:rPr b="1" lang="en-US" sz="1600" spc="-1" strike="noStrike">
                          <a:solidFill>
                            <a:srgbClr val="ffffff"/>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82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282240">
                <a:tc>
                  <a:txBody>
                    <a:bodyPr lIns="9360" rIns="9360" tIns="9360" bIns="9360" anchor="ctr">
                      <a:noAutofit/>
                    </a:bodyPr>
                    <a:p>
                      <a:pPr>
                        <a:lnSpc>
                          <a:spcPct val="107000"/>
                        </a:lnSpc>
                      </a:pPr>
                      <a:r>
                        <a:rPr b="1" lang="en-US" sz="1600" spc="-1" strike="noStrike">
                          <a:solidFill>
                            <a:srgbClr val="ffffff"/>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79.3</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82600">
                <a:tc>
                  <a:txBody>
                    <a:bodyPr lIns="9360" rIns="9360" tIns="9360" bIns="9360" anchor="ctr">
                      <a:noAutofit/>
                    </a:bodyPr>
                    <a:p>
                      <a:pPr>
                        <a:lnSpc>
                          <a:spcPct val="107000"/>
                        </a:lnSpc>
                      </a:pPr>
                      <a:r>
                        <a:rPr b="1" lang="en-US" sz="1600" spc="-1" strike="noStrike">
                          <a:solidFill>
                            <a:srgbClr val="ffffff"/>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11925</TotalTime>
  <Application>LibreOffice/6.4.7.2$Linux_X86_64 LibreOffice_project/40$Build-2</Application>
  <Words>4534</Words>
  <Paragraphs>517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2019-11-14T14:22:36Z</dcterms:created>
  <dc:creator>Faculty</dc:creator>
  <dc:description/>
  <dc:language>en-US</dc:language>
  <cp:lastModifiedBy/>
  <dcterms:modified xsi:type="dcterms:W3CDTF">2022-12-11T18:53:38Z</dcterms:modified>
  <cp:revision>163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58</vt:i4>
  </property>
</Properties>
</file>