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60" r:id="rId3"/>
  </p:sldMasterIdLst>
  <p:notesMasterIdLst>
    <p:notesMasterId r:id="rId19"/>
  </p:notesMasterIdLst>
  <p:handoutMasterIdLst>
    <p:handoutMasterId r:id="rId20"/>
  </p:handoutMasterIdLst>
  <p:sldIdLst>
    <p:sldId id="259" r:id="rId4"/>
    <p:sldId id="272" r:id="rId5"/>
    <p:sldId id="304" r:id="rId6"/>
    <p:sldId id="308" r:id="rId7"/>
    <p:sldId id="310" r:id="rId8"/>
    <p:sldId id="312" r:id="rId9"/>
    <p:sldId id="314" r:id="rId10"/>
    <p:sldId id="316" r:id="rId11"/>
    <p:sldId id="322" r:id="rId12"/>
    <p:sldId id="328" r:id="rId13"/>
    <p:sldId id="327" r:id="rId14"/>
    <p:sldId id="326" r:id="rId15"/>
    <p:sldId id="324" r:id="rId16"/>
    <p:sldId id="325" r:id="rId17"/>
    <p:sldId id="30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517"/>
    <a:srgbClr val="F77365"/>
    <a:srgbClr val="F9C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82" autoAdjust="0"/>
  </p:normalViewPr>
  <p:slideViewPr>
    <p:cSldViewPr>
      <p:cViewPr varScale="1">
        <p:scale>
          <a:sx n="68" d="100"/>
          <a:sy n="68" d="100"/>
        </p:scale>
        <p:origin x="798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pPr/>
              <a:t>5/24/2022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pPr/>
              <a:t>5/24/2022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268-C756-4562-B1C8-AF3DD8C13C37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45F2-96C8-4895-9BF9-1127F479DA13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35F-EF62-4438-A696-2BEAE0C60B16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7207-6A11-4E7E-BBC6-6BADB9FCA729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2B21-58A9-4882-B9D2-BBD1ED0E275E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5E6-8EA6-4F1B-8E55-145B7776369D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376F-DB42-4107-89CF-20BD4750B7BE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FBD-385F-4031-9518-A12D716B0516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7D98-A38E-4DBE-B41B-4531FD4A6A15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138F-7166-472F-A6CF-7858F0FA829A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806E-A732-41C3-B772-8CCADFA40AB9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     Mahrosh Irfan - Cloud Computing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4E0975-FBF1-4A52-9F9B-9CAE6CB0D69E}" type="datetime1">
              <a:rPr lang="en-US" smtClean="0"/>
              <a:pPr/>
              <a:t>5/24/2022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1828800"/>
            <a:ext cx="9141619" cy="2105367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Hybrid Approach for Autonomous Assessment of Domain Specific Comparative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9812" y="4483296"/>
            <a:ext cx="4343401" cy="9332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Muhammad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Qasim</a:t>
            </a:r>
            <a:endParaRPr lang="en-US" dirty="0">
              <a:solidFill>
                <a:srgbClr val="0070C0"/>
              </a:solidFill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48006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MSCS Synopsis Defense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219200"/>
            <a:ext cx="1674812" cy="3886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1428412" cy="50292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50551" y="4544978"/>
            <a:ext cx="9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Student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1015" y="1295403"/>
            <a:ext cx="1090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Teacher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5400000" flipH="1" flipV="1">
            <a:off x="831576" y="3908342"/>
            <a:ext cx="403051" cy="304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1920901" y="2865700"/>
            <a:ext cx="1929897" cy="10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r>
              <a:rPr lang="en-US" sz="1100" b="1" u="sng" dirty="0">
                <a:latin typeface="Arial" pitchFamily="34" charset="0"/>
                <a:cs typeface="Arial" pitchFamily="34" charset="0"/>
              </a:rPr>
              <a:t>PRE PROCESSING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(Stop Word Removal, Stemming &amp; Tokenization)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61718" y="2717178"/>
            <a:ext cx="121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Notes (N)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77147" y="3201353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Solution (S)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141430" y="3611250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Quiz (Q)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192808" y="2286000"/>
            <a:ext cx="4469236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AUTONOMOUS ASSESSMENT</a:t>
            </a:r>
          </a:p>
          <a:p>
            <a:pPr algn="ctr"/>
            <a:endParaRPr lang="en-US" sz="1200" b="1" u="sng" dirty="0"/>
          </a:p>
          <a:p>
            <a:pPr algn="ctr"/>
            <a:endParaRPr lang="en-US" sz="1100" b="1" u="sng" dirty="0"/>
          </a:p>
          <a:p>
            <a:pPr algn="ctr"/>
            <a:endParaRPr lang="en-US" sz="1200" b="1" u="sng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244194" y="2549300"/>
            <a:ext cx="71101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Quiz-Quiz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005397" y="2549300"/>
            <a:ext cx="135774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Quiz-Solution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27426" y="2549300"/>
            <a:ext cx="116746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Quiz-Notes</a:t>
            </a:r>
            <a:endParaRPr lang="en-US" sz="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92808" y="3302653"/>
            <a:ext cx="1726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Peer Assessment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375626" y="3001700"/>
            <a:ext cx="19298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MARKING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Mean of Similarity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Peer  Assessment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Derive Formula  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                = X (Scalar Value)</a:t>
            </a:r>
          </a:p>
          <a:p>
            <a:r>
              <a:rPr lang="en-US" sz="900" b="1" dirty="0">
                <a:latin typeface="Arial" pitchFamily="34" charset="0"/>
                <a:cs typeface="Arial" pitchFamily="34" charset="0"/>
              </a:rPr>
              <a:t>  Range: 1-10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   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547913" y="1958050"/>
            <a:ext cx="1523603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OUTPUT </a:t>
            </a:r>
          </a:p>
          <a:p>
            <a:pPr algn="ctr"/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1000" dirty="0"/>
              <a:t>(Scalar Value)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790610" y="518900"/>
            <a:ext cx="3148780" cy="105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EVALUATION</a:t>
            </a: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9961801" y="1184355"/>
            <a:ext cx="795931" cy="1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790610" y="751400"/>
            <a:ext cx="3148780" cy="2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836898" y="867153"/>
            <a:ext cx="192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SUBJECTIVE:-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Expert involve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Error Rate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60501" y="753300"/>
            <a:ext cx="1828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OBJECTIVE:-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Precision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Recall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F-Measure</a:t>
            </a:r>
          </a:p>
        </p:txBody>
      </p:sp>
      <p:grpSp>
        <p:nvGrpSpPr>
          <p:cNvPr id="2" name="Group 107"/>
          <p:cNvGrpSpPr/>
          <p:nvPr/>
        </p:nvGrpSpPr>
        <p:grpSpPr>
          <a:xfrm>
            <a:off x="4623496" y="1544254"/>
            <a:ext cx="812588" cy="520899"/>
            <a:chOff x="4001950" y="5004100"/>
            <a:chExt cx="1159400" cy="965525"/>
          </a:xfrm>
        </p:grpSpPr>
        <p:sp>
          <p:nvSpPr>
            <p:cNvPr id="128" name="Flowchart: Connector 127"/>
            <p:cNvSpPr/>
            <p:nvPr/>
          </p:nvSpPr>
          <p:spPr>
            <a:xfrm>
              <a:off x="4679075" y="5004100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43231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4001950" y="574102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49327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4599975" y="56715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28" idx="3"/>
              <a:endCxn id="129" idx="7"/>
            </p:cNvCxnSpPr>
            <p:nvPr/>
          </p:nvCxnSpPr>
          <p:spPr>
            <a:xfrm rot="5400000">
              <a:off x="4514898" y="5202597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4157998" y="5551772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29" idx="5"/>
              <a:endCxn id="132" idx="1"/>
            </p:cNvCxnSpPr>
            <p:nvPr/>
          </p:nvCxnSpPr>
          <p:spPr>
            <a:xfrm rot="16200000" flipH="1">
              <a:off x="4504284" y="5575884"/>
              <a:ext cx="143156" cy="115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28" idx="5"/>
              <a:endCxn id="131" idx="1"/>
            </p:cNvCxnSpPr>
            <p:nvPr/>
          </p:nvCxnSpPr>
          <p:spPr>
            <a:xfrm rot="16200000" flipH="1">
              <a:off x="4819697" y="5253721"/>
              <a:ext cx="201031" cy="92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5484971" y="1621809"/>
            <a:ext cx="1929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Domain Specific Taxonomy</a:t>
            </a:r>
          </a:p>
        </p:txBody>
      </p:sp>
      <p:grpSp>
        <p:nvGrpSpPr>
          <p:cNvPr id="4" name="Group 67"/>
          <p:cNvGrpSpPr/>
          <p:nvPr/>
        </p:nvGrpSpPr>
        <p:grpSpPr>
          <a:xfrm>
            <a:off x="1126309" y="3605501"/>
            <a:ext cx="453848" cy="297075"/>
            <a:chOff x="304800" y="304800"/>
            <a:chExt cx="762000" cy="685800"/>
          </a:xfrm>
        </p:grpSpPr>
        <p:sp>
          <p:nvSpPr>
            <p:cNvPr id="69" name="Rectangle 6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661740" y="2556050"/>
            <a:ext cx="92445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Quiz-TS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6" name="Picture 2" descr="D:\shah - Dec 2016\FURC\IRTs research\student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69" y="4316375"/>
            <a:ext cx="711015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D:\shah - Dec 2016\FURC\IRTs research\teacher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736" y="1143000"/>
            <a:ext cx="926549" cy="666500"/>
          </a:xfrm>
          <a:prstGeom prst="rect">
            <a:avLst/>
          </a:prstGeom>
          <a:noFill/>
        </p:spPr>
      </p:pic>
      <p:sp>
        <p:nvSpPr>
          <p:cNvPr id="95" name="Rectangle 94"/>
          <p:cNvSpPr/>
          <p:nvPr/>
        </p:nvSpPr>
        <p:spPr>
          <a:xfrm>
            <a:off x="4192808" y="3657600"/>
            <a:ext cx="4469236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TEXT SUMMARIZATION (TS)</a:t>
            </a:r>
          </a:p>
          <a:p>
            <a:pPr algn="ctr"/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(Text Summarization of Solution and Notes yielding Summary for further comparison with quiz as a hybrid approach)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94412" y="3327726"/>
            <a:ext cx="223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               Similarity Assessment</a:t>
            </a:r>
          </a:p>
        </p:txBody>
      </p:sp>
      <p:sp>
        <p:nvSpPr>
          <p:cNvPr id="120" name="Left Bracket 119"/>
          <p:cNvSpPr/>
          <p:nvPr/>
        </p:nvSpPr>
        <p:spPr>
          <a:xfrm rot="16200000">
            <a:off x="4551981" y="2696157"/>
            <a:ext cx="76250" cy="62743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 rot="16200000">
            <a:off x="6750614" y="1238146"/>
            <a:ext cx="76200" cy="354351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rot="16200000" flipV="1">
            <a:off x="4479378" y="3193454"/>
            <a:ext cx="229394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7180642" y="3215221"/>
            <a:ext cx="274103" cy="1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139"/>
          <p:cNvGrpSpPr/>
          <p:nvPr/>
        </p:nvGrpSpPr>
        <p:grpSpPr>
          <a:xfrm>
            <a:off x="1082587" y="3237028"/>
            <a:ext cx="453848" cy="297075"/>
            <a:chOff x="304800" y="304800"/>
            <a:chExt cx="762000" cy="685800"/>
          </a:xfrm>
        </p:grpSpPr>
        <p:sp>
          <p:nvSpPr>
            <p:cNvPr id="141" name="Rectangle 140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145"/>
          <p:cNvGrpSpPr/>
          <p:nvPr/>
        </p:nvGrpSpPr>
        <p:grpSpPr>
          <a:xfrm>
            <a:off x="1038865" y="2833828"/>
            <a:ext cx="453848" cy="297075"/>
            <a:chOff x="304800" y="304800"/>
            <a:chExt cx="762000" cy="685800"/>
          </a:xfrm>
        </p:grpSpPr>
        <p:sp>
          <p:nvSpPr>
            <p:cNvPr id="149" name="Rectangle 14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ight Arrow 151"/>
          <p:cNvSpPr/>
          <p:nvPr/>
        </p:nvSpPr>
        <p:spPr>
          <a:xfrm>
            <a:off x="1569891" y="29718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>
            <a:off x="1587886" y="337885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Arrow 153"/>
          <p:cNvSpPr/>
          <p:nvPr/>
        </p:nvSpPr>
        <p:spPr>
          <a:xfrm>
            <a:off x="1621312" y="3751175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/>
          <p:nvPr/>
        </p:nvCxnSpPr>
        <p:spPr>
          <a:xfrm rot="5400000">
            <a:off x="1244143" y="1752726"/>
            <a:ext cx="1066801" cy="91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>
            <a:off x="1079011" y="2120994"/>
            <a:ext cx="1600200" cy="71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16200000" flipH="1">
            <a:off x="5421458" y="1949891"/>
            <a:ext cx="228600" cy="304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3859794" y="31242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3862362" y="3704877"/>
            <a:ext cx="302155" cy="181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8664610" y="3720300"/>
            <a:ext cx="680156" cy="16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ight Arrow 190"/>
          <p:cNvSpPr/>
          <p:nvPr/>
        </p:nvSpPr>
        <p:spPr>
          <a:xfrm>
            <a:off x="8667175" y="3178200"/>
            <a:ext cx="677590" cy="174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10258929" y="2609125"/>
            <a:ext cx="203147" cy="3511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Up Arrow 192"/>
          <p:cNvSpPr/>
          <p:nvPr/>
        </p:nvSpPr>
        <p:spPr>
          <a:xfrm>
            <a:off x="10261496" y="1600202"/>
            <a:ext cx="200581" cy="3317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2742487" y="1143000"/>
            <a:ext cx="58912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3212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/>
              <a:t>1.  Data Set Formulation</a:t>
            </a:r>
          </a:p>
        </p:txBody>
      </p:sp>
      <p:pic>
        <p:nvPicPr>
          <p:cNvPr id="72" name="Picture 2" descr="C:\Users\welcome\Desktop\New folder (2)\hqdefault.jpg"/>
          <p:cNvPicPr>
            <a:picLocks noChangeAspect="1" noChangeArrowheads="1"/>
          </p:cNvPicPr>
          <p:nvPr/>
        </p:nvPicPr>
        <p:blipFill>
          <a:blip r:embed="rId4" cstate="print"/>
          <a:srcRect l="8696" r="6522" b="13043"/>
          <a:stretch>
            <a:fillRect/>
          </a:stretch>
        </p:blipFill>
        <p:spPr bwMode="auto">
          <a:xfrm>
            <a:off x="9447212" y="3716276"/>
            <a:ext cx="457200" cy="2461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903412" y="2286000"/>
            <a:ext cx="1981200" cy="2514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1428412" cy="50292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6903" y="4544978"/>
            <a:ext cx="9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Student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1015" y="1295403"/>
            <a:ext cx="1090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Teacher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5400000" flipH="1" flipV="1">
            <a:off x="831576" y="3908342"/>
            <a:ext cx="403051" cy="304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1920901" y="2865700"/>
            <a:ext cx="1929897" cy="10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r>
              <a:rPr lang="en-US" sz="1100" b="1" u="sng" dirty="0">
                <a:latin typeface="Arial" pitchFamily="34" charset="0"/>
                <a:cs typeface="Arial" pitchFamily="34" charset="0"/>
              </a:rPr>
              <a:t>PRE PROCESSING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(Stop Word Removal, Stemming &amp; Tokenization)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61718" y="2717178"/>
            <a:ext cx="121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Notes (N)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77147" y="3201353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Solution (S)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141430" y="3611250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Quiz (Q)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192808" y="2286000"/>
            <a:ext cx="4469236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AUTONOMOUS ASSESSMENT</a:t>
            </a:r>
          </a:p>
          <a:p>
            <a:pPr algn="ctr"/>
            <a:endParaRPr lang="en-US" sz="1200" b="1" u="sng" dirty="0"/>
          </a:p>
          <a:p>
            <a:pPr algn="ctr"/>
            <a:endParaRPr lang="en-US" sz="1100" b="1" u="sng" dirty="0"/>
          </a:p>
          <a:p>
            <a:pPr algn="ctr"/>
            <a:endParaRPr lang="en-US" sz="1200" b="1" u="sng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244194" y="2549300"/>
            <a:ext cx="71101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Quiz-Quiz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005397" y="2549300"/>
            <a:ext cx="135774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Quiz-Solution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27426" y="2549300"/>
            <a:ext cx="116746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Quiz-Notes</a:t>
            </a:r>
            <a:endParaRPr lang="en-US" sz="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92808" y="3302653"/>
            <a:ext cx="1726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Peer Assessment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375626" y="3001700"/>
            <a:ext cx="19298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MARKING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Mean of Similarity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Peer  Assessment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Derive Formula  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f (∑) = X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900" b="1" dirty="0">
                <a:latin typeface="Arial" pitchFamily="34" charset="0"/>
                <a:cs typeface="Arial" pitchFamily="34" charset="0"/>
              </a:rPr>
              <a:t>  Range: 1-10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   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547913" y="1958050"/>
            <a:ext cx="1523603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OUTPUT </a:t>
            </a:r>
          </a:p>
          <a:p>
            <a:pPr algn="ctr"/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1000" dirty="0"/>
              <a:t>(Scalar Value)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790610" y="518900"/>
            <a:ext cx="3148780" cy="105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EVALUATION</a:t>
            </a: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9961801" y="1184355"/>
            <a:ext cx="795931" cy="1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790610" y="751400"/>
            <a:ext cx="3148780" cy="2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836898" y="867153"/>
            <a:ext cx="192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SUBJECTIVE:-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Expert involve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Error Rate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60501" y="753300"/>
            <a:ext cx="1828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OBJECTIVE:-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Precision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Recall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F-Measure</a:t>
            </a:r>
          </a:p>
        </p:txBody>
      </p:sp>
      <p:grpSp>
        <p:nvGrpSpPr>
          <p:cNvPr id="2" name="Group 107"/>
          <p:cNvGrpSpPr/>
          <p:nvPr/>
        </p:nvGrpSpPr>
        <p:grpSpPr>
          <a:xfrm>
            <a:off x="4623496" y="1544254"/>
            <a:ext cx="812588" cy="520899"/>
            <a:chOff x="4001950" y="5004100"/>
            <a:chExt cx="1159400" cy="965525"/>
          </a:xfrm>
        </p:grpSpPr>
        <p:sp>
          <p:nvSpPr>
            <p:cNvPr id="128" name="Flowchart: Connector 127"/>
            <p:cNvSpPr/>
            <p:nvPr/>
          </p:nvSpPr>
          <p:spPr>
            <a:xfrm>
              <a:off x="4679075" y="5004100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43231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4001950" y="574102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49327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4599975" y="56715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28" idx="3"/>
              <a:endCxn id="129" idx="7"/>
            </p:cNvCxnSpPr>
            <p:nvPr/>
          </p:nvCxnSpPr>
          <p:spPr>
            <a:xfrm rot="5400000">
              <a:off x="4514898" y="5202597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4157998" y="5551772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29" idx="5"/>
              <a:endCxn id="132" idx="1"/>
            </p:cNvCxnSpPr>
            <p:nvPr/>
          </p:nvCxnSpPr>
          <p:spPr>
            <a:xfrm rot="16200000" flipH="1">
              <a:off x="4504284" y="5575884"/>
              <a:ext cx="143156" cy="115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28" idx="5"/>
              <a:endCxn id="131" idx="1"/>
            </p:cNvCxnSpPr>
            <p:nvPr/>
          </p:nvCxnSpPr>
          <p:spPr>
            <a:xfrm rot="16200000" flipH="1">
              <a:off x="4819697" y="5253721"/>
              <a:ext cx="201031" cy="92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5484971" y="1676401"/>
            <a:ext cx="1929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Domain Specific Taxonomy</a:t>
            </a:r>
          </a:p>
        </p:txBody>
      </p:sp>
      <p:grpSp>
        <p:nvGrpSpPr>
          <p:cNvPr id="4" name="Group 67"/>
          <p:cNvGrpSpPr/>
          <p:nvPr/>
        </p:nvGrpSpPr>
        <p:grpSpPr>
          <a:xfrm>
            <a:off x="1126309" y="3605501"/>
            <a:ext cx="453848" cy="297075"/>
            <a:chOff x="304800" y="304800"/>
            <a:chExt cx="762000" cy="685800"/>
          </a:xfrm>
        </p:grpSpPr>
        <p:sp>
          <p:nvSpPr>
            <p:cNvPr id="69" name="Rectangle 6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661740" y="2556050"/>
            <a:ext cx="92445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Quiz-TS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6" name="Picture 2" descr="D:\shah - Dec 2016\FURC\IRTs research\student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69" y="4316375"/>
            <a:ext cx="711015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D:\shah - Dec 2016\FURC\IRTs research\teacher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736" y="1143000"/>
            <a:ext cx="926549" cy="666500"/>
          </a:xfrm>
          <a:prstGeom prst="rect">
            <a:avLst/>
          </a:prstGeom>
          <a:noFill/>
        </p:spPr>
      </p:pic>
      <p:sp>
        <p:nvSpPr>
          <p:cNvPr id="95" name="Rectangle 94"/>
          <p:cNvSpPr/>
          <p:nvPr/>
        </p:nvSpPr>
        <p:spPr>
          <a:xfrm>
            <a:off x="4192808" y="3657600"/>
            <a:ext cx="4469236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TEXT SUMMARIZATION (TS)</a:t>
            </a:r>
          </a:p>
          <a:p>
            <a:pPr algn="ctr"/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(Text Summarization of Solution and Notes yielding Summary for further comparison with quiz as a hybrid approach)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94412" y="3327726"/>
            <a:ext cx="223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Similarity Assessment</a:t>
            </a:r>
          </a:p>
        </p:txBody>
      </p:sp>
      <p:sp>
        <p:nvSpPr>
          <p:cNvPr id="120" name="Left Bracket 119"/>
          <p:cNvSpPr/>
          <p:nvPr/>
        </p:nvSpPr>
        <p:spPr>
          <a:xfrm rot="16200000">
            <a:off x="4551981" y="2696157"/>
            <a:ext cx="76250" cy="62743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 rot="16200000">
            <a:off x="6750614" y="1238146"/>
            <a:ext cx="76200" cy="354351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rot="16200000" flipV="1">
            <a:off x="4479378" y="3193454"/>
            <a:ext cx="229394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7180642" y="3215221"/>
            <a:ext cx="274103" cy="1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139"/>
          <p:cNvGrpSpPr/>
          <p:nvPr/>
        </p:nvGrpSpPr>
        <p:grpSpPr>
          <a:xfrm>
            <a:off x="1082587" y="3237028"/>
            <a:ext cx="453848" cy="297075"/>
            <a:chOff x="304800" y="304800"/>
            <a:chExt cx="762000" cy="685800"/>
          </a:xfrm>
        </p:grpSpPr>
        <p:sp>
          <p:nvSpPr>
            <p:cNvPr id="141" name="Rectangle 140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145"/>
          <p:cNvGrpSpPr/>
          <p:nvPr/>
        </p:nvGrpSpPr>
        <p:grpSpPr>
          <a:xfrm>
            <a:off x="1038865" y="2833828"/>
            <a:ext cx="453848" cy="297075"/>
            <a:chOff x="304800" y="304800"/>
            <a:chExt cx="762000" cy="685800"/>
          </a:xfrm>
        </p:grpSpPr>
        <p:sp>
          <p:nvSpPr>
            <p:cNvPr id="149" name="Rectangle 14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ight Arrow 151"/>
          <p:cNvSpPr/>
          <p:nvPr/>
        </p:nvSpPr>
        <p:spPr>
          <a:xfrm>
            <a:off x="1569891" y="29718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>
            <a:off x="1587886" y="337885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Arrow 153"/>
          <p:cNvSpPr/>
          <p:nvPr/>
        </p:nvSpPr>
        <p:spPr>
          <a:xfrm>
            <a:off x="1621312" y="3751175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/>
          <p:nvPr/>
        </p:nvCxnSpPr>
        <p:spPr>
          <a:xfrm rot="5400000">
            <a:off x="1244143" y="1752726"/>
            <a:ext cx="1066801" cy="91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>
            <a:off x="1079011" y="2120994"/>
            <a:ext cx="1600200" cy="71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16200000" flipH="1">
            <a:off x="5421458" y="1949891"/>
            <a:ext cx="228600" cy="304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3859794" y="31242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3862362" y="3704877"/>
            <a:ext cx="302155" cy="181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8664610" y="3720300"/>
            <a:ext cx="680156" cy="16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ight Arrow 190"/>
          <p:cNvSpPr/>
          <p:nvPr/>
        </p:nvSpPr>
        <p:spPr>
          <a:xfrm>
            <a:off x="8667175" y="3178200"/>
            <a:ext cx="677590" cy="174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10258929" y="2609125"/>
            <a:ext cx="203147" cy="3511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Up Arrow 192"/>
          <p:cNvSpPr/>
          <p:nvPr/>
        </p:nvSpPr>
        <p:spPr>
          <a:xfrm>
            <a:off x="10261496" y="1600202"/>
            <a:ext cx="200581" cy="3317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2742487" y="1143000"/>
            <a:ext cx="58912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3212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/>
              <a:t>2.  Pre Processing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3212" y="1295400"/>
            <a:ext cx="4648200" cy="3886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1428412" cy="40386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6903" y="4544978"/>
            <a:ext cx="9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Student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1015" y="1295403"/>
            <a:ext cx="1090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Teacher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5400000" flipH="1" flipV="1">
            <a:off x="831576" y="3908342"/>
            <a:ext cx="403051" cy="304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1920901" y="2865700"/>
            <a:ext cx="1929897" cy="10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r>
              <a:rPr lang="en-US" sz="1100" b="1" u="sng" dirty="0">
                <a:latin typeface="Arial" pitchFamily="34" charset="0"/>
                <a:cs typeface="Arial" pitchFamily="34" charset="0"/>
              </a:rPr>
              <a:t>PRE PROCESSING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(Stop Word Removal, Stemming &amp; Tokenization)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61718" y="2717178"/>
            <a:ext cx="121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Notes (N)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77147" y="3201353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Solution (S)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141430" y="3611250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Quiz (Q)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192808" y="2286000"/>
            <a:ext cx="4469236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AUTONOMOUS ASSESSMENT</a:t>
            </a:r>
          </a:p>
          <a:p>
            <a:pPr algn="ctr"/>
            <a:endParaRPr lang="en-US" sz="1200" b="1" u="sng" dirty="0"/>
          </a:p>
          <a:p>
            <a:pPr algn="ctr"/>
            <a:endParaRPr lang="en-US" sz="1100" b="1" u="sng" dirty="0"/>
          </a:p>
          <a:p>
            <a:pPr algn="ctr"/>
            <a:endParaRPr lang="en-US" sz="1200" b="1" u="sng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244194" y="2549300"/>
            <a:ext cx="71101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Quiz-Quiz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005397" y="2549300"/>
            <a:ext cx="135774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Quiz-Solution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27426" y="2549300"/>
            <a:ext cx="116746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Quiz-Notes</a:t>
            </a:r>
            <a:endParaRPr lang="en-US" sz="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92808" y="3302653"/>
            <a:ext cx="1726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Peer Assessment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375626" y="3001700"/>
            <a:ext cx="19298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MARKING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Mean of Similarity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Peer  Assessment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Derive Formula  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f (∑) = X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900" b="1" dirty="0">
                <a:latin typeface="Arial" pitchFamily="34" charset="0"/>
                <a:cs typeface="Arial" pitchFamily="34" charset="0"/>
              </a:rPr>
              <a:t>  Range: 1-10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   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547913" y="1958050"/>
            <a:ext cx="1523603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OUTPUT </a:t>
            </a:r>
          </a:p>
          <a:p>
            <a:pPr algn="ctr"/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1000" dirty="0"/>
              <a:t>(Scalar Value)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790610" y="518900"/>
            <a:ext cx="3148780" cy="105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EVALUATION</a:t>
            </a: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9961801" y="1184355"/>
            <a:ext cx="795931" cy="1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790610" y="751400"/>
            <a:ext cx="3148780" cy="2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836898" y="867153"/>
            <a:ext cx="192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SUBJECTIVE:-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Expert involve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Error Rate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60501" y="753300"/>
            <a:ext cx="1828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OBJECTIVE:-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Precision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Recall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F-Measure</a:t>
            </a:r>
          </a:p>
        </p:txBody>
      </p:sp>
      <p:grpSp>
        <p:nvGrpSpPr>
          <p:cNvPr id="2" name="Group 107"/>
          <p:cNvGrpSpPr/>
          <p:nvPr/>
        </p:nvGrpSpPr>
        <p:grpSpPr>
          <a:xfrm>
            <a:off x="4623496" y="1544254"/>
            <a:ext cx="812588" cy="520899"/>
            <a:chOff x="4001950" y="5004100"/>
            <a:chExt cx="1159400" cy="965525"/>
          </a:xfrm>
        </p:grpSpPr>
        <p:sp>
          <p:nvSpPr>
            <p:cNvPr id="128" name="Flowchart: Connector 127"/>
            <p:cNvSpPr/>
            <p:nvPr/>
          </p:nvSpPr>
          <p:spPr>
            <a:xfrm>
              <a:off x="4679075" y="5004100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43231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4001950" y="574102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49327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4599975" y="56715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28" idx="3"/>
              <a:endCxn id="129" idx="7"/>
            </p:cNvCxnSpPr>
            <p:nvPr/>
          </p:nvCxnSpPr>
          <p:spPr>
            <a:xfrm rot="5400000">
              <a:off x="4514898" y="5202597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4157998" y="5551772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29" idx="5"/>
              <a:endCxn id="132" idx="1"/>
            </p:cNvCxnSpPr>
            <p:nvPr/>
          </p:nvCxnSpPr>
          <p:spPr>
            <a:xfrm rot="16200000" flipH="1">
              <a:off x="4504284" y="5575884"/>
              <a:ext cx="143156" cy="115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28" idx="5"/>
              <a:endCxn id="131" idx="1"/>
            </p:cNvCxnSpPr>
            <p:nvPr/>
          </p:nvCxnSpPr>
          <p:spPr>
            <a:xfrm rot="16200000" flipH="1">
              <a:off x="4819697" y="5253721"/>
              <a:ext cx="201031" cy="92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5408612" y="1524000"/>
            <a:ext cx="1929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Domain Specific Taxonomy</a:t>
            </a:r>
          </a:p>
        </p:txBody>
      </p:sp>
      <p:grpSp>
        <p:nvGrpSpPr>
          <p:cNvPr id="4" name="Group 67"/>
          <p:cNvGrpSpPr/>
          <p:nvPr/>
        </p:nvGrpSpPr>
        <p:grpSpPr>
          <a:xfrm>
            <a:off x="1126309" y="3605501"/>
            <a:ext cx="453848" cy="297075"/>
            <a:chOff x="304800" y="304800"/>
            <a:chExt cx="762000" cy="685800"/>
          </a:xfrm>
        </p:grpSpPr>
        <p:sp>
          <p:nvSpPr>
            <p:cNvPr id="69" name="Rectangle 6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661740" y="2556050"/>
            <a:ext cx="92445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Quiz-TS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6" name="Picture 2" descr="D:\shah - Dec 2016\FURC\IRTs research\student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69" y="4316375"/>
            <a:ext cx="711015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D:\shah - Dec 2016\FURC\IRTs research\teacher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736" y="1143000"/>
            <a:ext cx="926549" cy="666500"/>
          </a:xfrm>
          <a:prstGeom prst="rect">
            <a:avLst/>
          </a:prstGeom>
          <a:noFill/>
        </p:spPr>
      </p:pic>
      <p:sp>
        <p:nvSpPr>
          <p:cNvPr id="95" name="Rectangle 94"/>
          <p:cNvSpPr/>
          <p:nvPr/>
        </p:nvSpPr>
        <p:spPr>
          <a:xfrm>
            <a:off x="4192808" y="3657600"/>
            <a:ext cx="4469236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TEXT SUMMARIZATION (TS)</a:t>
            </a:r>
          </a:p>
          <a:p>
            <a:pPr algn="ctr"/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(Text Summarization of Solution and Notes yielding Summary for further comparison with quiz as a hybrid approach)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94412" y="3327726"/>
            <a:ext cx="223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Similarity Assessment</a:t>
            </a:r>
          </a:p>
        </p:txBody>
      </p:sp>
      <p:sp>
        <p:nvSpPr>
          <p:cNvPr id="120" name="Left Bracket 119"/>
          <p:cNvSpPr/>
          <p:nvPr/>
        </p:nvSpPr>
        <p:spPr>
          <a:xfrm rot="16200000">
            <a:off x="4551981" y="2696157"/>
            <a:ext cx="76250" cy="62743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 rot="16200000">
            <a:off x="6750614" y="1238146"/>
            <a:ext cx="76200" cy="354351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rot="16200000" flipV="1">
            <a:off x="4479378" y="3193454"/>
            <a:ext cx="229394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7180642" y="3215221"/>
            <a:ext cx="274103" cy="1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139"/>
          <p:cNvGrpSpPr/>
          <p:nvPr/>
        </p:nvGrpSpPr>
        <p:grpSpPr>
          <a:xfrm>
            <a:off x="1082587" y="3237028"/>
            <a:ext cx="453848" cy="297075"/>
            <a:chOff x="304800" y="304800"/>
            <a:chExt cx="762000" cy="685800"/>
          </a:xfrm>
        </p:grpSpPr>
        <p:sp>
          <p:nvSpPr>
            <p:cNvPr id="141" name="Rectangle 140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145"/>
          <p:cNvGrpSpPr/>
          <p:nvPr/>
        </p:nvGrpSpPr>
        <p:grpSpPr>
          <a:xfrm>
            <a:off x="1038865" y="2833828"/>
            <a:ext cx="453848" cy="297075"/>
            <a:chOff x="304800" y="304800"/>
            <a:chExt cx="762000" cy="685800"/>
          </a:xfrm>
        </p:grpSpPr>
        <p:sp>
          <p:nvSpPr>
            <p:cNvPr id="149" name="Rectangle 14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ight Arrow 151"/>
          <p:cNvSpPr/>
          <p:nvPr/>
        </p:nvSpPr>
        <p:spPr>
          <a:xfrm>
            <a:off x="1569891" y="29718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>
            <a:off x="1587886" y="337885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Arrow 153"/>
          <p:cNvSpPr/>
          <p:nvPr/>
        </p:nvSpPr>
        <p:spPr>
          <a:xfrm>
            <a:off x="1621312" y="3751175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/>
          <p:nvPr/>
        </p:nvCxnSpPr>
        <p:spPr>
          <a:xfrm rot="5400000">
            <a:off x="1244143" y="1752726"/>
            <a:ext cx="1066801" cy="91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>
            <a:off x="1079011" y="2120994"/>
            <a:ext cx="1600200" cy="71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16200000" flipH="1">
            <a:off x="5421458" y="1949891"/>
            <a:ext cx="228600" cy="304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3859794" y="31242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3862362" y="3704877"/>
            <a:ext cx="302155" cy="181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8664610" y="3720300"/>
            <a:ext cx="680156" cy="16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ight Arrow 190"/>
          <p:cNvSpPr/>
          <p:nvPr/>
        </p:nvSpPr>
        <p:spPr>
          <a:xfrm>
            <a:off x="8667175" y="3178200"/>
            <a:ext cx="677590" cy="174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10258929" y="2609125"/>
            <a:ext cx="203147" cy="3511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Up Arrow 192"/>
          <p:cNvSpPr/>
          <p:nvPr/>
        </p:nvSpPr>
        <p:spPr>
          <a:xfrm>
            <a:off x="10261496" y="1600202"/>
            <a:ext cx="200581" cy="3317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2742487" y="1143000"/>
            <a:ext cx="58912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3212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 Autonomous Assessment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9294812" y="2819400"/>
            <a:ext cx="22098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1428412" cy="50292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82311" y="4544978"/>
            <a:ext cx="9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Student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1015" y="1295403"/>
            <a:ext cx="1090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Teacher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5400000" flipH="1" flipV="1">
            <a:off x="831576" y="3908342"/>
            <a:ext cx="403051" cy="304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1920901" y="2865700"/>
            <a:ext cx="1929897" cy="10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r>
              <a:rPr lang="en-US" sz="1100" b="1" u="sng" dirty="0">
                <a:latin typeface="Arial" pitchFamily="34" charset="0"/>
                <a:cs typeface="Arial" pitchFamily="34" charset="0"/>
              </a:rPr>
              <a:t>PRE PROCESSING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(Stop Word Removal, Stemming &amp; Tokenization)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61718" y="2717178"/>
            <a:ext cx="121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Notes (N)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77147" y="3201353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Solution (S)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141430" y="3611250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Quiz (Q)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192808" y="2286000"/>
            <a:ext cx="4469236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AUTONOMOUS ASSESSMENT</a:t>
            </a:r>
          </a:p>
          <a:p>
            <a:pPr algn="ctr"/>
            <a:endParaRPr lang="en-US" sz="1200" b="1" u="sng" dirty="0"/>
          </a:p>
          <a:p>
            <a:pPr algn="ctr"/>
            <a:endParaRPr lang="en-US" sz="1100" b="1" u="sng" dirty="0"/>
          </a:p>
          <a:p>
            <a:pPr algn="ctr"/>
            <a:endParaRPr lang="en-US" sz="1200" b="1" u="sng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244194" y="2549300"/>
            <a:ext cx="71101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Quiz-Quiz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005397" y="2549300"/>
            <a:ext cx="135774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Quiz-Solution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27426" y="2549300"/>
            <a:ext cx="116746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Quiz-Notes</a:t>
            </a:r>
            <a:endParaRPr lang="en-US" sz="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92808" y="3302653"/>
            <a:ext cx="1726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Peer Assessment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375626" y="3001700"/>
            <a:ext cx="19298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MARKING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Mean of Similarity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Peer  Assessment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Derive Formula  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f (∑) =     =  X (scalar value)</a:t>
            </a:r>
          </a:p>
          <a:p>
            <a:r>
              <a:rPr lang="en-US" sz="900" b="1" dirty="0">
                <a:latin typeface="Arial" pitchFamily="34" charset="0"/>
                <a:cs typeface="Arial" pitchFamily="34" charset="0"/>
              </a:rPr>
              <a:t>  Range: 1-10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   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547913" y="1958050"/>
            <a:ext cx="1523603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OUTPUT </a:t>
            </a:r>
          </a:p>
          <a:p>
            <a:pPr algn="ctr"/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1000" dirty="0"/>
              <a:t>(Scalar Value)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790610" y="518900"/>
            <a:ext cx="3148780" cy="105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EVALUATION</a:t>
            </a: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9961801" y="1184355"/>
            <a:ext cx="795931" cy="1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790610" y="751400"/>
            <a:ext cx="3148780" cy="2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836898" y="867153"/>
            <a:ext cx="192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SUBJECTIVE:-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Expert involve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Error Rate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60501" y="753300"/>
            <a:ext cx="1828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OBJECTIVE:-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Precision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Recall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F-Measure</a:t>
            </a:r>
          </a:p>
        </p:txBody>
      </p:sp>
      <p:grpSp>
        <p:nvGrpSpPr>
          <p:cNvPr id="2" name="Group 107"/>
          <p:cNvGrpSpPr/>
          <p:nvPr/>
        </p:nvGrpSpPr>
        <p:grpSpPr>
          <a:xfrm>
            <a:off x="4623496" y="1544254"/>
            <a:ext cx="812588" cy="520899"/>
            <a:chOff x="4001950" y="5004100"/>
            <a:chExt cx="1159400" cy="965525"/>
          </a:xfrm>
        </p:grpSpPr>
        <p:sp>
          <p:nvSpPr>
            <p:cNvPr id="128" name="Flowchart: Connector 127"/>
            <p:cNvSpPr/>
            <p:nvPr/>
          </p:nvSpPr>
          <p:spPr>
            <a:xfrm>
              <a:off x="4679075" y="5004100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43231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4001950" y="574102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49327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4599975" y="56715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28" idx="3"/>
              <a:endCxn id="129" idx="7"/>
            </p:cNvCxnSpPr>
            <p:nvPr/>
          </p:nvCxnSpPr>
          <p:spPr>
            <a:xfrm rot="5400000">
              <a:off x="4514898" y="5202597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4157998" y="5551772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29" idx="5"/>
              <a:endCxn id="132" idx="1"/>
            </p:cNvCxnSpPr>
            <p:nvPr/>
          </p:nvCxnSpPr>
          <p:spPr>
            <a:xfrm rot="16200000" flipH="1">
              <a:off x="4504284" y="5575884"/>
              <a:ext cx="143156" cy="115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28" idx="5"/>
              <a:endCxn id="131" idx="1"/>
            </p:cNvCxnSpPr>
            <p:nvPr/>
          </p:nvCxnSpPr>
          <p:spPr>
            <a:xfrm rot="16200000" flipH="1">
              <a:off x="4819697" y="5253721"/>
              <a:ext cx="201031" cy="92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5484971" y="1676401"/>
            <a:ext cx="1929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Domain Specific Taxonomy</a:t>
            </a:r>
          </a:p>
        </p:txBody>
      </p:sp>
      <p:grpSp>
        <p:nvGrpSpPr>
          <p:cNvPr id="4" name="Group 67"/>
          <p:cNvGrpSpPr/>
          <p:nvPr/>
        </p:nvGrpSpPr>
        <p:grpSpPr>
          <a:xfrm>
            <a:off x="1126309" y="3605501"/>
            <a:ext cx="453848" cy="297075"/>
            <a:chOff x="304800" y="304800"/>
            <a:chExt cx="762000" cy="685800"/>
          </a:xfrm>
        </p:grpSpPr>
        <p:sp>
          <p:nvSpPr>
            <p:cNvPr id="69" name="Rectangle 6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661740" y="2556050"/>
            <a:ext cx="92445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Quiz-TS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6" name="Picture 2" descr="D:\shah - Dec 2016\FURC\IRTs research\student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69" y="4316375"/>
            <a:ext cx="711015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D:\shah - Dec 2016\FURC\IRTs research\teacher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736" y="1143000"/>
            <a:ext cx="926549" cy="666500"/>
          </a:xfrm>
          <a:prstGeom prst="rect">
            <a:avLst/>
          </a:prstGeom>
          <a:noFill/>
        </p:spPr>
      </p:pic>
      <p:sp>
        <p:nvSpPr>
          <p:cNvPr id="95" name="Rectangle 94"/>
          <p:cNvSpPr/>
          <p:nvPr/>
        </p:nvSpPr>
        <p:spPr>
          <a:xfrm>
            <a:off x="4192808" y="3657600"/>
            <a:ext cx="4469236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TEXT SUMMARIZATION (TS)</a:t>
            </a:r>
          </a:p>
          <a:p>
            <a:pPr algn="ctr"/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(Text Summarization of Solution and Notes yielding Summary for further comparison with quiz as a hybrid approach)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94412" y="3327726"/>
            <a:ext cx="223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Similarity Assessment</a:t>
            </a:r>
          </a:p>
        </p:txBody>
      </p:sp>
      <p:sp>
        <p:nvSpPr>
          <p:cNvPr id="120" name="Left Bracket 119"/>
          <p:cNvSpPr/>
          <p:nvPr/>
        </p:nvSpPr>
        <p:spPr>
          <a:xfrm rot="16200000">
            <a:off x="4551981" y="2696157"/>
            <a:ext cx="76250" cy="62743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 rot="16200000">
            <a:off x="6750614" y="1238146"/>
            <a:ext cx="76200" cy="354351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rot="16200000" flipV="1">
            <a:off x="4479378" y="3193454"/>
            <a:ext cx="229394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7180642" y="3215221"/>
            <a:ext cx="274103" cy="1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139"/>
          <p:cNvGrpSpPr/>
          <p:nvPr/>
        </p:nvGrpSpPr>
        <p:grpSpPr>
          <a:xfrm>
            <a:off x="1082587" y="3237028"/>
            <a:ext cx="453848" cy="297075"/>
            <a:chOff x="304800" y="304800"/>
            <a:chExt cx="762000" cy="685800"/>
          </a:xfrm>
        </p:grpSpPr>
        <p:sp>
          <p:nvSpPr>
            <p:cNvPr id="141" name="Rectangle 140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145"/>
          <p:cNvGrpSpPr/>
          <p:nvPr/>
        </p:nvGrpSpPr>
        <p:grpSpPr>
          <a:xfrm>
            <a:off x="1038865" y="2833828"/>
            <a:ext cx="453848" cy="297075"/>
            <a:chOff x="304800" y="304800"/>
            <a:chExt cx="762000" cy="685800"/>
          </a:xfrm>
        </p:grpSpPr>
        <p:sp>
          <p:nvSpPr>
            <p:cNvPr id="149" name="Rectangle 14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ight Arrow 151"/>
          <p:cNvSpPr/>
          <p:nvPr/>
        </p:nvSpPr>
        <p:spPr>
          <a:xfrm>
            <a:off x="1569891" y="29718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>
            <a:off x="1587886" y="337885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Arrow 153"/>
          <p:cNvSpPr/>
          <p:nvPr/>
        </p:nvSpPr>
        <p:spPr>
          <a:xfrm>
            <a:off x="1621312" y="3751175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/>
          <p:nvPr/>
        </p:nvCxnSpPr>
        <p:spPr>
          <a:xfrm rot="5400000">
            <a:off x="1244143" y="1752726"/>
            <a:ext cx="1066801" cy="91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>
            <a:off x="1079011" y="2120994"/>
            <a:ext cx="1600200" cy="71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16200000" flipH="1">
            <a:off x="5421458" y="1949891"/>
            <a:ext cx="228600" cy="304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3859794" y="31242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3862362" y="3704877"/>
            <a:ext cx="302155" cy="181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8664610" y="3720300"/>
            <a:ext cx="680156" cy="16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ight Arrow 190"/>
          <p:cNvSpPr/>
          <p:nvPr/>
        </p:nvSpPr>
        <p:spPr>
          <a:xfrm>
            <a:off x="8667175" y="3178200"/>
            <a:ext cx="677590" cy="174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10258929" y="2609125"/>
            <a:ext cx="203147" cy="3511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Up Arrow 192"/>
          <p:cNvSpPr/>
          <p:nvPr/>
        </p:nvSpPr>
        <p:spPr>
          <a:xfrm>
            <a:off x="10261496" y="1600202"/>
            <a:ext cx="200581" cy="3317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2742487" y="1143000"/>
            <a:ext cx="58912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3212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 Formation of Marking Equation</a:t>
            </a:r>
            <a:endParaRPr lang="en-US" dirty="0"/>
          </a:p>
        </p:txBody>
      </p:sp>
      <p:pic>
        <p:nvPicPr>
          <p:cNvPr id="72" name="Picture 2" descr="C:\Users\welcome\Desktop\New folder (2)\hqdefault.jpg"/>
          <p:cNvPicPr>
            <a:picLocks noChangeAspect="1" noChangeArrowheads="1"/>
          </p:cNvPicPr>
          <p:nvPr/>
        </p:nvPicPr>
        <p:blipFill>
          <a:blip r:embed="rId4" cstate="print"/>
          <a:srcRect l="8696" r="6522" b="13043"/>
          <a:stretch>
            <a:fillRect/>
          </a:stretch>
        </p:blipFill>
        <p:spPr bwMode="auto">
          <a:xfrm>
            <a:off x="9436362" y="3698544"/>
            <a:ext cx="424650" cy="22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609012" y="228600"/>
            <a:ext cx="3428999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1428412" cy="50292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82311" y="4544978"/>
            <a:ext cx="9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Student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1015" y="1295403"/>
            <a:ext cx="1090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Teacher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5400000" flipH="1" flipV="1">
            <a:off x="831576" y="3908342"/>
            <a:ext cx="403051" cy="304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1920901" y="2865700"/>
            <a:ext cx="1929897" cy="10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r>
              <a:rPr lang="en-US" sz="1100" b="1" u="sng" dirty="0">
                <a:latin typeface="Arial" pitchFamily="34" charset="0"/>
                <a:cs typeface="Arial" pitchFamily="34" charset="0"/>
              </a:rPr>
              <a:t>PRE PROCESSING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(Stop Word Removal, Stemming &amp; Tokenization)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61718" y="2717178"/>
            <a:ext cx="121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Notes (N)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77147" y="3201353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Solution (S)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141430" y="3611250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Quiz (Q)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192808" y="2286000"/>
            <a:ext cx="4469236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AUTONOMOUS ASSESSMENT</a:t>
            </a:r>
          </a:p>
          <a:p>
            <a:pPr algn="ctr"/>
            <a:endParaRPr lang="en-US" sz="1200" b="1" u="sng" dirty="0"/>
          </a:p>
          <a:p>
            <a:pPr algn="ctr"/>
            <a:endParaRPr lang="en-US" sz="1100" b="1" u="sng" dirty="0"/>
          </a:p>
          <a:p>
            <a:pPr algn="ctr"/>
            <a:endParaRPr lang="en-US" sz="1200" b="1" u="sng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244194" y="2549300"/>
            <a:ext cx="71101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Quiz-Quiz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005397" y="2549300"/>
            <a:ext cx="135774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Quiz-Solution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27426" y="2549300"/>
            <a:ext cx="116746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Quiz-Notes</a:t>
            </a:r>
            <a:endParaRPr lang="en-US" sz="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92808" y="3302653"/>
            <a:ext cx="1726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Peer Assessment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375626" y="3001700"/>
            <a:ext cx="19298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MARKING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Mean of Similarity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Peer  Assessment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Derive Formula  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f (∑) = X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900" b="1" dirty="0">
                <a:latin typeface="Arial" pitchFamily="34" charset="0"/>
                <a:cs typeface="Arial" pitchFamily="34" charset="0"/>
              </a:rPr>
              <a:t>  Range: 1-10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   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547913" y="1958050"/>
            <a:ext cx="1523603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OUTPUT </a:t>
            </a:r>
          </a:p>
          <a:p>
            <a:pPr algn="ctr"/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1000" dirty="0"/>
              <a:t>(Scalar Value)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790610" y="518900"/>
            <a:ext cx="3148780" cy="105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EVALUATION</a:t>
            </a: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9961801" y="1184355"/>
            <a:ext cx="795931" cy="1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790610" y="751400"/>
            <a:ext cx="3148780" cy="2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836898" y="867153"/>
            <a:ext cx="192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SUBJECTIVE:-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Expert involve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Error Rate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60501" y="753300"/>
            <a:ext cx="1828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OBJECTIVE:-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Precision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Recall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F-Measure</a:t>
            </a:r>
          </a:p>
        </p:txBody>
      </p:sp>
      <p:grpSp>
        <p:nvGrpSpPr>
          <p:cNvPr id="2" name="Group 107"/>
          <p:cNvGrpSpPr/>
          <p:nvPr/>
        </p:nvGrpSpPr>
        <p:grpSpPr>
          <a:xfrm>
            <a:off x="4623496" y="1544254"/>
            <a:ext cx="812588" cy="520899"/>
            <a:chOff x="4001950" y="5004100"/>
            <a:chExt cx="1159400" cy="965525"/>
          </a:xfrm>
        </p:grpSpPr>
        <p:sp>
          <p:nvSpPr>
            <p:cNvPr id="128" name="Flowchart: Connector 127"/>
            <p:cNvSpPr/>
            <p:nvPr/>
          </p:nvSpPr>
          <p:spPr>
            <a:xfrm>
              <a:off x="4679075" y="5004100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43231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4001950" y="574102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49327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4599975" y="56715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28" idx="3"/>
              <a:endCxn id="129" idx="7"/>
            </p:cNvCxnSpPr>
            <p:nvPr/>
          </p:nvCxnSpPr>
          <p:spPr>
            <a:xfrm rot="5400000">
              <a:off x="4514898" y="5202597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4157998" y="5551772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29" idx="5"/>
              <a:endCxn id="132" idx="1"/>
            </p:cNvCxnSpPr>
            <p:nvPr/>
          </p:nvCxnSpPr>
          <p:spPr>
            <a:xfrm rot="16200000" flipH="1">
              <a:off x="4504284" y="5575884"/>
              <a:ext cx="143156" cy="115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28" idx="5"/>
              <a:endCxn id="131" idx="1"/>
            </p:cNvCxnSpPr>
            <p:nvPr/>
          </p:nvCxnSpPr>
          <p:spPr>
            <a:xfrm rot="16200000" flipH="1">
              <a:off x="4819697" y="5253721"/>
              <a:ext cx="201031" cy="92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5484971" y="1676401"/>
            <a:ext cx="1929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Domain Specific Taxonomy</a:t>
            </a:r>
          </a:p>
        </p:txBody>
      </p:sp>
      <p:grpSp>
        <p:nvGrpSpPr>
          <p:cNvPr id="4" name="Group 67"/>
          <p:cNvGrpSpPr/>
          <p:nvPr/>
        </p:nvGrpSpPr>
        <p:grpSpPr>
          <a:xfrm>
            <a:off x="1126309" y="3605501"/>
            <a:ext cx="453848" cy="297075"/>
            <a:chOff x="304800" y="304800"/>
            <a:chExt cx="762000" cy="685800"/>
          </a:xfrm>
        </p:grpSpPr>
        <p:sp>
          <p:nvSpPr>
            <p:cNvPr id="69" name="Rectangle 6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661740" y="2556050"/>
            <a:ext cx="92445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Quiz-TS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6" name="Picture 2" descr="D:\shah - Dec 2016\FURC\IRTs research\student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69" y="4316375"/>
            <a:ext cx="711015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D:\shah - Dec 2016\FURC\IRTs research\teacher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736" y="1143000"/>
            <a:ext cx="926549" cy="666500"/>
          </a:xfrm>
          <a:prstGeom prst="rect">
            <a:avLst/>
          </a:prstGeom>
          <a:noFill/>
        </p:spPr>
      </p:pic>
      <p:sp>
        <p:nvSpPr>
          <p:cNvPr id="95" name="Rectangle 94"/>
          <p:cNvSpPr/>
          <p:nvPr/>
        </p:nvSpPr>
        <p:spPr>
          <a:xfrm>
            <a:off x="4192808" y="3657600"/>
            <a:ext cx="4469236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TEXT SUMMARIZATION (TS)</a:t>
            </a:r>
          </a:p>
          <a:p>
            <a:pPr algn="ctr"/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(Text Summarization of Solution and Notes yielding Summary for further comparison with quiz as a hybrid approach)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94412" y="3327726"/>
            <a:ext cx="223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Similarity Assessment</a:t>
            </a:r>
          </a:p>
        </p:txBody>
      </p:sp>
      <p:sp>
        <p:nvSpPr>
          <p:cNvPr id="120" name="Left Bracket 119"/>
          <p:cNvSpPr/>
          <p:nvPr/>
        </p:nvSpPr>
        <p:spPr>
          <a:xfrm rot="16200000">
            <a:off x="4551981" y="2696157"/>
            <a:ext cx="76250" cy="62743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 rot="16200000">
            <a:off x="6750614" y="1238146"/>
            <a:ext cx="76200" cy="354351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rot="16200000" flipV="1">
            <a:off x="4479378" y="3193454"/>
            <a:ext cx="229394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7180642" y="3215221"/>
            <a:ext cx="274103" cy="1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139"/>
          <p:cNvGrpSpPr/>
          <p:nvPr/>
        </p:nvGrpSpPr>
        <p:grpSpPr>
          <a:xfrm>
            <a:off x="1082587" y="3237028"/>
            <a:ext cx="453848" cy="297075"/>
            <a:chOff x="304800" y="304800"/>
            <a:chExt cx="762000" cy="685800"/>
          </a:xfrm>
        </p:grpSpPr>
        <p:sp>
          <p:nvSpPr>
            <p:cNvPr id="141" name="Rectangle 140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145"/>
          <p:cNvGrpSpPr/>
          <p:nvPr/>
        </p:nvGrpSpPr>
        <p:grpSpPr>
          <a:xfrm>
            <a:off x="1038865" y="2833828"/>
            <a:ext cx="453848" cy="297075"/>
            <a:chOff x="304800" y="304800"/>
            <a:chExt cx="762000" cy="685800"/>
          </a:xfrm>
        </p:grpSpPr>
        <p:sp>
          <p:nvSpPr>
            <p:cNvPr id="149" name="Rectangle 14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ight Arrow 151"/>
          <p:cNvSpPr/>
          <p:nvPr/>
        </p:nvSpPr>
        <p:spPr>
          <a:xfrm>
            <a:off x="1569891" y="29718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>
            <a:off x="1587886" y="337885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Arrow 153"/>
          <p:cNvSpPr/>
          <p:nvPr/>
        </p:nvSpPr>
        <p:spPr>
          <a:xfrm>
            <a:off x="1621312" y="3751175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/>
          <p:nvPr/>
        </p:nvCxnSpPr>
        <p:spPr>
          <a:xfrm rot="5400000">
            <a:off x="1244143" y="1752726"/>
            <a:ext cx="1066801" cy="91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>
            <a:off x="1079011" y="2120994"/>
            <a:ext cx="1600200" cy="71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16200000" flipH="1">
            <a:off x="5421458" y="1949891"/>
            <a:ext cx="228600" cy="304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3859794" y="31242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3862362" y="3704877"/>
            <a:ext cx="302155" cy="181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8664610" y="3720300"/>
            <a:ext cx="680156" cy="16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ight Arrow 190"/>
          <p:cNvSpPr/>
          <p:nvPr/>
        </p:nvSpPr>
        <p:spPr>
          <a:xfrm>
            <a:off x="8667175" y="3178200"/>
            <a:ext cx="677590" cy="174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10258929" y="2609125"/>
            <a:ext cx="203147" cy="3511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Up Arrow 192"/>
          <p:cNvSpPr/>
          <p:nvPr/>
        </p:nvSpPr>
        <p:spPr>
          <a:xfrm>
            <a:off x="10261496" y="1600202"/>
            <a:ext cx="200581" cy="3317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2742487" y="1143000"/>
            <a:ext cx="58912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3212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 Evaluation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1981200"/>
            <a:ext cx="5623719" cy="3909425"/>
          </a:xfrm>
        </p:spPr>
      </p:pic>
      <p:sp>
        <p:nvSpPr>
          <p:cNvPr id="6" name="TextBox 5"/>
          <p:cNvSpPr txBox="1"/>
          <p:nvPr/>
        </p:nvSpPr>
        <p:spPr>
          <a:xfrm>
            <a:off x="4037012" y="3124200"/>
            <a:ext cx="198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21087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Calibri" pitchFamily="34" charset="0"/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itchFamily="34" charset="0"/>
              </a:rPr>
              <a:t>Introduction </a:t>
            </a:r>
          </a:p>
          <a:p>
            <a:r>
              <a:rPr lang="en-US" dirty="0">
                <a:latin typeface="Calibri" pitchFamily="34" charset="0"/>
              </a:rPr>
              <a:t>Background/ Knowledge Gap</a:t>
            </a:r>
          </a:p>
          <a:p>
            <a:r>
              <a:rPr lang="en-US" dirty="0">
                <a:latin typeface="Calibri" pitchFamily="34" charset="0"/>
              </a:rPr>
              <a:t>Problem Identification</a:t>
            </a:r>
          </a:p>
          <a:p>
            <a:r>
              <a:rPr lang="en-US" dirty="0">
                <a:latin typeface="Calibri" pitchFamily="34" charset="0"/>
              </a:rPr>
              <a:t>Problem Statement</a:t>
            </a:r>
          </a:p>
          <a:p>
            <a:r>
              <a:rPr lang="en-US" dirty="0">
                <a:latin typeface="Calibri" pitchFamily="34" charset="0"/>
              </a:rPr>
              <a:t>Objectives</a:t>
            </a:r>
          </a:p>
          <a:p>
            <a:r>
              <a:rPr lang="en-US" dirty="0">
                <a:latin typeface="Calibri" pitchFamily="34" charset="0"/>
              </a:rPr>
              <a:t>Significance of Study</a:t>
            </a:r>
          </a:p>
          <a:p>
            <a:r>
              <a:rPr lang="en-US" dirty="0">
                <a:latin typeface="Calibri" pitchFamily="34" charset="0"/>
              </a:rPr>
              <a:t>Literature Review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Research Methodology and Model</a:t>
            </a:r>
          </a:p>
        </p:txBody>
      </p:sp>
    </p:spTree>
    <p:extLst>
      <p:ext uri="{BB962C8B-B14F-4D97-AF65-F5344CB8AC3E}">
        <p14:creationId xmlns:p14="http://schemas.microsoft.com/office/powerpoint/2010/main" val="3032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751060" cy="990600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</a:rPr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1447800"/>
            <a:ext cx="10210800" cy="43434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Teachers are Over burden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Pakistan’s National Accreditation Council (PNAC) / NCEAC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Problems</a:t>
            </a:r>
          </a:p>
          <a:p>
            <a:pPr marL="895243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</a:rPr>
              <a:t>Social Problem</a:t>
            </a:r>
          </a:p>
          <a:p>
            <a:pPr marL="895243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</a:rPr>
              <a:t>Existing Literature – English Language</a:t>
            </a:r>
          </a:p>
          <a:p>
            <a:pPr marL="895243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</a:rPr>
              <a:t>Existing work is solely depending on one technique</a:t>
            </a:r>
          </a:p>
          <a:p>
            <a:pPr marL="895243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751060" cy="990600"/>
          </a:xfrm>
        </p:spPr>
        <p:txBody>
          <a:bodyPr/>
          <a:lstStyle/>
          <a:p>
            <a:r>
              <a:rPr lang="en-US" b="1" dirty="0"/>
              <a:t>Background/ Knowledge Gap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1447800"/>
            <a:ext cx="10210800" cy="541020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Sans Domain Specific</a:t>
            </a:r>
          </a:p>
          <a:p>
            <a:pPr marL="895243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</a:rPr>
              <a:t>Even if, definitional Questions addressed only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No Comparative Questions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No Peer Assessment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No Text Summarization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Existing Research – English Language Dependant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Existing Research – Sans Subjective Evaluation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Existing Hybrid Approaches – Accuracy Questionable?</a:t>
            </a:r>
            <a:endParaRPr lang="en-US" sz="2000" dirty="0">
              <a:latin typeface="Calibri" pitchFamily="34" charset="0"/>
            </a:endParaRPr>
          </a:p>
          <a:p>
            <a:pPr marL="895243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751060" cy="990600"/>
          </a:xfrm>
        </p:spPr>
        <p:txBody>
          <a:bodyPr/>
          <a:lstStyle/>
          <a:p>
            <a:r>
              <a:rPr lang="en-US" b="1" dirty="0"/>
              <a:t>Problem Identification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1447800"/>
            <a:ext cx="10210800" cy="3581400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</a:rPr>
              <a:t>Requirement of a Technique to reduce teacher’s burden by proposing Autonomous Assessment of Comparative Question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751060" cy="990600"/>
          </a:xfrm>
        </p:spPr>
        <p:txBody>
          <a:bodyPr/>
          <a:lstStyle/>
          <a:p>
            <a:r>
              <a:rPr lang="en-US" b="1" dirty="0"/>
              <a:t>Objectives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1447800"/>
            <a:ext cx="10210800" cy="3581400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Proposal of hybrid Approach for Autonomous Assessment of Domain Specific Comparatives Questions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</a:rPr>
              <a:t>Objective Evaluation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</a:rPr>
              <a:t>Subjective Evaluation</a:t>
            </a:r>
            <a:endParaRPr lang="en-US" sz="2600" dirty="0">
              <a:latin typeface="Calibri" pitchFamily="34" charset="0"/>
            </a:endParaRPr>
          </a:p>
          <a:p>
            <a:pPr marL="895243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9751060" cy="990600"/>
          </a:xfrm>
        </p:spPr>
        <p:txBody>
          <a:bodyPr/>
          <a:lstStyle/>
          <a:p>
            <a:r>
              <a:rPr lang="en-US" b="1" dirty="0"/>
              <a:t>Significance of Study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1447800"/>
            <a:ext cx="10210800" cy="35814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</a:rPr>
              <a:t>Reduce Workload of Teachers</a:t>
            </a:r>
          </a:p>
          <a:p>
            <a:pPr marL="895243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Calibri" pitchFamily="34" charset="0"/>
              </a:rPr>
              <a:t>Student’s performance enhanced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600" dirty="0">
              <a:latin typeface="Calibri" pitchFamily="34" charset="0"/>
            </a:endParaRPr>
          </a:p>
          <a:p>
            <a:pPr marL="895243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28600"/>
            <a:ext cx="975106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Literature Review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211" y="1447800"/>
            <a:ext cx="11885613" cy="48768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3812" y="990600"/>
          <a:ext cx="10287000" cy="501012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2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Author &amp; Year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Domain Specific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English Language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Subjective Evaluation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Comparative Questions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Peer Assessment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Text Summarization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Hybrid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Approach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Results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74395" algn="ctr"/>
                        </a:tabLst>
                      </a:pPr>
                      <a:r>
                        <a:rPr lang="en-US" sz="1000" dirty="0" err="1"/>
                        <a:t>Kayan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Moharreri</a:t>
                      </a:r>
                      <a:r>
                        <a:rPr lang="en-US" sz="1000" dirty="0"/>
                        <a:t> et al. (2014)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217170" algn="l"/>
                        </a:tabLst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Calibri"/>
                          <a:ea typeface="Times New Roman"/>
                          <a:cs typeface="Times New Roman"/>
                        </a:rPr>
                        <a:t>X</a:t>
                      </a: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 err="1"/>
                        <a:t>EvoGrader</a:t>
                      </a:r>
                      <a:r>
                        <a:rPr lang="en-US" sz="1000" dirty="0"/>
                        <a:t> Tool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Kappa Coefficient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Unigram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60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/>
                        <a:t>Ou</a:t>
                      </a:r>
                      <a:r>
                        <a:rPr lang="en-US" sz="1000" dirty="0"/>
                        <a:t> Lydia Liu et al. (2016)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 algn="ctr" defTabSz="1218987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>
                          <a:tab pos="217170" algn="l"/>
                          <a:tab pos="540385" algn="l"/>
                        </a:tabLst>
                        <a:defRPr/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Calibri"/>
                          <a:ea typeface="Times New Roman"/>
                          <a:cs typeface="Times New Roman"/>
                        </a:rPr>
                        <a:t>X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C-Rater-ML Tool – Support Vector Regression for prediction of score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/>
                        <a:t>Evaluation</a:t>
                      </a:r>
                      <a:r>
                        <a:rPr lang="en-US" sz="1000" dirty="0"/>
                        <a:t>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Quadratic Weighted Kappa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Pearson Product-Moment Correlation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/>
                        <a:t>Md. Monjurul Islam et al. (2012)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N-gram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Cosine Similarity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Generalized LSA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0.89-0.95 accuracy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Standard Deviation 0.22</a:t>
                      </a:r>
                      <a:endParaRPr lang="en-US" sz="1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/>
                        <a:t>Young-Bum Kim et al. (2010)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Transform </a:t>
                      </a:r>
                      <a:r>
                        <a:rPr lang="en-US" sz="1000" dirty="0" err="1"/>
                        <a:t>WordNet</a:t>
                      </a:r>
                      <a:r>
                        <a:rPr lang="en-US" sz="1000" dirty="0"/>
                        <a:t> to Hierarchal Structure</a:t>
                      </a: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/>
                        <a:t>LSA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2743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3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Ruth </a:t>
                      </a:r>
                      <a:r>
                        <a:rPr lang="en-US" sz="1000" dirty="0" err="1"/>
                        <a:t>Ema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Febrita</a:t>
                      </a:r>
                      <a:r>
                        <a:rPr lang="en-US" sz="1000" dirty="0"/>
                        <a:t> et al. (2016)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000" kern="1200">
                          <a:sym typeface="Wingdings"/>
                        </a:rPr>
                        <a:t></a:t>
                      </a:r>
                      <a:endParaRPr lang="en-US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0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000" kern="1200" dirty="0">
                          <a:sym typeface="Wingdings"/>
                        </a:rPr>
                        <a:t>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/>
                        <a:t>WordNet as lexical Database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/>
                        <a:t>LSA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67" marR="57467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Accuracy 54.92%</a:t>
                      </a:r>
                      <a:endParaRPr lang="en-US" sz="1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7467" marR="5746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1428412" cy="50292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6903" y="4544978"/>
            <a:ext cx="9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Student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1015" y="1295403"/>
            <a:ext cx="1090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Teacher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5400000" flipH="1" flipV="1">
            <a:off x="831576" y="3908342"/>
            <a:ext cx="403051" cy="304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1920901" y="2865700"/>
            <a:ext cx="1929897" cy="10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r>
              <a:rPr lang="en-US" sz="1100" b="1" u="sng" dirty="0">
                <a:latin typeface="Arial" pitchFamily="34" charset="0"/>
                <a:cs typeface="Arial" pitchFamily="34" charset="0"/>
              </a:rPr>
              <a:t>PRE PROCESSING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(Stop Word Removal, Stemming &amp; Tokenization)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61718" y="2717178"/>
            <a:ext cx="121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Notes (N)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77147" y="3201353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Solution (S)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141430" y="3611250"/>
            <a:ext cx="14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Quiz (Q)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192808" y="2286000"/>
            <a:ext cx="4469236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AUTONOMOUS ASSESSMENT</a:t>
            </a:r>
          </a:p>
          <a:p>
            <a:pPr algn="ctr"/>
            <a:endParaRPr lang="en-US" sz="1200" b="1" u="sng" dirty="0"/>
          </a:p>
          <a:p>
            <a:pPr algn="ctr"/>
            <a:endParaRPr lang="en-US" sz="1100" b="1" u="sng" dirty="0"/>
          </a:p>
          <a:p>
            <a:pPr algn="ctr"/>
            <a:endParaRPr lang="en-US" sz="1200" b="1" u="sng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244194" y="2549300"/>
            <a:ext cx="71101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Quiz-Quiz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005397" y="2549300"/>
            <a:ext cx="135774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Quiz-Solution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27426" y="2549300"/>
            <a:ext cx="116746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Quiz-Notes</a:t>
            </a:r>
            <a:endParaRPr lang="en-US" sz="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92808" y="3302653"/>
            <a:ext cx="1726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Peer Assessment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375626" y="3001700"/>
            <a:ext cx="19298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MARKING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Mean of Similarity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Peer  Assessment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Derive Formula  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                = X (scalar value)</a:t>
            </a:r>
          </a:p>
          <a:p>
            <a:r>
              <a:rPr lang="en-US" sz="900" b="1" dirty="0">
                <a:latin typeface="Arial" pitchFamily="34" charset="0"/>
                <a:cs typeface="Arial" pitchFamily="34" charset="0"/>
              </a:rPr>
              <a:t>  Range: 1-10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   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547913" y="1958050"/>
            <a:ext cx="1523603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OUTPUT </a:t>
            </a:r>
          </a:p>
          <a:p>
            <a:pPr algn="ctr"/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1000" dirty="0"/>
              <a:t>(Scalar Value)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790610" y="518900"/>
            <a:ext cx="3148780" cy="105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EVALUATION</a:t>
            </a: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9961801" y="1184355"/>
            <a:ext cx="795931" cy="1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790610" y="751400"/>
            <a:ext cx="3148780" cy="2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836898" y="867153"/>
            <a:ext cx="192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SUBJECTIVE:-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Expert involve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Error Rate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60501" y="753300"/>
            <a:ext cx="1828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OBJECTIVE:-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Precision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Recall</a:t>
            </a:r>
          </a:p>
          <a:p>
            <a:pPr>
              <a:buFont typeface="Wingdings" pitchFamily="2" charset="2"/>
              <a:buChar char="Ø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F-Measure</a:t>
            </a:r>
          </a:p>
        </p:txBody>
      </p:sp>
      <p:grpSp>
        <p:nvGrpSpPr>
          <p:cNvPr id="2" name="Group 107"/>
          <p:cNvGrpSpPr/>
          <p:nvPr/>
        </p:nvGrpSpPr>
        <p:grpSpPr>
          <a:xfrm>
            <a:off x="4623496" y="1544254"/>
            <a:ext cx="812588" cy="520899"/>
            <a:chOff x="4001950" y="5004100"/>
            <a:chExt cx="1159400" cy="965525"/>
          </a:xfrm>
        </p:grpSpPr>
        <p:sp>
          <p:nvSpPr>
            <p:cNvPr id="128" name="Flowchart: Connector 127"/>
            <p:cNvSpPr/>
            <p:nvPr/>
          </p:nvSpPr>
          <p:spPr>
            <a:xfrm>
              <a:off x="4679075" y="5004100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43231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4001950" y="574102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4932750" y="53667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4599975" y="5671575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28" idx="3"/>
              <a:endCxn id="129" idx="7"/>
            </p:cNvCxnSpPr>
            <p:nvPr/>
          </p:nvCxnSpPr>
          <p:spPr>
            <a:xfrm rot="5400000">
              <a:off x="4514898" y="5202597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4157998" y="5551772"/>
              <a:ext cx="201031" cy="194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29" idx="5"/>
              <a:endCxn id="132" idx="1"/>
            </p:cNvCxnSpPr>
            <p:nvPr/>
          </p:nvCxnSpPr>
          <p:spPr>
            <a:xfrm rot="16200000" flipH="1">
              <a:off x="4504284" y="5575884"/>
              <a:ext cx="143156" cy="115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28" idx="5"/>
              <a:endCxn id="131" idx="1"/>
            </p:cNvCxnSpPr>
            <p:nvPr/>
          </p:nvCxnSpPr>
          <p:spPr>
            <a:xfrm rot="16200000" flipH="1">
              <a:off x="4819697" y="5253721"/>
              <a:ext cx="201031" cy="92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5484971" y="1676401"/>
            <a:ext cx="1929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Domain Specific Taxonomy</a:t>
            </a:r>
          </a:p>
        </p:txBody>
      </p:sp>
      <p:grpSp>
        <p:nvGrpSpPr>
          <p:cNvPr id="4" name="Group 67"/>
          <p:cNvGrpSpPr/>
          <p:nvPr/>
        </p:nvGrpSpPr>
        <p:grpSpPr>
          <a:xfrm>
            <a:off x="1126309" y="3605501"/>
            <a:ext cx="453848" cy="297075"/>
            <a:chOff x="304800" y="304800"/>
            <a:chExt cx="762000" cy="685800"/>
          </a:xfrm>
        </p:grpSpPr>
        <p:sp>
          <p:nvSpPr>
            <p:cNvPr id="69" name="Rectangle 6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661740" y="2556050"/>
            <a:ext cx="92445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Quiz-TS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6" name="Picture 2" descr="D:\shah - Dec 2016\FURC\IRTs research\student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69" y="4316375"/>
            <a:ext cx="711015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D:\shah - Dec 2016\FURC\IRTs research\teacher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736" y="1143000"/>
            <a:ext cx="926549" cy="666500"/>
          </a:xfrm>
          <a:prstGeom prst="rect">
            <a:avLst/>
          </a:prstGeom>
          <a:noFill/>
        </p:spPr>
      </p:pic>
      <p:sp>
        <p:nvSpPr>
          <p:cNvPr id="95" name="Rectangle 94"/>
          <p:cNvSpPr/>
          <p:nvPr/>
        </p:nvSpPr>
        <p:spPr>
          <a:xfrm>
            <a:off x="4192808" y="3657600"/>
            <a:ext cx="4469236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endParaRPr lang="en-US" sz="1100" b="1" u="sng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u="sng" dirty="0">
                <a:latin typeface="Arial" pitchFamily="34" charset="0"/>
                <a:cs typeface="Arial" pitchFamily="34" charset="0"/>
              </a:rPr>
              <a:t>TEXT SUMMARIZATION (TS)</a:t>
            </a:r>
          </a:p>
          <a:p>
            <a:pPr algn="ctr"/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(Text Summarization of Solution and Notes yielding Summary for further comparison with quiz as a hybrid approach)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94412" y="3327726"/>
            <a:ext cx="223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Similarity Assessment</a:t>
            </a:r>
          </a:p>
        </p:txBody>
      </p:sp>
      <p:sp>
        <p:nvSpPr>
          <p:cNvPr id="120" name="Left Bracket 119"/>
          <p:cNvSpPr/>
          <p:nvPr/>
        </p:nvSpPr>
        <p:spPr>
          <a:xfrm rot="16200000">
            <a:off x="4551981" y="2696157"/>
            <a:ext cx="76250" cy="62743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 rot="16200000">
            <a:off x="6750614" y="1238146"/>
            <a:ext cx="76200" cy="354351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rot="16200000" flipV="1">
            <a:off x="4479378" y="3193454"/>
            <a:ext cx="229394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7180642" y="3215221"/>
            <a:ext cx="274103" cy="1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139"/>
          <p:cNvGrpSpPr/>
          <p:nvPr/>
        </p:nvGrpSpPr>
        <p:grpSpPr>
          <a:xfrm>
            <a:off x="1082587" y="3237028"/>
            <a:ext cx="453848" cy="297075"/>
            <a:chOff x="304800" y="304800"/>
            <a:chExt cx="762000" cy="685800"/>
          </a:xfrm>
        </p:grpSpPr>
        <p:sp>
          <p:nvSpPr>
            <p:cNvPr id="141" name="Rectangle 140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145"/>
          <p:cNvGrpSpPr/>
          <p:nvPr/>
        </p:nvGrpSpPr>
        <p:grpSpPr>
          <a:xfrm>
            <a:off x="1038865" y="2833828"/>
            <a:ext cx="453848" cy="297075"/>
            <a:chOff x="304800" y="304800"/>
            <a:chExt cx="762000" cy="685800"/>
          </a:xfrm>
        </p:grpSpPr>
        <p:sp>
          <p:nvSpPr>
            <p:cNvPr id="149" name="Rectangle 148"/>
            <p:cNvSpPr/>
            <p:nvPr/>
          </p:nvSpPr>
          <p:spPr>
            <a:xfrm>
              <a:off x="304800" y="3048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57200" y="4572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09600" y="609600"/>
              <a:ext cx="457200" cy="381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ight Arrow 151"/>
          <p:cNvSpPr/>
          <p:nvPr/>
        </p:nvSpPr>
        <p:spPr>
          <a:xfrm>
            <a:off x="1569891" y="29718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>
            <a:off x="1587886" y="337885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Arrow 153"/>
          <p:cNvSpPr/>
          <p:nvPr/>
        </p:nvSpPr>
        <p:spPr>
          <a:xfrm>
            <a:off x="1621312" y="3751175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/>
          <p:nvPr/>
        </p:nvCxnSpPr>
        <p:spPr>
          <a:xfrm rot="5400000">
            <a:off x="1244143" y="1752726"/>
            <a:ext cx="1066801" cy="91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>
            <a:off x="1079011" y="2120994"/>
            <a:ext cx="1600200" cy="71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16200000" flipH="1">
            <a:off x="5421458" y="1949891"/>
            <a:ext cx="228600" cy="304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3859794" y="3124200"/>
            <a:ext cx="304721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3862362" y="3704877"/>
            <a:ext cx="302155" cy="181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8664610" y="3720300"/>
            <a:ext cx="680156" cy="16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ight Arrow 190"/>
          <p:cNvSpPr/>
          <p:nvPr/>
        </p:nvSpPr>
        <p:spPr>
          <a:xfrm>
            <a:off x="8667175" y="3178200"/>
            <a:ext cx="677590" cy="174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10258929" y="2609125"/>
            <a:ext cx="203147" cy="3511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Up Arrow 192"/>
          <p:cNvSpPr/>
          <p:nvPr/>
        </p:nvSpPr>
        <p:spPr>
          <a:xfrm>
            <a:off x="10261496" y="1600202"/>
            <a:ext cx="200581" cy="3317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2742487" y="1143000"/>
            <a:ext cx="58912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3212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Methodology and Model</a:t>
            </a:r>
            <a:endParaRPr lang="en-US" dirty="0"/>
          </a:p>
        </p:txBody>
      </p:sp>
      <p:pic>
        <p:nvPicPr>
          <p:cNvPr id="68" name="Picture 2" descr="C:\Users\welcome\Desktop\New folder (2)\hqdefault.jpg"/>
          <p:cNvPicPr>
            <a:picLocks noChangeAspect="1" noChangeArrowheads="1"/>
          </p:cNvPicPr>
          <p:nvPr/>
        </p:nvPicPr>
        <p:blipFill>
          <a:blip r:embed="rId4" cstate="print"/>
          <a:srcRect l="8696" r="6522" b="13043"/>
          <a:stretch>
            <a:fillRect/>
          </a:stretch>
        </p:blipFill>
        <p:spPr bwMode="auto">
          <a:xfrm>
            <a:off x="9489284" y="3733800"/>
            <a:ext cx="424650" cy="22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S102787942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955</Words>
  <Application>Microsoft Office PowerPoint</Application>
  <PresentationFormat>Custom</PresentationFormat>
  <Paragraphs>997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Constantia</vt:lpstr>
      <vt:lpstr>Symbol</vt:lpstr>
      <vt:lpstr>Wingdings</vt:lpstr>
      <vt:lpstr>TS102787942</vt:lpstr>
      <vt:lpstr>Office Theme</vt:lpstr>
      <vt:lpstr>Hybrid Approach for Autonomous Assessment of Domain Specific Comparative Questions</vt:lpstr>
      <vt:lpstr>Outline </vt:lpstr>
      <vt:lpstr>Introduction</vt:lpstr>
      <vt:lpstr>Background/ Knowledge Gap</vt:lpstr>
      <vt:lpstr>Problem Identification</vt:lpstr>
      <vt:lpstr>Objectives</vt:lpstr>
      <vt:lpstr>Significance of Study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2013-12-04T12:28:01Z</dcterms:created>
  <dcterms:modified xsi:type="dcterms:W3CDTF">2022-05-24T04:28:02Z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