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84" r:id="rId1"/>
    <p:sldMasterId id="2147483709" r:id="rId2"/>
  </p:sldMasterIdLst>
  <p:notesMasterIdLst>
    <p:notesMasterId r:id="rId7"/>
  </p:notesMasterIdLst>
  <p:sldIdLst>
    <p:sldId id="372" r:id="rId3"/>
    <p:sldId id="371" r:id="rId4"/>
    <p:sldId id="368" r:id="rId5"/>
    <p:sldId id="37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2" autoAdjust="0"/>
    <p:restoredTop sz="94467" autoAdjust="0"/>
  </p:normalViewPr>
  <p:slideViewPr>
    <p:cSldViewPr>
      <p:cViewPr>
        <p:scale>
          <a:sx n="75" d="100"/>
          <a:sy n="75" d="100"/>
        </p:scale>
        <p:origin x="-2112" y="-4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5FE2F-E4DE-4E13-9A6B-F592BB3BE655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31BF6-578E-4116-95EE-717BB4B4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90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31731" indent="-281435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25741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576037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26333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476630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26926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377222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27518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5589C41-1751-42E4-9A5F-AE268E8B50D1}" type="slidenum">
              <a:rPr lang="en-US" altLang="en-US" smtClean="0">
                <a:latin typeface="Times New Roman" pitchFamily="18" charset="0"/>
              </a:rPr>
              <a:pPr/>
              <a:t>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8D67-C38E-47C3-AA2D-C766215C7426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678F177-C9BB-4101-88E1-6C6D3FA48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8D67-C38E-47C3-AA2D-C766215C7426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F177-C9BB-4101-88E1-6C6D3FA48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8D67-C38E-47C3-AA2D-C766215C7426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F177-C9BB-4101-88E1-6C6D3FA48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81642215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48AB05-1E03-473D-80FC-7ECD11B4D9C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649963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970FDB-EC09-41B7-A27C-AC1CAF75BF9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116700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9D6FF-F47F-4698-996D-CC6AE9314B1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18501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71BBD-C4E2-4B49-BEA4-33B54DF605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63656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A09951-D906-4667-8C7A-30B7F50D5FF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400741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F2FF6-D486-448A-9E05-E454E532A0F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847843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46849-BE83-43EB-8D93-E3CE1A94C72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140910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8D67-C38E-47C3-AA2D-C766215C7426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F177-C9BB-4101-88E1-6C6D3FA48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438C0-9E51-43E3-AAA2-430BB30FF7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514909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1B740B-BB28-440D-AA96-95089A83E48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946202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381000"/>
            <a:ext cx="21145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1912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24D13-07C5-4C2B-8D26-DD339117D84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903692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133CE-250B-49AD-BD47-CB2C58101FC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662597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A41D9-7C8C-4FDF-BFF0-462EC3E464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122065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04800" y="40005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10D0B7-F233-46A1-A2C8-D75D7C3F4E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463909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FB7C2-5B65-4ED0-B294-CB259B50F42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650296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8D55-D5DF-4EB1-B96C-394C5A65085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544989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04800" y="381000"/>
            <a:ext cx="8458200" cy="609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4B26D-FBD2-4331-BC95-5145F9BE460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798342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84582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000500"/>
            <a:ext cx="84582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25C56-5502-4C7D-927D-853BB5C574A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824316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8D67-C38E-47C3-AA2D-C766215C7426}" type="datetimeFigureOut">
              <a:rPr lang="en-US" smtClean="0"/>
              <a:t>11/5/19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78F177-C9BB-4101-88E1-6C6D3FA48F4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8D67-C38E-47C3-AA2D-C766215C7426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F177-C9BB-4101-88E1-6C6D3FA48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8D67-C38E-47C3-AA2D-C766215C7426}" type="datetimeFigureOut">
              <a:rPr lang="en-US" smtClean="0"/>
              <a:t>11/5/19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F177-C9BB-4101-88E1-6C6D3FA48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8D67-C38E-47C3-AA2D-C766215C7426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F177-C9BB-4101-88E1-6C6D3FA48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8D67-C38E-47C3-AA2D-C766215C7426}" type="datetimeFigureOut">
              <a:rPr lang="en-US" smtClean="0"/>
              <a:t>11/5/19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F177-C9BB-4101-88E1-6C6D3FA48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8D67-C38E-47C3-AA2D-C766215C7426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F177-C9BB-4101-88E1-6C6D3FA48F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8D67-C38E-47C3-AA2D-C766215C7426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678F177-C9BB-4101-88E1-6C6D3FA48F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53B8D67-C38E-47C3-AA2D-C766215C7426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678F177-C9BB-4101-88E1-6C6D3FA48F4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6"/>
          <p:cNvSpPr>
            <a:spLocks noChangeArrowheads="1"/>
          </p:cNvSpPr>
          <p:nvPr/>
        </p:nvSpPr>
        <p:spPr bwMode="gray">
          <a:xfrm>
            <a:off x="304800" y="1066800"/>
            <a:ext cx="8410575" cy="46038"/>
          </a:xfrm>
          <a:prstGeom prst="rect">
            <a:avLst/>
          </a:prstGeom>
          <a:gradFill rotWithShape="1">
            <a:gsLst>
              <a:gs pos="0">
                <a:srgbClr val="00CE98">
                  <a:alpha val="50000"/>
                </a:srgbClr>
              </a:gs>
              <a:gs pos="100000">
                <a:srgbClr val="8FF9E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en-US" altLang="en-US" sz="2400" smtClean="0">
              <a:solidFill>
                <a:srgbClr val="000000"/>
              </a:solidFill>
            </a:endParaRPr>
          </a:p>
        </p:txBody>
      </p:sp>
      <p:sp>
        <p:nvSpPr>
          <p:cNvPr id="1027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4026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458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F77155-B6CD-4A7C-BEE0-7AF423CDA7C4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04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</p:sldLayoutIdLst>
  <p:transition xmlns:p14="http://schemas.microsoft.com/office/powerpoint/2010/main">
    <p:zoom/>
  </p:transition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noor\Desktop\Courses\Fall2019\Bio400\Assignments\Macintosh%20HD:Users:noor:Desktop:Courses:Fall2019:Bio400:Assignments:data.docx!OLE_LINK2" TargetMode="External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noor\Desktop\Courses\Fall2019\Bio400\Assignments\Macintosh%20HD:Users:noor:Desktop:Courses:Fall2019:Bio400:Assignments:data.docx!OLE_LINK1" TargetMode="External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Microsoft_Excel_97_-_2004_Worksheet1.xls"/><Relationship Id="rId6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984170"/>
              </p:ext>
            </p:extLst>
          </p:nvPr>
        </p:nvGraphicFramePr>
        <p:xfrm>
          <a:off x="225149" y="381000"/>
          <a:ext cx="8690251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Document" r:id="rId3" imgW="5854700" imgH="3644900" progId="Word.Document.12">
                  <p:link updateAutomatic="1"/>
                </p:oleObj>
              </mc:Choice>
              <mc:Fallback>
                <p:oleObj name="Document" r:id="rId3" imgW="5854700" imgH="36449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5149" y="381000"/>
                        <a:ext cx="8690251" cy="541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301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38200"/>
            <a:ext cx="7162800" cy="1371600"/>
          </a:xfrm>
        </p:spPr>
        <p:txBody>
          <a:bodyPr>
            <a:normAutofit/>
          </a:bodyPr>
          <a:lstStyle/>
          <a:p>
            <a:r>
              <a:rPr lang="en-US" b="1" cap="none" dirty="0" smtClean="0"/>
              <a:t>Data With Unknown Class</a:t>
            </a:r>
            <a:r>
              <a:rPr lang="en-US" cap="none" dirty="0" smtClean="0"/>
              <a:t/>
            </a:r>
            <a:br>
              <a:rPr lang="en-US" cap="none" dirty="0" smtClean="0"/>
            </a:br>
            <a:endParaRPr lang="en-US" cap="none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614092"/>
              </p:ext>
            </p:extLst>
          </p:nvPr>
        </p:nvGraphicFramePr>
        <p:xfrm>
          <a:off x="875196" y="2895600"/>
          <a:ext cx="7583004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3" imgW="5626100" imgH="1168400" progId="Word.Document.12">
                  <p:link updateAutomatic="1"/>
                </p:oleObj>
              </mc:Choice>
              <mc:Fallback>
                <p:oleObj name="Document" r:id="rId3" imgW="5626100" imgH="11684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196" y="2895600"/>
                        <a:ext cx="7583004" cy="157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663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305799" cy="1295400"/>
          </a:xfrm>
        </p:spPr>
        <p:txBody>
          <a:bodyPr>
            <a:noAutofit/>
          </a:bodyPr>
          <a:lstStyle/>
          <a:p>
            <a:pPr algn="ctr"/>
            <a:r>
              <a:rPr lang="en-US" sz="3200" cap="none" dirty="0" smtClean="0"/>
              <a:t>Decision Tree</a:t>
            </a:r>
          </a:p>
        </p:txBody>
      </p: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1466850" y="1828800"/>
            <a:ext cx="6305550" cy="3810000"/>
            <a:chOff x="768" y="1152"/>
            <a:chExt cx="3972" cy="2400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387" y="1152"/>
              <a:ext cx="475" cy="296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itchFamily="18" charset="0"/>
                </a:rPr>
                <a:t>age?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2245" y="1766"/>
              <a:ext cx="7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itchFamily="18" charset="0"/>
                </a:rPr>
                <a:t>overcast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229" y="2342"/>
              <a:ext cx="763" cy="296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itchFamily="18" charset="0"/>
                </a:rPr>
                <a:t>student?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3432" y="2342"/>
              <a:ext cx="1140" cy="296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itchFamily="18" charset="0"/>
                </a:rPr>
                <a:t>credit rating?</a:t>
              </a: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H="1">
              <a:off x="1619" y="1462"/>
              <a:ext cx="625" cy="8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H="1">
              <a:off x="2622" y="1491"/>
              <a:ext cx="1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2928" y="1440"/>
              <a:ext cx="1051" cy="8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1513" y="1730"/>
              <a:ext cx="534" cy="29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en-US" sz="2400" b="1">
                  <a:latin typeface="Times New Roman" pitchFamily="18" charset="0"/>
                </a:rPr>
                <a:t>&lt;=30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3364" y="1804"/>
              <a:ext cx="417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en-US" sz="2400" b="1">
                  <a:latin typeface="Times New Roman" pitchFamily="18" charset="0"/>
                </a:rPr>
                <a:t>&gt;40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H="1">
              <a:off x="960" y="2640"/>
              <a:ext cx="528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1728" y="2640"/>
              <a:ext cx="48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 flipH="1">
              <a:off x="3360" y="2640"/>
              <a:ext cx="48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4128" y="2640"/>
              <a:ext cx="432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2623" y="2029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>
              <a:off x="768" y="3264"/>
              <a:ext cx="308" cy="28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itchFamily="18" charset="0"/>
                </a:rPr>
                <a:t>no</a:t>
              </a: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auto">
            <a:xfrm>
              <a:off x="2028" y="3264"/>
              <a:ext cx="372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22" name="Rectangle 28"/>
            <p:cNvSpPr>
              <a:spLocks noChangeArrowheads="1"/>
            </p:cNvSpPr>
            <p:nvPr/>
          </p:nvSpPr>
          <p:spPr bwMode="auto">
            <a:xfrm>
              <a:off x="4368" y="3216"/>
              <a:ext cx="372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23" name="Rectangle 29"/>
            <p:cNvSpPr>
              <a:spLocks noChangeArrowheads="1"/>
            </p:cNvSpPr>
            <p:nvPr/>
          </p:nvSpPr>
          <p:spPr bwMode="auto">
            <a:xfrm>
              <a:off x="2437" y="2344"/>
              <a:ext cx="372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24" name="Rectangle 30"/>
            <p:cNvSpPr>
              <a:spLocks noChangeArrowheads="1"/>
            </p:cNvSpPr>
            <p:nvPr/>
          </p:nvSpPr>
          <p:spPr bwMode="auto">
            <a:xfrm>
              <a:off x="2256" y="1824"/>
              <a:ext cx="672" cy="19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en-US" sz="2000" b="1">
                  <a:latin typeface="Times New Roman" pitchFamily="18" charset="0"/>
                </a:rPr>
                <a:t>31..40</a:t>
              </a: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25" name="Rectangle 62"/>
            <p:cNvSpPr>
              <a:spLocks noChangeArrowheads="1"/>
            </p:cNvSpPr>
            <p:nvPr/>
          </p:nvSpPr>
          <p:spPr bwMode="auto">
            <a:xfrm rot="-143156">
              <a:off x="3168" y="3216"/>
              <a:ext cx="308" cy="28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itchFamily="18" charset="0"/>
                </a:rPr>
                <a:t>no</a:t>
              </a:r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4176" y="2784"/>
              <a:ext cx="382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itchFamily="18" charset="0"/>
                </a:rPr>
                <a:t>fair</a:t>
              </a:r>
            </a:p>
          </p:txBody>
        </p:sp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3072" y="2784"/>
              <a:ext cx="807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en-US" sz="2400" dirty="0">
                  <a:latin typeface="Times New Roman" pitchFamily="18" charset="0"/>
                </a:rPr>
                <a:t>excellent</a:t>
              </a:r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1872" y="2832"/>
              <a:ext cx="372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auto">
            <a:xfrm>
              <a:off x="960" y="2832"/>
              <a:ext cx="432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itchFamily="18" charset="0"/>
                </a:rPr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212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A0D5C46-09D4-49B0-8E79-277142C76571}" type="slidenum">
              <a:rPr lang="en-US" altLang="en-US" smtClean="0"/>
              <a:pPr eaLnBrk="1" hangingPunct="1"/>
              <a:t>4</a:t>
            </a:fld>
            <a:endParaRPr lang="en-US" altLang="en-US" smtClean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6868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P(C</a:t>
            </a:r>
            <a:r>
              <a:rPr lang="en-US" altLang="en-US" sz="2000" baseline="-25000" dirty="0" smtClean="0"/>
              <a:t>i</a:t>
            </a:r>
            <a:r>
              <a:rPr lang="en-US" altLang="en-US" sz="2000" dirty="0" smtClean="0"/>
              <a:t>):    P(</a:t>
            </a:r>
            <a:r>
              <a:rPr lang="en-US" altLang="en-US" sz="2000" dirty="0" err="1" smtClean="0"/>
              <a:t>buys_computer</a:t>
            </a:r>
            <a:r>
              <a:rPr lang="en-US" altLang="en-US" sz="2000" dirty="0" smtClean="0"/>
              <a:t> = “yes”)  = 9/14 = 0.643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smtClean="0"/>
              <a:t>                   P(</a:t>
            </a:r>
            <a:r>
              <a:rPr lang="en-US" altLang="en-US" sz="2000" dirty="0" err="1" smtClean="0"/>
              <a:t>buys_computer</a:t>
            </a:r>
            <a:r>
              <a:rPr lang="en-US" altLang="en-US" sz="2000" dirty="0" smtClean="0"/>
              <a:t> = “no”) = 5/14= 0.357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Compute P(</a:t>
            </a:r>
            <a:r>
              <a:rPr lang="en-US" altLang="en-US" sz="2000" dirty="0" err="1" smtClean="0"/>
              <a:t>X|C</a:t>
            </a:r>
            <a:r>
              <a:rPr lang="en-US" altLang="en-US" sz="2000" baseline="-25000" dirty="0" err="1" smtClean="0"/>
              <a:t>i</a:t>
            </a:r>
            <a:r>
              <a:rPr lang="en-US" altLang="en-US" sz="2000" dirty="0" smtClean="0"/>
              <a:t>) for each class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smtClean="0"/>
              <a:t>     P(age = “&lt;=30” | </a:t>
            </a:r>
            <a:r>
              <a:rPr lang="en-US" altLang="en-US" sz="2000" dirty="0" err="1" smtClean="0"/>
              <a:t>buys_computer</a:t>
            </a:r>
            <a:r>
              <a:rPr lang="en-US" altLang="en-US" sz="2000" dirty="0" smtClean="0"/>
              <a:t> = “yes”)  = 2/9 = 0.222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smtClean="0"/>
              <a:t>     P(age = “&lt;= 30” | </a:t>
            </a:r>
            <a:r>
              <a:rPr lang="en-US" altLang="en-US" sz="2000" dirty="0" err="1" smtClean="0"/>
              <a:t>buys_computer</a:t>
            </a:r>
            <a:r>
              <a:rPr lang="en-US" altLang="en-US" sz="2000" dirty="0" smtClean="0"/>
              <a:t> = “no”) = 3/5 = 0.6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smtClean="0"/>
              <a:t>     P(income = “medium” | </a:t>
            </a:r>
            <a:r>
              <a:rPr lang="en-US" altLang="en-US" sz="2000" dirty="0" err="1" smtClean="0"/>
              <a:t>buys_computer</a:t>
            </a:r>
            <a:r>
              <a:rPr lang="en-US" altLang="en-US" sz="2000" dirty="0" smtClean="0"/>
              <a:t> = “yes”) = 4/9 = 0.444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smtClean="0"/>
              <a:t>     P(income = “medium” | </a:t>
            </a:r>
            <a:r>
              <a:rPr lang="en-US" altLang="en-US" sz="2000" dirty="0" err="1" smtClean="0"/>
              <a:t>buys_computer</a:t>
            </a:r>
            <a:r>
              <a:rPr lang="en-US" altLang="en-US" sz="2000" dirty="0" smtClean="0"/>
              <a:t> = “no”) = 2/5 = 0.4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smtClean="0"/>
              <a:t>     P(student = “yes” | </a:t>
            </a:r>
            <a:r>
              <a:rPr lang="en-US" altLang="en-US" sz="2000" dirty="0" err="1" smtClean="0"/>
              <a:t>buys_computer</a:t>
            </a:r>
            <a:r>
              <a:rPr lang="en-US" altLang="en-US" sz="2000" dirty="0" smtClean="0"/>
              <a:t> = “yes) = 6/9 = 0.667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smtClean="0"/>
              <a:t>     P(student = “yes” | </a:t>
            </a:r>
            <a:r>
              <a:rPr lang="en-US" altLang="en-US" sz="2000" dirty="0" err="1" smtClean="0"/>
              <a:t>buys_computer</a:t>
            </a:r>
            <a:r>
              <a:rPr lang="en-US" altLang="en-US" sz="2000" dirty="0" smtClean="0"/>
              <a:t> = “no”) = 1/5 = 0.2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smtClean="0"/>
              <a:t>     P(</a:t>
            </a:r>
            <a:r>
              <a:rPr lang="en-US" altLang="en-US" sz="2000" dirty="0" err="1" smtClean="0"/>
              <a:t>credit_rating</a:t>
            </a:r>
            <a:r>
              <a:rPr lang="en-US" altLang="en-US" sz="2000" dirty="0" smtClean="0"/>
              <a:t> = “fair” | </a:t>
            </a:r>
            <a:r>
              <a:rPr lang="en-US" altLang="en-US" sz="2000" dirty="0" err="1" smtClean="0"/>
              <a:t>buys_computer</a:t>
            </a:r>
            <a:r>
              <a:rPr lang="en-US" altLang="en-US" sz="2000" dirty="0" smtClean="0"/>
              <a:t> = “yes”) = 6/9 = 0.667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smtClean="0"/>
              <a:t>     P(</a:t>
            </a:r>
            <a:r>
              <a:rPr lang="en-US" altLang="en-US" sz="2000" dirty="0" err="1" smtClean="0"/>
              <a:t>credit_rating</a:t>
            </a:r>
            <a:r>
              <a:rPr lang="en-US" altLang="en-US" sz="2000" dirty="0" smtClean="0"/>
              <a:t> = “fair” | </a:t>
            </a:r>
            <a:r>
              <a:rPr lang="en-US" altLang="en-US" sz="2000" dirty="0" err="1" smtClean="0"/>
              <a:t>buys_computer</a:t>
            </a:r>
            <a:r>
              <a:rPr lang="en-US" altLang="en-US" sz="2000" dirty="0" smtClean="0"/>
              <a:t> = “no”) = 2/5 = 0.4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 smtClean="0"/>
              <a:t> X = (age &lt;= 30 , income = medium, student = yes, </a:t>
            </a:r>
            <a:r>
              <a:rPr lang="en-US" altLang="en-US" sz="2000" b="1" dirty="0" err="1" smtClean="0"/>
              <a:t>credit_rating</a:t>
            </a:r>
            <a:r>
              <a:rPr lang="en-US" altLang="en-US" sz="2000" b="1" dirty="0" smtClean="0"/>
              <a:t> = fair)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smtClean="0"/>
              <a:t> </a:t>
            </a:r>
            <a:r>
              <a:rPr lang="en-US" altLang="en-US" sz="2000" b="1" dirty="0" smtClean="0"/>
              <a:t>P(</a:t>
            </a:r>
            <a:r>
              <a:rPr lang="en-US" altLang="en-US" sz="2000" b="1" dirty="0" err="1" smtClean="0"/>
              <a:t>X|C</a:t>
            </a:r>
            <a:r>
              <a:rPr lang="en-US" altLang="en-US" sz="2000" b="1" baseline="-25000" dirty="0" err="1" smtClean="0"/>
              <a:t>i</a:t>
            </a:r>
            <a:r>
              <a:rPr lang="en-US" altLang="en-US" sz="2000" b="1" dirty="0" smtClean="0"/>
              <a:t>) :</a:t>
            </a:r>
            <a:r>
              <a:rPr lang="en-US" altLang="en-US" sz="2000" dirty="0" smtClean="0"/>
              <a:t> P(</a:t>
            </a:r>
            <a:r>
              <a:rPr lang="en-US" altLang="en-US" sz="2000" dirty="0" err="1" smtClean="0"/>
              <a:t>X|buys_computer</a:t>
            </a:r>
            <a:r>
              <a:rPr lang="en-US" altLang="en-US" sz="2000" dirty="0" smtClean="0"/>
              <a:t> = “yes”) = 0.222 x 0.444 x 0.667 x 0.667 = 0.044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smtClean="0"/>
              <a:t>                P(</a:t>
            </a:r>
            <a:r>
              <a:rPr lang="en-US" altLang="en-US" sz="2000" dirty="0" err="1" smtClean="0"/>
              <a:t>X|buys_computer</a:t>
            </a:r>
            <a:r>
              <a:rPr lang="en-US" altLang="en-US" sz="2000" dirty="0" smtClean="0"/>
              <a:t> = “no”) = 0.6 x 0.4 x 0.2 x 0.4 = 0.019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 smtClean="0"/>
              <a:t>P(</a:t>
            </a:r>
            <a:r>
              <a:rPr lang="en-US" altLang="en-US" sz="2000" b="1" dirty="0" err="1" smtClean="0"/>
              <a:t>X|C</a:t>
            </a:r>
            <a:r>
              <a:rPr lang="en-US" altLang="en-US" sz="2000" b="1" baseline="-25000" dirty="0" err="1" smtClean="0"/>
              <a:t>i</a:t>
            </a:r>
            <a:r>
              <a:rPr lang="en-US" altLang="en-US" sz="2000" b="1" dirty="0" smtClean="0"/>
              <a:t>)*P(C</a:t>
            </a:r>
            <a:r>
              <a:rPr lang="en-US" altLang="en-US" sz="2000" b="1" baseline="-25000" dirty="0" smtClean="0"/>
              <a:t>i</a:t>
            </a:r>
            <a:r>
              <a:rPr lang="en-US" altLang="en-US" sz="2000" b="1" dirty="0" smtClean="0"/>
              <a:t>) : </a:t>
            </a:r>
            <a:r>
              <a:rPr lang="en-US" altLang="en-US" sz="2000" dirty="0" smtClean="0"/>
              <a:t>P(</a:t>
            </a:r>
            <a:r>
              <a:rPr lang="en-US" altLang="en-US" sz="2000" dirty="0" err="1" smtClean="0"/>
              <a:t>X|buys_computer</a:t>
            </a:r>
            <a:r>
              <a:rPr lang="en-US" altLang="en-US" sz="2000" dirty="0" smtClean="0"/>
              <a:t> = “yes”) * P(</a:t>
            </a:r>
            <a:r>
              <a:rPr lang="en-US" altLang="en-US" sz="2000" dirty="0" err="1" smtClean="0"/>
              <a:t>buys_computer</a:t>
            </a:r>
            <a:r>
              <a:rPr lang="en-US" altLang="en-US" sz="2000" dirty="0" smtClean="0"/>
              <a:t> = “yes”) = 0.028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 smtClean="0"/>
              <a:t>		             </a:t>
            </a:r>
            <a:r>
              <a:rPr lang="en-US" altLang="en-US" sz="2000" dirty="0" smtClean="0"/>
              <a:t>P(</a:t>
            </a:r>
            <a:r>
              <a:rPr lang="en-US" altLang="en-US" sz="2000" dirty="0" err="1" smtClean="0"/>
              <a:t>X|buys_computer</a:t>
            </a:r>
            <a:r>
              <a:rPr lang="en-US" altLang="en-US" sz="2000" dirty="0" smtClean="0"/>
              <a:t> = “no”) * P(</a:t>
            </a:r>
            <a:r>
              <a:rPr lang="en-US" altLang="en-US" sz="2000" dirty="0" err="1" smtClean="0"/>
              <a:t>buys_computer</a:t>
            </a:r>
            <a:r>
              <a:rPr lang="en-US" altLang="en-US" sz="2000" dirty="0" smtClean="0"/>
              <a:t> = “no”) = 0.007</a:t>
            </a:r>
            <a:endParaRPr lang="en-US" altLang="en-US" sz="2000" b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 smtClean="0"/>
              <a:t>Therefore,  X belongs to class (“</a:t>
            </a:r>
            <a:r>
              <a:rPr lang="en-US" altLang="en-US" sz="2000" b="1" dirty="0" err="1" smtClean="0"/>
              <a:t>buys_computer</a:t>
            </a:r>
            <a:r>
              <a:rPr lang="en-US" altLang="en-US" sz="2000" b="1" dirty="0" smtClean="0"/>
              <a:t> = yes”)	</a:t>
            </a:r>
            <a:r>
              <a:rPr lang="en-US" altLang="en-US" sz="1800" b="1" dirty="0" smtClean="0"/>
              <a:t>	</a:t>
            </a:r>
          </a:p>
        </p:txBody>
      </p:sp>
      <p:graphicFrame>
        <p:nvGraphicFramePr>
          <p:cNvPr id="39941" name="Object 1"/>
          <p:cNvGraphicFramePr>
            <a:graphicFrameLocks/>
          </p:cNvGraphicFramePr>
          <p:nvPr/>
        </p:nvGraphicFramePr>
        <p:xfrm>
          <a:off x="7062788" y="762000"/>
          <a:ext cx="2062162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Worksheet" r:id="rId5" imgW="4324438" imgH="4457652" progId="Excel.Sheet.8">
                  <p:embed/>
                </p:oleObj>
              </mc:Choice>
              <mc:Fallback>
                <p:oleObj name="Worksheet" r:id="rId5" imgW="4324438" imgH="4457652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2788" y="762000"/>
                        <a:ext cx="2062162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228600" y="76200"/>
            <a:ext cx="8305799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cap="none" dirty="0" smtClean="0">
                <a:solidFill>
                  <a:srgbClr val="D1282E"/>
                </a:solidFill>
                <a:latin typeface="Arial Black"/>
              </a:rPr>
              <a:t>Naïve Bayes: an example</a:t>
            </a:r>
            <a:endParaRPr kumimoji="0" lang="en-US" sz="3200" b="0" i="0" u="none" strike="noStrike" kern="1200" cap="none" spc="-60" normalizeH="0" baseline="0" noProof="0" dirty="0" smtClean="0">
              <a:ln>
                <a:noFill/>
              </a:ln>
              <a:solidFill>
                <a:srgbClr val="D1282E"/>
              </a:solidFill>
              <a:effectLst/>
              <a:uLnTx/>
              <a:uFillTx/>
              <a:latin typeface="Arial Black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155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5741</TotalTime>
  <Words>357</Words>
  <Application>Microsoft Macintosh PowerPoint</Application>
  <PresentationFormat>On-screen Show (4:3)</PresentationFormat>
  <Paragraphs>38</Paragraphs>
  <Slides>4</Slides>
  <Notes>1</Notes>
  <HiddenSlides>0</HiddenSlides>
  <MMClips>0</MMClips>
  <ScaleCrop>false</ScaleCrop>
  <HeadingPairs>
    <vt:vector size="8" baseType="variant">
      <vt:variant>
        <vt:lpstr>Theme</vt:lpstr>
      </vt:variant>
      <vt:variant>
        <vt:i4>2</vt:i4>
      </vt:variant>
      <vt:variant>
        <vt:lpstr>Links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Essential</vt:lpstr>
      <vt:lpstr>Blends</vt:lpstr>
      <vt:lpstr>\\localhost\Users\noor\Desktop\Courses\Fall2019\Bio400\Assignments\Macintosh HD:Users:noor:Desktop:Courses:Fall2019:Bio400:Assignments:data.docx!OLE_LINK1</vt:lpstr>
      <vt:lpstr>\\localhost\Users\noor\Desktop\Courses\Fall2019\Bio400\Assignments\Macintosh HD:Users:noor:Desktop:Courses:Fall2019:Bio400:Assignments:data.docx!OLE_LINK2</vt:lpstr>
      <vt:lpstr>Worksheet</vt:lpstr>
      <vt:lpstr>PowerPoint Presentation</vt:lpstr>
      <vt:lpstr>Data With Unknown Class </vt:lpstr>
      <vt:lpstr>Decision Tree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tandem mass spectrometry database search program using monte Carlo approach</dc:title>
  <dc:creator>Nadeem</dc:creator>
  <cp:lastModifiedBy>Malik Nadeem  Akhtar</cp:lastModifiedBy>
  <cp:revision>810</cp:revision>
  <dcterms:created xsi:type="dcterms:W3CDTF">2013-11-15T00:02:26Z</dcterms:created>
  <dcterms:modified xsi:type="dcterms:W3CDTF">2019-11-05T06:58:27Z</dcterms:modified>
</cp:coreProperties>
</file>