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12/10/2023</a:t>
            </a:fld>
            <a:endParaRPr lang="en-US" dirty="0"/>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964747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12/10/2023</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213813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12/10/2023</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6710750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12/10/2023</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598695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12/10/2023</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101517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12/10/2023</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826756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12/10/2023</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624003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12/10/2023</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02622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12/10/2023</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845082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12/10/2023</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814133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12/10/2023</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081180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12/10/2023</a:t>
            </a:fld>
            <a:endParaRPr lang="en-US" sz="1000"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dirty="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10662337"/>
      </p:ext>
    </p:extLst>
  </p:cSld>
  <p:clrMap bg1="lt1" tx1="dk1" bg2="lt2" tx2="dk2" accent1="accent1" accent2="accent2" accent3="accent3" accent4="accent4" accent5="accent5" accent6="accent6" hlink="hlink" folHlink="folHlink"/>
  <p:sldLayoutIdLst>
    <p:sldLayoutId id="2147483793" r:id="rId1"/>
    <p:sldLayoutId id="2147483794" r:id="rId2"/>
    <p:sldLayoutId id="2147483795" r:id="rId3"/>
    <p:sldLayoutId id="2147483796" r:id="rId4"/>
    <p:sldLayoutId id="2147483797" r:id="rId5"/>
    <p:sldLayoutId id="2147483798" r:id="rId6"/>
    <p:sldLayoutId id="2147483799" r:id="rId7"/>
    <p:sldLayoutId id="2147483790" r:id="rId8"/>
    <p:sldLayoutId id="2147483791" r:id="rId9"/>
    <p:sldLayoutId id="2147483792" r:id="rId10"/>
    <p:sldLayoutId id="2147483800"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coursera.org/articles/scrum-roles-and-responsibilities#Development%20Team" TargetMode="External"/><Relationship Id="rId2" Type="http://schemas.openxmlformats.org/officeDocument/2006/relationships/hyperlink" Target="https://resources.github.com/software-development/what-is-sdlc/" TargetMode="External"/><Relationship Id="rId1" Type="http://schemas.openxmlformats.org/officeDocument/2006/relationships/slideLayout" Target="../slideLayouts/slideLayout1.xml"/><Relationship Id="rId5" Type="http://schemas.openxmlformats.org/officeDocument/2006/relationships/hyperlink" Target="https://www.productplan.com/learn/agile-vs-waterfall/" TargetMode="External"/><Relationship Id="rId4" Type="http://schemas.openxmlformats.org/officeDocument/2006/relationships/hyperlink" Target="https://www.float.com/resources/agile-vs-waterfal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1D7050A3-B1DE-4865-BAE7-B35015408F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50401EF1-C054-4118-87E7-1621168ADB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5" name="Title 4">
            <a:extLst>
              <a:ext uri="{FF2B5EF4-FFF2-40B4-BE49-F238E27FC236}">
                <a16:creationId xmlns:a16="http://schemas.microsoft.com/office/drawing/2014/main" id="{D4FCC7E2-B214-C600-DE26-5EEC5A59E936}"/>
              </a:ext>
            </a:extLst>
          </p:cNvPr>
          <p:cNvSpPr>
            <a:spLocks noGrp="1"/>
          </p:cNvSpPr>
          <p:nvPr>
            <p:ph type="ctrTitle"/>
          </p:nvPr>
        </p:nvSpPr>
        <p:spPr>
          <a:xfrm>
            <a:off x="423556" y="334868"/>
            <a:ext cx="5047488" cy="758195"/>
          </a:xfrm>
        </p:spPr>
        <p:txBody>
          <a:bodyPr>
            <a:normAutofit/>
          </a:bodyPr>
          <a:lstStyle/>
          <a:p>
            <a:pPr algn="l"/>
            <a:r>
              <a:rPr lang="en-US" sz="2200" dirty="0">
                <a:solidFill>
                  <a:srgbClr val="111111"/>
                </a:solidFill>
                <a:latin typeface="Times New Roman" panose="02020603050405020304" pitchFamily="18" charset="0"/>
                <a:cs typeface="Times New Roman" panose="02020603050405020304" pitchFamily="18" charset="0"/>
              </a:rPr>
              <a:t>A</a:t>
            </a:r>
            <a:r>
              <a:rPr lang="en-US" sz="2200" b="0" i="0" dirty="0">
                <a:solidFill>
                  <a:srgbClr val="111111"/>
                </a:solidFill>
                <a:effectLst/>
                <a:latin typeface="Times New Roman" panose="02020603050405020304" pitchFamily="18" charset="0"/>
                <a:cs typeface="Times New Roman" panose="02020603050405020304" pitchFamily="18" charset="0"/>
              </a:rPr>
              <a:t> Scrum-agile team typically consists of three key roles:</a:t>
            </a:r>
            <a:endParaRPr lang="en-US" sz="2200" dirty="0">
              <a:latin typeface="Times New Roman" panose="02020603050405020304" pitchFamily="18" charset="0"/>
              <a:cs typeface="Times New Roman" panose="02020603050405020304" pitchFamily="18" charset="0"/>
            </a:endParaRPr>
          </a:p>
        </p:txBody>
      </p:sp>
      <p:sp>
        <p:nvSpPr>
          <p:cNvPr id="6" name="Subtitle 5">
            <a:extLst>
              <a:ext uri="{FF2B5EF4-FFF2-40B4-BE49-F238E27FC236}">
                <a16:creationId xmlns:a16="http://schemas.microsoft.com/office/drawing/2014/main" id="{D08EBDDC-9047-9163-F7EE-B372AA5E72DC}"/>
              </a:ext>
            </a:extLst>
          </p:cNvPr>
          <p:cNvSpPr>
            <a:spLocks noGrp="1"/>
          </p:cNvSpPr>
          <p:nvPr>
            <p:ph type="subTitle" idx="1"/>
          </p:nvPr>
        </p:nvSpPr>
        <p:spPr>
          <a:xfrm>
            <a:off x="423556" y="1669720"/>
            <a:ext cx="5047488" cy="4853411"/>
          </a:xfrm>
        </p:spPr>
        <p:txBody>
          <a:bodyPr>
            <a:normAutofit/>
          </a:bodyPr>
          <a:lstStyle/>
          <a:p>
            <a:pPr algn="l"/>
            <a:r>
              <a:rPr lang="en-US" sz="2000" b="1" u="sng" dirty="0">
                <a:latin typeface="Times New Roman" panose="02020603050405020304" pitchFamily="18" charset="0"/>
                <a:cs typeface="Times New Roman" panose="02020603050405020304" pitchFamily="18" charset="0"/>
              </a:rPr>
              <a:t>Scrum Master</a:t>
            </a:r>
            <a:r>
              <a:rPr lang="en-US" sz="2000" b="1"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The Scrum Master ensures the team is operating effectively within the Scrum framework. They facilitate daily Scrum meetings, lead sprint planning meetings, conduct retrospective reviews, and manage obstacles that arise for the team.</a:t>
            </a:r>
          </a:p>
          <a:p>
            <a:pPr algn="l"/>
            <a:endParaRPr lang="en-US" sz="1400" dirty="0">
              <a:latin typeface="Times New Roman" panose="02020603050405020304" pitchFamily="18" charset="0"/>
              <a:cs typeface="Times New Roman" panose="02020603050405020304" pitchFamily="18" charset="0"/>
            </a:endParaRPr>
          </a:p>
          <a:p>
            <a:pPr algn="l"/>
            <a:r>
              <a:rPr lang="en-US" sz="2000" b="1" u="sng" dirty="0">
                <a:latin typeface="Times New Roman" panose="02020603050405020304" pitchFamily="18" charset="0"/>
                <a:cs typeface="Times New Roman" panose="02020603050405020304" pitchFamily="18" charset="0"/>
              </a:rPr>
              <a:t>Product Owner</a:t>
            </a:r>
            <a:r>
              <a:rPr lang="en-US" sz="1400" dirty="0">
                <a:latin typeface="Times New Roman" panose="02020603050405020304" pitchFamily="18" charset="0"/>
                <a:cs typeface="Times New Roman" panose="02020603050405020304" pitchFamily="18" charset="0"/>
              </a:rPr>
              <a:t>: The Product Owner ensures the Scrum team aligns with the overall product goals. They understand the business needs of the product, like customer expectations and market trends. They manage the product backlog by ordering work by priority.</a:t>
            </a:r>
          </a:p>
          <a:p>
            <a:pPr algn="l"/>
            <a:endParaRPr lang="en-US" sz="1400" dirty="0">
              <a:latin typeface="Times New Roman" panose="02020603050405020304" pitchFamily="18" charset="0"/>
              <a:cs typeface="Times New Roman" panose="02020603050405020304" pitchFamily="18" charset="0"/>
            </a:endParaRPr>
          </a:p>
          <a:p>
            <a:pPr algn="l"/>
            <a:r>
              <a:rPr lang="en-US" sz="2000" b="1" u="sng" dirty="0">
                <a:latin typeface="Times New Roman" panose="02020603050405020304" pitchFamily="18" charset="0"/>
                <a:cs typeface="Times New Roman" panose="02020603050405020304" pitchFamily="18" charset="0"/>
              </a:rPr>
              <a:t>Development team</a:t>
            </a:r>
            <a:r>
              <a:rPr lang="en-US" sz="1400" dirty="0">
                <a:latin typeface="Times New Roman" panose="02020603050405020304" pitchFamily="18" charset="0"/>
                <a:cs typeface="Times New Roman" panose="02020603050405020304" pitchFamily="18" charset="0"/>
              </a:rPr>
              <a:t>: A development team is composed of professionals who do the hands-on work of completing the tasks in a Scrum sprint. This means development team members can be computer engineers, designers, writers, data analysts, or any other role needed to reach sprint goals.</a:t>
            </a:r>
          </a:p>
          <a:p>
            <a:pPr algn="l"/>
            <a:endParaRPr lang="en-US" dirty="0"/>
          </a:p>
        </p:txBody>
      </p:sp>
      <p:grpSp>
        <p:nvGrpSpPr>
          <p:cNvPr id="39" name="decorative circles">
            <a:extLst>
              <a:ext uri="{FF2B5EF4-FFF2-40B4-BE49-F238E27FC236}">
                <a16:creationId xmlns:a16="http://schemas.microsoft.com/office/drawing/2014/main" id="{499E7689-E646-4066-9AD0-62F46B462A3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08627" y="289695"/>
            <a:ext cx="5228154" cy="5966848"/>
            <a:chOff x="6008627" y="289695"/>
            <a:chExt cx="5228154" cy="5966848"/>
          </a:xfrm>
        </p:grpSpPr>
        <p:sp>
          <p:nvSpPr>
            <p:cNvPr id="40" name="Oval 39">
              <a:extLst>
                <a:ext uri="{FF2B5EF4-FFF2-40B4-BE49-F238E27FC236}">
                  <a16:creationId xmlns:a16="http://schemas.microsoft.com/office/drawing/2014/main" id="{8AFEBC98-1CAB-474C-8458-BEB70D8FBE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3605" y="289695"/>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3C1741FF-E9EA-44E7-90AD-0009B23D9A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387281"/>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441A188E-5A43-4269-BD7A-89A6C8F391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08627" y="5790102"/>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1D6BB9FB-66A8-4DC7-BE6D-04F08DFF13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70340" y="674287"/>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09D76882-E899-4E4C-8818-FDEA473A7A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08627" y="5407667"/>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7" descr="A colorful squares and lines&#10;&#10;Description automatically generated">
            <a:extLst>
              <a:ext uri="{FF2B5EF4-FFF2-40B4-BE49-F238E27FC236}">
                <a16:creationId xmlns:a16="http://schemas.microsoft.com/office/drawing/2014/main" id="{B10C5F62-0C98-AA80-2DDE-7435610EBE7F}"/>
              </a:ext>
            </a:extLst>
          </p:cNvPr>
          <p:cNvPicPr>
            <a:picLocks noChangeAspect="1"/>
          </p:cNvPicPr>
          <p:nvPr/>
        </p:nvPicPr>
        <p:blipFill rotWithShape="1">
          <a:blip r:embed="rId2"/>
          <a:srcRect l="12435" r="15888"/>
          <a:stretch/>
        </p:blipFill>
        <p:spPr>
          <a:xfrm>
            <a:off x="6475068" y="1214970"/>
            <a:ext cx="5716932" cy="5643030"/>
          </a:xfrm>
          <a:custGeom>
            <a:avLst/>
            <a:gdLst/>
            <a:ahLst/>
            <a:cxnLst/>
            <a:rect l="l" t="t" r="r" b="b"/>
            <a:pathLst>
              <a:path w="5716932" h="5643030">
                <a:moveTo>
                  <a:pt x="3371933" y="0"/>
                </a:moveTo>
                <a:cubicBezTo>
                  <a:pt x="4186675" y="0"/>
                  <a:pt x="4933927" y="288960"/>
                  <a:pt x="5516795" y="769986"/>
                </a:cubicBezTo>
                <a:lnTo>
                  <a:pt x="5716932" y="951882"/>
                </a:lnTo>
                <a:lnTo>
                  <a:pt x="5716932" y="5643030"/>
                </a:lnTo>
                <a:lnTo>
                  <a:pt x="884716" y="5643030"/>
                </a:lnTo>
                <a:lnTo>
                  <a:pt x="769986" y="5516796"/>
                </a:lnTo>
                <a:cubicBezTo>
                  <a:pt x="288960" y="4933927"/>
                  <a:pt x="0" y="4186675"/>
                  <a:pt x="0" y="3371933"/>
                </a:cubicBezTo>
                <a:cubicBezTo>
                  <a:pt x="0" y="1509666"/>
                  <a:pt x="1509666" y="0"/>
                  <a:pt x="3371933" y="0"/>
                </a:cubicBezTo>
                <a:close/>
              </a:path>
            </a:pathLst>
          </a:custGeom>
        </p:spPr>
      </p:pic>
    </p:spTree>
    <p:extLst>
      <p:ext uri="{BB962C8B-B14F-4D97-AF65-F5344CB8AC3E}">
        <p14:creationId xmlns:p14="http://schemas.microsoft.com/office/powerpoint/2010/main" val="40467339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94530-C394-3830-B423-DB531A4CE113}"/>
              </a:ext>
            </a:extLst>
          </p:cNvPr>
          <p:cNvSpPr>
            <a:spLocks noGrp="1"/>
          </p:cNvSpPr>
          <p:nvPr>
            <p:ph type="title"/>
          </p:nvPr>
        </p:nvSpPr>
        <p:spPr>
          <a:xfrm>
            <a:off x="475890" y="822325"/>
            <a:ext cx="11240219" cy="1273894"/>
          </a:xfrm>
        </p:spPr>
        <p:txBody>
          <a:bodyPr>
            <a:normAutofit/>
          </a:bodyPr>
          <a:lstStyle/>
          <a:p>
            <a:r>
              <a:rPr lang="en-US" sz="2800" b="1" i="0" dirty="0">
                <a:solidFill>
                  <a:srgbClr val="111111"/>
                </a:solidFill>
                <a:effectLst/>
                <a:latin typeface="Times New Roman" panose="02020603050405020304" pitchFamily="18" charset="0"/>
                <a:cs typeface="Times New Roman" panose="02020603050405020304" pitchFamily="18" charset="0"/>
              </a:rPr>
              <a:t>Software Development Life Cycle (SDLC) is divided into several phases</a:t>
            </a:r>
            <a:r>
              <a:rPr lang="en-US" sz="2400" b="1" i="0" dirty="0">
                <a:solidFill>
                  <a:srgbClr val="111111"/>
                </a:solidFill>
                <a:effectLst/>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0E157A3-1B28-FDAE-2729-1F381A1CCF72}"/>
              </a:ext>
            </a:extLst>
          </p:cNvPr>
          <p:cNvSpPr>
            <a:spLocks noGrp="1"/>
          </p:cNvSpPr>
          <p:nvPr>
            <p:ph idx="1"/>
          </p:nvPr>
        </p:nvSpPr>
        <p:spPr>
          <a:xfrm>
            <a:off x="777240" y="2096219"/>
            <a:ext cx="10659110" cy="3821502"/>
          </a:xfrm>
        </p:spPr>
        <p:txBody>
          <a:bodyPr/>
          <a:lstStyle/>
          <a:p>
            <a:r>
              <a:rPr lang="en-US" b="1" i="0" dirty="0">
                <a:solidFill>
                  <a:srgbClr val="111111"/>
                </a:solidFill>
                <a:effectLst/>
                <a:latin typeface="Times New Roman" panose="02020603050405020304" pitchFamily="18" charset="0"/>
                <a:cs typeface="Times New Roman" panose="02020603050405020304" pitchFamily="18" charset="0"/>
              </a:rPr>
              <a:t>Concept:</a:t>
            </a:r>
            <a:r>
              <a:rPr lang="en-US" b="0" i="0" dirty="0">
                <a:solidFill>
                  <a:srgbClr val="111111"/>
                </a:solidFill>
                <a:effectLst/>
                <a:latin typeface="Times New Roman" panose="02020603050405020304" pitchFamily="18" charset="0"/>
                <a:cs typeface="Times New Roman" panose="02020603050405020304" pitchFamily="18" charset="0"/>
              </a:rPr>
              <a:t> This is the initial phase where the idea for the software is conceived.</a:t>
            </a:r>
          </a:p>
          <a:p>
            <a:r>
              <a:rPr lang="en-US" b="1" dirty="0">
                <a:latin typeface="Times New Roman" panose="02020603050405020304" pitchFamily="18" charset="0"/>
                <a:cs typeface="Times New Roman" panose="02020603050405020304" pitchFamily="18" charset="0"/>
              </a:rPr>
              <a:t>Inception: </a:t>
            </a:r>
            <a:r>
              <a:rPr lang="en-US" dirty="0">
                <a:latin typeface="Times New Roman" panose="02020603050405020304" pitchFamily="18" charset="0"/>
                <a:cs typeface="Times New Roman" panose="02020603050405020304" pitchFamily="18" charset="0"/>
              </a:rPr>
              <a:t>In this phase, business analysts work with stakeholders to determine and document the software requirements.</a:t>
            </a:r>
          </a:p>
          <a:p>
            <a:r>
              <a:rPr lang="en-US" b="1" dirty="0">
                <a:latin typeface="Times New Roman" panose="02020603050405020304" pitchFamily="18" charset="0"/>
                <a:cs typeface="Times New Roman" panose="02020603050405020304" pitchFamily="18" charset="0"/>
              </a:rPr>
              <a:t>Development: </a:t>
            </a:r>
            <a:r>
              <a:rPr lang="en-US" dirty="0">
                <a:latin typeface="Times New Roman" panose="02020603050405020304" pitchFamily="18" charset="0"/>
                <a:cs typeface="Times New Roman" panose="02020603050405020304" pitchFamily="18" charset="0"/>
              </a:rPr>
              <a:t>This phase involves translating the requirements into a software solution and creating a high-level design. Developers build the software based on the system design. Agile SDLC breaks a larger project down into smaller cycles and/or sprints.</a:t>
            </a:r>
          </a:p>
          <a:p>
            <a:r>
              <a:rPr lang="en-US" b="1" dirty="0">
                <a:latin typeface="Times New Roman" panose="02020603050405020304" pitchFamily="18" charset="0"/>
                <a:cs typeface="Times New Roman" panose="02020603050405020304" pitchFamily="18" charset="0"/>
              </a:rPr>
              <a:t>Testing:</a:t>
            </a:r>
            <a:r>
              <a:rPr lang="en-US" dirty="0">
                <a:latin typeface="Times New Roman" panose="02020603050405020304" pitchFamily="18" charset="0"/>
                <a:cs typeface="Times New Roman" panose="02020603050405020304" pitchFamily="18" charset="0"/>
              </a:rPr>
              <a:t> The software is tested for bugs and defects and to make sure that it meets the requirements</a:t>
            </a:r>
            <a:r>
              <a:rPr lang="en-US" b="0" i="0" dirty="0">
                <a:solidFill>
                  <a:srgbClr val="111111"/>
                </a:solidFill>
                <a:effectLst/>
                <a:latin typeface="Times New Roman" panose="02020603050405020304" pitchFamily="18" charset="0"/>
                <a:cs typeface="Times New Roman" panose="02020603050405020304" pitchFamily="18" charset="0"/>
              </a:rPr>
              <a:t>.</a:t>
            </a:r>
          </a:p>
          <a:p>
            <a:r>
              <a:rPr lang="en-US" b="1" dirty="0">
                <a:latin typeface="Times New Roman" panose="02020603050405020304" pitchFamily="18" charset="0"/>
                <a:cs typeface="Times New Roman" panose="02020603050405020304" pitchFamily="18" charset="0"/>
              </a:rPr>
              <a:t>Deployment:</a:t>
            </a:r>
            <a:r>
              <a:rPr lang="en-US" dirty="0">
                <a:latin typeface="Times New Roman" panose="02020603050405020304" pitchFamily="18" charset="0"/>
                <a:cs typeface="Times New Roman" panose="02020603050405020304" pitchFamily="18" charset="0"/>
              </a:rPr>
              <a:t> The software is released to the production environment where it is installed on the target systems and made available to users.</a:t>
            </a:r>
          </a:p>
          <a:p>
            <a:r>
              <a:rPr lang="en-US" b="1" dirty="0">
                <a:latin typeface="Times New Roman" panose="02020603050405020304" pitchFamily="18" charset="0"/>
                <a:cs typeface="Times New Roman" panose="02020603050405020304" pitchFamily="18" charset="0"/>
              </a:rPr>
              <a:t>Maintenance: </a:t>
            </a:r>
            <a:r>
              <a:rPr lang="en-US" dirty="0">
                <a:latin typeface="Times New Roman" panose="02020603050405020304" pitchFamily="18" charset="0"/>
                <a:cs typeface="Times New Roman" panose="02020603050405020304" pitchFamily="18" charset="0"/>
              </a:rPr>
              <a:t>This ongoing process includes training and supporting users, enhancing the software, monitoring performance, and fixing any bugs or security issues.</a:t>
            </a:r>
          </a:p>
        </p:txBody>
      </p:sp>
    </p:spTree>
    <p:extLst>
      <p:ext uri="{BB962C8B-B14F-4D97-AF65-F5344CB8AC3E}">
        <p14:creationId xmlns:p14="http://schemas.microsoft.com/office/powerpoint/2010/main" val="41153954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82E9C-1770-2082-9183-7DA083676915}"/>
              </a:ext>
            </a:extLst>
          </p:cNvPr>
          <p:cNvSpPr>
            <a:spLocks noGrp="1"/>
          </p:cNvSpPr>
          <p:nvPr>
            <p:ph type="ctrTitle"/>
          </p:nvPr>
        </p:nvSpPr>
        <p:spPr>
          <a:xfrm>
            <a:off x="1524000" y="819508"/>
            <a:ext cx="9144000" cy="4908431"/>
          </a:xfrm>
        </p:spPr>
        <p:txBody>
          <a:bodyPr anchor="t">
            <a:normAutofit fontScale="90000"/>
          </a:bodyPr>
          <a:lstStyle/>
          <a:p>
            <a:pPr algn="l"/>
            <a:r>
              <a:rPr lang="en-US" sz="3600" dirty="0">
                <a:latin typeface="Times New Roman" panose="02020603050405020304" pitchFamily="18" charset="0"/>
                <a:cs typeface="Times New Roman" panose="02020603050405020304" pitchFamily="18" charset="0"/>
              </a:rPr>
              <a:t>The Waterfall approach compared to Agile approach:</a:t>
            </a:r>
            <a:br>
              <a:rPr lang="en-US" sz="3600" dirty="0">
                <a:latin typeface="Times New Roman" panose="02020603050405020304" pitchFamily="18" charset="0"/>
                <a:cs typeface="Times New Roman" panose="02020603050405020304" pitchFamily="18" charset="0"/>
              </a:rPr>
            </a:br>
            <a:br>
              <a:rPr lang="en-US" sz="36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The information would have been gathered at the beginning of the project. Should any changes occur, this would be difficult to incorporate. </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The design of the project would occur next. If there was any issues that occur later in development or testing. Changing the design of the project would be costly and time consuming.</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During the development phase, if a problem or issue was found while coding this could involve going back to the design phase.</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The testing phase can present problems that lead to significant delays, and could require changes to code, design, or even the initial information. </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Maintenance occurs after the product or project is deployed. This is when problems are discovered and addressed, but because of the structure of the waterfall method. This can be very challenging. </a:t>
            </a: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6389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DBBFB-3211-B6DB-08A4-D9F0F69334B8}"/>
              </a:ext>
            </a:extLst>
          </p:cNvPr>
          <p:cNvSpPr>
            <a:spLocks noGrp="1"/>
          </p:cNvSpPr>
          <p:nvPr>
            <p:ph type="ctrTitle"/>
          </p:nvPr>
        </p:nvSpPr>
        <p:spPr>
          <a:xfrm>
            <a:off x="0" y="285601"/>
            <a:ext cx="11990717" cy="792701"/>
          </a:xfrm>
        </p:spPr>
        <p:txBody>
          <a:bodyPr>
            <a:normAutofit/>
          </a:bodyPr>
          <a:lstStyle/>
          <a:p>
            <a:r>
              <a:rPr lang="en-US" sz="3600" dirty="0">
                <a:latin typeface="Times New Roman" panose="02020603050405020304" pitchFamily="18" charset="0"/>
                <a:cs typeface="Times New Roman" panose="02020603050405020304" pitchFamily="18" charset="0"/>
              </a:rPr>
              <a:t>Choosing between Waterfall approach and Agile approach:</a:t>
            </a:r>
          </a:p>
        </p:txBody>
      </p:sp>
      <p:sp>
        <p:nvSpPr>
          <p:cNvPr id="3" name="Subtitle 2">
            <a:extLst>
              <a:ext uri="{FF2B5EF4-FFF2-40B4-BE49-F238E27FC236}">
                <a16:creationId xmlns:a16="http://schemas.microsoft.com/office/drawing/2014/main" id="{F2755EF1-ACEC-33FB-1684-C9635DDC5856}"/>
              </a:ext>
            </a:extLst>
          </p:cNvPr>
          <p:cNvSpPr>
            <a:spLocks noGrp="1"/>
          </p:cNvSpPr>
          <p:nvPr>
            <p:ph type="subTitle" idx="1"/>
          </p:nvPr>
        </p:nvSpPr>
        <p:spPr>
          <a:xfrm>
            <a:off x="1524000" y="1276708"/>
            <a:ext cx="9144000" cy="4737567"/>
          </a:xfrm>
        </p:spPr>
        <p:txBody>
          <a:bodyPr>
            <a:normAutofit/>
          </a:bodyPr>
          <a:lstStyle/>
          <a:p>
            <a:pPr marL="342900" indent="-342900" algn="l">
              <a:buFont typeface="Arial" panose="020B0604020202020204" pitchFamily="34" charset="0"/>
              <a:buChar char="•"/>
            </a:pPr>
            <a:r>
              <a:rPr lang="en-US" sz="1800" b="1" u="sng" dirty="0"/>
              <a:t>Project size</a:t>
            </a:r>
            <a:r>
              <a:rPr lang="en-US" sz="1800" dirty="0"/>
              <a:t>: For smaller projects, an Agile approach can be more suitable because it allows for more flexibility. For large projects with a bit more complexity, the Waterfall approach could provide a better framework.</a:t>
            </a:r>
          </a:p>
          <a:p>
            <a:pPr marL="342900" indent="-342900" algn="l">
              <a:buFont typeface="Arial" panose="020B0604020202020204" pitchFamily="34" charset="0"/>
              <a:buChar char="•"/>
            </a:pPr>
            <a:r>
              <a:rPr lang="en-US" sz="1800" b="1" u="sng" dirty="0"/>
              <a:t>Requirements</a:t>
            </a:r>
            <a:r>
              <a:rPr lang="en-US" sz="1800" dirty="0"/>
              <a:t>: If the requirements are well defined and unlikely to change, the Waterfall approach would be a good choice. If the requirements are more unclear and expect changes, the Agile approach would be a better fit because of its flexibility.</a:t>
            </a:r>
          </a:p>
          <a:p>
            <a:pPr marL="342900" indent="-342900" algn="l">
              <a:buFont typeface="Arial" panose="020B0604020202020204" pitchFamily="34" charset="0"/>
              <a:buChar char="•"/>
            </a:pPr>
            <a:r>
              <a:rPr lang="en-US" sz="1800" b="1" u="sng" dirty="0"/>
              <a:t>Time</a:t>
            </a:r>
            <a:r>
              <a:rPr lang="en-US" sz="1800" b="1" dirty="0"/>
              <a:t>:</a:t>
            </a:r>
            <a:r>
              <a:rPr lang="en-US" sz="1800" dirty="0"/>
              <a:t> The Waterfall approach tends to have a longer delivery approach, where as the Agile approach can provide a quicker delivery because components of the project are broken down into smaller sprints.</a:t>
            </a:r>
          </a:p>
          <a:p>
            <a:pPr marL="342900" indent="-342900" algn="l">
              <a:buFont typeface="Arial" panose="020B0604020202020204" pitchFamily="34" charset="0"/>
              <a:buChar char="•"/>
            </a:pPr>
            <a:r>
              <a:rPr lang="en-US" sz="1800" b="1" u="sng" dirty="0"/>
              <a:t>User Involvement</a:t>
            </a:r>
            <a:r>
              <a:rPr lang="en-US" sz="1800" dirty="0"/>
              <a:t>: If the project is expected to have active communication and involvement with the user, using an Agile approach would help be more beneficial for the project. This is because a Waterfall approach requires less user involvement beyond the requirements. </a:t>
            </a:r>
          </a:p>
          <a:p>
            <a:pPr marL="342900" indent="-342900" algn="l">
              <a:buFont typeface="Arial" panose="020B0604020202020204" pitchFamily="34" charset="0"/>
              <a:buChar char="•"/>
            </a:pPr>
            <a:r>
              <a:rPr lang="en-US" sz="2000" b="1" u="sng" dirty="0"/>
              <a:t>Teamwork</a:t>
            </a:r>
            <a:r>
              <a:rPr lang="en-US" sz="2000" dirty="0"/>
              <a:t>: If a team is more experienced with collaborations and cross functionalities, using an Agile approach would be more beneficial. If a team is more comfortable with a structured linear approach, using a Waterfall approach would be a better fit. </a:t>
            </a:r>
          </a:p>
          <a:p>
            <a:pPr marL="342900" indent="-342900" algn="l">
              <a:buFont typeface="Arial" panose="020B0604020202020204" pitchFamily="34" charset="0"/>
              <a:buChar char="•"/>
            </a:pPr>
            <a:endParaRPr lang="en-US" dirty="0"/>
          </a:p>
        </p:txBody>
      </p:sp>
    </p:spTree>
    <p:extLst>
      <p:ext uri="{BB962C8B-B14F-4D97-AF65-F5344CB8AC3E}">
        <p14:creationId xmlns:p14="http://schemas.microsoft.com/office/powerpoint/2010/main" val="2248797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B5CFB-E0D6-57AC-C0E6-ED65C2E07551}"/>
              </a:ext>
            </a:extLst>
          </p:cNvPr>
          <p:cNvSpPr>
            <a:spLocks noGrp="1"/>
          </p:cNvSpPr>
          <p:nvPr>
            <p:ph type="ctrTitle"/>
          </p:nvPr>
        </p:nvSpPr>
        <p:spPr>
          <a:xfrm>
            <a:off x="1127185" y="721743"/>
            <a:ext cx="9144000" cy="594294"/>
          </a:xfrm>
        </p:spPr>
        <p:txBody>
          <a:bodyPr>
            <a:normAutofit fontScale="90000"/>
          </a:bodyPr>
          <a:lstStyle/>
          <a:p>
            <a:r>
              <a:rPr lang="en-US" dirty="0"/>
              <a:t>Resources:</a:t>
            </a:r>
          </a:p>
        </p:txBody>
      </p:sp>
      <p:sp>
        <p:nvSpPr>
          <p:cNvPr id="3" name="Subtitle 2">
            <a:extLst>
              <a:ext uri="{FF2B5EF4-FFF2-40B4-BE49-F238E27FC236}">
                <a16:creationId xmlns:a16="http://schemas.microsoft.com/office/drawing/2014/main" id="{1D3CB0AE-4AAA-A4D3-7EEF-F433E6B95445}"/>
              </a:ext>
            </a:extLst>
          </p:cNvPr>
          <p:cNvSpPr>
            <a:spLocks noGrp="1"/>
          </p:cNvSpPr>
          <p:nvPr>
            <p:ph type="subTitle" idx="1"/>
          </p:nvPr>
        </p:nvSpPr>
        <p:spPr>
          <a:xfrm>
            <a:off x="1394604" y="1316037"/>
            <a:ext cx="9144000" cy="4308386"/>
          </a:xfrm>
        </p:spPr>
        <p:txBody>
          <a:bodyPr>
            <a:normAutofit/>
          </a:bodyPr>
          <a:lstStyle/>
          <a:p>
            <a:endParaRPr lang="en-US" dirty="0">
              <a:hlinkClick r:id="rId2"/>
            </a:endParaRPr>
          </a:p>
          <a:p>
            <a:r>
              <a:rPr lang="en-US" dirty="0">
                <a:hlinkClick r:id="rId2"/>
              </a:rPr>
              <a:t>https://resources.github.com/software-development/what-is-sdlc/</a:t>
            </a:r>
            <a:endParaRPr lang="en-US" dirty="0"/>
          </a:p>
          <a:p>
            <a:endParaRPr lang="en-US" dirty="0"/>
          </a:p>
          <a:p>
            <a:r>
              <a:rPr lang="en-US" dirty="0">
                <a:hlinkClick r:id="rId3"/>
              </a:rPr>
              <a:t>https://www.coursera.org/articles/scrum-roles-and-responsibilities#Development%20Team</a:t>
            </a:r>
            <a:endParaRPr lang="en-US" dirty="0"/>
          </a:p>
          <a:p>
            <a:endParaRPr lang="en-US" dirty="0"/>
          </a:p>
          <a:p>
            <a:r>
              <a:rPr lang="en-US" dirty="0">
                <a:hlinkClick r:id="rId4"/>
              </a:rPr>
              <a:t>https://www.float.com/resources/agile-vs-waterfall/</a:t>
            </a:r>
            <a:endParaRPr lang="en-US" dirty="0"/>
          </a:p>
          <a:p>
            <a:endParaRPr lang="en-US" dirty="0"/>
          </a:p>
          <a:p>
            <a:r>
              <a:rPr lang="en-US" dirty="0">
                <a:hlinkClick r:id="rId5"/>
              </a:rPr>
              <a:t>https://www.productplan.com/learn/agile-vs-waterfall/</a:t>
            </a:r>
            <a:endParaRPr lang="en-US" dirty="0"/>
          </a:p>
          <a:p>
            <a:endParaRPr lang="en-US" dirty="0"/>
          </a:p>
          <a:p>
            <a:endParaRPr lang="en-US" dirty="0"/>
          </a:p>
        </p:txBody>
      </p:sp>
    </p:spTree>
    <p:extLst>
      <p:ext uri="{BB962C8B-B14F-4D97-AF65-F5344CB8AC3E}">
        <p14:creationId xmlns:p14="http://schemas.microsoft.com/office/powerpoint/2010/main" val="305985695"/>
      </p:ext>
    </p:extLst>
  </p:cSld>
  <p:clrMapOvr>
    <a:masterClrMapping/>
  </p:clrMapOvr>
</p:sld>
</file>

<file path=ppt/theme/theme1.xml><?xml version="1.0" encoding="utf-8"?>
<a:theme xmlns:a="http://schemas.openxmlformats.org/drawingml/2006/main" name="ConfettiVTI">
  <a:themeElements>
    <a:clrScheme name="Custom 30">
      <a:dk1>
        <a:sysClr val="windowText" lastClr="000000"/>
      </a:dk1>
      <a:lt1>
        <a:sysClr val="window" lastClr="FFFFFF"/>
      </a:lt1>
      <a:dk2>
        <a:srgbClr val="420023"/>
      </a:dk2>
      <a:lt2>
        <a:srgbClr val="FDFBF9"/>
      </a:lt2>
      <a:accent1>
        <a:srgbClr val="97446E"/>
      </a:accent1>
      <a:accent2>
        <a:srgbClr val="A40056"/>
      </a:accent2>
      <a:accent3>
        <a:srgbClr val="24BEEE"/>
      </a:accent3>
      <a:accent4>
        <a:srgbClr val="91274F"/>
      </a:accent4>
      <a:accent5>
        <a:srgbClr val="F39E29"/>
      </a:accent5>
      <a:accent6>
        <a:srgbClr val="E87450"/>
      </a:accent6>
      <a:hlink>
        <a:srgbClr val="F55D5D"/>
      </a:hlink>
      <a:folHlink>
        <a:srgbClr val="EA3A60"/>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docProps/app.xml><?xml version="1.0" encoding="utf-8"?>
<Properties xmlns="http://schemas.openxmlformats.org/officeDocument/2006/extended-properties" xmlns:vt="http://schemas.openxmlformats.org/officeDocument/2006/docPropsVTypes">
  <TotalTime>246</TotalTime>
  <Words>749</Words>
  <Application>Microsoft Office PowerPoint</Application>
  <PresentationFormat>Widescreen</PresentationFormat>
  <Paragraphs>29</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Gill Sans Nova</vt:lpstr>
      <vt:lpstr>Times New Roman</vt:lpstr>
      <vt:lpstr>ConfettiVTI</vt:lpstr>
      <vt:lpstr>A Scrum-agile team typically consists of three key roles:</vt:lpstr>
      <vt:lpstr>Software Development Life Cycle (SDLC) is divided into several phases:</vt:lpstr>
      <vt:lpstr>The Waterfall approach compared to Agile approach:  - The information would have been gathered at the beginning of the project. Should any changes occur, this would be difficult to incorporate.   - The design of the project would occur next. If there was any issues that occur later in development or testing. Changing the design of the project would be costly and time consuming.  - During the development phase, if a problem or issue was found while coding this could involve going back to the design phase.  - The testing phase can present problems that lead to significant delays, and could require changes to code, design, or even the initial information.   - Maintenance occurs after the product or project is deployed. This is when problems are discovered and addressed, but because of the structure of the waterfall method. This can be very challenging.    </vt:lpstr>
      <vt:lpstr>Choosing between Waterfall approach and Agile approach:</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Scrum-agile team typically consists of three key roles:</dc:title>
  <dc:creator>Bradley, Anthony</dc:creator>
  <cp:lastModifiedBy>Bradley, Anthony</cp:lastModifiedBy>
  <cp:revision>1</cp:revision>
  <dcterms:created xsi:type="dcterms:W3CDTF">2023-12-10T15:14:45Z</dcterms:created>
  <dcterms:modified xsi:type="dcterms:W3CDTF">2023-12-10T19:20:59Z</dcterms:modified>
</cp:coreProperties>
</file>