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4634301d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4634301d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1903, the Wright Brothers made history by building and flying the first successful powered airplane.  This event propelled us into the aerial age and since then, airplanes have become the most commonly used mode of </a:t>
            </a:r>
            <a:r>
              <a:rPr lang="en"/>
              <a:t>transportation, in the US, </a:t>
            </a:r>
            <a:r>
              <a:rPr lang="en"/>
              <a:t>for long distances.  Aviation and propulsion systems have greatly improved resulting in the aircrafts we have today</a:t>
            </a:r>
            <a:r>
              <a:rPr lang="en"/>
              <a:t>.  Many propulsion engines are available, but gas turbines, specifically, auxiliary power units are superior since they provide energy for aircraft functions other than just propulsion.  These engines require periodic maintenance and are reported to the mechanics and engineers via a diagnostic report.  Proper upkeep is important to prevent maintenance delays and keeps the engine functioning properly to ensure a safe flight.  Our project, sponsored by Honeywell, aims to make this diagnostic report process more efficient by ensuring WiFi access points for operators to upload their reports to a cloud database.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4634301d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4634301d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Harlan Mitchell is a systems technical manager whose team works on Engine Control Unit</a:t>
            </a:r>
            <a:endParaRPr sz="1400"/>
          </a:p>
          <a:p>
            <a:pPr indent="0" lvl="0" marL="457200" rtl="0" algn="l">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highlight>
                  <a:schemeClr val="lt1"/>
                </a:highlight>
              </a:rPr>
              <a:t>Honeywell is the largest producer of gas turbine APUs with over 100,000 APUs produced and 36,000 still in use today.</a:t>
            </a:r>
            <a:endParaRPr sz="1400"/>
          </a:p>
          <a:p>
            <a:pPr indent="-317500" lvl="0" marL="457200" rtl="0" algn="l">
              <a:spcBef>
                <a:spcPts val="1600"/>
              </a:spcBef>
              <a:spcAft>
                <a:spcPts val="0"/>
              </a:spcAft>
              <a:buSzPts val="1400"/>
              <a:buChar char="●"/>
            </a:pPr>
            <a:r>
              <a:rPr lang="en" sz="1400"/>
              <a:t>Honeywell works heavily with aviation, because of this, FAA </a:t>
            </a:r>
            <a:r>
              <a:rPr lang="en" sz="1400"/>
              <a:t>regulations</a:t>
            </a:r>
            <a:r>
              <a:rPr lang="en" sz="1400"/>
              <a:t> are followed for code </a:t>
            </a:r>
            <a:r>
              <a:rPr lang="en" sz="1400"/>
              <a:t>and their workflows are strictly enforced to prevent their engineers from “cutting corners”</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4634301d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4634301d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Currently Honeywell engine operators are required to download and send engine diagnostic data reports once a month.  This process requires a manual port connection using a USB device and a cable, transferring file to USB drive, and sending the file via email.  Not only is this process burdensome and tedious, it also results in a small data set of basic </a:t>
            </a:r>
            <a:r>
              <a:rPr lang="en"/>
              <a:t>maintenance</a:t>
            </a:r>
            <a:r>
              <a:rPr lang="en"/>
              <a:t> information.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Honeywell has developed a connected engine product called CEDAS which allows engines to autonomously upload engine data wirelessly to a cloud.  This product is hosted on a embedded computer location in the aircraft along with a WiFi antenna.  The problem with this is that, if the WiFi connection is spotty or is </a:t>
            </a:r>
            <a:r>
              <a:rPr lang="en"/>
              <a:t>nonexistent</a:t>
            </a:r>
            <a:r>
              <a:rPr lang="en"/>
              <a:t> at a certain location, the diagnostics may not send.  When this happens, it is difficult to determine the status of the aircraft; whether it is grounded, inflight, or if there is a potential problem with the engine.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4634301d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4634301d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There are 3 Main Components of the project</a:t>
            </a:r>
            <a:endParaRPr sz="1200"/>
          </a:p>
          <a:p>
            <a:pPr indent="0" lvl="0" marL="0" rtl="0" algn="l">
              <a:lnSpc>
                <a:spcPct val="115000"/>
              </a:lnSpc>
              <a:spcBef>
                <a:spcPts val="1200"/>
              </a:spcBef>
              <a:spcAft>
                <a:spcPts val="0"/>
              </a:spcAft>
              <a:buNone/>
            </a:pPr>
            <a:r>
              <a:rPr lang="en" sz="1200"/>
              <a:t>Landing Monitor</a:t>
            </a:r>
            <a:endParaRPr sz="1200"/>
          </a:p>
          <a:p>
            <a:pPr indent="0" lvl="0" marL="0" rtl="0" algn="l">
              <a:lnSpc>
                <a:spcPct val="115000"/>
              </a:lnSpc>
              <a:spcBef>
                <a:spcPts val="1200"/>
              </a:spcBef>
              <a:spcAft>
                <a:spcPts val="0"/>
              </a:spcAft>
              <a:buNone/>
            </a:pPr>
            <a:r>
              <a:rPr lang="en" sz="1200"/>
              <a:t>-</a:t>
            </a:r>
            <a:r>
              <a:rPr lang="en" sz="700"/>
              <a:t>          </a:t>
            </a:r>
            <a:r>
              <a:rPr lang="en" sz="1200"/>
              <a:t>Collects Lat and Long for engine on/off and landing locations</a:t>
            </a:r>
            <a:endParaRPr sz="1200"/>
          </a:p>
          <a:p>
            <a:pPr indent="0" lvl="0" marL="0" rtl="0" algn="l">
              <a:lnSpc>
                <a:spcPct val="115000"/>
              </a:lnSpc>
              <a:spcBef>
                <a:spcPts val="1200"/>
              </a:spcBef>
              <a:spcAft>
                <a:spcPts val="0"/>
              </a:spcAft>
              <a:buNone/>
            </a:pPr>
            <a:r>
              <a:rPr lang="en" sz="1200"/>
              <a:t>-</a:t>
            </a:r>
            <a:r>
              <a:rPr lang="en" sz="700"/>
              <a:t>          </a:t>
            </a:r>
            <a:r>
              <a:rPr lang="en" sz="1200"/>
              <a:t>Integrates with WiFi Config Manager</a:t>
            </a:r>
            <a:endParaRPr sz="1200"/>
          </a:p>
          <a:p>
            <a:pPr indent="0" lvl="0" marL="0" rtl="0" algn="l">
              <a:lnSpc>
                <a:spcPct val="115000"/>
              </a:lnSpc>
              <a:spcBef>
                <a:spcPts val="1200"/>
              </a:spcBef>
              <a:spcAft>
                <a:spcPts val="0"/>
              </a:spcAft>
              <a:buNone/>
            </a:pPr>
            <a:r>
              <a:rPr lang="en" sz="1200"/>
              <a:t>WiFi Configuration Manager</a:t>
            </a:r>
            <a:endParaRPr sz="1200"/>
          </a:p>
          <a:p>
            <a:pPr indent="0" lvl="0" marL="0" rtl="0" algn="l">
              <a:lnSpc>
                <a:spcPct val="115000"/>
              </a:lnSpc>
              <a:spcBef>
                <a:spcPts val="1200"/>
              </a:spcBef>
              <a:spcAft>
                <a:spcPts val="0"/>
              </a:spcAft>
              <a:buNone/>
            </a:pPr>
            <a:r>
              <a:rPr lang="en" sz="1200"/>
              <a:t>-</a:t>
            </a:r>
            <a:r>
              <a:rPr lang="en" sz="700"/>
              <a:t>          </a:t>
            </a:r>
            <a:r>
              <a:rPr lang="en" sz="1200"/>
              <a:t>Physical Module on the plane that sends data to the cloud</a:t>
            </a:r>
            <a:endParaRPr sz="1200"/>
          </a:p>
          <a:p>
            <a:pPr indent="0" lvl="0" marL="0" rtl="0" algn="l">
              <a:lnSpc>
                <a:spcPct val="115000"/>
              </a:lnSpc>
              <a:spcBef>
                <a:spcPts val="1200"/>
              </a:spcBef>
              <a:spcAft>
                <a:spcPts val="0"/>
              </a:spcAft>
              <a:buNone/>
            </a:pPr>
            <a:r>
              <a:rPr lang="en" sz="1200"/>
              <a:t>This data is then used in the </a:t>
            </a:r>
            <a:endParaRPr sz="1200"/>
          </a:p>
          <a:p>
            <a:pPr indent="0" lvl="0" marL="0" rtl="0" algn="l">
              <a:lnSpc>
                <a:spcPct val="115000"/>
              </a:lnSpc>
              <a:spcBef>
                <a:spcPts val="1200"/>
              </a:spcBef>
              <a:spcAft>
                <a:spcPts val="0"/>
              </a:spcAft>
              <a:buNone/>
            </a:pPr>
            <a:r>
              <a:rPr lang="en" sz="1200"/>
              <a:t>Customer Connection Module(Sophisticated Web Portal)</a:t>
            </a:r>
            <a:endParaRPr sz="1200"/>
          </a:p>
          <a:p>
            <a:pPr indent="0" lvl="0" marL="0" rtl="0" algn="l">
              <a:lnSpc>
                <a:spcPct val="115000"/>
              </a:lnSpc>
              <a:spcBef>
                <a:spcPts val="1200"/>
              </a:spcBef>
              <a:spcAft>
                <a:spcPts val="0"/>
              </a:spcAft>
              <a:buNone/>
            </a:pPr>
            <a:r>
              <a:rPr lang="en" sz="1200"/>
              <a:t>-</a:t>
            </a:r>
            <a:r>
              <a:rPr lang="en" sz="700"/>
              <a:t>          </a:t>
            </a:r>
            <a:r>
              <a:rPr lang="en" sz="1200"/>
              <a:t>Google Maps integration</a:t>
            </a:r>
            <a:endParaRPr sz="1200"/>
          </a:p>
          <a:p>
            <a:pPr indent="0" lvl="0" marL="0" rtl="0" algn="l">
              <a:lnSpc>
                <a:spcPct val="115000"/>
              </a:lnSpc>
              <a:spcBef>
                <a:spcPts val="1200"/>
              </a:spcBef>
              <a:spcAft>
                <a:spcPts val="0"/>
              </a:spcAft>
              <a:buNone/>
            </a:pPr>
            <a:r>
              <a:rPr lang="en" sz="1200"/>
              <a:t>-</a:t>
            </a:r>
            <a:r>
              <a:rPr lang="en" sz="700"/>
              <a:t>          </a:t>
            </a:r>
            <a:r>
              <a:rPr lang="en" sz="1200"/>
              <a:t>Plots flight paths and landing data for airplanes</a:t>
            </a:r>
            <a:endParaRPr sz="1200"/>
          </a:p>
          <a:p>
            <a:pPr indent="0" lvl="0" marL="0" rtl="0" algn="l">
              <a:lnSpc>
                <a:spcPct val="115000"/>
              </a:lnSpc>
              <a:spcBef>
                <a:spcPts val="1200"/>
              </a:spcBef>
              <a:spcAft>
                <a:spcPts val="0"/>
              </a:spcAft>
              <a:buNone/>
            </a:pPr>
            <a:r>
              <a:rPr lang="en" sz="1200"/>
              <a:t>-</a:t>
            </a:r>
            <a:r>
              <a:rPr lang="en" sz="700"/>
              <a:t>          </a:t>
            </a:r>
            <a:r>
              <a:rPr lang="en" sz="1200"/>
              <a:t>If we see abnormalities in the data we then send </a:t>
            </a:r>
            <a:endParaRPr sz="1200"/>
          </a:p>
          <a:p>
            <a:pPr indent="0" lvl="0" marL="0" rtl="0" algn="l">
              <a:lnSpc>
                <a:spcPct val="115000"/>
              </a:lnSpc>
              <a:spcBef>
                <a:spcPts val="1200"/>
              </a:spcBef>
              <a:spcAft>
                <a:spcPts val="0"/>
              </a:spcAft>
              <a:buNone/>
            </a:pPr>
            <a:r>
              <a:rPr lang="en" sz="1200"/>
              <a:t>-</a:t>
            </a:r>
            <a:r>
              <a:rPr lang="en" sz="700"/>
              <a:t>          </a:t>
            </a:r>
            <a:r>
              <a:rPr lang="en" sz="1200"/>
              <a:t>User notifications about potential problems that might be happening </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a:t>Our team was tasked with creating a Landing Status Monitor (LSM), a WiFi Configuration Manager, and a Customer Connection Information Module.  The purpose of the LSM is the determine when and where the airplane landed.  The idea is to mine data from public flight databases to estimate when a flight landed.  If there is no report uploaded within 24 hours of this landing time, the user get notified with a corresponding message explaining what could be wrong.  The purpose of the WiFi Configuration Manager is to be able to map specific longitude and latitude points on a map corresponding to a specific aircraft upload point.  The Customer Connection Information Module is a web based interface that renders the information from part 2 into a graphical image that allows operators to be able to see where WiFi access points are locations and also shows the strength of the WiFi signals.</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4634301d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4634301d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implement our planned solution, we will be working with three primary technologies. First, we will develop a command-line application (most likely using Java?) to ingest the information from the CEDAS system, as well as from our flight tracker to correlate possible landing locations and determine if a CEDAS upload was (a) possible and (b) successful. We’ll also be ingesting some other information that we’ll use in an effort to allow for autoconfiguration of Wi-Fi for different operators.. For the flight tracker, we will be investigating several options, but we’re focusing on ADS-B Exchange, as it can provide us with more detailed flight paths and has a more complete dataset. Finally, we will use a web-application (likely written in Python/Flask/Django?) that will serve as our frontend of the data we ingested through our command line application. Our goal is to make it simple for pilots to determine where they should park or stage their planes in order to ensure a complete upload.</a:t>
            </a:r>
            <a:endParaRPr>
              <a:highlight>
                <a:srgbClr val="FFFF00"/>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To ensure that our requirements are in accordance to our client’s expectations, we decided that we will have bi-weekly conference meetings with our client.  We will also send him our weekly task reports so that he is able to follow along with our project progression and provide feedback if necessary.  We will also contact our client via email for more urgent questions/concerns that must be answered quickly.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4634301d6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4634301d6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highlight>
                <a:schemeClr val="lt1"/>
              </a:highlight>
            </a:endParaRPr>
          </a:p>
          <a:p>
            <a:pPr indent="-317500" lvl="0" marL="457200" rtl="0" algn="l">
              <a:lnSpc>
                <a:spcPct val="115000"/>
              </a:lnSpc>
              <a:spcBef>
                <a:spcPts val="1600"/>
              </a:spcBef>
              <a:spcAft>
                <a:spcPts val="0"/>
              </a:spcAft>
              <a:buSzPts val="1400"/>
              <a:buChar char="●"/>
            </a:pPr>
            <a:r>
              <a:rPr lang="en" sz="1400">
                <a:highlight>
                  <a:schemeClr val="lt1"/>
                </a:highlight>
              </a:rPr>
              <a:t>In summary, we are Team EnginAir, and we are working to create a sophisticated web-based landing monitor and wifi configuration portal</a:t>
            </a:r>
            <a:endParaRPr sz="1400">
              <a:highlight>
                <a:schemeClr val="lt1"/>
              </a:highlight>
            </a:endParaRPr>
          </a:p>
          <a:p>
            <a:pPr indent="-317500" lvl="0" marL="457200" rtl="0" algn="l">
              <a:lnSpc>
                <a:spcPct val="115000"/>
              </a:lnSpc>
              <a:spcBef>
                <a:spcPts val="1600"/>
              </a:spcBef>
              <a:spcAft>
                <a:spcPts val="0"/>
              </a:spcAft>
              <a:buSzPts val="1400"/>
              <a:buChar char="●"/>
            </a:pPr>
            <a:r>
              <a:rPr lang="en" sz="1400">
                <a:highlight>
                  <a:schemeClr val="lt1"/>
                </a:highlight>
              </a:rPr>
              <a:t>This system will allow our client to efficiently diagnose why an engine diagnostic system may not be reporting.</a:t>
            </a:r>
            <a:br>
              <a:rPr lang="en" sz="1400">
                <a:highlight>
                  <a:schemeClr val="lt1"/>
                </a:highlight>
              </a:rPr>
            </a:br>
            <a:r>
              <a:rPr lang="en" sz="1400">
                <a:highlight>
                  <a:schemeClr val="lt1"/>
                </a:highlight>
              </a:rPr>
              <a:t>It will also allow them to recommend parking areas for the best upload quality</a:t>
            </a:r>
            <a:endParaRPr sz="1400">
              <a:highlight>
                <a:schemeClr val="lt1"/>
              </a:highlight>
            </a:endParaRPr>
          </a:p>
          <a:p>
            <a:pPr indent="-317500" lvl="0" marL="457200" rtl="0" algn="l">
              <a:lnSpc>
                <a:spcPct val="115000"/>
              </a:lnSpc>
              <a:spcBef>
                <a:spcPts val="1600"/>
              </a:spcBef>
              <a:spcAft>
                <a:spcPts val="0"/>
              </a:spcAft>
              <a:buSzPts val="1400"/>
              <a:buChar char="●"/>
            </a:pPr>
            <a:r>
              <a:rPr lang="en" sz="1400">
                <a:highlight>
                  <a:schemeClr val="lt1"/>
                </a:highlight>
              </a:rPr>
              <a:t>Honeywell needs their engines to stand out, o</a:t>
            </a:r>
            <a:r>
              <a:rPr lang="en" sz="1400">
                <a:highlight>
                  <a:schemeClr val="lt1"/>
                </a:highlight>
              </a:rPr>
              <a:t>ur software and APIs are likely to do just that.</a:t>
            </a:r>
            <a:endParaRPr sz="1200">
              <a:highlight>
                <a:srgbClr val="FFFF00"/>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gif"/><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6.gif"/><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gif"/><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gif"/><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gif"/><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142164"/>
            <a:ext cx="7136700" cy="102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E3124"/>
                </a:solidFill>
              </a:rPr>
              <a:t>EnginAir</a:t>
            </a:r>
            <a:endParaRPr sz="6000">
              <a:solidFill>
                <a:srgbClr val="EE3124"/>
              </a:solidFill>
            </a:endParaRPr>
          </a:p>
        </p:txBody>
      </p:sp>
      <p:sp>
        <p:nvSpPr>
          <p:cNvPr id="67" name="Google Shape;67;p13"/>
          <p:cNvSpPr txBox="1"/>
          <p:nvPr>
            <p:ph idx="1" type="subTitle"/>
          </p:nvPr>
        </p:nvSpPr>
        <p:spPr>
          <a:xfrm>
            <a:off x="2137225" y="31548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Chloe Bates, Megan Mikami, Gennaro Napolitano, Ian Otto, Dylan Schreiner</a:t>
            </a:r>
            <a:endParaRPr sz="1800"/>
          </a:p>
        </p:txBody>
      </p:sp>
      <p:sp>
        <p:nvSpPr>
          <p:cNvPr id="68" name="Google Shape;68;p13"/>
          <p:cNvSpPr txBox="1"/>
          <p:nvPr>
            <p:ph type="ctrTitle"/>
          </p:nvPr>
        </p:nvSpPr>
        <p:spPr>
          <a:xfrm>
            <a:off x="1004150" y="213673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A61C00"/>
                </a:solidFill>
              </a:rPr>
              <a:t>Connected Engine Data System </a:t>
            </a:r>
            <a:r>
              <a:rPr lang="en" sz="3000">
                <a:solidFill>
                  <a:srgbClr val="A61C00"/>
                </a:solidFill>
              </a:rPr>
              <a:t>Administrative</a:t>
            </a:r>
            <a:r>
              <a:rPr lang="en" sz="3000">
                <a:solidFill>
                  <a:srgbClr val="A61C00"/>
                </a:solidFill>
              </a:rPr>
              <a:t> Portal</a:t>
            </a:r>
            <a:endParaRPr sz="3000">
              <a:solidFill>
                <a:srgbClr val="A61C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E3124"/>
                </a:solidFill>
              </a:rPr>
              <a:t>Background Info</a:t>
            </a:r>
            <a:endParaRPr>
              <a:solidFill>
                <a:srgbClr val="EE3124"/>
              </a:solidFill>
            </a:endParaRPr>
          </a:p>
        </p:txBody>
      </p:sp>
      <p:sp>
        <p:nvSpPr>
          <p:cNvPr id="74" name="Google Shape;74;p14"/>
          <p:cNvSpPr txBox="1"/>
          <p:nvPr>
            <p:ph idx="1" type="body"/>
          </p:nvPr>
        </p:nvSpPr>
        <p:spPr>
          <a:xfrm>
            <a:off x="311700" y="1266325"/>
            <a:ext cx="4260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1903 - </a:t>
            </a:r>
            <a:r>
              <a:rPr lang="en"/>
              <a:t>Wright Brothers </a:t>
            </a:r>
            <a:endParaRPr/>
          </a:p>
          <a:p>
            <a:pPr indent="0" lvl="0" marL="0" rtl="0" algn="l">
              <a:spcBef>
                <a:spcPts val="1600"/>
              </a:spcBef>
              <a:spcAft>
                <a:spcPts val="0"/>
              </a:spcAft>
              <a:buNone/>
            </a:pPr>
            <a:r>
              <a:rPr lang="en"/>
              <a:t>Planes are the most us</a:t>
            </a:r>
            <a:r>
              <a:rPr lang="en"/>
              <a:t>ed transportation </a:t>
            </a:r>
            <a:endParaRPr/>
          </a:p>
          <a:p>
            <a:pPr indent="0" lvl="0" marL="0" rtl="0" algn="l">
              <a:spcBef>
                <a:spcPts val="1600"/>
              </a:spcBef>
              <a:spcAft>
                <a:spcPts val="0"/>
              </a:spcAft>
              <a:buNone/>
            </a:pPr>
            <a:r>
              <a:rPr lang="en"/>
              <a:t>Gas turbines - Auxiliary Power Units (APUs)</a:t>
            </a:r>
            <a:endParaRPr/>
          </a:p>
          <a:p>
            <a:pPr indent="0" lvl="0" marL="0" rtl="0" algn="l">
              <a:spcBef>
                <a:spcPts val="1600"/>
              </a:spcBef>
              <a:spcAft>
                <a:spcPts val="0"/>
              </a:spcAft>
              <a:buNone/>
            </a:pPr>
            <a:r>
              <a:rPr lang="en"/>
              <a:t>Diagnostic reports are important for </a:t>
            </a:r>
            <a:r>
              <a:rPr lang="en"/>
              <a:t>maintenance</a:t>
            </a:r>
            <a:r>
              <a:rPr lang="en"/>
              <a:t> </a:t>
            </a:r>
            <a:r>
              <a:rPr lang="en"/>
              <a:t>upkeep</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5" name="Google Shape;75;p14"/>
          <p:cNvPicPr preferRelativeResize="0"/>
          <p:nvPr/>
        </p:nvPicPr>
        <p:blipFill>
          <a:blip r:embed="rId3">
            <a:alphaModFix/>
          </a:blip>
          <a:stretch>
            <a:fillRect/>
          </a:stretch>
        </p:blipFill>
        <p:spPr>
          <a:xfrm>
            <a:off x="8140850" y="4100970"/>
            <a:ext cx="918375" cy="918375"/>
          </a:xfrm>
          <a:prstGeom prst="rect">
            <a:avLst/>
          </a:prstGeom>
          <a:noFill/>
          <a:ln>
            <a:noFill/>
          </a:ln>
        </p:spPr>
      </p:pic>
      <p:pic>
        <p:nvPicPr>
          <p:cNvPr id="76" name="Google Shape;76;p14"/>
          <p:cNvPicPr preferRelativeResize="0"/>
          <p:nvPr/>
        </p:nvPicPr>
        <p:blipFill>
          <a:blip r:embed="rId4">
            <a:alphaModFix/>
          </a:blip>
          <a:stretch>
            <a:fillRect/>
          </a:stretch>
        </p:blipFill>
        <p:spPr>
          <a:xfrm>
            <a:off x="5011250" y="1152425"/>
            <a:ext cx="3647150" cy="2084086"/>
          </a:xfrm>
          <a:prstGeom prst="rect">
            <a:avLst/>
          </a:prstGeom>
          <a:noFill/>
          <a:ln>
            <a:noFill/>
          </a:ln>
        </p:spPr>
      </p:pic>
      <p:sp>
        <p:nvSpPr>
          <p:cNvPr id="77" name="Google Shape;77;p14"/>
          <p:cNvSpPr txBox="1"/>
          <p:nvPr/>
        </p:nvSpPr>
        <p:spPr>
          <a:xfrm>
            <a:off x="6034600" y="3469838"/>
            <a:ext cx="2623800" cy="39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Open Sans"/>
                <a:ea typeface="Open Sans"/>
                <a:cs typeface="Open Sans"/>
                <a:sym typeface="Open Sans"/>
              </a:rPr>
              <a:t>Figure 1: APU</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368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E3124"/>
                </a:solidFill>
              </a:rPr>
              <a:t>Client &amp; Company </a:t>
            </a:r>
            <a:endParaRPr>
              <a:solidFill>
                <a:srgbClr val="EE3124"/>
              </a:solidFill>
            </a:endParaRPr>
          </a:p>
        </p:txBody>
      </p:sp>
      <p:sp>
        <p:nvSpPr>
          <p:cNvPr id="83" name="Google Shape;83;p15"/>
          <p:cNvSpPr txBox="1"/>
          <p:nvPr>
            <p:ph idx="1" type="body"/>
          </p:nvPr>
        </p:nvSpPr>
        <p:spPr>
          <a:xfrm>
            <a:off x="311700" y="11901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Honeywell - </a:t>
            </a:r>
            <a:r>
              <a:rPr lang="en"/>
              <a:t>Aerospace</a:t>
            </a:r>
            <a:endParaRPr/>
          </a:p>
          <a:p>
            <a:pPr indent="0" lvl="0" marL="0" rtl="0" algn="l">
              <a:spcBef>
                <a:spcPts val="1600"/>
              </a:spcBef>
              <a:spcAft>
                <a:spcPts val="0"/>
              </a:spcAft>
              <a:buNone/>
            </a:pPr>
            <a:r>
              <a:rPr lang="en"/>
              <a:t>Harlan Mitchell, Systems Technical Manager</a:t>
            </a:r>
            <a:endParaRPr/>
          </a:p>
          <a:p>
            <a:pPr indent="0" lvl="0" marL="0" rtl="0" algn="l">
              <a:spcBef>
                <a:spcPts val="1600"/>
              </a:spcBef>
              <a:spcAft>
                <a:spcPts val="0"/>
              </a:spcAft>
              <a:buNone/>
            </a:pPr>
            <a:r>
              <a:rPr lang="en"/>
              <a:t>HTF7K Controls System Integration Unit</a:t>
            </a:r>
            <a:endParaRPr/>
          </a:p>
          <a:p>
            <a:pPr indent="0" lvl="0" marL="0" rtl="0" algn="l">
              <a:spcBef>
                <a:spcPts val="1600"/>
              </a:spcBef>
              <a:spcAft>
                <a:spcPts val="0"/>
              </a:spcAft>
              <a:buNone/>
            </a:pPr>
            <a:r>
              <a:rPr lang="en"/>
              <a:t>	Engine Control Unit (ECU)</a:t>
            </a:r>
            <a:endParaRPr/>
          </a:p>
          <a:p>
            <a:pPr indent="0" lvl="0" marL="0" rtl="0" algn="l">
              <a:spcBef>
                <a:spcPts val="1600"/>
              </a:spcBef>
              <a:spcAft>
                <a:spcPts val="0"/>
              </a:spcAft>
              <a:buNone/>
            </a:pPr>
            <a:r>
              <a:rPr lang="en"/>
              <a:t>Big team projects vs Small team projects</a:t>
            </a:r>
            <a:endParaRPr/>
          </a:p>
          <a:p>
            <a:pPr indent="0" lvl="0" marL="0" rtl="0" algn="l">
              <a:spcBef>
                <a:spcPts val="1600"/>
              </a:spcBef>
              <a:spcAft>
                <a:spcPts val="0"/>
              </a:spcAft>
              <a:buNone/>
            </a:pPr>
            <a:r>
              <a:rPr lang="en"/>
              <a:t>Waterfall over Agile</a:t>
            </a:r>
            <a:endParaRPr/>
          </a:p>
          <a:p>
            <a:pPr indent="0" lvl="0" marL="0" rtl="0" algn="l">
              <a:spcBef>
                <a:spcPts val="1600"/>
              </a:spcBef>
              <a:spcAft>
                <a:spcPts val="0"/>
              </a:spcAft>
              <a:buNone/>
            </a:pPr>
            <a:r>
              <a:rPr lang="en"/>
              <a:t>Federal Aviation Administration (FAA) regulations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4" name="Google Shape;84;p15"/>
          <p:cNvPicPr preferRelativeResize="0"/>
          <p:nvPr/>
        </p:nvPicPr>
        <p:blipFill>
          <a:blip r:embed="rId3">
            <a:alphaModFix/>
          </a:blip>
          <a:stretch>
            <a:fillRect/>
          </a:stretch>
        </p:blipFill>
        <p:spPr>
          <a:xfrm>
            <a:off x="6424800" y="660200"/>
            <a:ext cx="1829300" cy="1829300"/>
          </a:xfrm>
          <a:prstGeom prst="rect">
            <a:avLst/>
          </a:prstGeom>
          <a:noFill/>
          <a:ln>
            <a:noFill/>
          </a:ln>
        </p:spPr>
      </p:pic>
      <p:pic>
        <p:nvPicPr>
          <p:cNvPr id="85" name="Google Shape;85;p15"/>
          <p:cNvPicPr preferRelativeResize="0"/>
          <p:nvPr/>
        </p:nvPicPr>
        <p:blipFill>
          <a:blip r:embed="rId4">
            <a:alphaModFix/>
          </a:blip>
          <a:stretch>
            <a:fillRect/>
          </a:stretch>
        </p:blipFill>
        <p:spPr>
          <a:xfrm>
            <a:off x="8140850" y="4100970"/>
            <a:ext cx="918375" cy="918375"/>
          </a:xfrm>
          <a:prstGeom prst="rect">
            <a:avLst/>
          </a:prstGeom>
          <a:noFill/>
          <a:ln>
            <a:noFill/>
          </a:ln>
        </p:spPr>
      </p:pic>
      <p:pic>
        <p:nvPicPr>
          <p:cNvPr id="86" name="Google Shape;86;p15"/>
          <p:cNvPicPr preferRelativeResize="0"/>
          <p:nvPr/>
        </p:nvPicPr>
        <p:blipFill>
          <a:blip r:embed="rId5">
            <a:alphaModFix/>
          </a:blip>
          <a:stretch>
            <a:fillRect/>
          </a:stretch>
        </p:blipFill>
        <p:spPr>
          <a:xfrm>
            <a:off x="5905925" y="2532663"/>
            <a:ext cx="2867025" cy="159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E3124"/>
                </a:solidFill>
              </a:rPr>
              <a:t>Problem</a:t>
            </a:r>
            <a:endParaRPr>
              <a:solidFill>
                <a:srgbClr val="EE3124"/>
              </a:solidFill>
            </a:endParaRPr>
          </a:p>
        </p:txBody>
      </p:sp>
      <p:sp>
        <p:nvSpPr>
          <p:cNvPr id="92" name="Google Shape;92;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anually download data and send via email</a:t>
            </a:r>
            <a:endParaRPr/>
          </a:p>
          <a:p>
            <a:pPr indent="0" lvl="0" marL="0" rtl="0" algn="l">
              <a:spcBef>
                <a:spcPts val="1600"/>
              </a:spcBef>
              <a:spcAft>
                <a:spcPts val="0"/>
              </a:spcAft>
              <a:buNone/>
            </a:pPr>
            <a:r>
              <a:rPr lang="en"/>
              <a:t>Connected</a:t>
            </a:r>
            <a:r>
              <a:rPr lang="en"/>
              <a:t> Engine Data Access System (CEDAS)</a:t>
            </a:r>
            <a:endParaRPr/>
          </a:p>
          <a:p>
            <a:pPr indent="457200" lvl="0" marL="0" rtl="0" algn="l">
              <a:spcBef>
                <a:spcPts val="1600"/>
              </a:spcBef>
              <a:spcAft>
                <a:spcPts val="0"/>
              </a:spcAft>
              <a:buNone/>
            </a:pPr>
            <a:r>
              <a:rPr lang="en"/>
              <a:t>Engine diagnostic reports connect using wifi</a:t>
            </a:r>
            <a:endParaRPr/>
          </a:p>
          <a:p>
            <a:pPr indent="0" lvl="0" marL="0" rtl="0" algn="l">
              <a:spcBef>
                <a:spcPts val="1600"/>
              </a:spcBef>
              <a:spcAft>
                <a:spcPts val="0"/>
              </a:spcAft>
              <a:buNone/>
            </a:pPr>
            <a:r>
              <a:rPr lang="en"/>
              <a:t>WiFi Connection Issues</a:t>
            </a:r>
            <a:endParaRPr/>
          </a:p>
          <a:p>
            <a:pPr indent="0" lvl="0" marL="0" rtl="0" algn="l">
              <a:spcBef>
                <a:spcPts val="1600"/>
              </a:spcBef>
              <a:spcAft>
                <a:spcPts val="0"/>
              </a:spcAft>
              <a:buNone/>
            </a:pPr>
            <a:r>
              <a:rPr lang="en"/>
              <a:t>	Difficult to determine aircraft or engine status</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pic>
        <p:nvPicPr>
          <p:cNvPr id="93" name="Google Shape;93;p16"/>
          <p:cNvPicPr preferRelativeResize="0"/>
          <p:nvPr/>
        </p:nvPicPr>
        <p:blipFill>
          <a:blip r:embed="rId3">
            <a:alphaModFix/>
          </a:blip>
          <a:stretch>
            <a:fillRect/>
          </a:stretch>
        </p:blipFill>
        <p:spPr>
          <a:xfrm>
            <a:off x="8140850" y="4100970"/>
            <a:ext cx="918375" cy="918375"/>
          </a:xfrm>
          <a:prstGeom prst="rect">
            <a:avLst/>
          </a:prstGeom>
          <a:noFill/>
          <a:ln>
            <a:noFill/>
          </a:ln>
        </p:spPr>
      </p:pic>
      <p:pic>
        <p:nvPicPr>
          <p:cNvPr id="94" name="Google Shape;94;p16"/>
          <p:cNvPicPr preferRelativeResize="0"/>
          <p:nvPr/>
        </p:nvPicPr>
        <p:blipFill>
          <a:blip r:embed="rId4">
            <a:alphaModFix/>
          </a:blip>
          <a:stretch>
            <a:fillRect/>
          </a:stretch>
        </p:blipFill>
        <p:spPr>
          <a:xfrm>
            <a:off x="6374625" y="1304825"/>
            <a:ext cx="2152875" cy="1775669"/>
          </a:xfrm>
          <a:prstGeom prst="rect">
            <a:avLst/>
          </a:prstGeom>
          <a:noFill/>
          <a:ln>
            <a:noFill/>
          </a:ln>
        </p:spPr>
      </p:pic>
      <p:sp>
        <p:nvSpPr>
          <p:cNvPr id="95" name="Google Shape;95;p16"/>
          <p:cNvSpPr txBox="1"/>
          <p:nvPr/>
        </p:nvSpPr>
        <p:spPr>
          <a:xfrm>
            <a:off x="6374625" y="3080500"/>
            <a:ext cx="2152800" cy="39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Open Sans"/>
                <a:ea typeface="Open Sans"/>
                <a:cs typeface="Open Sans"/>
                <a:sym typeface="Open Sans"/>
              </a:rPr>
              <a:t>Figure 2: CEDAS</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E3124"/>
                </a:solidFill>
              </a:rPr>
              <a:t>Planned Solution </a:t>
            </a:r>
            <a:endParaRPr>
              <a:solidFill>
                <a:srgbClr val="EE3124"/>
              </a:solidFill>
            </a:endParaRPr>
          </a:p>
        </p:txBody>
      </p:sp>
      <p:sp>
        <p:nvSpPr>
          <p:cNvPr id="101" name="Google Shape;101;p17"/>
          <p:cNvSpPr txBox="1"/>
          <p:nvPr>
            <p:ph idx="1" type="body"/>
          </p:nvPr>
        </p:nvSpPr>
        <p:spPr>
          <a:xfrm>
            <a:off x="311700" y="11139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Landing Status Monitor</a:t>
            </a:r>
            <a:endParaRPr/>
          </a:p>
          <a:p>
            <a:pPr indent="-342900" lvl="0" marL="914400" rtl="0" algn="l">
              <a:spcBef>
                <a:spcPts val="0"/>
              </a:spcBef>
              <a:spcAft>
                <a:spcPts val="0"/>
              </a:spcAft>
              <a:buSzPts val="1800"/>
              <a:buChar char="-"/>
            </a:pPr>
            <a:r>
              <a:rPr lang="en"/>
              <a:t>Landing locations</a:t>
            </a:r>
            <a:endParaRPr/>
          </a:p>
          <a:p>
            <a:pPr indent="-342900" lvl="0" marL="914400" rtl="0" algn="l">
              <a:spcBef>
                <a:spcPts val="0"/>
              </a:spcBef>
              <a:spcAft>
                <a:spcPts val="0"/>
              </a:spcAft>
              <a:buSzPts val="1800"/>
              <a:buChar char="-"/>
            </a:pPr>
            <a:r>
              <a:rPr lang="en"/>
              <a:t>Upload locations</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WiFi Configuration</a:t>
            </a:r>
            <a:endParaRPr/>
          </a:p>
          <a:p>
            <a:pPr indent="-342900" lvl="0" marL="914400" rtl="0" algn="l">
              <a:spcBef>
                <a:spcPts val="0"/>
              </a:spcBef>
              <a:spcAft>
                <a:spcPts val="0"/>
              </a:spcAft>
              <a:buSzPts val="1800"/>
              <a:buChar char="-"/>
            </a:pPr>
            <a:r>
              <a:rPr lang="en"/>
              <a:t>Latitude and Longitude mapping with precision</a:t>
            </a:r>
            <a:endParaRPr/>
          </a:p>
          <a:p>
            <a:pPr indent="-342900" lvl="0" marL="914400" rtl="0" algn="l">
              <a:spcBef>
                <a:spcPts val="0"/>
              </a:spcBef>
              <a:spcAft>
                <a:spcPts val="0"/>
              </a:spcAft>
              <a:buSzPts val="1800"/>
              <a:buChar char="-"/>
            </a:pPr>
            <a:r>
              <a:rPr lang="en"/>
              <a:t>WiFi connectivity status and comparison to previous connections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Customer Connection Information Module</a:t>
            </a:r>
            <a:endParaRPr/>
          </a:p>
          <a:p>
            <a:pPr indent="-342900" lvl="0" marL="914400" rtl="0" algn="l">
              <a:spcBef>
                <a:spcPts val="0"/>
              </a:spcBef>
              <a:spcAft>
                <a:spcPts val="0"/>
              </a:spcAft>
              <a:buSzPts val="1800"/>
              <a:buChar char="-"/>
            </a:pPr>
            <a:r>
              <a:rPr lang="en"/>
              <a:t>Web based interface </a:t>
            </a:r>
            <a:endParaRPr/>
          </a:p>
          <a:p>
            <a:pPr indent="-342900" lvl="0" marL="914400" rtl="0" algn="l">
              <a:spcBef>
                <a:spcPts val="0"/>
              </a:spcBef>
              <a:spcAft>
                <a:spcPts val="0"/>
              </a:spcAft>
              <a:buSzPts val="1800"/>
              <a:buChar char="-"/>
            </a:pPr>
            <a:r>
              <a:rPr lang="en"/>
              <a:t>Google Maps Integration for Flight Patterns &amp; plane tracking</a:t>
            </a:r>
            <a:endParaRPr/>
          </a:p>
          <a:p>
            <a:pPr indent="0" lvl="0" marL="914400" rtl="0" algn="l">
              <a:spcBef>
                <a:spcPts val="0"/>
              </a:spcBef>
              <a:spcAft>
                <a:spcPts val="0"/>
              </a:spcAft>
              <a:buNone/>
            </a:pPr>
            <a:r>
              <a:t/>
            </a:r>
            <a:endParaRPr/>
          </a:p>
        </p:txBody>
      </p:sp>
      <p:pic>
        <p:nvPicPr>
          <p:cNvPr id="102" name="Google Shape;102;p17"/>
          <p:cNvPicPr preferRelativeResize="0"/>
          <p:nvPr/>
        </p:nvPicPr>
        <p:blipFill>
          <a:blip r:embed="rId3">
            <a:alphaModFix/>
          </a:blip>
          <a:stretch>
            <a:fillRect/>
          </a:stretch>
        </p:blipFill>
        <p:spPr>
          <a:xfrm>
            <a:off x="8140850" y="4100970"/>
            <a:ext cx="918375" cy="918375"/>
          </a:xfrm>
          <a:prstGeom prst="rect">
            <a:avLst/>
          </a:prstGeom>
          <a:noFill/>
          <a:ln>
            <a:noFill/>
          </a:ln>
        </p:spPr>
      </p:pic>
      <p:pic>
        <p:nvPicPr>
          <p:cNvPr id="103" name="Google Shape;103;p17"/>
          <p:cNvPicPr preferRelativeResize="0"/>
          <p:nvPr/>
        </p:nvPicPr>
        <p:blipFill>
          <a:blip r:embed="rId4">
            <a:alphaModFix/>
          </a:blip>
          <a:stretch>
            <a:fillRect/>
          </a:stretch>
        </p:blipFill>
        <p:spPr>
          <a:xfrm>
            <a:off x="5590475" y="386475"/>
            <a:ext cx="2636349" cy="210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521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E3124"/>
                </a:solidFill>
              </a:rPr>
              <a:t>Plan for Development</a:t>
            </a:r>
            <a:endParaRPr>
              <a:solidFill>
                <a:srgbClr val="EE3124"/>
              </a:solidFill>
            </a:endParaRPr>
          </a:p>
        </p:txBody>
      </p:sp>
      <p:sp>
        <p:nvSpPr>
          <p:cNvPr id="109" name="Google Shape;109;p18"/>
          <p:cNvSpPr txBox="1"/>
          <p:nvPr>
            <p:ph idx="1" type="body"/>
          </p:nvPr>
        </p:nvSpPr>
        <p:spPr>
          <a:xfrm>
            <a:off x="311700" y="1494925"/>
            <a:ext cx="8520600" cy="330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Technical Investigation:</a:t>
            </a:r>
            <a:endParaRPr/>
          </a:p>
          <a:p>
            <a:pPr indent="-342900" lvl="0" marL="457200" rtl="0" algn="l">
              <a:spcBef>
                <a:spcPts val="0"/>
              </a:spcBef>
              <a:spcAft>
                <a:spcPts val="0"/>
              </a:spcAft>
              <a:buSzPts val="1800"/>
              <a:buChar char="-"/>
            </a:pPr>
            <a:r>
              <a:rPr lang="en"/>
              <a:t>Web App (3)</a:t>
            </a:r>
            <a:endParaRPr/>
          </a:p>
          <a:p>
            <a:pPr indent="-342900" lvl="0" marL="457200" rtl="0" algn="l">
              <a:spcBef>
                <a:spcPts val="0"/>
              </a:spcBef>
              <a:spcAft>
                <a:spcPts val="0"/>
              </a:spcAft>
              <a:buSzPts val="1800"/>
              <a:buChar char="-"/>
            </a:pPr>
            <a:r>
              <a:rPr lang="en"/>
              <a:t>Command Line Ingest (1)</a:t>
            </a:r>
            <a:endParaRPr/>
          </a:p>
          <a:p>
            <a:pPr indent="-342900" lvl="0" marL="457200" rtl="0" algn="l">
              <a:spcBef>
                <a:spcPts val="0"/>
              </a:spcBef>
              <a:spcAft>
                <a:spcPts val="0"/>
              </a:spcAft>
              <a:buSzPts val="1800"/>
              <a:buChar char="-"/>
            </a:pPr>
            <a:r>
              <a:rPr lang="en"/>
              <a:t>ADS-B Exchange (2)</a:t>
            </a:r>
            <a:endParaRPr/>
          </a:p>
          <a:p>
            <a:pPr indent="0" lvl="0" marL="0" marR="0" rtl="0" algn="l">
              <a:lnSpc>
                <a:spcPct val="115000"/>
              </a:lnSpc>
              <a:spcBef>
                <a:spcPts val="1600"/>
              </a:spcBef>
              <a:spcAft>
                <a:spcPts val="0"/>
              </a:spcAft>
              <a:buNone/>
            </a:pPr>
            <a:r>
              <a:rPr lang="en"/>
              <a:t>Requirements</a:t>
            </a:r>
            <a:r>
              <a:rPr lang="en"/>
              <a:t> Acquisition:</a:t>
            </a:r>
            <a:endParaRPr/>
          </a:p>
          <a:p>
            <a:pPr indent="-342900" lvl="0" marL="457200" rtl="0" algn="l">
              <a:spcBef>
                <a:spcPts val="0"/>
              </a:spcBef>
              <a:spcAft>
                <a:spcPts val="0"/>
              </a:spcAft>
              <a:buSzPts val="1800"/>
              <a:buChar char="-"/>
            </a:pPr>
            <a:r>
              <a:rPr lang="en"/>
              <a:t>Bi-weekly client meetings</a:t>
            </a:r>
            <a:endParaRPr/>
          </a:p>
          <a:p>
            <a:pPr indent="-317500" lvl="1" marL="914400" rtl="0" algn="l">
              <a:spcBef>
                <a:spcPts val="0"/>
              </a:spcBef>
              <a:spcAft>
                <a:spcPts val="0"/>
              </a:spcAft>
              <a:buSzPts val="1400"/>
              <a:buChar char="-"/>
            </a:pPr>
            <a:r>
              <a:rPr lang="en"/>
              <a:t>Come with questions about requirements</a:t>
            </a:r>
            <a:endParaRPr/>
          </a:p>
          <a:p>
            <a:pPr indent="-342900" lvl="0" marL="457200" rtl="0" algn="l">
              <a:spcBef>
                <a:spcPts val="0"/>
              </a:spcBef>
              <a:spcAft>
                <a:spcPts val="0"/>
              </a:spcAft>
              <a:buSzPts val="1800"/>
              <a:buChar char="-"/>
            </a:pPr>
            <a:r>
              <a:rPr lang="en"/>
              <a:t>Weekly status updates</a:t>
            </a:r>
            <a:endParaRPr/>
          </a:p>
        </p:txBody>
      </p:sp>
      <p:pic>
        <p:nvPicPr>
          <p:cNvPr id="110" name="Google Shape;110;p18"/>
          <p:cNvPicPr preferRelativeResize="0"/>
          <p:nvPr/>
        </p:nvPicPr>
        <p:blipFill>
          <a:blip r:embed="rId3">
            <a:alphaModFix/>
          </a:blip>
          <a:stretch>
            <a:fillRect/>
          </a:stretch>
        </p:blipFill>
        <p:spPr>
          <a:xfrm>
            <a:off x="8140850" y="4100970"/>
            <a:ext cx="918375" cy="918375"/>
          </a:xfrm>
          <a:prstGeom prst="rect">
            <a:avLst/>
          </a:prstGeom>
          <a:noFill/>
          <a:ln>
            <a:noFill/>
          </a:ln>
        </p:spPr>
      </p:pic>
      <p:pic>
        <p:nvPicPr>
          <p:cNvPr id="111" name="Google Shape;111;p18"/>
          <p:cNvPicPr preferRelativeResize="0"/>
          <p:nvPr/>
        </p:nvPicPr>
        <p:blipFill>
          <a:blip r:embed="rId4">
            <a:alphaModFix/>
          </a:blip>
          <a:stretch>
            <a:fillRect/>
          </a:stretch>
        </p:blipFill>
        <p:spPr>
          <a:xfrm>
            <a:off x="4309625" y="1571125"/>
            <a:ext cx="4370273" cy="1700025"/>
          </a:xfrm>
          <a:prstGeom prst="rect">
            <a:avLst/>
          </a:prstGeom>
          <a:noFill/>
          <a:ln>
            <a:noFill/>
          </a:ln>
        </p:spPr>
      </p:pic>
      <p:sp>
        <p:nvSpPr>
          <p:cNvPr id="112" name="Google Shape;112;p18"/>
          <p:cNvSpPr txBox="1"/>
          <p:nvPr/>
        </p:nvSpPr>
        <p:spPr>
          <a:xfrm>
            <a:off x="6056100" y="3271138"/>
            <a:ext cx="2623800" cy="39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Open Sans"/>
                <a:ea typeface="Open Sans"/>
                <a:cs typeface="Open Sans"/>
                <a:sym typeface="Open Sans"/>
              </a:rPr>
              <a:t>Figure 3: ADS-B Portal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E3124"/>
                </a:solidFill>
              </a:rPr>
              <a:t>Conclusion</a:t>
            </a:r>
            <a:r>
              <a:rPr lang="en"/>
              <a:t> </a:t>
            </a:r>
            <a:endParaRPr/>
          </a:p>
        </p:txBody>
      </p:sp>
      <p:sp>
        <p:nvSpPr>
          <p:cNvPr id="118" name="Google Shape;118;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based Landing Monitor &amp; WiFi Configuration</a:t>
            </a:r>
            <a:endParaRPr/>
          </a:p>
          <a:p>
            <a:pPr indent="0" lvl="0" marL="0" rtl="0" algn="l">
              <a:spcBef>
                <a:spcPts val="1600"/>
              </a:spcBef>
              <a:spcAft>
                <a:spcPts val="0"/>
              </a:spcAft>
              <a:buNone/>
            </a:pPr>
            <a:r>
              <a:rPr lang="en"/>
              <a:t>Data uploads more </a:t>
            </a:r>
            <a:r>
              <a:rPr lang="en"/>
              <a:t>frequently</a:t>
            </a:r>
            <a:r>
              <a:rPr lang="en"/>
              <a:t> than previous methods</a:t>
            </a:r>
            <a:endParaRPr/>
          </a:p>
          <a:p>
            <a:pPr indent="0" lvl="0" marL="0" rtl="0" algn="l">
              <a:spcBef>
                <a:spcPts val="1600"/>
              </a:spcBef>
              <a:spcAft>
                <a:spcPts val="1600"/>
              </a:spcAft>
              <a:buNone/>
            </a:pPr>
            <a:r>
              <a:rPr lang="en"/>
              <a:t>Selling point → Graphical interface of wifi connections</a:t>
            </a:r>
            <a:endParaRPr/>
          </a:p>
        </p:txBody>
      </p:sp>
      <p:pic>
        <p:nvPicPr>
          <p:cNvPr id="119" name="Google Shape;119;p19"/>
          <p:cNvPicPr preferRelativeResize="0"/>
          <p:nvPr/>
        </p:nvPicPr>
        <p:blipFill>
          <a:blip r:embed="rId3">
            <a:alphaModFix/>
          </a:blip>
          <a:stretch>
            <a:fillRect/>
          </a:stretch>
        </p:blipFill>
        <p:spPr>
          <a:xfrm>
            <a:off x="8140850" y="4100970"/>
            <a:ext cx="918375" cy="918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