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7" r:id="rId2"/>
    <p:sldId id="272" r:id="rId3"/>
    <p:sldId id="273" r:id="rId4"/>
    <p:sldId id="271" r:id="rId5"/>
    <p:sldId id="286" r:id="rId6"/>
    <p:sldId id="275" r:id="rId7"/>
    <p:sldId id="274" r:id="rId8"/>
    <p:sldId id="278" r:id="rId9"/>
    <p:sldId id="287" r:id="rId10"/>
    <p:sldId id="277" r:id="rId11"/>
    <p:sldId id="285" r:id="rId12"/>
    <p:sldId id="284" r:id="rId13"/>
    <p:sldId id="279" r:id="rId14"/>
    <p:sldId id="276" r:id="rId15"/>
    <p:sldId id="282" r:id="rId16"/>
    <p:sldId id="280" r:id="rId17"/>
    <p:sldId id="281" r:id="rId18"/>
    <p:sldId id="288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3300"/>
    <a:srgbClr val="DCF4F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92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53AF5-77A0-4BDD-8FE4-2BAFF846360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EC3F-BD22-4BA6-8926-FDEAC362B5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252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EC3F-BD22-4BA6-8926-FDEAC362B5D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25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68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78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56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518082"/>
            <a:ext cx="8543925" cy="601846"/>
          </a:xfrm>
        </p:spPr>
        <p:txBody>
          <a:bodyPr>
            <a:normAutofit/>
          </a:bodyPr>
          <a:lstStyle>
            <a:lvl1pPr>
              <a:defRPr sz="3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299317"/>
            <a:ext cx="8543925" cy="3877646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3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64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4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108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48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68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00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37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E0DE-1AFE-4C88-B85A-8630037ABCF5}" type="datetimeFigureOut">
              <a:rPr lang="tr-TR" smtClean="0"/>
              <a:t>24.06.2022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24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F088F4-C766-4BE9-B314-F932E78D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215045"/>
            <a:ext cx="9906000" cy="1822782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TWITTER ÜZERİNDEN ELDE EDİLEN VERİLER KULLANILARAK TWEET DUYGU ANALİZİNİN YAPILMASI VE GÖRSELLEŞTİRİLMESİ</a:t>
            </a:r>
            <a:br>
              <a:rPr lang="tr-TR" sz="2400" dirty="0">
                <a:solidFill>
                  <a:schemeClr val="bg1"/>
                </a:solidFill>
              </a:rPr>
            </a:b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Hazırlayan: Engin Karataş</a:t>
            </a: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Bitirme Proje Danışmanı: Doç. Dr. MEHMET BAKIR</a:t>
            </a:r>
            <a:endParaRPr lang="tr-T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0" y="6263427"/>
            <a:ext cx="1008667" cy="261610"/>
          </a:xfrm>
          <a:prstGeom prst="rect">
            <a:avLst/>
          </a:prstGeom>
          <a:solidFill>
            <a:srgbClr val="DCF4FA"/>
          </a:solidFill>
        </p:spPr>
        <p:txBody>
          <a:bodyPr wrap="square" rtlCol="0">
            <a:spAutoFit/>
          </a:bodyPr>
          <a:lstStyle/>
          <a:p>
            <a:r>
              <a:rPr lang="tr-TR" sz="1100" dirty="0">
                <a:latin typeface="Arial" panose="020B0604020202020204" pitchFamily="34" charset="0"/>
                <a:cs typeface="Arial" panose="020B0604020202020204" pitchFamily="34" charset="0"/>
              </a:rPr>
              <a:t>Hafta ….</a:t>
            </a:r>
          </a:p>
        </p:txBody>
      </p:sp>
    </p:spTree>
    <p:extLst>
      <p:ext uri="{BB962C8B-B14F-4D97-AF65-F5344CB8AC3E}">
        <p14:creationId xmlns:p14="http://schemas.microsoft.com/office/powerpoint/2010/main" val="29948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Python ile Veri Ön İşleme: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Metinlerden gereksiz ifadeler temizlenip sonrasında duygu analizi yapılmıştır.</a:t>
            </a:r>
          </a:p>
          <a:p>
            <a:pPr algn="just" eaLnBrk="1" hangingPunct="1"/>
            <a:endParaRPr lang="tr-TR" altLang="en-US" dirty="0">
              <a:latin typeface="Helvetica" panose="020B0604020202020204" pitchFamily="34" charset="0"/>
            </a:endParaRPr>
          </a:p>
          <a:p>
            <a:pPr marL="0" indent="0" algn="just" eaLnBrk="1" hangingPunct="1">
              <a:buNone/>
            </a:pPr>
            <a:endParaRPr lang="tr-TR" altLang="en-US" sz="1800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2D49985-A671-BD6D-E0B7-E9C278B3323F}"/>
              </a:ext>
            </a:extLst>
          </p:cNvPr>
          <p:cNvSpPr txBox="1"/>
          <p:nvPr/>
        </p:nvSpPr>
        <p:spPr>
          <a:xfrm>
            <a:off x="-235974" y="2940032"/>
            <a:ext cx="103568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tweetTextData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]]})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search_words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"\b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\d\W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only_words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tweetTextData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search_words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only_words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Python ile</a:t>
            </a:r>
            <a:r>
              <a:rPr lang="tr-TR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700" dirty="0" err="1"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r>
              <a:rPr lang="tr-TR" sz="2700" dirty="0">
                <a:latin typeface="Arial" panose="020B0604020202020204" pitchFamily="34" charset="0"/>
                <a:cs typeface="Arial" panose="020B0604020202020204" pitchFamily="34" charset="0"/>
              </a:rPr>
              <a:t> konum tespiti</a:t>
            </a:r>
            <a:endParaRPr lang="fi-FI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Enlem ve boylam değerleri </a:t>
            </a:r>
            <a:r>
              <a:rPr lang="tr-TR" altLang="en-US" sz="1800" dirty="0" err="1">
                <a:latin typeface="Helvetica" panose="020B0604020202020204" pitchFamily="34" charset="0"/>
              </a:rPr>
              <a:t>Geopy</a:t>
            </a:r>
            <a:r>
              <a:rPr lang="tr-TR" altLang="en-US" sz="1800" dirty="0">
                <a:latin typeface="Helvetica" panose="020B0604020202020204" pitchFamily="34" charset="0"/>
              </a:rPr>
              <a:t> kütüphanesi vasıtasıyla alınmıştır.</a:t>
            </a:r>
            <a:endParaRPr lang="tr-TR" altLang="en-US" sz="1800" b="1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41DE79B-553F-35AC-8E7F-24148AB15362}"/>
              </a:ext>
            </a:extLst>
          </p:cNvPr>
          <p:cNvSpPr txBox="1"/>
          <p:nvPr/>
        </p:nvSpPr>
        <p:spPr>
          <a:xfrm>
            <a:off x="0" y="2729791"/>
            <a:ext cx="913416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getLoc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.geocode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getLoc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.latitude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getLoc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.longitude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.polarity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"Location Found Error"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#and sentiment!="normal"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.polarity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19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Python ile veri tabanı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 err="1">
                <a:latin typeface="Helvetica" panose="020B0604020202020204" pitchFamily="34" charset="0"/>
              </a:rPr>
              <a:t>Elastic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Serch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Python</a:t>
            </a:r>
            <a:r>
              <a:rPr lang="tr-TR" altLang="en-US" sz="1800" dirty="0">
                <a:latin typeface="Helvetica" panose="020B0604020202020204" pitchFamily="34" charset="0"/>
              </a:rPr>
              <a:t> istemcisi(</a:t>
            </a:r>
            <a:r>
              <a:rPr lang="tr-TR" altLang="en-US" sz="1800" dirty="0" err="1">
                <a:latin typeface="Helvetica" panose="020B0604020202020204" pitchFamily="34" charset="0"/>
              </a:rPr>
              <a:t>client</a:t>
            </a:r>
            <a:r>
              <a:rPr lang="tr-TR" altLang="en-US" sz="1800" dirty="0">
                <a:latin typeface="Helvetica" panose="020B0604020202020204" pitchFamily="34" charset="0"/>
              </a:rPr>
              <a:t>) tarafından istekler gönderilebilir.</a:t>
            </a:r>
          </a:p>
          <a:p>
            <a:pPr marL="0" indent="0" algn="just" eaLnBrk="1" hangingPunct="1">
              <a:buNone/>
            </a:pPr>
            <a:r>
              <a:rPr lang="tr-TR" altLang="en-US" sz="1800" dirty="0">
                <a:latin typeface="Helvetica" panose="020B0604020202020204" pitchFamily="34" charset="0"/>
              </a:rPr>
              <a:t>Örnek</a:t>
            </a:r>
            <a:r>
              <a:rPr lang="tr-TR" altLang="en-US" dirty="0">
                <a:latin typeface="Helvetica" panose="020B0604020202020204" pitchFamily="34" charset="0"/>
              </a:rPr>
              <a:t>:</a:t>
            </a:r>
          </a:p>
          <a:p>
            <a:pPr marL="0" indent="0" algn="just" eaLnBrk="1" hangingPunct="1">
              <a:buNone/>
            </a:pPr>
            <a:r>
              <a:rPr lang="en-US" altLang="en-US" sz="1800" dirty="0" err="1">
                <a:latin typeface="Helvetica" panose="020B0604020202020204" pitchFamily="34" charset="0"/>
              </a:rPr>
              <a:t>es.index</a:t>
            </a:r>
            <a:r>
              <a:rPr lang="en-US" altLang="en-US" sz="1800" dirty="0">
                <a:latin typeface="Helvetica" panose="020B0604020202020204" pitchFamily="34" charset="0"/>
              </a:rPr>
              <a:t>(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                index="</a:t>
            </a:r>
            <a:r>
              <a:rPr lang="en-US" altLang="en-US" sz="1800" dirty="0" err="1">
                <a:latin typeface="Helvetica" panose="020B0604020202020204" pitchFamily="34" charset="0"/>
              </a:rPr>
              <a:t>dolar_world_map_per_country</a:t>
            </a:r>
            <a:r>
              <a:rPr lang="en-US" altLang="en-US" sz="1800" dirty="0">
                <a:latin typeface="Helvetica" panose="020B0604020202020204" pitchFamily="34" charset="0"/>
              </a:rPr>
              <a:t>",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                </a:t>
            </a:r>
            <a:r>
              <a:rPr lang="en-US" altLang="en-US" sz="1800" dirty="0" err="1">
                <a:latin typeface="Helvetica" panose="020B0604020202020204" pitchFamily="34" charset="0"/>
              </a:rPr>
              <a:t>doc_type</a:t>
            </a:r>
            <a:r>
              <a:rPr lang="en-US" altLang="en-US" sz="1800" dirty="0">
                <a:latin typeface="Helvetica" panose="020B0604020202020204" pitchFamily="34" charset="0"/>
              </a:rPr>
              <a:t>="_doc",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                body={},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)</a:t>
            </a:r>
            <a:endParaRPr lang="tr-TR" altLang="en-US" sz="18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7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Elastic Search API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Veri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Tabanı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İşlemleri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PUT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dolar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/_doc/1000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account_number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": 1000,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"balance": 65536,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": "Engin",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": "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Karatas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"age": 23,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C72EBF3-D81E-0931-4533-8B9F7C7CBF93}"/>
              </a:ext>
            </a:extLst>
          </p:cNvPr>
          <p:cNvSpPr txBox="1"/>
          <p:nvPr/>
        </p:nvSpPr>
        <p:spPr>
          <a:xfrm>
            <a:off x="3824749" y="2299317"/>
            <a:ext cx="4955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GET </a:t>
            </a:r>
            <a:r>
              <a:rPr lang="tr-T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ukraine_crisis_topic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/_</a:t>
            </a:r>
            <a:r>
              <a:rPr lang="tr-T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search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"</a:t>
            </a:r>
            <a:r>
              <a:rPr lang="tr-T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query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":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"</a:t>
            </a:r>
            <a:r>
              <a:rPr lang="tr-T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match_all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": {}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7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AWS EC2 Sanal Makine Kullanımı: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Çalıştırılan tüm yazılımlar EC2 sanal makine üzerinde çalışmaktadır.</a:t>
            </a:r>
          </a:p>
          <a:p>
            <a:pPr algn="just"/>
            <a:r>
              <a:rPr lang="tr-TR" altLang="en-US" dirty="0">
                <a:latin typeface="Helvetica" panose="020B0604020202020204" pitchFamily="34" charset="0"/>
              </a:rPr>
              <a:t>EC2 Sanallaştırma teknolojileri kullanılan bir işletim sistemidir.</a:t>
            </a:r>
          </a:p>
          <a:p>
            <a:pPr algn="just"/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Tercih edilen işletim sistemi özellikleri ve donanım kapasiteleri, EC2 gösterge paneli üzerinden seçilir. </a:t>
            </a:r>
            <a:endParaRPr lang="tr-TR" altLang="en-US" sz="1800" dirty="0">
              <a:latin typeface="Helvetica" panose="020B0604020202020204" pitchFamily="34" charset="0"/>
            </a:endParaRPr>
          </a:p>
          <a:p>
            <a:pPr algn="just" eaLnBrk="1" hangingPunct="1"/>
            <a:endParaRPr lang="tr-TR" altLang="en-US" sz="1800" dirty="0">
              <a:latin typeface="Helvetica" panose="020B0604020202020204" pitchFamily="34" charset="0"/>
            </a:endParaRPr>
          </a:p>
          <a:p>
            <a:pPr algn="just" eaLnBrk="1" hangingPunct="1"/>
            <a:endParaRPr lang="tr-TR" altLang="en-US" sz="1800" b="1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03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Monitoring, Analytics ve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Görselleştirme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4E49C17-1992-47F7-5375-1CF120F0A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7"/>
          <a:stretch/>
        </p:blipFill>
        <p:spPr bwMode="auto">
          <a:xfrm>
            <a:off x="228630" y="2314706"/>
            <a:ext cx="2756643" cy="166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00A37890-C534-A727-CC99-810DF0144192}"/>
              </a:ext>
            </a:extLst>
          </p:cNvPr>
          <p:cNvSpPr txBox="1"/>
          <p:nvPr/>
        </p:nvSpPr>
        <p:spPr>
          <a:xfrm>
            <a:off x="203082" y="4435105"/>
            <a:ext cx="3022861" cy="605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600" kern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Duygu Yoğunluklarının dağılım grafiği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B0B78CB0-E090-71B5-47FE-78C3F64F7268}"/>
              </a:ext>
            </a:extLst>
          </p:cNvPr>
          <p:cNvSpPr txBox="1"/>
          <p:nvPr/>
        </p:nvSpPr>
        <p:spPr>
          <a:xfrm>
            <a:off x="3542197" y="4435105"/>
            <a:ext cx="3022861" cy="605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600" kern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Çok Takipçi Sayısına Sahip Konumlar.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D8A32AE7-D2A8-140B-3FED-555C642CA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29" y="2189897"/>
            <a:ext cx="3475799" cy="191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88FAE2E8-8C38-2D6E-A80D-BB7CD7D3C5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r="26772"/>
          <a:stretch/>
        </p:blipFill>
        <p:spPr bwMode="auto">
          <a:xfrm>
            <a:off x="7166678" y="1916058"/>
            <a:ext cx="1941799" cy="21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Metin kutusu 27">
            <a:extLst>
              <a:ext uri="{FF2B5EF4-FFF2-40B4-BE49-F238E27FC236}">
                <a16:creationId xmlns:a16="http://schemas.microsoft.com/office/drawing/2014/main" id="{3645301B-16B8-4697-6935-C3D2ED36B352}"/>
              </a:ext>
            </a:extLst>
          </p:cNvPr>
          <p:cNvSpPr txBox="1"/>
          <p:nvPr/>
        </p:nvSpPr>
        <p:spPr>
          <a:xfrm>
            <a:off x="6881312" y="4394709"/>
            <a:ext cx="2604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8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Lokasyon</a:t>
            </a:r>
            <a:r>
              <a:rPr lang="tr-TR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Bazında Kayıt Sayısı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700" dirty="0">
                <a:latin typeface="Arial" panose="020B0604020202020204" pitchFamily="34" charset="0"/>
                <a:cs typeface="Arial" panose="020B0604020202020204" pitchFamily="34" charset="0"/>
              </a:rPr>
              <a:t>Dünya Haritasında Konuma Göre Duygu Analizi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27C2772F-EA51-8AE5-EB96-4D7B1D10D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896" y="3155209"/>
            <a:ext cx="4086207" cy="2500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EDA818FC-933B-E245-ECDA-079E0FBA03E8}"/>
              </a:ext>
            </a:extLst>
          </p:cNvPr>
          <p:cNvSpPr txBox="1">
            <a:spLocks/>
          </p:cNvSpPr>
          <p:nvPr/>
        </p:nvSpPr>
        <p:spPr>
          <a:xfrm>
            <a:off x="681038" y="2299317"/>
            <a:ext cx="8543925" cy="387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altLang="en-US" dirty="0">
                <a:latin typeface="Helvetica" panose="020B0604020202020204" pitchFamily="34" charset="0"/>
              </a:rPr>
              <a:t>Ülke </a:t>
            </a:r>
            <a:r>
              <a:rPr lang="tr-TR" altLang="en-US" dirty="0" err="1">
                <a:latin typeface="Helvetica" panose="020B0604020202020204" pitchFamily="34" charset="0"/>
              </a:rPr>
              <a:t>farketmeksizin</a:t>
            </a:r>
            <a:r>
              <a:rPr lang="tr-TR" altLang="en-US" dirty="0">
                <a:latin typeface="Helvetica" panose="020B0604020202020204" pitchFamily="34" charset="0"/>
              </a:rPr>
              <a:t> konum üzerinden eşzamanlı duygu analizi</a:t>
            </a:r>
          </a:p>
          <a:p>
            <a:pPr algn="just"/>
            <a:r>
              <a:rPr lang="tr-TR" altLang="en-US" dirty="0">
                <a:latin typeface="Helvetica" panose="020B0604020202020204" pitchFamily="34" charset="0"/>
              </a:rPr>
              <a:t>Ukrayna Rusya savaşı ve Dolar kuru harita üzerinde incelenmiştir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68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Ekstra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çalışmalar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 err="1">
                <a:latin typeface="Helvetica" panose="020B0604020202020204" pitchFamily="34" charset="0"/>
              </a:rPr>
              <a:t>Elastic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Search</a:t>
            </a:r>
            <a:r>
              <a:rPr lang="tr-TR" altLang="en-US" sz="1800" dirty="0">
                <a:latin typeface="Helvetica" panose="020B0604020202020204" pitchFamily="34" charset="0"/>
              </a:rPr>
              <a:t> kurulumunu elastic.co ürünü haricinde manuel olarak </a:t>
            </a:r>
            <a:r>
              <a:rPr lang="tr-TR" altLang="en-US" sz="1800" dirty="0" err="1">
                <a:latin typeface="Helvetica" panose="020B0604020202020204" pitchFamily="34" charset="0"/>
              </a:rPr>
              <a:t>linux</a:t>
            </a:r>
            <a:r>
              <a:rPr lang="tr-TR" altLang="en-US" sz="1800" dirty="0">
                <a:latin typeface="Helvetica" panose="020B0604020202020204" pitchFamily="34" charset="0"/>
              </a:rPr>
              <a:t> sistem üzerine kurulmuştur.</a:t>
            </a:r>
          </a:p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Linux Server üzerinde </a:t>
            </a:r>
            <a:r>
              <a:rPr lang="tr-TR" altLang="en-US" sz="1800" dirty="0" err="1">
                <a:latin typeface="Helvetica" panose="020B0604020202020204" pitchFamily="34" charset="0"/>
              </a:rPr>
              <a:t>Python</a:t>
            </a:r>
            <a:r>
              <a:rPr lang="tr-TR" altLang="en-US" sz="1800" dirty="0">
                <a:latin typeface="Helvetica" panose="020B0604020202020204" pitchFamily="34" charset="0"/>
              </a:rPr>
              <a:t> kodlarını daha iyi test edilebilmesi için Linux sistemi üzerine </a:t>
            </a:r>
            <a:r>
              <a:rPr lang="tr-TR" altLang="en-US" sz="1800" dirty="0" err="1">
                <a:latin typeface="Helvetica" panose="020B0604020202020204" pitchFamily="34" charset="0"/>
              </a:rPr>
              <a:t>Jupyter</a:t>
            </a:r>
            <a:r>
              <a:rPr lang="tr-TR" altLang="en-US" sz="1800" dirty="0">
                <a:latin typeface="Helvetica" panose="020B0604020202020204" pitchFamily="34" charset="0"/>
              </a:rPr>
              <a:t> Notebook kurulmuştur.</a:t>
            </a:r>
          </a:p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Farklı </a:t>
            </a:r>
            <a:r>
              <a:rPr lang="tr-TR" altLang="en-US" sz="1800" dirty="0" err="1">
                <a:latin typeface="Helvetica" panose="020B0604020202020204" pitchFamily="34" charset="0"/>
              </a:rPr>
              <a:t>Elastic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Search</a:t>
            </a:r>
            <a:r>
              <a:rPr lang="tr-TR" altLang="en-US" sz="1800" dirty="0">
                <a:latin typeface="Helvetica" panose="020B0604020202020204" pitchFamily="34" charset="0"/>
              </a:rPr>
              <a:t> sürümleri ve </a:t>
            </a:r>
            <a:r>
              <a:rPr lang="tr-TR" altLang="en-US" sz="1800" dirty="0" err="1">
                <a:latin typeface="Helvetica" panose="020B0604020202020204" pitchFamily="34" charset="0"/>
              </a:rPr>
              <a:t>migration</a:t>
            </a:r>
            <a:r>
              <a:rPr lang="tr-TR" altLang="en-US" sz="1800" dirty="0">
                <a:latin typeface="Helvetica" panose="020B0604020202020204" pitchFamily="34" charset="0"/>
              </a:rPr>
              <a:t>(sürümler arası geçişler) yapılmıştır.</a:t>
            </a:r>
          </a:p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Onlarca hatalar alınmıştır ve çözülmüştür.</a:t>
            </a: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BBBF5E-60A0-4DA2-1260-8AB17116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23" y="3128077"/>
            <a:ext cx="7594860" cy="601846"/>
          </a:xfrm>
        </p:spPr>
        <p:txBody>
          <a:bodyPr>
            <a:noAutofit/>
          </a:bodyPr>
          <a:lstStyle/>
          <a:p>
            <a:pPr algn="ctr"/>
            <a:r>
              <a:rPr lang="tr-TR" sz="5400" dirty="0"/>
              <a:t>Teşekkürler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2035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Amaçlanan Neydi?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Çok sayıda insana ait veriyi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aracığıyla elde etmek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Verileri temizleyip sınıflandırmak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Elde edilen sonuçları anlamlandıracak grafikler oluşturmak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F7C473B-5B3E-E3FF-650A-7FA0F179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1" y="1250849"/>
            <a:ext cx="898575" cy="8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295F933-CAE8-69FA-907D-882E9EEB3F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6" r="4334" b="2153"/>
          <a:stretch/>
        </p:blipFill>
        <p:spPr bwMode="auto">
          <a:xfrm>
            <a:off x="946508" y="3655372"/>
            <a:ext cx="7605591" cy="21654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00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Nasıl Çalışıyor?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1038" y="2299317"/>
            <a:ext cx="2934574" cy="2724967"/>
          </a:xfrm>
        </p:spPr>
        <p:txBody>
          <a:bodyPr/>
          <a:lstStyle/>
          <a:p>
            <a:r>
              <a:rPr lang="tr-TR" dirty="0" err="1"/>
              <a:t>Twitterdan</a:t>
            </a:r>
            <a:r>
              <a:rPr lang="tr-TR" dirty="0"/>
              <a:t> veriler alınır</a:t>
            </a:r>
          </a:p>
          <a:p>
            <a:r>
              <a:rPr lang="tr-TR" dirty="0"/>
              <a:t>Linux üzerindeki </a:t>
            </a:r>
            <a:r>
              <a:rPr lang="tr-TR" dirty="0" err="1"/>
              <a:t>Python</a:t>
            </a:r>
            <a:r>
              <a:rPr lang="tr-TR" dirty="0"/>
              <a:t> kodu çalışır</a:t>
            </a:r>
          </a:p>
          <a:p>
            <a:r>
              <a:rPr lang="tr-TR" dirty="0" err="1"/>
              <a:t>Elastic</a:t>
            </a:r>
            <a:r>
              <a:rPr lang="tr-TR" dirty="0"/>
              <a:t> </a:t>
            </a:r>
            <a:r>
              <a:rPr lang="tr-TR" dirty="0" err="1"/>
              <a:t>Search`e</a:t>
            </a:r>
            <a:r>
              <a:rPr lang="tr-TR" dirty="0"/>
              <a:t> veriler yazılır</a:t>
            </a:r>
          </a:p>
          <a:p>
            <a:r>
              <a:rPr lang="tr-TR" dirty="0" err="1"/>
              <a:t>Kibana</a:t>
            </a:r>
            <a:r>
              <a:rPr lang="tr-TR" dirty="0"/>
              <a:t> ile görselleştirilir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447C76A-4A5B-B740-4AED-2568F0360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" t="7433" r="2552" b="3621"/>
          <a:stretch/>
        </p:blipFill>
        <p:spPr>
          <a:xfrm>
            <a:off x="3615612" y="2299317"/>
            <a:ext cx="5792839" cy="2438756"/>
          </a:xfrm>
          <a:prstGeom prst="rect">
            <a:avLst/>
          </a:prstGeom>
        </p:spPr>
      </p:pic>
      <p:pic>
        <p:nvPicPr>
          <p:cNvPr id="9" name="Picture 10" descr="Machine icon PNG, ICO or ICNS | Free vector icons">
            <a:extLst>
              <a:ext uri="{FF2B5EF4-FFF2-40B4-BE49-F238E27FC236}">
                <a16:creationId xmlns:a16="http://schemas.microsoft.com/office/drawing/2014/main" id="{B5D7901D-556B-336D-FB14-8E45F780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450565"/>
            <a:ext cx="697552" cy="69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3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Neleri Başardık?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altLang="en-US" dirty="0">
                <a:latin typeface="Helvetica" panose="020B0604020202020204" pitchFamily="34" charset="0"/>
              </a:rPr>
              <a:t>Konu ne olursa olsun </a:t>
            </a:r>
            <a:r>
              <a:rPr lang="tr-TR" altLang="en-US" sz="1800" dirty="0">
                <a:latin typeface="Helvetica" panose="020B0604020202020204" pitchFamily="34" charset="0"/>
              </a:rPr>
              <a:t>konum bazında duygu analizi</a:t>
            </a:r>
          </a:p>
          <a:p>
            <a:r>
              <a:rPr lang="tr-TR" altLang="en-US" dirty="0" err="1">
                <a:latin typeface="Helvetica" panose="020B0604020202020204" pitchFamily="34" charset="0"/>
              </a:rPr>
              <a:t>Tweet`lerin</a:t>
            </a:r>
            <a:r>
              <a:rPr lang="tr-TR" altLang="en-US" dirty="0">
                <a:latin typeface="Helvetica" panose="020B0604020202020204" pitchFamily="34" charset="0"/>
              </a:rPr>
              <a:t> gönderildiği konumların enlem ve boylam değerlerini bulma</a:t>
            </a:r>
            <a:endParaRPr lang="tr-TR" altLang="en-US" sz="1800" dirty="0">
              <a:latin typeface="Helvetica" panose="020B0604020202020204" pitchFamily="34" charset="0"/>
            </a:endParaRPr>
          </a:p>
          <a:p>
            <a:r>
              <a:rPr lang="tr-TR" sz="1800" dirty="0">
                <a:latin typeface="Helvetica" panose="020B0604020202020204" pitchFamily="34" charset="0"/>
              </a:rPr>
              <a:t>Harita üzerinden duygu analiz ve </a:t>
            </a:r>
            <a:r>
              <a:rPr lang="tr-TR" sz="1800" dirty="0" err="1">
                <a:latin typeface="Helvetica" panose="020B0604020202020204" pitchFamily="34" charset="0"/>
              </a:rPr>
              <a:t>tweet</a:t>
            </a:r>
            <a:r>
              <a:rPr lang="tr-TR" sz="1800" dirty="0">
                <a:latin typeface="Helvetica" panose="020B0604020202020204" pitchFamily="34" charset="0"/>
              </a:rPr>
              <a:t> yoğunluğu grafiği</a:t>
            </a: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üzerindeki verilerin gerçek zamanlı incelenmesi</a:t>
            </a:r>
          </a:p>
          <a:p>
            <a:r>
              <a:rPr lang="tr-TR" dirty="0"/>
              <a:t>Raporlama</a:t>
            </a:r>
          </a:p>
          <a:p>
            <a:r>
              <a:rPr lang="tr-TR" dirty="0"/>
              <a:t>Bulut sunucuda bilgilerin saklanması</a:t>
            </a:r>
          </a:p>
          <a:p>
            <a:r>
              <a:rPr lang="tr-TR" dirty="0"/>
              <a:t>Duygu analizi</a:t>
            </a:r>
          </a:p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API anahtarları g</a:t>
            </a:r>
            <a:r>
              <a:rPr lang="tr-TR" dirty="0"/>
              <a:t>üvenliği</a:t>
            </a:r>
          </a:p>
          <a:p>
            <a:r>
              <a:rPr lang="tr-TR" dirty="0"/>
              <a:t>Daha doğru sonuçlar için çeşitli adımlar</a:t>
            </a:r>
          </a:p>
          <a:p>
            <a:endParaRPr lang="tr-TR" dirty="0"/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Question Mark clipart transparent download - Clipart World">
            <a:extLst>
              <a:ext uri="{FF2B5EF4-FFF2-40B4-BE49-F238E27FC236}">
                <a16:creationId xmlns:a16="http://schemas.microsoft.com/office/drawing/2014/main" id="{824CC5EF-93E8-D7E4-2BC1-9F241F16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433089"/>
            <a:ext cx="686839" cy="6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20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BBBF5E-60A0-4DA2-1260-8AB17116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23" y="3128077"/>
            <a:ext cx="7594860" cy="601846"/>
          </a:xfrm>
        </p:spPr>
        <p:txBody>
          <a:bodyPr>
            <a:noAutofit/>
          </a:bodyPr>
          <a:lstStyle/>
          <a:p>
            <a:r>
              <a:rPr lang="tr-TR" sz="5400" dirty="0"/>
              <a:t>YAPILAN ÇALIŞMALAR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8069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700" dirty="0" err="1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r>
              <a:rPr lang="tr-TR" sz="2700" dirty="0">
                <a:latin typeface="Arial" panose="020B0604020202020204" pitchFamily="34" charset="0"/>
                <a:cs typeface="Arial" panose="020B0604020202020204" pitchFamily="34" charset="0"/>
              </a:rPr>
              <a:t> Developer Hesabı API Başvuru Süreçleri: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 err="1">
                <a:latin typeface="Helvetica" panose="020B0604020202020204" pitchFamily="34" charset="0"/>
              </a:rPr>
              <a:t>Tweetlerin</a:t>
            </a:r>
            <a:r>
              <a:rPr lang="tr-TR" altLang="en-US" sz="1800" dirty="0">
                <a:latin typeface="Helvetica" panose="020B0604020202020204" pitchFamily="34" charset="0"/>
              </a:rPr>
              <a:t> elde edilmesi için </a:t>
            </a:r>
            <a:r>
              <a:rPr lang="tr-TR" altLang="en-US" sz="1800" dirty="0" err="1">
                <a:latin typeface="Helvetica" panose="020B0604020202020204" pitchFamily="34" charset="0"/>
              </a:rPr>
              <a:t>Twitter</a:t>
            </a:r>
            <a:r>
              <a:rPr lang="tr-TR" altLang="en-US" sz="1800" dirty="0">
                <a:latin typeface="Helvetica" panose="020B0604020202020204" pitchFamily="34" charset="0"/>
              </a:rPr>
              <a:t> Developer Hesabı </a:t>
            </a:r>
            <a:r>
              <a:rPr lang="tr-TR" altLang="en-US" sz="1800" dirty="0" err="1">
                <a:latin typeface="Helvetica" panose="020B0604020202020204" pitchFamily="34" charset="0"/>
              </a:rPr>
              <a:t>Twitter`dan</a:t>
            </a:r>
            <a:r>
              <a:rPr lang="tr-TR" altLang="en-US" sz="1800" dirty="0">
                <a:latin typeface="Helvetica" panose="020B0604020202020204" pitchFamily="34" charset="0"/>
              </a:rPr>
              <a:t> talep edilip alınmıştır.</a:t>
            </a:r>
          </a:p>
          <a:p>
            <a:pPr algn="just" eaLnBrk="1" hangingPunct="1"/>
            <a:r>
              <a:rPr lang="tr-TR" altLang="en-US" sz="1800" dirty="0" err="1">
                <a:latin typeface="Helvetica" panose="020B0604020202020204" pitchFamily="34" charset="0"/>
              </a:rPr>
              <a:t>Twitter</a:t>
            </a:r>
            <a:r>
              <a:rPr lang="tr-TR" altLang="en-US" sz="1800" dirty="0">
                <a:latin typeface="Helvetica" panose="020B0604020202020204" pitchFamily="34" charset="0"/>
              </a:rPr>
              <a:t> tarafından proje için tarafımıza verilmiştir. Hobi hesabı kapsamında aylık olarak 2 milyon adet </a:t>
            </a:r>
            <a:r>
              <a:rPr lang="tr-TR" altLang="en-US" sz="1800" dirty="0" err="1">
                <a:latin typeface="Helvetica" panose="020B0604020202020204" pitchFamily="34" charset="0"/>
              </a:rPr>
              <a:t>Tweet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fetch</a:t>
            </a:r>
            <a:r>
              <a:rPr lang="tr-TR" altLang="en-US" sz="1800" dirty="0">
                <a:latin typeface="Helvetica" panose="020B0604020202020204" pitchFamily="34" charset="0"/>
              </a:rPr>
              <a:t>(getirme)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523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700" dirty="0">
                <a:latin typeface="Arial" panose="020B0604020202020204" pitchFamily="34" charset="0"/>
                <a:cs typeface="Arial" panose="020B0604020202020204" pitchFamily="34" charset="0"/>
              </a:rPr>
              <a:t>API Anahtarının Güvenliğinin sağlanması: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1038" y="2299317"/>
            <a:ext cx="8543925" cy="2321844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Kodlar açık kaynak olarak </a:t>
            </a:r>
            <a:r>
              <a:rPr lang="tr-TR" altLang="en-US" sz="1800" dirty="0" err="1">
                <a:latin typeface="Helvetica" panose="020B0604020202020204" pitchFamily="34" charset="0"/>
              </a:rPr>
              <a:t>Github`da</a:t>
            </a:r>
            <a:r>
              <a:rPr lang="tr-TR" altLang="en-US" sz="1800" dirty="0">
                <a:latin typeface="Helvetica" panose="020B0604020202020204" pitchFamily="34" charset="0"/>
              </a:rPr>
              <a:t> paylaşılmış ve API anahtar güvenliği yazılımın çalışma zamanında kontrol edilip güvenliği sağlanmıştır.</a:t>
            </a:r>
            <a:endParaRPr lang="tr-TR" altLang="en-US" sz="1800" b="1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0B4B51B-8B31-43D0-3A26-E52222016FF7}"/>
              </a:ext>
            </a:extLst>
          </p:cNvPr>
          <p:cNvSpPr txBox="1"/>
          <p:nvPr/>
        </p:nvSpPr>
        <p:spPr>
          <a:xfrm>
            <a:off x="4950542" y="3168412"/>
            <a:ext cx="4955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api_key_secret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api_key_secret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access_token_secret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access_token_secret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cloud_id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cloud_id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B6AED39-D9D6-165D-8ADF-514A58B069BA}"/>
              </a:ext>
            </a:extLst>
          </p:cNvPr>
          <p:cNvSpPr txBox="1"/>
          <p:nvPr/>
        </p:nvSpPr>
        <p:spPr>
          <a:xfrm>
            <a:off x="580103" y="3190000"/>
            <a:ext cx="43704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.</a:t>
            </a:r>
            <a:r>
              <a:rPr lang="tr-TR" dirty="0" err="1"/>
              <a:t>env</a:t>
            </a:r>
            <a:r>
              <a:rPr lang="tr-TR" dirty="0"/>
              <a:t> dosyası</a:t>
            </a:r>
          </a:p>
          <a:p>
            <a:r>
              <a:rPr lang="en-US" dirty="0" err="1"/>
              <a:t>cloud_id</a:t>
            </a:r>
            <a:r>
              <a:rPr lang="en-US" dirty="0"/>
              <a:t> = testingelastic:dNmI1ZDRmYjU</a:t>
            </a:r>
          </a:p>
          <a:p>
            <a:r>
              <a:rPr lang="en-US" dirty="0"/>
              <a:t>user = elastic</a:t>
            </a:r>
          </a:p>
          <a:p>
            <a:r>
              <a:rPr lang="en-US" dirty="0"/>
              <a:t>password = "3lGZd7Nn2XFJKN0MWNk"</a:t>
            </a:r>
          </a:p>
          <a:p>
            <a:endParaRPr lang="en-US" dirty="0"/>
          </a:p>
          <a:p>
            <a:r>
              <a:rPr lang="en-US" dirty="0" err="1"/>
              <a:t>api_key</a:t>
            </a:r>
            <a:r>
              <a:rPr lang="en-US" dirty="0"/>
              <a:t> = "AU7Ma83BEiaA7GdF3l9D9tYUf" </a:t>
            </a:r>
          </a:p>
          <a:p>
            <a:r>
              <a:rPr lang="en-US" dirty="0" err="1"/>
              <a:t>api_key_secret</a:t>
            </a:r>
            <a:r>
              <a:rPr lang="en-US" dirty="0"/>
              <a:t> = "miQyHP99t6PI97mkdR" </a:t>
            </a:r>
          </a:p>
          <a:p>
            <a:endParaRPr lang="en-US" dirty="0"/>
          </a:p>
          <a:p>
            <a:r>
              <a:rPr lang="en-US" dirty="0" err="1"/>
              <a:t>access_token</a:t>
            </a:r>
            <a:r>
              <a:rPr lang="en-US" dirty="0"/>
              <a:t> = "13749Ftsn2E12I9VWtD8c"     </a:t>
            </a:r>
          </a:p>
          <a:p>
            <a:r>
              <a:rPr lang="en-US" dirty="0" err="1"/>
              <a:t>access_token_secret</a:t>
            </a:r>
            <a:r>
              <a:rPr lang="en-US" dirty="0"/>
              <a:t> = "</a:t>
            </a:r>
            <a:r>
              <a:rPr lang="en-US" dirty="0" err="1"/>
              <a:t>XwIdaxdVIZCziEs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192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Python ile Sentiment(Duygu) Analizi: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Duygular olumlu, olumsuz, normal olarak sınıflandırılmıştır.</a:t>
            </a:r>
            <a:endParaRPr lang="tr-TR" altLang="en-US" sz="1800" b="1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41DE79B-553F-35AC-8E7F-24148AB15362}"/>
              </a:ext>
            </a:extLst>
          </p:cNvPr>
          <p:cNvSpPr txBox="1"/>
          <p:nvPr/>
        </p:nvSpPr>
        <p:spPr>
          <a:xfrm>
            <a:off x="0" y="3132291"/>
            <a:ext cx="61156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TextBlob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.polarity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"negative"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.polarity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"normal"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"positive"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2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Python ile </a:t>
            </a:r>
            <a:r>
              <a:rPr lang="tr-TR" sz="2700" dirty="0" err="1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r>
              <a:rPr lang="tr-TR" sz="2700" dirty="0">
                <a:latin typeface="Arial" panose="020B0604020202020204" pitchFamily="34" charset="0"/>
                <a:cs typeface="Arial" panose="020B0604020202020204" pitchFamily="34" charset="0"/>
              </a:rPr>
              <a:t> API bağlantısı</a:t>
            </a:r>
            <a:endParaRPr lang="fi-FI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Gerekli anahtarlar ile </a:t>
            </a:r>
            <a:r>
              <a:rPr lang="tr-TR" altLang="en-US" sz="1800" dirty="0" err="1">
                <a:latin typeface="Helvetica" panose="020B0604020202020204" pitchFamily="34" charset="0"/>
              </a:rPr>
              <a:t>Twitter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API`ye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bağlatı</a:t>
            </a:r>
            <a:r>
              <a:rPr lang="tr-TR" altLang="en-US" sz="1800" dirty="0">
                <a:latin typeface="Helvetica" panose="020B0604020202020204" pitchFamily="34" charset="0"/>
              </a:rPr>
              <a:t> gerçekleştirilmiştir.</a:t>
            </a:r>
            <a:endParaRPr lang="tr-TR" altLang="en-US" sz="1800" b="1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41DE79B-553F-35AC-8E7F-24148AB15362}"/>
              </a:ext>
            </a:extLst>
          </p:cNvPr>
          <p:cNvSpPr txBox="1"/>
          <p:nvPr/>
        </p:nvSpPr>
        <p:spPr>
          <a:xfrm>
            <a:off x="798653" y="3037811"/>
            <a:ext cx="6115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cloud_id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cloud_id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http_auth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3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913</Words>
  <Application>Microsoft Office PowerPoint</Application>
  <PresentationFormat>A4 Kağıt (210x297 mm)</PresentationFormat>
  <Paragraphs>125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Garamond</vt:lpstr>
      <vt:lpstr>Helvetica</vt:lpstr>
      <vt:lpstr>Symbol</vt:lpstr>
      <vt:lpstr>Tahoma</vt:lpstr>
      <vt:lpstr>Times New Roman</vt:lpstr>
      <vt:lpstr>Office Teması</vt:lpstr>
      <vt:lpstr>TWITTER ÜZERİNDEN ELDE EDİLEN VERİLER KULLANILARAK TWEET DUYGU ANALİZİNİN YAPILMASI VE GÖRSELLEŞTİRİLMESİ  Hazırlayan: Engin Karataş Bitirme Proje Danışmanı: Doç. Dr. MEHMET BAKIR</vt:lpstr>
      <vt:lpstr>     Amaçlanan Neydi?</vt:lpstr>
      <vt:lpstr>     Nasıl Çalışıyor?</vt:lpstr>
      <vt:lpstr>     Neleri Başardık?</vt:lpstr>
      <vt:lpstr>YAPILAN ÇALIŞMALAR</vt:lpstr>
      <vt:lpstr>Twitter Developer Hesabı API Başvuru Süreçleri:</vt:lpstr>
      <vt:lpstr>API Anahtarının Güvenliğinin sağlanması:</vt:lpstr>
      <vt:lpstr>Python ile Sentiment(Duygu) Analizi:</vt:lpstr>
      <vt:lpstr>Python ile Twitter API bağlantısı</vt:lpstr>
      <vt:lpstr>Python ile Veri Ön İşleme:</vt:lpstr>
      <vt:lpstr>Python ile Tweet konum tespiti</vt:lpstr>
      <vt:lpstr>Python ile veri tabanı işlemleri</vt:lpstr>
      <vt:lpstr>Elastic Search API ile Veri Tabanı İşlemleri</vt:lpstr>
      <vt:lpstr>AWS EC2 Sanal Makine Kullanımı:</vt:lpstr>
      <vt:lpstr>Monitoring, Analytics ve Görselleştirme</vt:lpstr>
      <vt:lpstr>Dünya Haritasında Konuma Göre Duygu Analizi</vt:lpstr>
      <vt:lpstr>Ekstra çalışmalar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Gamze AYDIN</dc:creator>
  <cp:lastModifiedBy>Engin Karataş</cp:lastModifiedBy>
  <cp:revision>21</cp:revision>
  <dcterms:created xsi:type="dcterms:W3CDTF">2019-10-08T08:16:33Z</dcterms:created>
  <dcterms:modified xsi:type="dcterms:W3CDTF">2022-06-24T18:49:48Z</dcterms:modified>
</cp:coreProperties>
</file>