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8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2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17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695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82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1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20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8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0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43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8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4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5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EC755D-2EBC-4B20-89E5-041496A81B9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5C7129-9C92-48CC-902F-FD052AB4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835" y="3088944"/>
            <a:ext cx="719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Segmentation using </a:t>
            </a:r>
            <a:r>
              <a:rPr lang="en-US" sz="2400" dirty="0">
                <a:solidFill>
                  <a:srgbClr val="7030A0"/>
                </a:solidFill>
              </a:rPr>
              <a:t>RFM (</a:t>
            </a:r>
            <a:r>
              <a:rPr lang="en-US" sz="2400" dirty="0" err="1">
                <a:solidFill>
                  <a:srgbClr val="7030A0"/>
                </a:solidFill>
              </a:rPr>
              <a:t>Recency</a:t>
            </a:r>
            <a:r>
              <a:rPr lang="en-US" sz="2400" dirty="0">
                <a:solidFill>
                  <a:srgbClr val="7030A0"/>
                </a:solidFill>
              </a:rPr>
              <a:t>, Frequency, Monetary) </a:t>
            </a:r>
            <a:r>
              <a:rPr lang="en-US" sz="2400" dirty="0" smtClean="0">
                <a:solidFill>
                  <a:srgbClr val="7030A0"/>
                </a:solidFill>
              </a:rPr>
              <a:t>and Bundle Analysis</a:t>
            </a:r>
          </a:p>
        </p:txBody>
      </p:sp>
    </p:spTree>
    <p:extLst>
      <p:ext uri="{BB962C8B-B14F-4D97-AF65-F5344CB8AC3E}">
        <p14:creationId xmlns:p14="http://schemas.microsoft.com/office/powerpoint/2010/main" val="28795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5636" y="605051"/>
            <a:ext cx="95488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Recency</a:t>
            </a:r>
            <a:r>
              <a:rPr 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 smtClean="0"/>
              <a:t>How recently a customer made a purchase</a:t>
            </a:r>
            <a:endParaRPr lang="en-US" sz="1600" dirty="0"/>
          </a:p>
          <a:p>
            <a:r>
              <a:rPr 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Frequency: </a:t>
            </a:r>
            <a:r>
              <a:rPr lang="en-US" sz="1600" dirty="0" smtClean="0"/>
              <a:t>How often a customer makes a purchase within a give time frame</a:t>
            </a:r>
            <a:endParaRPr lang="en-US" sz="1600" dirty="0"/>
          </a:p>
          <a:p>
            <a:r>
              <a:rPr 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Monetary: </a:t>
            </a:r>
            <a:r>
              <a:rPr lang="en-US" sz="1600" dirty="0" smtClean="0"/>
              <a:t>How much money a customer spends during their purchases</a:t>
            </a:r>
          </a:p>
          <a:p>
            <a:r>
              <a:rPr 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Basket size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/>
              <a:t>The total number of items purchased divided by the number of transactions</a:t>
            </a:r>
            <a:r>
              <a:rPr lang="en-US" sz="1600" dirty="0" smtClean="0"/>
              <a:t>.  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Tenure: </a:t>
            </a:r>
            <a:r>
              <a:rPr lang="en-US" sz="1600" dirty="0"/>
              <a:t>The time difference between the customer’s first purchase and the present </a:t>
            </a:r>
            <a:r>
              <a:rPr lang="en-US" sz="1600" dirty="0" smtClean="0"/>
              <a:t>day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Support: </a:t>
            </a:r>
            <a:r>
              <a:rPr lang="en-US" sz="1600" dirty="0"/>
              <a:t>P</a:t>
            </a:r>
            <a:r>
              <a:rPr lang="en-US" sz="1600" dirty="0" smtClean="0"/>
              <a:t>roportion </a:t>
            </a:r>
            <a:r>
              <a:rPr lang="en-US" sz="1600" dirty="0"/>
              <a:t>of transactions in a dataset that contain a specific item or </a:t>
            </a:r>
            <a:r>
              <a:rPr lang="en-US" sz="1600" dirty="0" err="1"/>
              <a:t>itemset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Lift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 smtClean="0"/>
              <a:t>Support</a:t>
            </a:r>
            <a:r>
              <a:rPr lang="en-US" sz="1600" dirty="0"/>
              <a:t> </a:t>
            </a:r>
            <a:r>
              <a:rPr lang="en-US" sz="1600" dirty="0" smtClean="0"/>
              <a:t>Rate in</a:t>
            </a:r>
            <a:r>
              <a:rPr lang="en-US" sz="1600" dirty="0"/>
              <a:t> Baseline </a:t>
            </a:r>
            <a:r>
              <a:rPr lang="en-US" sz="1600" dirty="0" smtClean="0"/>
              <a:t>Group divided by Support</a:t>
            </a:r>
            <a:r>
              <a:rPr lang="en-US" sz="1600" dirty="0"/>
              <a:t> Rate in Target Group</a:t>
            </a:r>
            <a:endParaRPr lang="en-US" sz="1600" dirty="0"/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622C3454-CE75-644F-AE68-7A73289A2382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792139" y="2878798"/>
            <a:ext cx="4630572" cy="288308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535" y="2482206"/>
            <a:ext cx="1507822" cy="36762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07914" y="2520286"/>
            <a:ext cx="41968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Frequency score 1-5 (F): </a:t>
            </a:r>
            <a:r>
              <a:rPr lang="en-US" dirty="0" smtClean="0"/>
              <a:t>More frequent a customer buys, the higher the score 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Recency</a:t>
            </a:r>
            <a:r>
              <a:rPr lang="en-US" b="1" dirty="0" smtClean="0">
                <a:solidFill>
                  <a:srgbClr val="7030A0"/>
                </a:solidFill>
              </a:rPr>
              <a:t> score 1-5 (R</a:t>
            </a:r>
            <a:r>
              <a:rPr lang="en-US" b="1" dirty="0">
                <a:solidFill>
                  <a:srgbClr val="7030A0"/>
                </a:solidFill>
              </a:rPr>
              <a:t>):  </a:t>
            </a:r>
            <a:r>
              <a:rPr lang="en-US" dirty="0"/>
              <a:t>Reflects how recently a customer made a </a:t>
            </a:r>
            <a:r>
              <a:rPr lang="en-US" dirty="0" smtClean="0"/>
              <a:t>purchase. More recent a purchase, the higher the score</a:t>
            </a:r>
          </a:p>
          <a:p>
            <a:r>
              <a:rPr lang="en-US" b="1" dirty="0">
                <a:solidFill>
                  <a:srgbClr val="7030A0"/>
                </a:solidFill>
              </a:rPr>
              <a:t>RF Score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dirty="0"/>
              <a:t>Combines </a:t>
            </a:r>
            <a:r>
              <a:rPr lang="en-US" dirty="0" err="1"/>
              <a:t>Recency</a:t>
            </a:r>
            <a:r>
              <a:rPr lang="en-US" dirty="0"/>
              <a:t> and Frequency </a:t>
            </a:r>
            <a:r>
              <a:rPr lang="en-US" dirty="0" smtClean="0"/>
              <a:t>scores</a:t>
            </a:r>
          </a:p>
          <a:p>
            <a:endParaRPr lang="en-US" dirty="0"/>
          </a:p>
          <a:p>
            <a:r>
              <a:rPr lang="en-US" dirty="0" smtClean="0"/>
              <a:t>For example : Frequency score: 3</a:t>
            </a:r>
            <a:br>
              <a:rPr lang="en-US" dirty="0" smtClean="0"/>
            </a:br>
            <a:r>
              <a:rPr lang="en-US" dirty="0" smtClean="0"/>
              <a:t>		      </a:t>
            </a:r>
            <a:r>
              <a:rPr lang="en-US" dirty="0" err="1" smtClean="0"/>
              <a:t>Recency</a:t>
            </a:r>
            <a:r>
              <a:rPr lang="en-US" dirty="0" smtClean="0"/>
              <a:t> score: 1</a:t>
            </a:r>
          </a:p>
          <a:p>
            <a:r>
              <a:rPr lang="en-US" dirty="0"/>
              <a:t>	</a:t>
            </a:r>
            <a:r>
              <a:rPr lang="en-US" dirty="0" smtClean="0"/>
              <a:t>	      FR score: 31 </a:t>
            </a:r>
            <a:r>
              <a:rPr lang="en-DE" dirty="0" smtClean="0"/>
              <a:t>–</a:t>
            </a:r>
            <a:r>
              <a:rPr lang="en-US" dirty="0" smtClean="0"/>
              <a:t> At Risk</a:t>
            </a:r>
          </a:p>
        </p:txBody>
      </p:sp>
    </p:spTree>
    <p:extLst>
      <p:ext uri="{BB962C8B-B14F-4D97-AF65-F5344CB8AC3E}">
        <p14:creationId xmlns:p14="http://schemas.microsoft.com/office/powerpoint/2010/main" val="3374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2973" y="946245"/>
            <a:ext cx="9398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/>
              <a:t>Create a bundle for buyers of </a:t>
            </a:r>
            <a:r>
              <a:rPr lang="en-US" dirty="0"/>
              <a:t>“Jam Making Set with Jars” </a:t>
            </a:r>
            <a:r>
              <a:rPr lang="en-US" dirty="0" smtClean="0"/>
              <a:t>and create a story for marketing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Task 2: </a:t>
            </a:r>
            <a:r>
              <a:rPr lang="en-US" dirty="0" smtClean="0"/>
              <a:t>Locate customers that buy </a:t>
            </a:r>
            <a:r>
              <a:rPr lang="en-US" dirty="0"/>
              <a:t>“Jam Making Set with Jars</a:t>
            </a:r>
            <a:r>
              <a:rPr lang="en-US" dirty="0" smtClean="0"/>
              <a:t>” and have tenure more than 200 days and </a:t>
            </a:r>
            <a:r>
              <a:rPr lang="en-US" dirty="0" err="1" smtClean="0"/>
              <a:t>recency</a:t>
            </a:r>
            <a:r>
              <a:rPr lang="en-US" dirty="0" smtClean="0"/>
              <a:t> more than 60 days. Analyze this segment and suggest targeted offers. 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03400" y="2390994"/>
            <a:ext cx="306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Data overlook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84" y="2727746"/>
            <a:ext cx="7252230" cy="34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7270" y="1321196"/>
            <a:ext cx="930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Step 1: </a:t>
            </a:r>
            <a:r>
              <a:rPr lang="en-US" dirty="0" smtClean="0"/>
              <a:t>Find the baskets that only contain “Jam Making Set with Jars”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Step 2: </a:t>
            </a:r>
            <a:r>
              <a:rPr lang="en-US" dirty="0" smtClean="0"/>
              <a:t>Find items that can be combined and has significantly high Lift and was relatively sold less.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Step 3: </a:t>
            </a:r>
            <a:r>
              <a:rPr lang="en-US" dirty="0" smtClean="0"/>
              <a:t>Create a bundle with at least 3 items and offer beneficial offer to the customer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73" y="2472612"/>
            <a:ext cx="5320893" cy="2645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88" y="2584579"/>
            <a:ext cx="4012524" cy="78047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79988"/>
              </p:ext>
            </p:extLst>
          </p:nvPr>
        </p:nvGraphicFramePr>
        <p:xfrm>
          <a:off x="6461088" y="3545632"/>
          <a:ext cx="3970536" cy="499188"/>
        </p:xfrm>
        <a:graphic>
          <a:graphicData uri="http://schemas.openxmlformats.org/drawingml/2006/table">
            <a:tbl>
              <a:tblPr/>
              <a:tblGrid>
                <a:gridCol w="3970536">
                  <a:extLst>
                    <a:ext uri="{9D8B030D-6E8A-4147-A177-3AD203B41FA5}">
                      <a16:colId xmlns:a16="http://schemas.microsoft.com/office/drawing/2014/main" val="678956097"/>
                    </a:ext>
                  </a:extLst>
                </a:gridCol>
              </a:tblGrid>
              <a:tr h="4991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Kenji and Yuki can make jam with their grandchildren and store them in their own personal jars with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distinctive colored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lids. 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3496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088" y="4384873"/>
            <a:ext cx="2288979" cy="13128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9349" y="769944"/>
            <a:ext cx="919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TASK 1 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289" y="4343381"/>
            <a:ext cx="1742885" cy="13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0007" y="650545"/>
            <a:ext cx="94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TASK 2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66" y="968992"/>
            <a:ext cx="9366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Step 1: </a:t>
            </a:r>
            <a:r>
              <a:rPr lang="en-US" dirty="0" smtClean="0"/>
              <a:t>Locate the baskets that contain </a:t>
            </a:r>
            <a:r>
              <a:rPr lang="en-US" dirty="0"/>
              <a:t>“Jam Making Set with Jars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Step 2: </a:t>
            </a:r>
            <a:r>
              <a:rPr lang="en-US" dirty="0" smtClean="0"/>
              <a:t>Calculate frequency, </a:t>
            </a:r>
            <a:r>
              <a:rPr lang="en-US" dirty="0" err="1" smtClean="0"/>
              <a:t>recency</a:t>
            </a:r>
            <a:r>
              <a:rPr lang="en-US" dirty="0" smtClean="0"/>
              <a:t> and assign frequency, </a:t>
            </a:r>
            <a:r>
              <a:rPr lang="en-US" dirty="0" err="1" smtClean="0"/>
              <a:t>recency</a:t>
            </a:r>
            <a:r>
              <a:rPr lang="en-US" dirty="0" smtClean="0"/>
              <a:t> scores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Step 3: </a:t>
            </a:r>
            <a:r>
              <a:rPr lang="en-US" dirty="0" smtClean="0"/>
              <a:t>Locate Segments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Step 4: </a:t>
            </a:r>
            <a:r>
              <a:rPr lang="en-US" dirty="0" smtClean="0"/>
              <a:t>Filter for customers that have Tenure more than 200 days and </a:t>
            </a:r>
            <a:r>
              <a:rPr lang="en-US" dirty="0" err="1" smtClean="0"/>
              <a:t>Recency</a:t>
            </a:r>
            <a:r>
              <a:rPr lang="en-US" dirty="0" smtClean="0"/>
              <a:t> more than 60 days. 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Step 5: </a:t>
            </a:r>
            <a:r>
              <a:rPr lang="en-US" dirty="0" smtClean="0"/>
              <a:t>Recommend Strategies for this segment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80" y="2502090"/>
            <a:ext cx="4645384" cy="35969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03892" y="2394177"/>
            <a:ext cx="2729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'Win-back' email campaigns: </a:t>
            </a:r>
            <a:r>
              <a:rPr lang="en-US" sz="1400" dirty="0"/>
              <a:t>We all receive time to time 'We Miss You' mails. Company can create bundles with special offers. </a:t>
            </a:r>
            <a:endParaRPr lang="en-US" sz="1400" dirty="0" smtClean="0"/>
          </a:p>
          <a:p>
            <a:r>
              <a:rPr lang="en-US" sz="1400" dirty="0">
                <a:solidFill>
                  <a:srgbClr val="7030A0"/>
                </a:solidFill>
              </a:rPr>
              <a:t>'Loyalty program re-engagement: </a:t>
            </a:r>
            <a:r>
              <a:rPr lang="en-US" sz="1400" dirty="0"/>
              <a:t>Offer double points for next purchase within a </a:t>
            </a:r>
            <a:r>
              <a:rPr lang="en-US" sz="1400" dirty="0" smtClean="0"/>
              <a:t>timeframe</a:t>
            </a:r>
          </a:p>
          <a:p>
            <a:r>
              <a:rPr lang="en-US" sz="1400" dirty="0">
                <a:solidFill>
                  <a:srgbClr val="7030A0"/>
                </a:solidFill>
              </a:rPr>
              <a:t>Limited time offers: </a:t>
            </a:r>
            <a:r>
              <a:rPr lang="en-US" sz="1400" dirty="0"/>
              <a:t>If there is a holiday coming up a bundle or a promotion can be offered with a theme. Furthermore time-sensitive offers that are beneficial than usual purchase can be offered to create sense of urgency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solidFill>
                  <a:srgbClr val="7030A0"/>
                </a:solidFill>
              </a:rPr>
              <a:t>Reminder of past purchases: </a:t>
            </a:r>
            <a:r>
              <a:rPr lang="en-US" sz="1400" dirty="0"/>
              <a:t>Based on past purchases suggestions or special offers for complementary products.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64" y="2502090"/>
            <a:ext cx="3136128" cy="30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187</TotalTime>
  <Words>485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 KECECI</dc:creator>
  <cp:lastModifiedBy>ENGIN KECECI</cp:lastModifiedBy>
  <cp:revision>19</cp:revision>
  <dcterms:created xsi:type="dcterms:W3CDTF">2024-08-05T17:50:25Z</dcterms:created>
  <dcterms:modified xsi:type="dcterms:W3CDTF">2024-08-05T20:57:46Z</dcterms:modified>
</cp:coreProperties>
</file>