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Play"/>
      <p:regular r:id="rId20"/>
      <p:bold r:id="rId21"/>
    </p:embeddedFont>
    <p:embeddedFont>
      <p:font typeface="Poppins"/>
      <p:regular r:id="rId22"/>
      <p:bold r:id="rId23"/>
      <p:italic r:id="rId24"/>
      <p:boldItalic r:id="rId25"/>
    </p:embeddedFont>
    <p:embeddedFont>
      <p:font typeface="Poppins Medium"/>
      <p:regular r:id="rId26"/>
      <p:bold r:id="rId27"/>
      <p:italic r:id="rId28"/>
      <p:boldItalic r:id="rId29"/>
    </p:embeddedFont>
    <p:embeddedFont>
      <p:font typeface="Lexend"/>
      <p:regular r:id="rId30"/>
      <p:bold r:id="rId31"/>
    </p:embeddedFont>
    <p:embeddedFont>
      <p:font typeface="Poppins SemiBold"/>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6" roundtripDataSignature="AMtx7miB/yMIFKqA2p8DEcbIogjNgZfv4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09268D7-1753-489C-BEEF-827744C99BB2}">
  <a:tblStyle styleId="{209268D7-1753-489C-BEEF-827744C99BB2}"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lay-regular.fntdata"/><Relationship Id="rId22" Type="http://schemas.openxmlformats.org/officeDocument/2006/relationships/font" Target="fonts/Poppins-regular.fntdata"/><Relationship Id="rId21" Type="http://schemas.openxmlformats.org/officeDocument/2006/relationships/font" Target="fonts/Play-bold.fntdata"/><Relationship Id="rId24" Type="http://schemas.openxmlformats.org/officeDocument/2006/relationships/font" Target="fonts/Poppins-italic.fntdata"/><Relationship Id="rId23" Type="http://schemas.openxmlformats.org/officeDocument/2006/relationships/font" Target="fonts/Poppins-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Medium-regular.fntdata"/><Relationship Id="rId25" Type="http://schemas.openxmlformats.org/officeDocument/2006/relationships/font" Target="fonts/Poppins-boldItalic.fntdata"/><Relationship Id="rId28" Type="http://schemas.openxmlformats.org/officeDocument/2006/relationships/font" Target="fonts/PoppinsMedium-italic.fntdata"/><Relationship Id="rId27" Type="http://schemas.openxmlformats.org/officeDocument/2006/relationships/font" Target="fonts/PoppinsMedium-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Medium-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exend-bold.fntdata"/><Relationship Id="rId30" Type="http://schemas.openxmlformats.org/officeDocument/2006/relationships/font" Target="fonts/Lexend-regular.fntdata"/><Relationship Id="rId11" Type="http://schemas.openxmlformats.org/officeDocument/2006/relationships/slide" Target="slides/slide6.xml"/><Relationship Id="rId33" Type="http://schemas.openxmlformats.org/officeDocument/2006/relationships/font" Target="fonts/PoppinsSemiBold-bold.fntdata"/><Relationship Id="rId10" Type="http://schemas.openxmlformats.org/officeDocument/2006/relationships/slide" Target="slides/slide5.xml"/><Relationship Id="rId32" Type="http://schemas.openxmlformats.org/officeDocument/2006/relationships/font" Target="fonts/PoppinsSemiBold-regular.fntdata"/><Relationship Id="rId13" Type="http://schemas.openxmlformats.org/officeDocument/2006/relationships/slide" Target="slides/slide8.xml"/><Relationship Id="rId35" Type="http://schemas.openxmlformats.org/officeDocument/2006/relationships/font" Target="fonts/PoppinsSemiBold-boldItalic.fntdata"/><Relationship Id="rId12" Type="http://schemas.openxmlformats.org/officeDocument/2006/relationships/slide" Target="slides/slide7.xml"/><Relationship Id="rId34" Type="http://schemas.openxmlformats.org/officeDocument/2006/relationships/font" Target="fonts/PoppinsSemiBold-italic.fntdata"/><Relationship Id="rId15" Type="http://schemas.openxmlformats.org/officeDocument/2006/relationships/slide" Target="slides/slide10.xml"/><Relationship Id="rId14" Type="http://schemas.openxmlformats.org/officeDocument/2006/relationships/slide" Target="slides/slide9.xml"/><Relationship Id="rId36"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tr-TR"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15ea98a953_0_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tr-TR" sz="1050">
                <a:solidFill>
                  <a:srgbClr val="CCCCCC"/>
                </a:solidFill>
              </a:rPr>
              <a:t> One of the key updates in EF Core 9 is the enhanced translation of LINQ queries to SQL. This improvement allows for more complex queries to be efficiently translated into optimized SQL statements, reducing query execution time and improving performance.</a:t>
            </a:r>
            <a:endParaRPr/>
          </a:p>
        </p:txBody>
      </p:sp>
      <p:sp>
        <p:nvSpPr>
          <p:cNvPr id="171" name="Google Shape;171;g315ea98a953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15ea98a953_0_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tr-TR" sz="1050">
                <a:solidFill>
                  <a:srgbClr val="CCCCCC"/>
                </a:solidFill>
              </a:rPr>
              <a:t> One of the key updates in EF Core 9 is the enhanced translation of LINQ queries to SQL. This improvement allows for more complex queries to be efficiently translated into optimized SQL statements, reducing query execution time and improving performance.</a:t>
            </a:r>
            <a:endParaRPr/>
          </a:p>
        </p:txBody>
      </p:sp>
      <p:sp>
        <p:nvSpPr>
          <p:cNvPr id="183" name="Google Shape;183;g315ea98a953_0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15ea98a953_0_1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tr-TR" sz="1050">
                <a:solidFill>
                  <a:srgbClr val="CCCCCC"/>
                </a:solidFill>
              </a:rPr>
              <a:t> One of the key updates in EF Core 9 is the enhanced translation of LINQ queries to SQL. This improvement allows for more complex queries to be efficiently translated into optimized SQL statements, reducing query execution time and improving performance.</a:t>
            </a:r>
            <a:endParaRPr/>
          </a:p>
        </p:txBody>
      </p:sp>
      <p:sp>
        <p:nvSpPr>
          <p:cNvPr id="191" name="Google Shape;191;g315ea98a953_0_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15ea98a953_0_1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g315ea98a953_0_1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151360bb09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g3151360bb09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15ea98a953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g315ea98a953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15ea98a953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tr-TR" sz="1050">
                <a:solidFill>
                  <a:srgbClr val="CCCCCC"/>
                </a:solidFill>
              </a:rPr>
              <a:t>Several existing controls, such as </a:t>
            </a:r>
            <a:r>
              <a:rPr lang="tr-TR" sz="1050">
                <a:solidFill>
                  <a:srgbClr val="188038"/>
                </a:solidFill>
                <a:latin typeface="Consolas"/>
                <a:ea typeface="Consolas"/>
                <a:cs typeface="Consolas"/>
                <a:sym typeface="Consolas"/>
              </a:rPr>
              <a:t>CollectionView</a:t>
            </a:r>
            <a:r>
              <a:rPr lang="tr-TR" sz="1050">
                <a:solidFill>
                  <a:srgbClr val="CCCCCC"/>
                </a:solidFill>
              </a:rPr>
              <a:t> and </a:t>
            </a:r>
            <a:r>
              <a:rPr lang="tr-TR" sz="1050">
                <a:solidFill>
                  <a:srgbClr val="188038"/>
                </a:solidFill>
                <a:latin typeface="Consolas"/>
                <a:ea typeface="Consolas"/>
                <a:cs typeface="Consolas"/>
                <a:sym typeface="Consolas"/>
              </a:rPr>
              <a:t>CarouselView</a:t>
            </a:r>
            <a:r>
              <a:rPr lang="tr-TR" sz="1050">
                <a:solidFill>
                  <a:srgbClr val="CCCCCC"/>
                </a:solidFill>
              </a:rPr>
              <a:t>, have been optimized for better performance. These enhancements include smoother scrolling, reduced memory usage, and improved virtualization, which help create a more responsive user interface</a:t>
            </a:r>
            <a:endParaRPr/>
          </a:p>
        </p:txBody>
      </p:sp>
      <p:sp>
        <p:nvSpPr>
          <p:cNvPr id="126" name="Google Shape;126;g315ea98a953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15ea98a953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1200"/>
              </a:spcAft>
              <a:buNone/>
            </a:pPr>
            <a:r>
              <a:rPr lang="tr-TR" sz="1050">
                <a:solidFill>
                  <a:srgbClr val="CCCCCC"/>
                </a:solidFill>
              </a:rPr>
              <a:t>Compiled bindings are now supported in both XAML and C# code, significantly enhancing performance. By pre-compiling the bindings, .NET MAUI reduces runtime errors and increases app efficiency, making data binding faster and more reliable.</a:t>
            </a:r>
            <a:endParaRPr/>
          </a:p>
        </p:txBody>
      </p:sp>
      <p:sp>
        <p:nvSpPr>
          <p:cNvPr id="135" name="Google Shape;135;g315ea98a953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151360bb09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3151360bb09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15ea98a953_0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tr-TR">
                <a:solidFill>
                  <a:srgbClr val="161616"/>
                </a:solidFill>
                <a:highlight>
                  <a:srgbClr val="FFFFFF"/>
                </a:highlight>
              </a:rPr>
              <a:t>Each document stored in an Azure Cosmos DB database has a unique resource ID. In addition, each document can contain a "partition key" which determines the logical partitioning of data such that the database can be effectively scaled</a:t>
            </a:r>
            <a:endParaRPr/>
          </a:p>
        </p:txBody>
      </p:sp>
      <p:sp>
        <p:nvSpPr>
          <p:cNvPr id="152" name="Google Shape;152;g315ea98a953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15ea98a953_0_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tr-TR" sz="1050">
                <a:solidFill>
                  <a:srgbClr val="CCCCCC"/>
                </a:solidFill>
              </a:rPr>
              <a:t> EF Core 9 introduces support for AOT compilation and pre-compiled queries. These features help reduce startup times and improve the overall performance of applications by compiling frequently used queries ahead of time, reducing runtime overhead.</a:t>
            </a:r>
            <a:endParaRPr/>
          </a:p>
        </p:txBody>
      </p:sp>
      <p:sp>
        <p:nvSpPr>
          <p:cNvPr id="162" name="Google Shape;162;g315ea98a953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type="title">
  <p:cSld name="TITLE">
    <p:spTree>
      <p:nvGrpSpPr>
        <p:cNvPr id="15" name="Shape 15"/>
        <p:cNvGrpSpPr/>
        <p:nvPr/>
      </p:nvGrpSpPr>
      <p:grpSpPr>
        <a:xfrm>
          <a:off x="0" y="0"/>
          <a:ext cx="0" cy="0"/>
          <a:chOff x="0" y="0"/>
          <a:chExt cx="0" cy="0"/>
        </a:xfrm>
      </p:grpSpPr>
      <p:sp>
        <p:nvSpPr>
          <p:cNvPr id="16" name="Google Shape;16;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Dikey Metin" type="vertTx">
  <p:cSld name="VERTICAL_TEXT">
    <p:spTree>
      <p:nvGrpSpPr>
        <p:cNvPr id="72" name="Shape 72"/>
        <p:cNvGrpSpPr/>
        <p:nvPr/>
      </p:nvGrpSpPr>
      <p:grpSpPr>
        <a:xfrm>
          <a:off x="0" y="0"/>
          <a:ext cx="0" cy="0"/>
          <a:chOff x="0" y="0"/>
          <a:chExt cx="0" cy="0"/>
        </a:xfrm>
      </p:grpSpPr>
      <p:sp>
        <p:nvSpPr>
          <p:cNvPr id="73" name="Google Shape;73;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78" name="Shape 78"/>
        <p:cNvGrpSpPr/>
        <p:nvPr/>
      </p:nvGrpSpPr>
      <p:grpSpPr>
        <a:xfrm>
          <a:off x="0" y="0"/>
          <a:ext cx="0" cy="0"/>
          <a:chOff x="0" y="0"/>
          <a:chExt cx="0" cy="0"/>
        </a:xfrm>
      </p:grpSpPr>
      <p:sp>
        <p:nvSpPr>
          <p:cNvPr id="79" name="Google Shape;79;p1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21" name="Shape 21"/>
        <p:cNvGrpSpPr/>
        <p:nvPr/>
      </p:nvGrpSpPr>
      <p:grpSpPr>
        <a:xfrm>
          <a:off x="0" y="0"/>
          <a:ext cx="0" cy="0"/>
          <a:chOff x="0" y="0"/>
          <a:chExt cx="0" cy="0"/>
        </a:xfrm>
      </p:grpSpPr>
      <p:sp>
        <p:nvSpPr>
          <p:cNvPr id="22" name="Google Shape;22;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 Bilgisi" type="secHead">
  <p:cSld name="SECTION_HEADER">
    <p:spTree>
      <p:nvGrpSpPr>
        <p:cNvPr id="27" name="Shape 27"/>
        <p:cNvGrpSpPr/>
        <p:nvPr/>
      </p:nvGrpSpPr>
      <p:grpSpPr>
        <a:xfrm>
          <a:off x="0" y="0"/>
          <a:ext cx="0" cy="0"/>
          <a:chOff x="0" y="0"/>
          <a:chExt cx="0" cy="0"/>
        </a:xfrm>
      </p:grpSpPr>
      <p:sp>
        <p:nvSpPr>
          <p:cNvPr id="28" name="Google Shape;28;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0" name="Google Shape;3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33" name="Shape 33"/>
        <p:cNvGrpSpPr/>
        <p:nvPr/>
      </p:nvGrpSpPr>
      <p:grpSpPr>
        <a:xfrm>
          <a:off x="0" y="0"/>
          <a:ext cx="0" cy="0"/>
          <a:chOff x="0" y="0"/>
          <a:chExt cx="0" cy="0"/>
        </a:xfrm>
      </p:grpSpPr>
      <p:sp>
        <p:nvSpPr>
          <p:cNvPr id="34" name="Google Shape;3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40" name="Shape 40"/>
        <p:cNvGrpSpPr/>
        <p:nvPr/>
      </p:nvGrpSpPr>
      <p:grpSpPr>
        <a:xfrm>
          <a:off x="0" y="0"/>
          <a:ext cx="0" cy="0"/>
          <a:chOff x="0" y="0"/>
          <a:chExt cx="0" cy="0"/>
        </a:xfrm>
      </p:grpSpPr>
      <p:sp>
        <p:nvSpPr>
          <p:cNvPr id="41" name="Google Shape;41;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49" name="Shape 49"/>
        <p:cNvGrpSpPr/>
        <p:nvPr/>
      </p:nvGrpSpPr>
      <p:grpSpPr>
        <a:xfrm>
          <a:off x="0" y="0"/>
          <a:ext cx="0" cy="0"/>
          <a:chOff x="0" y="0"/>
          <a:chExt cx="0" cy="0"/>
        </a:xfrm>
      </p:grpSpPr>
      <p:sp>
        <p:nvSpPr>
          <p:cNvPr id="50" name="Google Shape;5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54" name="Shape 54"/>
        <p:cNvGrpSpPr/>
        <p:nvPr/>
      </p:nvGrpSpPr>
      <p:grpSpPr>
        <a:xfrm>
          <a:off x="0" y="0"/>
          <a:ext cx="0" cy="0"/>
          <a:chOff x="0" y="0"/>
          <a:chExt cx="0" cy="0"/>
        </a:xfrm>
      </p:grpSpPr>
      <p:sp>
        <p:nvSpPr>
          <p:cNvPr id="55" name="Google Shape;5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58" name="Shape 58"/>
        <p:cNvGrpSpPr/>
        <p:nvPr/>
      </p:nvGrpSpPr>
      <p:grpSpPr>
        <a:xfrm>
          <a:off x="0" y="0"/>
          <a:ext cx="0" cy="0"/>
          <a:chOff x="0" y="0"/>
          <a:chExt cx="0" cy="0"/>
        </a:xfrm>
      </p:grpSpPr>
      <p:sp>
        <p:nvSpPr>
          <p:cNvPr id="59" name="Google Shape;59;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65" name="Shape 65"/>
        <p:cNvGrpSpPr/>
        <p:nvPr/>
      </p:nvGrpSpPr>
      <p:grpSpPr>
        <a:xfrm>
          <a:off x="0" y="0"/>
          <a:ext cx="0" cy="0"/>
          <a:chOff x="0" y="0"/>
          <a:chExt cx="0" cy="0"/>
        </a:xfrm>
      </p:grpSpPr>
      <p:sp>
        <p:nvSpPr>
          <p:cNvPr id="66" name="Google Shape;66;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3"/>
          <p:cNvSpPr/>
          <p:nvPr>
            <p:ph idx="2" type="pic"/>
          </p:nvPr>
        </p:nvSpPr>
        <p:spPr>
          <a:xfrm>
            <a:off x="5183188" y="987425"/>
            <a:ext cx="6172200" cy="4873625"/>
          </a:xfrm>
          <a:prstGeom prst="rect">
            <a:avLst/>
          </a:prstGeom>
          <a:noFill/>
          <a:ln>
            <a:noFill/>
          </a:ln>
        </p:spPr>
      </p:sp>
      <p:sp>
        <p:nvSpPr>
          <p:cNvPr id="68" name="Google Shape;68;p1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5.png"/><Relationship Id="rId9"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1.png"/><Relationship Id="rId7" Type="http://schemas.openxmlformats.org/officeDocument/2006/relationships/hyperlink" Target="https://x.com/EngincanVeske" TargetMode="External"/><Relationship Id="rId8" Type="http://schemas.openxmlformats.org/officeDocument/2006/relationships/hyperlink" Target="https://github.com/EngincanV"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hyperlink" Target="https://emojipedia.org/backhand-index-pointing-lef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hyperlink" Target="https://emojipedia.org/rocke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hyperlink" Target="https://emojipedia.org/rocke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hyperlink" Target="https://emojipedia.org/warn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pic>
        <p:nvPicPr>
          <p:cNvPr descr="grafik, daire, grafik tasarım, ekran görüntüsü içeren bir resim&#10;&#10;Açıklama otomatik olarak oluşturuldu" id="88" name="Google Shape;88;p1"/>
          <p:cNvPicPr preferRelativeResize="0"/>
          <p:nvPr/>
        </p:nvPicPr>
        <p:blipFill rotWithShape="1">
          <a:blip r:embed="rId4">
            <a:alphaModFix/>
          </a:blip>
          <a:srcRect b="0" l="0" r="0" t="0"/>
          <a:stretch/>
        </p:blipFill>
        <p:spPr>
          <a:xfrm>
            <a:off x="794741" y="810794"/>
            <a:ext cx="2396890" cy="642598"/>
          </a:xfrm>
          <a:prstGeom prst="rect">
            <a:avLst/>
          </a:prstGeom>
          <a:noFill/>
          <a:ln>
            <a:noFill/>
          </a:ln>
        </p:spPr>
      </p:pic>
      <p:sp>
        <p:nvSpPr>
          <p:cNvPr id="89" name="Google Shape;89;p1"/>
          <p:cNvSpPr txBox="1"/>
          <p:nvPr/>
        </p:nvSpPr>
        <p:spPr>
          <a:xfrm>
            <a:off x="690575" y="2078753"/>
            <a:ext cx="10345200" cy="1451100"/>
          </a:xfrm>
          <a:prstGeom prst="rect">
            <a:avLst/>
          </a:prstGeom>
          <a:noFill/>
          <a:ln>
            <a:noFill/>
          </a:ln>
        </p:spPr>
        <p:txBody>
          <a:bodyPr anchorCtr="0" anchor="t" bIns="45700" lIns="91425" spcFirstLastPara="1" rIns="91425" wrap="square" tIns="45700">
            <a:normAutofit lnSpcReduction="10000"/>
          </a:bodyPr>
          <a:lstStyle/>
          <a:p>
            <a:pPr indent="0" lvl="0" marL="0" marR="0" rtl="0" algn="l">
              <a:spcBef>
                <a:spcPts val="0"/>
              </a:spcBef>
              <a:spcAft>
                <a:spcPts val="0"/>
              </a:spcAft>
              <a:buClr>
                <a:srgbClr val="0C0C0C"/>
              </a:buClr>
              <a:buSzPts val="4500"/>
              <a:buFont typeface="Lexend"/>
              <a:buNone/>
            </a:pPr>
            <a:r>
              <a:rPr b="1" lang="tr-TR" sz="4500">
                <a:solidFill>
                  <a:srgbClr val="0C0C0C"/>
                </a:solidFill>
                <a:latin typeface="Lexend"/>
                <a:ea typeface="Lexend"/>
                <a:cs typeface="Lexend"/>
                <a:sym typeface="Lexend"/>
              </a:rPr>
              <a:t>What’s New With </a:t>
            </a:r>
            <a:endParaRPr b="1" sz="4500">
              <a:solidFill>
                <a:srgbClr val="0C0C0C"/>
              </a:solidFill>
              <a:latin typeface="Lexend"/>
              <a:ea typeface="Lexend"/>
              <a:cs typeface="Lexend"/>
              <a:sym typeface="Lexend"/>
            </a:endParaRPr>
          </a:p>
          <a:p>
            <a:pPr indent="0" lvl="0" marL="0" marR="0" rtl="0" algn="l">
              <a:spcBef>
                <a:spcPts val="0"/>
              </a:spcBef>
              <a:spcAft>
                <a:spcPts val="0"/>
              </a:spcAft>
              <a:buClr>
                <a:srgbClr val="0C0C0C"/>
              </a:buClr>
              <a:buSzPts val="4500"/>
              <a:buFont typeface="Lexend"/>
              <a:buNone/>
            </a:pPr>
            <a:r>
              <a:rPr b="1" lang="tr-TR" sz="4500">
                <a:solidFill>
                  <a:srgbClr val="0C0C0C"/>
                </a:solidFill>
                <a:latin typeface="Lexend"/>
                <a:ea typeface="Lexend"/>
                <a:cs typeface="Lexend"/>
                <a:sym typeface="Lexend"/>
              </a:rPr>
              <a:t>.NET MAUI &amp; EF Core in .NET9?</a:t>
            </a:r>
            <a:endParaRPr/>
          </a:p>
        </p:txBody>
      </p:sp>
      <p:sp>
        <p:nvSpPr>
          <p:cNvPr id="90" name="Google Shape;90;p1"/>
          <p:cNvSpPr txBox="1"/>
          <p:nvPr/>
        </p:nvSpPr>
        <p:spPr>
          <a:xfrm>
            <a:off x="2066261" y="3938109"/>
            <a:ext cx="6497100" cy="5079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292D33"/>
              </a:buClr>
              <a:buSzPts val="2800"/>
              <a:buFont typeface="Poppins Medium"/>
              <a:buNone/>
            </a:pPr>
            <a:r>
              <a:rPr lang="tr-TR" sz="2800">
                <a:solidFill>
                  <a:srgbClr val="292D33"/>
                </a:solidFill>
                <a:latin typeface="Poppins Medium"/>
                <a:ea typeface="Poppins Medium"/>
                <a:cs typeface="Poppins Medium"/>
                <a:sym typeface="Poppins Medium"/>
              </a:rPr>
              <a:t>Engincan VESKE</a:t>
            </a:r>
            <a:endParaRPr b="0" i="0" sz="2800" u="none" cap="none" strike="noStrike">
              <a:solidFill>
                <a:srgbClr val="292D33"/>
              </a:solidFill>
              <a:latin typeface="Poppins Medium"/>
              <a:ea typeface="Poppins Medium"/>
              <a:cs typeface="Poppins Medium"/>
              <a:sym typeface="Poppins Medium"/>
            </a:endParaRPr>
          </a:p>
        </p:txBody>
      </p:sp>
      <p:sp>
        <p:nvSpPr>
          <p:cNvPr id="91" name="Google Shape;91;p1"/>
          <p:cNvSpPr txBox="1"/>
          <p:nvPr/>
        </p:nvSpPr>
        <p:spPr>
          <a:xfrm>
            <a:off x="2066261" y="4458036"/>
            <a:ext cx="6497100" cy="400200"/>
          </a:xfrm>
          <a:prstGeom prst="rect">
            <a:avLst/>
          </a:prstGeom>
          <a:noFill/>
          <a:ln>
            <a:noFill/>
          </a:ln>
        </p:spPr>
        <p:txBody>
          <a:bodyPr anchorCtr="0" anchor="t" bIns="91425" lIns="91425" spcFirstLastPara="1" rIns="91425" wrap="square" tIns="91425">
            <a:normAutofit fontScale="92500" lnSpcReduction="20000"/>
          </a:bodyPr>
          <a:lstStyle/>
          <a:p>
            <a:pPr indent="0" lvl="0" marL="0" marR="0" rtl="0" algn="l">
              <a:spcBef>
                <a:spcPts val="0"/>
              </a:spcBef>
              <a:spcAft>
                <a:spcPts val="0"/>
              </a:spcAft>
              <a:buClr>
                <a:srgbClr val="4E5258"/>
              </a:buClr>
              <a:buSzPct val="100000"/>
              <a:buFont typeface="Poppins"/>
              <a:buNone/>
            </a:pPr>
            <a:r>
              <a:rPr lang="tr-TR" sz="1800">
                <a:solidFill>
                  <a:srgbClr val="4E5258"/>
                </a:solidFill>
                <a:latin typeface="Poppins"/>
                <a:ea typeface="Poppins"/>
                <a:cs typeface="Poppins"/>
                <a:sym typeface="Poppins"/>
              </a:rPr>
              <a:t>Software Engineer at Volosoft</a:t>
            </a:r>
            <a:endParaRPr b="0" i="0" sz="1800" u="none" cap="none" strike="noStrike">
              <a:solidFill>
                <a:srgbClr val="545C67"/>
              </a:solidFill>
              <a:latin typeface="Poppins"/>
              <a:ea typeface="Poppins"/>
              <a:cs typeface="Poppins"/>
              <a:sym typeface="Poppins"/>
            </a:endParaRPr>
          </a:p>
        </p:txBody>
      </p:sp>
      <p:pic>
        <p:nvPicPr>
          <p:cNvPr id="92" name="Google Shape;92;p1"/>
          <p:cNvPicPr preferRelativeResize="0"/>
          <p:nvPr/>
        </p:nvPicPr>
        <p:blipFill rotWithShape="1">
          <a:blip r:embed="rId5">
            <a:alphaModFix/>
          </a:blip>
          <a:srcRect b="0" l="0" r="0" t="0"/>
          <a:stretch/>
        </p:blipFill>
        <p:spPr>
          <a:xfrm>
            <a:off x="852616" y="5347779"/>
            <a:ext cx="318353" cy="318353"/>
          </a:xfrm>
          <a:prstGeom prst="rect">
            <a:avLst/>
          </a:prstGeom>
          <a:noFill/>
          <a:ln>
            <a:noFill/>
          </a:ln>
        </p:spPr>
      </p:pic>
      <p:pic>
        <p:nvPicPr>
          <p:cNvPr id="93" name="Google Shape;93;p1"/>
          <p:cNvPicPr preferRelativeResize="0"/>
          <p:nvPr/>
        </p:nvPicPr>
        <p:blipFill rotWithShape="1">
          <a:blip r:embed="rId6">
            <a:alphaModFix/>
          </a:blip>
          <a:srcRect b="0" l="0" r="0" t="0"/>
          <a:stretch/>
        </p:blipFill>
        <p:spPr>
          <a:xfrm>
            <a:off x="3448241" y="5348694"/>
            <a:ext cx="318352" cy="318352"/>
          </a:xfrm>
          <a:prstGeom prst="rect">
            <a:avLst/>
          </a:prstGeom>
          <a:noFill/>
          <a:ln>
            <a:noFill/>
          </a:ln>
        </p:spPr>
      </p:pic>
      <p:sp>
        <p:nvSpPr>
          <p:cNvPr id="94" name="Google Shape;94;p1"/>
          <p:cNvSpPr txBox="1"/>
          <p:nvPr/>
        </p:nvSpPr>
        <p:spPr>
          <a:xfrm>
            <a:off x="1259613" y="5290773"/>
            <a:ext cx="5238000" cy="3693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292D33"/>
              </a:buClr>
              <a:buSzPts val="1500"/>
              <a:buFont typeface="Poppins"/>
              <a:buNone/>
            </a:pPr>
            <a:r>
              <a:rPr lang="tr-TR" sz="1500">
                <a:solidFill>
                  <a:srgbClr val="4E5258"/>
                </a:solidFill>
                <a:uFill>
                  <a:noFill/>
                </a:uFill>
                <a:latin typeface="Poppins"/>
                <a:ea typeface="Poppins"/>
                <a:cs typeface="Poppins"/>
                <a:sym typeface="Poppins"/>
                <a:hlinkClick r:id="rId7">
                  <a:extLst>
                    <a:ext uri="{A12FA001-AC4F-418D-AE19-62706E023703}">
                      <ahyp:hlinkClr val="tx"/>
                    </a:ext>
                  </a:extLst>
                </a:hlinkClick>
              </a:rPr>
              <a:t>@EngincanVeske</a:t>
            </a:r>
            <a:endParaRPr b="0" i="0" sz="1500" cap="none" strike="noStrike">
              <a:solidFill>
                <a:srgbClr val="4E5258"/>
              </a:solidFill>
              <a:latin typeface="Poppins"/>
              <a:ea typeface="Poppins"/>
              <a:cs typeface="Poppins"/>
              <a:sym typeface="Poppins"/>
            </a:endParaRPr>
          </a:p>
        </p:txBody>
      </p:sp>
      <p:sp>
        <p:nvSpPr>
          <p:cNvPr id="95" name="Google Shape;95;p1"/>
          <p:cNvSpPr txBox="1"/>
          <p:nvPr/>
        </p:nvSpPr>
        <p:spPr>
          <a:xfrm>
            <a:off x="3855238" y="5283805"/>
            <a:ext cx="5238000" cy="3693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292D33"/>
              </a:buClr>
              <a:buSzPts val="1500"/>
              <a:buFont typeface="Poppins"/>
              <a:buNone/>
            </a:pPr>
            <a:r>
              <a:rPr lang="tr-TR" sz="1500">
                <a:solidFill>
                  <a:srgbClr val="4E5258"/>
                </a:solidFill>
                <a:uFill>
                  <a:noFill/>
                </a:uFill>
                <a:latin typeface="Poppins"/>
                <a:ea typeface="Poppins"/>
                <a:cs typeface="Poppins"/>
                <a:sym typeface="Poppins"/>
                <a:hlinkClick r:id="rId8">
                  <a:extLst>
                    <a:ext uri="{A12FA001-AC4F-418D-AE19-62706E023703}">
                      <ahyp:hlinkClr val="tx"/>
                    </a:ext>
                  </a:extLst>
                </a:hlinkClick>
              </a:rPr>
              <a:t>EngincanV</a:t>
            </a:r>
            <a:endParaRPr b="0" i="0" sz="1500" cap="none" strike="noStrike">
              <a:solidFill>
                <a:srgbClr val="4E5258"/>
              </a:solidFill>
              <a:latin typeface="Poppins"/>
              <a:ea typeface="Poppins"/>
              <a:cs typeface="Poppins"/>
              <a:sym typeface="Poppins"/>
            </a:endParaRPr>
          </a:p>
        </p:txBody>
      </p:sp>
      <p:pic>
        <p:nvPicPr>
          <p:cNvPr id="96" name="Google Shape;96;p1"/>
          <p:cNvPicPr preferRelativeResize="0"/>
          <p:nvPr/>
        </p:nvPicPr>
        <p:blipFill>
          <a:blip r:embed="rId9">
            <a:alphaModFix/>
          </a:blip>
          <a:stretch>
            <a:fillRect/>
          </a:stretch>
        </p:blipFill>
        <p:spPr>
          <a:xfrm>
            <a:off x="770861" y="3877671"/>
            <a:ext cx="1040400" cy="102925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g315ea98a953_0_78"/>
          <p:cNvSpPr txBox="1"/>
          <p:nvPr/>
        </p:nvSpPr>
        <p:spPr>
          <a:xfrm>
            <a:off x="455849" y="407657"/>
            <a:ext cx="11240100" cy="7089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292D33"/>
              </a:buClr>
              <a:buSzPts val="3600"/>
              <a:buFont typeface="Lexend"/>
              <a:buNone/>
            </a:pPr>
            <a:r>
              <a:rPr b="1" lang="tr-TR" sz="3600">
                <a:solidFill>
                  <a:srgbClr val="292D33"/>
                </a:solidFill>
                <a:latin typeface="Lexend"/>
                <a:ea typeface="Lexend"/>
                <a:cs typeface="Lexend"/>
                <a:sym typeface="Lexend"/>
              </a:rPr>
              <a:t>EF Core - LINQ &amp; SQL Translation</a:t>
            </a:r>
            <a:endParaRPr b="0" i="0" sz="3600" u="none" cap="none" strike="noStrike">
              <a:solidFill>
                <a:srgbClr val="292D33"/>
              </a:solidFill>
              <a:latin typeface="Lexend"/>
              <a:ea typeface="Lexend"/>
              <a:cs typeface="Lexend"/>
              <a:sym typeface="Lexend"/>
            </a:endParaRPr>
          </a:p>
        </p:txBody>
      </p:sp>
      <p:sp>
        <p:nvSpPr>
          <p:cNvPr id="174" name="Google Shape;174;g315ea98a953_0_78"/>
          <p:cNvSpPr txBox="1"/>
          <p:nvPr/>
        </p:nvSpPr>
        <p:spPr>
          <a:xfrm>
            <a:off x="475946" y="1340434"/>
            <a:ext cx="11240100" cy="4746000"/>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None/>
            </a:pPr>
            <a:r>
              <a:rPr b="1" lang="tr-TR" sz="1300">
                <a:solidFill>
                  <a:srgbClr val="5C6571"/>
                </a:solidFill>
                <a:latin typeface="Poppins"/>
                <a:ea typeface="Poppins"/>
                <a:cs typeface="Poppins"/>
                <a:sym typeface="Poppins"/>
              </a:rPr>
              <a:t>LINQ Query:</a:t>
            </a:r>
            <a:endParaRPr b="1" sz="1300">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b="1" sz="1300">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b="1" sz="1300">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b="1" sz="1300">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b="1" sz="1300">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b="1" sz="1300">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b="1" sz="1300">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b="1" sz="1300">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b="1" sz="1300">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b="1" sz="1300">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b="1" sz="1300">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b="1" sz="1300">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b="1" sz="1300">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b="1" sz="1300">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b="1" sz="1300">
              <a:solidFill>
                <a:srgbClr val="5C6571"/>
              </a:solidFill>
              <a:latin typeface="Poppins"/>
              <a:ea typeface="Poppins"/>
              <a:cs typeface="Poppins"/>
              <a:sym typeface="Poppins"/>
            </a:endParaRPr>
          </a:p>
        </p:txBody>
      </p:sp>
      <p:graphicFrame>
        <p:nvGraphicFramePr>
          <p:cNvPr id="175" name="Google Shape;175;g315ea98a953_0_78"/>
          <p:cNvGraphicFramePr/>
          <p:nvPr/>
        </p:nvGraphicFramePr>
        <p:xfrm>
          <a:off x="883125" y="1747725"/>
          <a:ext cx="3000000" cy="3000000"/>
        </p:xfrm>
        <a:graphic>
          <a:graphicData uri="http://schemas.openxmlformats.org/drawingml/2006/table">
            <a:tbl>
              <a:tblPr>
                <a:noFill/>
                <a:tableStyleId>{209268D7-1753-489C-BEEF-827744C99BB2}</a:tableStyleId>
              </a:tblPr>
              <a:tblGrid>
                <a:gridCol w="7058050"/>
              </a:tblGrid>
              <a:tr h="12700">
                <a:tc>
                  <a:txBody>
                    <a:bodyPr/>
                    <a:lstStyle/>
                    <a:p>
                      <a:pPr indent="0" lvl="0" marL="0" rtl="0" algn="l">
                        <a:lnSpc>
                          <a:spcPct val="115000"/>
                        </a:lnSpc>
                        <a:spcBef>
                          <a:spcPts val="0"/>
                        </a:spcBef>
                        <a:spcAft>
                          <a:spcPts val="0"/>
                        </a:spcAft>
                        <a:buNone/>
                      </a:pPr>
                      <a:r>
                        <a:rPr lang="tr-TR" sz="1050">
                          <a:solidFill>
                            <a:srgbClr val="A71D5D"/>
                          </a:solidFill>
                          <a:highlight>
                            <a:srgbClr val="FFFFFF"/>
                          </a:highlight>
                          <a:latin typeface="Consolas"/>
                          <a:ea typeface="Consolas"/>
                          <a:cs typeface="Consolas"/>
                          <a:sym typeface="Consolas"/>
                        </a:rPr>
                        <a:t>var</a:t>
                      </a:r>
                      <a:r>
                        <a:rPr lang="tr-TR" sz="1050">
                          <a:solidFill>
                            <a:srgbClr val="333333"/>
                          </a:solidFill>
                          <a:highlight>
                            <a:srgbClr val="FFFFFF"/>
                          </a:highlight>
                          <a:latin typeface="Consolas"/>
                          <a:ea typeface="Consolas"/>
                          <a:cs typeface="Consolas"/>
                          <a:sym typeface="Consolas"/>
                        </a:rPr>
                        <a:t> customers = </a:t>
                      </a:r>
                      <a:r>
                        <a:rPr lang="tr-TR" sz="1050">
                          <a:solidFill>
                            <a:srgbClr val="A71D5D"/>
                          </a:solidFill>
                          <a:highlight>
                            <a:srgbClr val="FFFFFF"/>
                          </a:highlight>
                          <a:latin typeface="Consolas"/>
                          <a:ea typeface="Consolas"/>
                          <a:cs typeface="Consolas"/>
                          <a:sym typeface="Consolas"/>
                        </a:rPr>
                        <a:t>await</a:t>
                      </a:r>
                      <a:r>
                        <a:rPr lang="tr-TR" sz="1050">
                          <a:solidFill>
                            <a:srgbClr val="333333"/>
                          </a:solidFill>
                          <a:highlight>
                            <a:srgbClr val="FFFFFF"/>
                          </a:highlight>
                          <a:latin typeface="Consolas"/>
                          <a:ea typeface="Consolas"/>
                          <a:cs typeface="Consolas"/>
                          <a:sym typeface="Consolas"/>
                        </a:rPr>
                        <a:t> context.Customers.Where(o =&gt; o.Orders.Any()).ToListAsync();</a:t>
                      </a:r>
                      <a:endParaRPr sz="1050">
                        <a:solidFill>
                          <a:srgbClr val="CCCCCC"/>
                        </a:solidFill>
                        <a:highlight>
                          <a:srgbClr val="292D33"/>
                        </a:highlight>
                        <a:latin typeface="Consolas"/>
                        <a:ea typeface="Consolas"/>
                        <a:cs typeface="Consolas"/>
                        <a:sym typeface="Consolas"/>
                      </a:endParaRPr>
                    </a:p>
                  </a:txBody>
                  <a:tcPr marT="63500" marB="63500" marR="63500" marL="63500">
                    <a:solidFill>
                      <a:srgbClr val="FFFFFF"/>
                    </a:solidFill>
                  </a:tcPr>
                </a:tc>
              </a:tr>
            </a:tbl>
          </a:graphicData>
        </a:graphic>
      </p:graphicFrame>
      <p:graphicFrame>
        <p:nvGraphicFramePr>
          <p:cNvPr id="176" name="Google Shape;176;g315ea98a953_0_78"/>
          <p:cNvGraphicFramePr/>
          <p:nvPr/>
        </p:nvGraphicFramePr>
        <p:xfrm>
          <a:off x="883125" y="2686875"/>
          <a:ext cx="3000000" cy="3000000"/>
        </p:xfrm>
        <a:graphic>
          <a:graphicData uri="http://schemas.openxmlformats.org/drawingml/2006/table">
            <a:tbl>
              <a:tblPr>
                <a:noFill/>
                <a:tableStyleId>{209268D7-1753-489C-BEEF-827744C99BB2}</a:tableStyleId>
              </a:tblPr>
              <a:tblGrid>
                <a:gridCol w="7541550"/>
              </a:tblGrid>
              <a:tr h="12700">
                <a:tc>
                  <a:txBody>
                    <a:bodyPr/>
                    <a:lstStyle/>
                    <a:p>
                      <a:pPr indent="0" lvl="0" marL="0" rtl="0" algn="l">
                        <a:lnSpc>
                          <a:spcPct val="115000"/>
                        </a:lnSpc>
                        <a:spcBef>
                          <a:spcPts val="0"/>
                        </a:spcBef>
                        <a:spcAft>
                          <a:spcPts val="0"/>
                        </a:spcAft>
                        <a:buNone/>
                      </a:pPr>
                      <a:r>
                        <a:rPr lang="tr-TR" sz="1050">
                          <a:solidFill>
                            <a:srgbClr val="A71D5D"/>
                          </a:solidFill>
                          <a:highlight>
                            <a:srgbClr val="FFFFFF"/>
                          </a:highlight>
                          <a:latin typeface="Consolas"/>
                          <a:ea typeface="Consolas"/>
                          <a:cs typeface="Consolas"/>
                          <a:sym typeface="Consolas"/>
                        </a:rPr>
                        <a:t>SELECT</a:t>
                      </a:r>
                      <a:r>
                        <a:rPr lang="tr-TR" sz="1050">
                          <a:solidFill>
                            <a:srgbClr val="333333"/>
                          </a:solidFill>
                          <a:highlight>
                            <a:srgbClr val="FFFFFF"/>
                          </a:highlight>
                          <a:latin typeface="Consolas"/>
                          <a:ea typeface="Consolas"/>
                          <a:cs typeface="Consolas"/>
                          <a:sym typeface="Consolas"/>
                        </a:rPr>
                        <a:t> [c].[</a:t>
                      </a:r>
                      <a:r>
                        <a:rPr lang="tr-TR" sz="1050">
                          <a:solidFill>
                            <a:srgbClr val="A71D5D"/>
                          </a:solidFill>
                          <a:highlight>
                            <a:srgbClr val="FFFFFF"/>
                          </a:highlight>
                          <a:latin typeface="Consolas"/>
                          <a:ea typeface="Consolas"/>
                          <a:cs typeface="Consolas"/>
                          <a:sym typeface="Consolas"/>
                        </a:rPr>
                        <a:t>Id</a:t>
                      </a:r>
                      <a:r>
                        <a:rPr lang="tr-TR" sz="1050">
                          <a:solidFill>
                            <a:srgbClr val="333333"/>
                          </a:solidFill>
                          <a:highlight>
                            <a:srgbClr val="FFFFFF"/>
                          </a:highlight>
                          <a:latin typeface="Consolas"/>
                          <a:ea typeface="Consolas"/>
                          <a:cs typeface="Consolas"/>
                          <a:sym typeface="Consolas"/>
                        </a:rPr>
                        <a:t>], [c].[</a:t>
                      </a:r>
                      <a:r>
                        <a:rPr lang="tr-TR" sz="1050">
                          <a:solidFill>
                            <a:srgbClr val="A71D5D"/>
                          </a:solidFill>
                          <a:highlight>
                            <a:srgbClr val="FFFFFF"/>
                          </a:highlight>
                          <a:latin typeface="Consolas"/>
                          <a:ea typeface="Consolas"/>
                          <a:cs typeface="Consolas"/>
                          <a:sym typeface="Consolas"/>
                        </a:rPr>
                        <a:t>Name</a:t>
                      </a:r>
                      <a:r>
                        <a:rPr lang="tr-TR" sz="1050">
                          <a:solidFill>
                            <a:srgbClr val="333333"/>
                          </a:solidFill>
                          <a:highlight>
                            <a:srgbClr val="FFFFFF"/>
                          </a:highlight>
                          <a:latin typeface="Consolas"/>
                          <a:ea typeface="Consolas"/>
                          <a:cs typeface="Consolas"/>
                          <a:sym typeface="Consolas"/>
                        </a:rPr>
                        <a:t>]</a:t>
                      </a:r>
                      <a:br>
                        <a:rPr lang="tr-TR" sz="1050">
                          <a:solidFill>
                            <a:srgbClr val="333333"/>
                          </a:solidFill>
                          <a:highlight>
                            <a:srgbClr val="FFFFFF"/>
                          </a:highlight>
                          <a:latin typeface="Consolas"/>
                          <a:ea typeface="Consolas"/>
                          <a:cs typeface="Consolas"/>
                          <a:sym typeface="Consolas"/>
                        </a:rPr>
                      </a:br>
                      <a:r>
                        <a:rPr lang="tr-TR" sz="1050">
                          <a:solidFill>
                            <a:srgbClr val="A71D5D"/>
                          </a:solidFill>
                          <a:highlight>
                            <a:srgbClr val="FFFFFF"/>
                          </a:highlight>
                          <a:latin typeface="Consolas"/>
                          <a:ea typeface="Consolas"/>
                          <a:cs typeface="Consolas"/>
                          <a:sym typeface="Consolas"/>
                        </a:rPr>
                        <a:t>FROM</a:t>
                      </a:r>
                      <a:r>
                        <a:rPr lang="tr-TR" sz="1050">
                          <a:solidFill>
                            <a:srgbClr val="333333"/>
                          </a:solidFill>
                          <a:highlight>
                            <a:srgbClr val="FFFFFF"/>
                          </a:highlight>
                          <a:latin typeface="Consolas"/>
                          <a:ea typeface="Consolas"/>
                          <a:cs typeface="Consolas"/>
                          <a:sym typeface="Consolas"/>
                        </a:rPr>
                        <a:t> [Customers] </a:t>
                      </a:r>
                      <a:r>
                        <a:rPr lang="tr-TR" sz="1050">
                          <a:solidFill>
                            <a:srgbClr val="A71D5D"/>
                          </a:solidFill>
                          <a:highlight>
                            <a:srgbClr val="FFFFFF"/>
                          </a:highlight>
                          <a:latin typeface="Consolas"/>
                          <a:ea typeface="Consolas"/>
                          <a:cs typeface="Consolas"/>
                          <a:sym typeface="Consolas"/>
                        </a:rPr>
                        <a:t>AS</a:t>
                      </a:r>
                      <a:r>
                        <a:rPr lang="tr-TR" sz="1050">
                          <a:solidFill>
                            <a:srgbClr val="333333"/>
                          </a:solidFill>
                          <a:highlight>
                            <a:srgbClr val="FFFFFF"/>
                          </a:highlight>
                          <a:latin typeface="Consolas"/>
                          <a:ea typeface="Consolas"/>
                          <a:cs typeface="Consolas"/>
                          <a:sym typeface="Consolas"/>
                        </a:rPr>
                        <a:t> [c]</a:t>
                      </a:r>
                      <a:br>
                        <a:rPr lang="tr-TR" sz="1050">
                          <a:solidFill>
                            <a:srgbClr val="333333"/>
                          </a:solidFill>
                          <a:highlight>
                            <a:srgbClr val="FFFFFF"/>
                          </a:highlight>
                          <a:latin typeface="Consolas"/>
                          <a:ea typeface="Consolas"/>
                          <a:cs typeface="Consolas"/>
                          <a:sym typeface="Consolas"/>
                        </a:rPr>
                      </a:br>
                      <a:r>
                        <a:rPr lang="tr-TR" sz="1050">
                          <a:solidFill>
                            <a:srgbClr val="A71D5D"/>
                          </a:solidFill>
                          <a:highlight>
                            <a:srgbClr val="FFFFFF"/>
                          </a:highlight>
                          <a:latin typeface="Consolas"/>
                          <a:ea typeface="Consolas"/>
                          <a:cs typeface="Consolas"/>
                          <a:sym typeface="Consolas"/>
                        </a:rPr>
                        <a:t>WHERE</a:t>
                      </a:r>
                      <a:r>
                        <a:rPr lang="tr-TR" sz="1050">
                          <a:solidFill>
                            <a:srgbClr val="333333"/>
                          </a:solidFill>
                          <a:highlight>
                            <a:srgbClr val="FFFFFF"/>
                          </a:highlight>
                          <a:latin typeface="Consolas"/>
                          <a:ea typeface="Consolas"/>
                          <a:cs typeface="Consolas"/>
                          <a:sym typeface="Consolas"/>
                        </a:rPr>
                        <a:t> </a:t>
                      </a:r>
                      <a:r>
                        <a:rPr lang="tr-TR" sz="1050">
                          <a:solidFill>
                            <a:srgbClr val="A71D5D"/>
                          </a:solidFill>
                          <a:highlight>
                            <a:srgbClr val="FFFFFF"/>
                          </a:highlight>
                          <a:latin typeface="Consolas"/>
                          <a:ea typeface="Consolas"/>
                          <a:cs typeface="Consolas"/>
                          <a:sym typeface="Consolas"/>
                        </a:rPr>
                        <a:t>EXISTS</a:t>
                      </a:r>
                      <a:r>
                        <a:rPr lang="tr-TR" sz="1050">
                          <a:solidFill>
                            <a:srgbClr val="333333"/>
                          </a:solidFill>
                          <a:highlight>
                            <a:srgbClr val="FFFFFF"/>
                          </a:highlight>
                          <a:latin typeface="Consolas"/>
                          <a:ea typeface="Consolas"/>
                          <a:cs typeface="Consolas"/>
                          <a:sym typeface="Consolas"/>
                        </a:rPr>
                        <a:t> (</a:t>
                      </a:r>
                      <a:br>
                        <a:rPr lang="tr-TR" sz="1050">
                          <a:solidFill>
                            <a:srgbClr val="333333"/>
                          </a:solidFill>
                          <a:highlight>
                            <a:srgbClr val="FFFFFF"/>
                          </a:highlight>
                          <a:latin typeface="Consolas"/>
                          <a:ea typeface="Consolas"/>
                          <a:cs typeface="Consolas"/>
                          <a:sym typeface="Consolas"/>
                        </a:rPr>
                      </a:br>
                      <a:r>
                        <a:rPr lang="tr-TR" sz="1050">
                          <a:solidFill>
                            <a:srgbClr val="333333"/>
                          </a:solidFill>
                          <a:highlight>
                            <a:srgbClr val="FFFFFF"/>
                          </a:highlight>
                          <a:latin typeface="Consolas"/>
                          <a:ea typeface="Consolas"/>
                          <a:cs typeface="Consolas"/>
                          <a:sym typeface="Consolas"/>
                        </a:rPr>
                        <a:t>    </a:t>
                      </a:r>
                      <a:r>
                        <a:rPr lang="tr-TR" sz="1050">
                          <a:solidFill>
                            <a:srgbClr val="A71D5D"/>
                          </a:solidFill>
                          <a:highlight>
                            <a:srgbClr val="FFFFFF"/>
                          </a:highlight>
                          <a:latin typeface="Consolas"/>
                          <a:ea typeface="Consolas"/>
                          <a:cs typeface="Consolas"/>
                          <a:sym typeface="Consolas"/>
                        </a:rPr>
                        <a:t>SELECT</a:t>
                      </a:r>
                      <a:r>
                        <a:rPr lang="tr-TR" sz="1050">
                          <a:solidFill>
                            <a:srgbClr val="333333"/>
                          </a:solidFill>
                          <a:highlight>
                            <a:srgbClr val="FFFFFF"/>
                          </a:highlight>
                          <a:latin typeface="Consolas"/>
                          <a:ea typeface="Consolas"/>
                          <a:cs typeface="Consolas"/>
                          <a:sym typeface="Consolas"/>
                        </a:rPr>
                        <a:t> 1</a:t>
                      </a:r>
                      <a:br>
                        <a:rPr lang="tr-TR" sz="1050">
                          <a:solidFill>
                            <a:srgbClr val="333333"/>
                          </a:solidFill>
                          <a:highlight>
                            <a:srgbClr val="FFFFFF"/>
                          </a:highlight>
                          <a:latin typeface="Consolas"/>
                          <a:ea typeface="Consolas"/>
                          <a:cs typeface="Consolas"/>
                          <a:sym typeface="Consolas"/>
                        </a:rPr>
                      </a:br>
                      <a:r>
                        <a:rPr lang="tr-TR" sz="1050">
                          <a:solidFill>
                            <a:srgbClr val="333333"/>
                          </a:solidFill>
                          <a:highlight>
                            <a:srgbClr val="FFFFFF"/>
                          </a:highlight>
                          <a:latin typeface="Consolas"/>
                          <a:ea typeface="Consolas"/>
                          <a:cs typeface="Consolas"/>
                          <a:sym typeface="Consolas"/>
                        </a:rPr>
                        <a:t>    </a:t>
                      </a:r>
                      <a:r>
                        <a:rPr lang="tr-TR" sz="1050">
                          <a:solidFill>
                            <a:srgbClr val="A71D5D"/>
                          </a:solidFill>
                          <a:highlight>
                            <a:srgbClr val="FFFFFF"/>
                          </a:highlight>
                          <a:latin typeface="Consolas"/>
                          <a:ea typeface="Consolas"/>
                          <a:cs typeface="Consolas"/>
                          <a:sym typeface="Consolas"/>
                        </a:rPr>
                        <a:t>FROM</a:t>
                      </a:r>
                      <a:r>
                        <a:rPr lang="tr-TR" sz="1050">
                          <a:solidFill>
                            <a:srgbClr val="333333"/>
                          </a:solidFill>
                          <a:highlight>
                            <a:srgbClr val="FFFFFF"/>
                          </a:highlight>
                          <a:latin typeface="Consolas"/>
                          <a:ea typeface="Consolas"/>
                          <a:cs typeface="Consolas"/>
                          <a:sym typeface="Consolas"/>
                        </a:rPr>
                        <a:t> [Orders] </a:t>
                      </a:r>
                      <a:r>
                        <a:rPr lang="tr-TR" sz="1050">
                          <a:solidFill>
                            <a:srgbClr val="A71D5D"/>
                          </a:solidFill>
                          <a:highlight>
                            <a:srgbClr val="FFFFFF"/>
                          </a:highlight>
                          <a:latin typeface="Consolas"/>
                          <a:ea typeface="Consolas"/>
                          <a:cs typeface="Consolas"/>
                          <a:sym typeface="Consolas"/>
                        </a:rPr>
                        <a:t>AS</a:t>
                      </a:r>
                      <a:r>
                        <a:rPr lang="tr-TR" sz="1050">
                          <a:solidFill>
                            <a:srgbClr val="333333"/>
                          </a:solidFill>
                          <a:highlight>
                            <a:srgbClr val="FFFFFF"/>
                          </a:highlight>
                          <a:latin typeface="Consolas"/>
                          <a:ea typeface="Consolas"/>
                          <a:cs typeface="Consolas"/>
                          <a:sym typeface="Consolas"/>
                        </a:rPr>
                        <a:t> [o]</a:t>
                      </a:r>
                      <a:br>
                        <a:rPr lang="tr-TR" sz="1050">
                          <a:solidFill>
                            <a:srgbClr val="333333"/>
                          </a:solidFill>
                          <a:highlight>
                            <a:srgbClr val="FFFFFF"/>
                          </a:highlight>
                          <a:latin typeface="Consolas"/>
                          <a:ea typeface="Consolas"/>
                          <a:cs typeface="Consolas"/>
                          <a:sym typeface="Consolas"/>
                        </a:rPr>
                      </a:br>
                      <a:r>
                        <a:rPr lang="tr-TR" sz="1050">
                          <a:solidFill>
                            <a:srgbClr val="333333"/>
                          </a:solidFill>
                          <a:highlight>
                            <a:srgbClr val="FFFFFF"/>
                          </a:highlight>
                          <a:latin typeface="Consolas"/>
                          <a:ea typeface="Consolas"/>
                          <a:cs typeface="Consolas"/>
                          <a:sym typeface="Consolas"/>
                        </a:rPr>
                        <a:t>    </a:t>
                      </a:r>
                      <a:r>
                        <a:rPr lang="tr-TR" sz="1050">
                          <a:solidFill>
                            <a:srgbClr val="A71D5D"/>
                          </a:solidFill>
                          <a:highlight>
                            <a:srgbClr val="FFFFFF"/>
                          </a:highlight>
                          <a:latin typeface="Consolas"/>
                          <a:ea typeface="Consolas"/>
                          <a:cs typeface="Consolas"/>
                          <a:sym typeface="Consolas"/>
                        </a:rPr>
                        <a:t>LEFT</a:t>
                      </a:r>
                      <a:r>
                        <a:rPr lang="tr-TR" sz="1050">
                          <a:solidFill>
                            <a:srgbClr val="333333"/>
                          </a:solidFill>
                          <a:highlight>
                            <a:srgbClr val="FFFFFF"/>
                          </a:highlight>
                          <a:latin typeface="Consolas"/>
                          <a:ea typeface="Consolas"/>
                          <a:cs typeface="Consolas"/>
                          <a:sym typeface="Consolas"/>
                        </a:rPr>
                        <a:t> </a:t>
                      </a:r>
                      <a:r>
                        <a:rPr lang="tr-TR" sz="1050">
                          <a:solidFill>
                            <a:srgbClr val="A71D5D"/>
                          </a:solidFill>
                          <a:highlight>
                            <a:srgbClr val="FFFFFF"/>
                          </a:highlight>
                          <a:latin typeface="Consolas"/>
                          <a:ea typeface="Consolas"/>
                          <a:cs typeface="Consolas"/>
                          <a:sym typeface="Consolas"/>
                        </a:rPr>
                        <a:t>JOIN</a:t>
                      </a:r>
                      <a:r>
                        <a:rPr lang="tr-TR" sz="1050">
                          <a:solidFill>
                            <a:srgbClr val="333333"/>
                          </a:solidFill>
                          <a:highlight>
                            <a:srgbClr val="FFFFFF"/>
                          </a:highlight>
                          <a:latin typeface="Consolas"/>
                          <a:ea typeface="Consolas"/>
                          <a:cs typeface="Consolas"/>
                          <a:sym typeface="Consolas"/>
                        </a:rPr>
                        <a:t> [</a:t>
                      </a:r>
                      <a:r>
                        <a:rPr b="1" lang="tr-TR" sz="1050">
                          <a:solidFill>
                            <a:srgbClr val="333333"/>
                          </a:solidFill>
                          <a:highlight>
                            <a:srgbClr val="FFFFFF"/>
                          </a:highlight>
                          <a:latin typeface="Consolas"/>
                          <a:ea typeface="Consolas"/>
                          <a:cs typeface="Consolas"/>
                          <a:sym typeface="Consolas"/>
                        </a:rPr>
                        <a:t>DiscountedOrders</a:t>
                      </a:r>
                      <a:r>
                        <a:rPr lang="tr-TR" sz="1050">
                          <a:solidFill>
                            <a:srgbClr val="333333"/>
                          </a:solidFill>
                          <a:highlight>
                            <a:srgbClr val="FFFFFF"/>
                          </a:highlight>
                          <a:latin typeface="Consolas"/>
                          <a:ea typeface="Consolas"/>
                          <a:cs typeface="Consolas"/>
                          <a:sym typeface="Consolas"/>
                        </a:rPr>
                        <a:t>] </a:t>
                      </a:r>
                      <a:r>
                        <a:rPr lang="tr-TR" sz="1050">
                          <a:solidFill>
                            <a:srgbClr val="A71D5D"/>
                          </a:solidFill>
                          <a:highlight>
                            <a:srgbClr val="FFFFFF"/>
                          </a:highlight>
                          <a:latin typeface="Consolas"/>
                          <a:ea typeface="Consolas"/>
                          <a:cs typeface="Consolas"/>
                          <a:sym typeface="Consolas"/>
                        </a:rPr>
                        <a:t>AS</a:t>
                      </a:r>
                      <a:r>
                        <a:rPr lang="tr-TR" sz="1050">
                          <a:solidFill>
                            <a:srgbClr val="333333"/>
                          </a:solidFill>
                          <a:highlight>
                            <a:srgbClr val="FFFFFF"/>
                          </a:highlight>
                          <a:latin typeface="Consolas"/>
                          <a:ea typeface="Consolas"/>
                          <a:cs typeface="Consolas"/>
                          <a:sym typeface="Consolas"/>
                        </a:rPr>
                        <a:t> [d] </a:t>
                      </a:r>
                      <a:r>
                        <a:rPr lang="tr-TR" sz="1050">
                          <a:solidFill>
                            <a:srgbClr val="A71D5D"/>
                          </a:solidFill>
                          <a:highlight>
                            <a:srgbClr val="FFFFFF"/>
                          </a:highlight>
                          <a:latin typeface="Consolas"/>
                          <a:ea typeface="Consolas"/>
                          <a:cs typeface="Consolas"/>
                          <a:sym typeface="Consolas"/>
                        </a:rPr>
                        <a:t>ON</a:t>
                      </a:r>
                      <a:r>
                        <a:rPr lang="tr-TR" sz="1050">
                          <a:solidFill>
                            <a:srgbClr val="333333"/>
                          </a:solidFill>
                          <a:highlight>
                            <a:srgbClr val="FFFFFF"/>
                          </a:highlight>
                          <a:latin typeface="Consolas"/>
                          <a:ea typeface="Consolas"/>
                          <a:cs typeface="Consolas"/>
                          <a:sym typeface="Consolas"/>
                        </a:rPr>
                        <a:t> [o].[</a:t>
                      </a:r>
                      <a:r>
                        <a:rPr lang="tr-TR" sz="1050">
                          <a:solidFill>
                            <a:srgbClr val="A71D5D"/>
                          </a:solidFill>
                          <a:highlight>
                            <a:srgbClr val="FFFFFF"/>
                          </a:highlight>
                          <a:latin typeface="Consolas"/>
                          <a:ea typeface="Consolas"/>
                          <a:cs typeface="Consolas"/>
                          <a:sym typeface="Consolas"/>
                        </a:rPr>
                        <a:t>Id</a:t>
                      </a:r>
                      <a:r>
                        <a:rPr lang="tr-TR" sz="1050">
                          <a:solidFill>
                            <a:srgbClr val="333333"/>
                          </a:solidFill>
                          <a:highlight>
                            <a:srgbClr val="FFFFFF"/>
                          </a:highlight>
                          <a:latin typeface="Consolas"/>
                          <a:ea typeface="Consolas"/>
                          <a:cs typeface="Consolas"/>
                          <a:sym typeface="Consolas"/>
                        </a:rPr>
                        <a:t>] = [d].[</a:t>
                      </a:r>
                      <a:r>
                        <a:rPr lang="tr-TR" sz="1050">
                          <a:solidFill>
                            <a:srgbClr val="A71D5D"/>
                          </a:solidFill>
                          <a:highlight>
                            <a:srgbClr val="FFFFFF"/>
                          </a:highlight>
                          <a:latin typeface="Consolas"/>
                          <a:ea typeface="Consolas"/>
                          <a:cs typeface="Consolas"/>
                          <a:sym typeface="Consolas"/>
                        </a:rPr>
                        <a:t>Id</a:t>
                      </a:r>
                      <a:r>
                        <a:rPr lang="tr-TR" sz="1050">
                          <a:solidFill>
                            <a:srgbClr val="333333"/>
                          </a:solidFill>
                          <a:highlight>
                            <a:srgbClr val="FFFFFF"/>
                          </a:highlight>
                          <a:latin typeface="Consolas"/>
                          <a:ea typeface="Consolas"/>
                          <a:cs typeface="Consolas"/>
                          <a:sym typeface="Consolas"/>
                        </a:rPr>
                        <a:t>]</a:t>
                      </a:r>
                      <a:br>
                        <a:rPr lang="tr-TR" sz="1050">
                          <a:solidFill>
                            <a:srgbClr val="333333"/>
                          </a:solidFill>
                          <a:highlight>
                            <a:srgbClr val="FFFFFF"/>
                          </a:highlight>
                          <a:latin typeface="Consolas"/>
                          <a:ea typeface="Consolas"/>
                          <a:cs typeface="Consolas"/>
                          <a:sym typeface="Consolas"/>
                        </a:rPr>
                      </a:br>
                      <a:r>
                        <a:rPr lang="tr-TR" sz="1050">
                          <a:solidFill>
                            <a:srgbClr val="333333"/>
                          </a:solidFill>
                          <a:highlight>
                            <a:srgbClr val="FFFFFF"/>
                          </a:highlight>
                          <a:latin typeface="Consolas"/>
                          <a:ea typeface="Consolas"/>
                          <a:cs typeface="Consolas"/>
                          <a:sym typeface="Consolas"/>
                        </a:rPr>
                        <a:t>    </a:t>
                      </a:r>
                      <a:r>
                        <a:rPr lang="tr-TR" sz="1050">
                          <a:solidFill>
                            <a:srgbClr val="A71D5D"/>
                          </a:solidFill>
                          <a:highlight>
                            <a:srgbClr val="FFFFFF"/>
                          </a:highlight>
                          <a:latin typeface="Consolas"/>
                          <a:ea typeface="Consolas"/>
                          <a:cs typeface="Consolas"/>
                          <a:sym typeface="Consolas"/>
                        </a:rPr>
                        <a:t>WHERE</a:t>
                      </a:r>
                      <a:r>
                        <a:rPr lang="tr-TR" sz="1050">
                          <a:solidFill>
                            <a:srgbClr val="333333"/>
                          </a:solidFill>
                          <a:highlight>
                            <a:srgbClr val="FFFFFF"/>
                          </a:highlight>
                          <a:latin typeface="Consolas"/>
                          <a:ea typeface="Consolas"/>
                          <a:cs typeface="Consolas"/>
                          <a:sym typeface="Consolas"/>
                        </a:rPr>
                        <a:t> [c].[</a:t>
                      </a:r>
                      <a:r>
                        <a:rPr lang="tr-TR" sz="1050">
                          <a:solidFill>
                            <a:srgbClr val="A71D5D"/>
                          </a:solidFill>
                          <a:highlight>
                            <a:srgbClr val="FFFFFF"/>
                          </a:highlight>
                          <a:latin typeface="Consolas"/>
                          <a:ea typeface="Consolas"/>
                          <a:cs typeface="Consolas"/>
                          <a:sym typeface="Consolas"/>
                        </a:rPr>
                        <a:t>Id</a:t>
                      </a:r>
                      <a:r>
                        <a:rPr lang="tr-TR" sz="1050">
                          <a:solidFill>
                            <a:srgbClr val="333333"/>
                          </a:solidFill>
                          <a:highlight>
                            <a:srgbClr val="FFFFFF"/>
                          </a:highlight>
                          <a:latin typeface="Consolas"/>
                          <a:ea typeface="Consolas"/>
                          <a:cs typeface="Consolas"/>
                          <a:sym typeface="Consolas"/>
                        </a:rPr>
                        <a:t>] = [o].[CustomerId])</a:t>
                      </a:r>
                      <a:endParaRPr sz="1050">
                        <a:solidFill>
                          <a:srgbClr val="CCCCCC"/>
                        </a:solidFill>
                        <a:highlight>
                          <a:srgbClr val="292D33"/>
                        </a:highlight>
                        <a:latin typeface="Consolas"/>
                        <a:ea typeface="Consolas"/>
                        <a:cs typeface="Consolas"/>
                        <a:sym typeface="Consolas"/>
                      </a:endParaRPr>
                    </a:p>
                  </a:txBody>
                  <a:tcPr marT="63500" marB="63500" marR="63500" marL="63500">
                    <a:solidFill>
                      <a:srgbClr val="FFFFFF"/>
                    </a:solidFill>
                  </a:tcPr>
                </a:tc>
              </a:tr>
            </a:tbl>
          </a:graphicData>
        </a:graphic>
      </p:graphicFrame>
      <p:graphicFrame>
        <p:nvGraphicFramePr>
          <p:cNvPr id="177" name="Google Shape;177;g315ea98a953_0_78"/>
          <p:cNvGraphicFramePr/>
          <p:nvPr/>
        </p:nvGraphicFramePr>
        <p:xfrm>
          <a:off x="883125" y="4808775"/>
          <a:ext cx="3000000" cy="3000000"/>
        </p:xfrm>
        <a:graphic>
          <a:graphicData uri="http://schemas.openxmlformats.org/drawingml/2006/table">
            <a:tbl>
              <a:tblPr>
                <a:noFill/>
                <a:tableStyleId>{209268D7-1753-489C-BEEF-827744C99BB2}</a:tableStyleId>
              </a:tblPr>
              <a:tblGrid>
                <a:gridCol w="5811125"/>
              </a:tblGrid>
              <a:tr h="12700">
                <a:tc>
                  <a:txBody>
                    <a:bodyPr/>
                    <a:lstStyle/>
                    <a:p>
                      <a:pPr indent="0" lvl="0" marL="0" rtl="0" algn="l">
                        <a:lnSpc>
                          <a:spcPct val="115000"/>
                        </a:lnSpc>
                        <a:spcBef>
                          <a:spcPts val="0"/>
                        </a:spcBef>
                        <a:spcAft>
                          <a:spcPts val="0"/>
                        </a:spcAft>
                        <a:buNone/>
                      </a:pPr>
                      <a:r>
                        <a:rPr lang="tr-TR" sz="1100">
                          <a:solidFill>
                            <a:srgbClr val="A71D5D"/>
                          </a:solidFill>
                          <a:highlight>
                            <a:srgbClr val="FFFFFF"/>
                          </a:highlight>
                          <a:latin typeface="Consolas"/>
                          <a:ea typeface="Consolas"/>
                          <a:cs typeface="Consolas"/>
                          <a:sym typeface="Consolas"/>
                        </a:rPr>
                        <a:t>SELECT</a:t>
                      </a:r>
                      <a:r>
                        <a:rPr lang="tr-TR" sz="1100">
                          <a:solidFill>
                            <a:srgbClr val="333333"/>
                          </a:solidFill>
                          <a:highlight>
                            <a:srgbClr val="FFFFFF"/>
                          </a:highlight>
                          <a:latin typeface="Consolas"/>
                          <a:ea typeface="Consolas"/>
                          <a:cs typeface="Consolas"/>
                          <a:sym typeface="Consolas"/>
                        </a:rPr>
                        <a:t> [c].[</a:t>
                      </a:r>
                      <a:r>
                        <a:rPr lang="tr-TR" sz="1100">
                          <a:solidFill>
                            <a:srgbClr val="A71D5D"/>
                          </a:solidFill>
                          <a:highlight>
                            <a:srgbClr val="FFFFFF"/>
                          </a:highlight>
                          <a:latin typeface="Consolas"/>
                          <a:ea typeface="Consolas"/>
                          <a:cs typeface="Consolas"/>
                          <a:sym typeface="Consolas"/>
                        </a:rPr>
                        <a:t>Id</a:t>
                      </a:r>
                      <a:r>
                        <a:rPr lang="tr-TR" sz="1100">
                          <a:solidFill>
                            <a:srgbClr val="333333"/>
                          </a:solidFill>
                          <a:highlight>
                            <a:srgbClr val="FFFFFF"/>
                          </a:highlight>
                          <a:latin typeface="Consolas"/>
                          <a:ea typeface="Consolas"/>
                          <a:cs typeface="Consolas"/>
                          <a:sym typeface="Consolas"/>
                        </a:rPr>
                        <a:t>], [c].[</a:t>
                      </a:r>
                      <a:r>
                        <a:rPr lang="tr-TR" sz="1100">
                          <a:solidFill>
                            <a:srgbClr val="A71D5D"/>
                          </a:solidFill>
                          <a:highlight>
                            <a:srgbClr val="FFFFFF"/>
                          </a:highlight>
                          <a:latin typeface="Consolas"/>
                          <a:ea typeface="Consolas"/>
                          <a:cs typeface="Consolas"/>
                          <a:sym typeface="Consolas"/>
                        </a:rPr>
                        <a:t>Name</a:t>
                      </a:r>
                      <a:r>
                        <a:rPr lang="tr-TR" sz="1100">
                          <a:solidFill>
                            <a:srgbClr val="333333"/>
                          </a:solidFill>
                          <a:highlight>
                            <a:srgbClr val="FFFFFF"/>
                          </a:highlight>
                          <a:latin typeface="Consolas"/>
                          <a:ea typeface="Consolas"/>
                          <a:cs typeface="Consolas"/>
                          <a:sym typeface="Consolas"/>
                        </a:rPr>
                        <a:t>]</a:t>
                      </a:r>
                      <a:br>
                        <a:rPr lang="tr-TR" sz="1100">
                          <a:solidFill>
                            <a:srgbClr val="333333"/>
                          </a:solidFill>
                          <a:highlight>
                            <a:srgbClr val="FFFFFF"/>
                          </a:highlight>
                          <a:latin typeface="Consolas"/>
                          <a:ea typeface="Consolas"/>
                          <a:cs typeface="Consolas"/>
                          <a:sym typeface="Consolas"/>
                        </a:rPr>
                      </a:br>
                      <a:r>
                        <a:rPr lang="tr-TR" sz="1100">
                          <a:solidFill>
                            <a:srgbClr val="A71D5D"/>
                          </a:solidFill>
                          <a:highlight>
                            <a:srgbClr val="FFFFFF"/>
                          </a:highlight>
                          <a:latin typeface="Consolas"/>
                          <a:ea typeface="Consolas"/>
                          <a:cs typeface="Consolas"/>
                          <a:sym typeface="Consolas"/>
                        </a:rPr>
                        <a:t>FROM</a:t>
                      </a:r>
                      <a:r>
                        <a:rPr lang="tr-TR" sz="1100">
                          <a:solidFill>
                            <a:srgbClr val="333333"/>
                          </a:solidFill>
                          <a:highlight>
                            <a:srgbClr val="FFFFFF"/>
                          </a:highlight>
                          <a:latin typeface="Consolas"/>
                          <a:ea typeface="Consolas"/>
                          <a:cs typeface="Consolas"/>
                          <a:sym typeface="Consolas"/>
                        </a:rPr>
                        <a:t> [Customers] </a:t>
                      </a:r>
                      <a:r>
                        <a:rPr lang="tr-TR" sz="1100">
                          <a:solidFill>
                            <a:srgbClr val="A71D5D"/>
                          </a:solidFill>
                          <a:highlight>
                            <a:srgbClr val="FFFFFF"/>
                          </a:highlight>
                          <a:latin typeface="Consolas"/>
                          <a:ea typeface="Consolas"/>
                          <a:cs typeface="Consolas"/>
                          <a:sym typeface="Consolas"/>
                        </a:rPr>
                        <a:t>AS</a:t>
                      </a:r>
                      <a:r>
                        <a:rPr lang="tr-TR" sz="1100">
                          <a:solidFill>
                            <a:srgbClr val="333333"/>
                          </a:solidFill>
                          <a:highlight>
                            <a:srgbClr val="FFFFFF"/>
                          </a:highlight>
                          <a:latin typeface="Consolas"/>
                          <a:ea typeface="Consolas"/>
                          <a:cs typeface="Consolas"/>
                          <a:sym typeface="Consolas"/>
                        </a:rPr>
                        <a:t> [c]</a:t>
                      </a:r>
                      <a:br>
                        <a:rPr lang="tr-TR" sz="1100">
                          <a:solidFill>
                            <a:srgbClr val="333333"/>
                          </a:solidFill>
                          <a:highlight>
                            <a:srgbClr val="FFFFFF"/>
                          </a:highlight>
                          <a:latin typeface="Consolas"/>
                          <a:ea typeface="Consolas"/>
                          <a:cs typeface="Consolas"/>
                          <a:sym typeface="Consolas"/>
                        </a:rPr>
                      </a:br>
                      <a:r>
                        <a:rPr lang="tr-TR" sz="1100">
                          <a:solidFill>
                            <a:srgbClr val="A71D5D"/>
                          </a:solidFill>
                          <a:highlight>
                            <a:srgbClr val="FFFFFF"/>
                          </a:highlight>
                          <a:latin typeface="Consolas"/>
                          <a:ea typeface="Consolas"/>
                          <a:cs typeface="Consolas"/>
                          <a:sym typeface="Consolas"/>
                        </a:rPr>
                        <a:t>WHERE</a:t>
                      </a:r>
                      <a:r>
                        <a:rPr lang="tr-TR" sz="1100">
                          <a:solidFill>
                            <a:srgbClr val="333333"/>
                          </a:solidFill>
                          <a:highlight>
                            <a:srgbClr val="FFFFFF"/>
                          </a:highlight>
                          <a:latin typeface="Consolas"/>
                          <a:ea typeface="Consolas"/>
                          <a:cs typeface="Consolas"/>
                          <a:sym typeface="Consolas"/>
                        </a:rPr>
                        <a:t> </a:t>
                      </a:r>
                      <a:r>
                        <a:rPr lang="tr-TR" sz="1100">
                          <a:solidFill>
                            <a:srgbClr val="A71D5D"/>
                          </a:solidFill>
                          <a:highlight>
                            <a:srgbClr val="FFFFFF"/>
                          </a:highlight>
                          <a:latin typeface="Consolas"/>
                          <a:ea typeface="Consolas"/>
                          <a:cs typeface="Consolas"/>
                          <a:sym typeface="Consolas"/>
                        </a:rPr>
                        <a:t>EXISTS</a:t>
                      </a:r>
                      <a:r>
                        <a:rPr lang="tr-TR" sz="1100">
                          <a:solidFill>
                            <a:srgbClr val="333333"/>
                          </a:solidFill>
                          <a:highlight>
                            <a:srgbClr val="FFFFFF"/>
                          </a:highlight>
                          <a:latin typeface="Consolas"/>
                          <a:ea typeface="Consolas"/>
                          <a:cs typeface="Consolas"/>
                          <a:sym typeface="Consolas"/>
                        </a:rPr>
                        <a:t> (</a:t>
                      </a:r>
                      <a:br>
                        <a:rPr lang="tr-TR" sz="1100">
                          <a:solidFill>
                            <a:srgbClr val="333333"/>
                          </a:solidFill>
                          <a:highlight>
                            <a:srgbClr val="FFFFFF"/>
                          </a:highlight>
                          <a:latin typeface="Consolas"/>
                          <a:ea typeface="Consolas"/>
                          <a:cs typeface="Consolas"/>
                          <a:sym typeface="Consolas"/>
                        </a:rPr>
                      </a:br>
                      <a:r>
                        <a:rPr lang="tr-TR" sz="1100">
                          <a:solidFill>
                            <a:srgbClr val="333333"/>
                          </a:solidFill>
                          <a:highlight>
                            <a:srgbClr val="FFFFFF"/>
                          </a:highlight>
                          <a:latin typeface="Consolas"/>
                          <a:ea typeface="Consolas"/>
                          <a:cs typeface="Consolas"/>
                          <a:sym typeface="Consolas"/>
                        </a:rPr>
                        <a:t>    </a:t>
                      </a:r>
                      <a:r>
                        <a:rPr lang="tr-TR" sz="1100">
                          <a:solidFill>
                            <a:srgbClr val="A71D5D"/>
                          </a:solidFill>
                          <a:highlight>
                            <a:srgbClr val="FFFFFF"/>
                          </a:highlight>
                          <a:latin typeface="Consolas"/>
                          <a:ea typeface="Consolas"/>
                          <a:cs typeface="Consolas"/>
                          <a:sym typeface="Consolas"/>
                        </a:rPr>
                        <a:t>SELECT</a:t>
                      </a:r>
                      <a:r>
                        <a:rPr lang="tr-TR" sz="1100">
                          <a:solidFill>
                            <a:srgbClr val="333333"/>
                          </a:solidFill>
                          <a:highlight>
                            <a:srgbClr val="FFFFFF"/>
                          </a:highlight>
                          <a:latin typeface="Consolas"/>
                          <a:ea typeface="Consolas"/>
                          <a:cs typeface="Consolas"/>
                          <a:sym typeface="Consolas"/>
                        </a:rPr>
                        <a:t> 1</a:t>
                      </a:r>
                      <a:br>
                        <a:rPr lang="tr-TR" sz="1100">
                          <a:solidFill>
                            <a:srgbClr val="333333"/>
                          </a:solidFill>
                          <a:highlight>
                            <a:srgbClr val="FFFFFF"/>
                          </a:highlight>
                          <a:latin typeface="Consolas"/>
                          <a:ea typeface="Consolas"/>
                          <a:cs typeface="Consolas"/>
                          <a:sym typeface="Consolas"/>
                        </a:rPr>
                      </a:br>
                      <a:r>
                        <a:rPr lang="tr-TR" sz="1100">
                          <a:solidFill>
                            <a:srgbClr val="333333"/>
                          </a:solidFill>
                          <a:highlight>
                            <a:srgbClr val="FFFFFF"/>
                          </a:highlight>
                          <a:latin typeface="Consolas"/>
                          <a:ea typeface="Consolas"/>
                          <a:cs typeface="Consolas"/>
                          <a:sym typeface="Consolas"/>
                        </a:rPr>
                        <a:t>    </a:t>
                      </a:r>
                      <a:r>
                        <a:rPr lang="tr-TR" sz="1100">
                          <a:solidFill>
                            <a:srgbClr val="A71D5D"/>
                          </a:solidFill>
                          <a:highlight>
                            <a:srgbClr val="FFFFFF"/>
                          </a:highlight>
                          <a:latin typeface="Consolas"/>
                          <a:ea typeface="Consolas"/>
                          <a:cs typeface="Consolas"/>
                          <a:sym typeface="Consolas"/>
                        </a:rPr>
                        <a:t>FROM</a:t>
                      </a:r>
                      <a:r>
                        <a:rPr lang="tr-TR" sz="1100">
                          <a:solidFill>
                            <a:srgbClr val="333333"/>
                          </a:solidFill>
                          <a:highlight>
                            <a:srgbClr val="FFFFFF"/>
                          </a:highlight>
                          <a:latin typeface="Consolas"/>
                          <a:ea typeface="Consolas"/>
                          <a:cs typeface="Consolas"/>
                          <a:sym typeface="Consolas"/>
                        </a:rPr>
                        <a:t> [Orders] </a:t>
                      </a:r>
                      <a:r>
                        <a:rPr lang="tr-TR" sz="1100">
                          <a:solidFill>
                            <a:srgbClr val="A71D5D"/>
                          </a:solidFill>
                          <a:highlight>
                            <a:srgbClr val="FFFFFF"/>
                          </a:highlight>
                          <a:latin typeface="Consolas"/>
                          <a:ea typeface="Consolas"/>
                          <a:cs typeface="Consolas"/>
                          <a:sym typeface="Consolas"/>
                        </a:rPr>
                        <a:t>AS</a:t>
                      </a:r>
                      <a:r>
                        <a:rPr lang="tr-TR" sz="1100">
                          <a:solidFill>
                            <a:srgbClr val="333333"/>
                          </a:solidFill>
                          <a:highlight>
                            <a:srgbClr val="FFFFFF"/>
                          </a:highlight>
                          <a:latin typeface="Consolas"/>
                          <a:ea typeface="Consolas"/>
                          <a:cs typeface="Consolas"/>
                          <a:sym typeface="Consolas"/>
                        </a:rPr>
                        <a:t> [o]</a:t>
                      </a:r>
                      <a:br>
                        <a:rPr lang="tr-TR" sz="1100">
                          <a:solidFill>
                            <a:srgbClr val="333333"/>
                          </a:solidFill>
                          <a:highlight>
                            <a:srgbClr val="FFFFFF"/>
                          </a:highlight>
                          <a:latin typeface="Consolas"/>
                          <a:ea typeface="Consolas"/>
                          <a:cs typeface="Consolas"/>
                          <a:sym typeface="Consolas"/>
                        </a:rPr>
                      </a:br>
                      <a:r>
                        <a:rPr lang="tr-TR" sz="1100">
                          <a:solidFill>
                            <a:srgbClr val="333333"/>
                          </a:solidFill>
                          <a:highlight>
                            <a:srgbClr val="FFFFFF"/>
                          </a:highlight>
                          <a:latin typeface="Consolas"/>
                          <a:ea typeface="Consolas"/>
                          <a:cs typeface="Consolas"/>
                          <a:sym typeface="Consolas"/>
                        </a:rPr>
                        <a:t>    </a:t>
                      </a:r>
                      <a:r>
                        <a:rPr lang="tr-TR" sz="1100">
                          <a:solidFill>
                            <a:srgbClr val="A71D5D"/>
                          </a:solidFill>
                          <a:highlight>
                            <a:srgbClr val="FFFFFF"/>
                          </a:highlight>
                          <a:latin typeface="Consolas"/>
                          <a:ea typeface="Consolas"/>
                          <a:cs typeface="Consolas"/>
                          <a:sym typeface="Consolas"/>
                        </a:rPr>
                        <a:t>WHERE</a:t>
                      </a:r>
                      <a:r>
                        <a:rPr lang="tr-TR" sz="1100">
                          <a:solidFill>
                            <a:srgbClr val="333333"/>
                          </a:solidFill>
                          <a:highlight>
                            <a:srgbClr val="FFFFFF"/>
                          </a:highlight>
                          <a:latin typeface="Consolas"/>
                          <a:ea typeface="Consolas"/>
                          <a:cs typeface="Consolas"/>
                          <a:sym typeface="Consolas"/>
                        </a:rPr>
                        <a:t> [c].[</a:t>
                      </a:r>
                      <a:r>
                        <a:rPr lang="tr-TR" sz="1100">
                          <a:solidFill>
                            <a:srgbClr val="A71D5D"/>
                          </a:solidFill>
                          <a:highlight>
                            <a:srgbClr val="FFFFFF"/>
                          </a:highlight>
                          <a:latin typeface="Consolas"/>
                          <a:ea typeface="Consolas"/>
                          <a:cs typeface="Consolas"/>
                          <a:sym typeface="Consolas"/>
                        </a:rPr>
                        <a:t>Id</a:t>
                      </a:r>
                      <a:r>
                        <a:rPr lang="tr-TR" sz="1100">
                          <a:solidFill>
                            <a:srgbClr val="333333"/>
                          </a:solidFill>
                          <a:highlight>
                            <a:srgbClr val="FFFFFF"/>
                          </a:highlight>
                          <a:latin typeface="Consolas"/>
                          <a:ea typeface="Consolas"/>
                          <a:cs typeface="Consolas"/>
                          <a:sym typeface="Consolas"/>
                        </a:rPr>
                        <a:t>] = [o].[CustomerId])</a:t>
                      </a:r>
                      <a:endParaRPr sz="1100"/>
                    </a:p>
                  </a:txBody>
                  <a:tcPr marT="63500" marB="63500" marR="63500" marL="63500">
                    <a:solidFill>
                      <a:srgbClr val="FFFFFF"/>
                    </a:solidFill>
                  </a:tcPr>
                </a:tc>
              </a:tr>
            </a:tbl>
          </a:graphicData>
        </a:graphic>
      </p:graphicFrame>
      <p:sp>
        <p:nvSpPr>
          <p:cNvPr id="178" name="Google Shape;178;g315ea98a953_0_78"/>
          <p:cNvSpPr txBox="1"/>
          <p:nvPr/>
        </p:nvSpPr>
        <p:spPr>
          <a:xfrm>
            <a:off x="7778325" y="3123600"/>
            <a:ext cx="3639000" cy="6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2800">
                <a:solidFill>
                  <a:schemeClr val="hlink"/>
                </a:solidFill>
                <a:highlight>
                  <a:srgbClr val="FFFFFF"/>
                </a:highlight>
                <a:uFill>
                  <a:noFill/>
                </a:uFill>
                <a:hlinkClick r:id="rId4"/>
              </a:rPr>
              <a:t>👈</a:t>
            </a:r>
            <a:r>
              <a:rPr lang="tr-TR" sz="2800">
                <a:solidFill>
                  <a:schemeClr val="dk1"/>
                </a:solidFill>
              </a:rPr>
              <a:t> Table Pruning</a:t>
            </a:r>
            <a:endParaRPr sz="2800">
              <a:solidFill>
                <a:schemeClr val="dk1"/>
              </a:solidFill>
            </a:endParaRPr>
          </a:p>
        </p:txBody>
      </p:sp>
      <p:sp>
        <p:nvSpPr>
          <p:cNvPr id="179" name="Google Shape;179;g315ea98a953_0_78"/>
          <p:cNvSpPr txBox="1"/>
          <p:nvPr/>
        </p:nvSpPr>
        <p:spPr>
          <a:xfrm>
            <a:off x="475950" y="2260575"/>
            <a:ext cx="2290200" cy="426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tr-TR" sz="1300">
                <a:solidFill>
                  <a:srgbClr val="5C6571"/>
                </a:solidFill>
                <a:latin typeface="Poppins"/>
                <a:ea typeface="Poppins"/>
                <a:cs typeface="Poppins"/>
                <a:sym typeface="Poppins"/>
              </a:rPr>
              <a:t>Prior to .NET 9:</a:t>
            </a:r>
            <a:endParaRPr sz="2800">
              <a:solidFill>
                <a:schemeClr val="dk1"/>
              </a:solidFill>
            </a:endParaRPr>
          </a:p>
        </p:txBody>
      </p:sp>
      <p:sp>
        <p:nvSpPr>
          <p:cNvPr id="180" name="Google Shape;180;g315ea98a953_0_78"/>
          <p:cNvSpPr txBox="1"/>
          <p:nvPr/>
        </p:nvSpPr>
        <p:spPr>
          <a:xfrm>
            <a:off x="525900" y="4334500"/>
            <a:ext cx="1921200" cy="426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tr-TR" sz="1300">
                <a:solidFill>
                  <a:srgbClr val="5C6571"/>
                </a:solidFill>
                <a:latin typeface="Poppins"/>
                <a:ea typeface="Poppins"/>
                <a:cs typeface="Poppins"/>
                <a:sym typeface="Poppins"/>
              </a:rPr>
              <a:t>.NET 9+:</a:t>
            </a:r>
            <a:endParaRPr sz="28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4" name="Shape 184"/>
        <p:cNvGrpSpPr/>
        <p:nvPr/>
      </p:nvGrpSpPr>
      <p:grpSpPr>
        <a:xfrm>
          <a:off x="0" y="0"/>
          <a:ext cx="0" cy="0"/>
          <a:chOff x="0" y="0"/>
          <a:chExt cx="0" cy="0"/>
        </a:xfrm>
      </p:grpSpPr>
      <p:sp>
        <p:nvSpPr>
          <p:cNvPr id="185" name="Google Shape;185;g315ea98a953_0_98"/>
          <p:cNvSpPr txBox="1"/>
          <p:nvPr/>
        </p:nvSpPr>
        <p:spPr>
          <a:xfrm>
            <a:off x="475946" y="1721434"/>
            <a:ext cx="11240100" cy="4746000"/>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None/>
            </a:pPr>
            <a:r>
              <a:rPr b="1" lang="tr-TR" sz="1500">
                <a:solidFill>
                  <a:srgbClr val="5C6571"/>
                </a:solidFill>
                <a:latin typeface="Poppins"/>
                <a:ea typeface="Poppins"/>
                <a:cs typeface="Poppins"/>
                <a:sym typeface="Poppins"/>
              </a:rPr>
              <a:t>GroupBy with complex types</a:t>
            </a:r>
            <a:r>
              <a:rPr b="1" lang="tr-TR" sz="1500">
                <a:solidFill>
                  <a:srgbClr val="5C6571"/>
                </a:solidFill>
                <a:latin typeface="Poppins"/>
                <a:ea typeface="Poppins"/>
                <a:cs typeface="Poppins"/>
                <a:sym typeface="Poppins"/>
              </a:rPr>
              <a:t>:</a:t>
            </a:r>
            <a:endParaRPr b="1" sz="1500">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b="1" sz="1300">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b="1" sz="1300">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b="1" sz="1300">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b="1" sz="1300">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b="1" sz="1300">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b="1" sz="1300">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b="1" sz="1300">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b="1" sz="1300">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b="1" sz="1300">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b="1" sz="1300">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b="1" sz="1300">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b="1" sz="1300">
              <a:solidFill>
                <a:srgbClr val="5C6571"/>
              </a:solidFill>
              <a:latin typeface="Poppins"/>
              <a:ea typeface="Poppins"/>
              <a:cs typeface="Poppins"/>
              <a:sym typeface="Poppins"/>
            </a:endParaRPr>
          </a:p>
        </p:txBody>
      </p:sp>
      <p:graphicFrame>
        <p:nvGraphicFramePr>
          <p:cNvPr id="186" name="Google Shape;186;g315ea98a953_0_98"/>
          <p:cNvGraphicFramePr/>
          <p:nvPr/>
        </p:nvGraphicFramePr>
        <p:xfrm>
          <a:off x="585000" y="2238350"/>
          <a:ext cx="3000000" cy="3000000"/>
        </p:xfrm>
        <a:graphic>
          <a:graphicData uri="http://schemas.openxmlformats.org/drawingml/2006/table">
            <a:tbl>
              <a:tblPr>
                <a:noFill/>
                <a:tableStyleId>{209268D7-1753-489C-BEEF-827744C99BB2}</a:tableStyleId>
              </a:tblPr>
              <a:tblGrid>
                <a:gridCol w="5340325"/>
              </a:tblGrid>
              <a:tr h="12700">
                <a:tc>
                  <a:txBody>
                    <a:bodyPr/>
                    <a:lstStyle/>
                    <a:p>
                      <a:pPr indent="0" lvl="0" marL="0" rtl="0" algn="l">
                        <a:lnSpc>
                          <a:spcPct val="115000"/>
                        </a:lnSpc>
                        <a:spcBef>
                          <a:spcPts val="0"/>
                        </a:spcBef>
                        <a:spcAft>
                          <a:spcPts val="0"/>
                        </a:spcAft>
                        <a:buNone/>
                      </a:pPr>
                      <a:r>
                        <a:rPr lang="tr-TR" sz="1300">
                          <a:solidFill>
                            <a:srgbClr val="A71D5D"/>
                          </a:solidFill>
                          <a:highlight>
                            <a:srgbClr val="FFFFFF"/>
                          </a:highlight>
                          <a:latin typeface="Consolas"/>
                          <a:ea typeface="Consolas"/>
                          <a:cs typeface="Consolas"/>
                          <a:sym typeface="Consolas"/>
                        </a:rPr>
                        <a:t>var</a:t>
                      </a:r>
                      <a:r>
                        <a:rPr lang="tr-TR" sz="1300">
                          <a:solidFill>
                            <a:srgbClr val="333333"/>
                          </a:solidFill>
                          <a:highlight>
                            <a:srgbClr val="FFFFFF"/>
                          </a:highlight>
                          <a:latin typeface="Consolas"/>
                          <a:ea typeface="Consolas"/>
                          <a:cs typeface="Consolas"/>
                          <a:sym typeface="Consolas"/>
                        </a:rPr>
                        <a:t> groupedAddresses = </a:t>
                      </a:r>
                      <a:r>
                        <a:rPr lang="tr-TR" sz="1300">
                          <a:solidFill>
                            <a:srgbClr val="A71D5D"/>
                          </a:solidFill>
                          <a:highlight>
                            <a:srgbClr val="FFFFFF"/>
                          </a:highlight>
                          <a:latin typeface="Consolas"/>
                          <a:ea typeface="Consolas"/>
                          <a:cs typeface="Consolas"/>
                          <a:sym typeface="Consolas"/>
                        </a:rPr>
                        <a:t>await</a:t>
                      </a:r>
                      <a:r>
                        <a:rPr lang="tr-TR" sz="1300">
                          <a:solidFill>
                            <a:srgbClr val="333333"/>
                          </a:solidFill>
                          <a:highlight>
                            <a:srgbClr val="FFFFFF"/>
                          </a:highlight>
                          <a:latin typeface="Consolas"/>
                          <a:ea typeface="Consolas"/>
                          <a:cs typeface="Consolas"/>
                          <a:sym typeface="Consolas"/>
                        </a:rPr>
                        <a:t> context.Stores</a:t>
                      </a:r>
                      <a:br>
                        <a:rPr lang="tr-TR" sz="1300">
                          <a:solidFill>
                            <a:srgbClr val="333333"/>
                          </a:solidFill>
                          <a:highlight>
                            <a:srgbClr val="FFFFFF"/>
                          </a:highlight>
                          <a:latin typeface="Consolas"/>
                          <a:ea typeface="Consolas"/>
                          <a:cs typeface="Consolas"/>
                          <a:sym typeface="Consolas"/>
                        </a:rPr>
                      </a:br>
                      <a:r>
                        <a:rPr lang="tr-TR" sz="1300">
                          <a:solidFill>
                            <a:srgbClr val="333333"/>
                          </a:solidFill>
                          <a:highlight>
                            <a:srgbClr val="FFFFFF"/>
                          </a:highlight>
                          <a:latin typeface="Consolas"/>
                          <a:ea typeface="Consolas"/>
                          <a:cs typeface="Consolas"/>
                          <a:sym typeface="Consolas"/>
                        </a:rPr>
                        <a:t>    .</a:t>
                      </a:r>
                      <a:r>
                        <a:rPr b="1" lang="tr-TR" sz="1300">
                          <a:solidFill>
                            <a:srgbClr val="333333"/>
                          </a:solidFill>
                          <a:highlight>
                            <a:srgbClr val="FFFFFF"/>
                          </a:highlight>
                          <a:latin typeface="Consolas"/>
                          <a:ea typeface="Consolas"/>
                          <a:cs typeface="Consolas"/>
                          <a:sym typeface="Consolas"/>
                        </a:rPr>
                        <a:t>GroupBy(b =&gt; b.StoreAddress)</a:t>
                      </a:r>
                      <a:br>
                        <a:rPr lang="tr-TR" sz="1300">
                          <a:solidFill>
                            <a:srgbClr val="333333"/>
                          </a:solidFill>
                          <a:highlight>
                            <a:srgbClr val="FFFFFF"/>
                          </a:highlight>
                          <a:latin typeface="Consolas"/>
                          <a:ea typeface="Consolas"/>
                          <a:cs typeface="Consolas"/>
                          <a:sym typeface="Consolas"/>
                        </a:rPr>
                      </a:br>
                      <a:r>
                        <a:rPr lang="tr-TR" sz="1300">
                          <a:solidFill>
                            <a:srgbClr val="333333"/>
                          </a:solidFill>
                          <a:highlight>
                            <a:srgbClr val="FFFFFF"/>
                          </a:highlight>
                          <a:latin typeface="Consolas"/>
                          <a:ea typeface="Consolas"/>
                          <a:cs typeface="Consolas"/>
                          <a:sym typeface="Consolas"/>
                        </a:rPr>
                        <a:t>    .Select(g =&gt; </a:t>
                      </a:r>
                      <a:r>
                        <a:rPr lang="tr-TR" sz="1300">
                          <a:solidFill>
                            <a:srgbClr val="A71D5D"/>
                          </a:solidFill>
                          <a:highlight>
                            <a:srgbClr val="FFFFFF"/>
                          </a:highlight>
                          <a:latin typeface="Consolas"/>
                          <a:ea typeface="Consolas"/>
                          <a:cs typeface="Consolas"/>
                          <a:sym typeface="Consolas"/>
                        </a:rPr>
                        <a:t>new</a:t>
                      </a:r>
                      <a:r>
                        <a:rPr lang="tr-TR" sz="1300">
                          <a:solidFill>
                            <a:srgbClr val="333333"/>
                          </a:solidFill>
                          <a:highlight>
                            <a:srgbClr val="FFFFFF"/>
                          </a:highlight>
                          <a:latin typeface="Consolas"/>
                          <a:ea typeface="Consolas"/>
                          <a:cs typeface="Consolas"/>
                          <a:sym typeface="Consolas"/>
                        </a:rPr>
                        <a:t> { g.Key, Count = g.Count() })</a:t>
                      </a:r>
                      <a:br>
                        <a:rPr lang="tr-TR" sz="1300">
                          <a:solidFill>
                            <a:srgbClr val="333333"/>
                          </a:solidFill>
                          <a:highlight>
                            <a:srgbClr val="FFFFFF"/>
                          </a:highlight>
                          <a:latin typeface="Consolas"/>
                          <a:ea typeface="Consolas"/>
                          <a:cs typeface="Consolas"/>
                          <a:sym typeface="Consolas"/>
                        </a:rPr>
                      </a:br>
                      <a:r>
                        <a:rPr lang="tr-TR" sz="1300">
                          <a:solidFill>
                            <a:srgbClr val="333333"/>
                          </a:solidFill>
                          <a:highlight>
                            <a:srgbClr val="FFFFFF"/>
                          </a:highlight>
                          <a:latin typeface="Consolas"/>
                          <a:ea typeface="Consolas"/>
                          <a:cs typeface="Consolas"/>
                          <a:sym typeface="Consolas"/>
                        </a:rPr>
                        <a:t>    .ToListAsync();</a:t>
                      </a:r>
                      <a:endParaRPr sz="1300"/>
                    </a:p>
                  </a:txBody>
                  <a:tcPr marT="63500" marB="63500" marR="63500" marL="63500">
                    <a:solidFill>
                      <a:srgbClr val="FFFFFF"/>
                    </a:solidFill>
                  </a:tcPr>
                </a:tc>
              </a:tr>
            </a:tbl>
          </a:graphicData>
        </a:graphic>
      </p:graphicFrame>
      <p:graphicFrame>
        <p:nvGraphicFramePr>
          <p:cNvPr id="187" name="Google Shape;187;g315ea98a953_0_98"/>
          <p:cNvGraphicFramePr/>
          <p:nvPr/>
        </p:nvGraphicFramePr>
        <p:xfrm>
          <a:off x="2213325" y="3389275"/>
          <a:ext cx="3000000" cy="3000000"/>
        </p:xfrm>
        <a:graphic>
          <a:graphicData uri="http://schemas.openxmlformats.org/drawingml/2006/table">
            <a:tbl>
              <a:tblPr>
                <a:noFill/>
                <a:tableStyleId>{209268D7-1753-489C-BEEF-827744C99BB2}</a:tableStyleId>
              </a:tblPr>
              <a:tblGrid>
                <a:gridCol w="9729975"/>
              </a:tblGrid>
              <a:tr h="12700">
                <a:tc>
                  <a:txBody>
                    <a:bodyPr/>
                    <a:lstStyle/>
                    <a:p>
                      <a:pPr indent="0" lvl="0" marL="0" rtl="0" algn="l">
                        <a:lnSpc>
                          <a:spcPct val="115000"/>
                        </a:lnSpc>
                        <a:spcBef>
                          <a:spcPts val="0"/>
                        </a:spcBef>
                        <a:spcAft>
                          <a:spcPts val="0"/>
                        </a:spcAft>
                        <a:buNone/>
                      </a:pPr>
                      <a:r>
                        <a:rPr lang="tr-TR" sz="1300">
                          <a:solidFill>
                            <a:srgbClr val="A71D5D"/>
                          </a:solidFill>
                          <a:highlight>
                            <a:srgbClr val="FFFFFF"/>
                          </a:highlight>
                          <a:latin typeface="Consolas"/>
                          <a:ea typeface="Consolas"/>
                          <a:cs typeface="Consolas"/>
                          <a:sym typeface="Consolas"/>
                        </a:rPr>
                        <a:t>SELECT</a:t>
                      </a:r>
                      <a:r>
                        <a:rPr lang="tr-TR" sz="1300">
                          <a:solidFill>
                            <a:srgbClr val="333333"/>
                          </a:solidFill>
                          <a:highlight>
                            <a:srgbClr val="FFFFFF"/>
                          </a:highlight>
                          <a:latin typeface="Consolas"/>
                          <a:ea typeface="Consolas"/>
                          <a:cs typeface="Consolas"/>
                          <a:sym typeface="Consolas"/>
                        </a:rPr>
                        <a:t> [s].[StoreAddress_City], [s].[StoreAddress_Country], [s].[StoreAddress_Line1], [s].[StoreAddress_Line2], [s].[StoreAddress_PostCode], </a:t>
                      </a:r>
                      <a:r>
                        <a:rPr lang="tr-TR" sz="1300">
                          <a:solidFill>
                            <a:srgbClr val="A71D5D"/>
                          </a:solidFill>
                          <a:highlight>
                            <a:srgbClr val="FFFFFF"/>
                          </a:highlight>
                          <a:latin typeface="Consolas"/>
                          <a:ea typeface="Consolas"/>
                          <a:cs typeface="Consolas"/>
                          <a:sym typeface="Consolas"/>
                        </a:rPr>
                        <a:t>COUNT</a:t>
                      </a:r>
                      <a:r>
                        <a:rPr lang="tr-TR" sz="1300">
                          <a:solidFill>
                            <a:srgbClr val="333333"/>
                          </a:solidFill>
                          <a:highlight>
                            <a:srgbClr val="FFFFFF"/>
                          </a:highlight>
                          <a:latin typeface="Consolas"/>
                          <a:ea typeface="Consolas"/>
                          <a:cs typeface="Consolas"/>
                          <a:sym typeface="Consolas"/>
                        </a:rPr>
                        <a:t>(*) </a:t>
                      </a:r>
                      <a:r>
                        <a:rPr lang="tr-TR" sz="1300">
                          <a:solidFill>
                            <a:srgbClr val="A71D5D"/>
                          </a:solidFill>
                          <a:highlight>
                            <a:srgbClr val="FFFFFF"/>
                          </a:highlight>
                          <a:latin typeface="Consolas"/>
                          <a:ea typeface="Consolas"/>
                          <a:cs typeface="Consolas"/>
                          <a:sym typeface="Consolas"/>
                        </a:rPr>
                        <a:t>AS</a:t>
                      </a:r>
                      <a:r>
                        <a:rPr lang="tr-TR" sz="1300">
                          <a:solidFill>
                            <a:srgbClr val="333333"/>
                          </a:solidFill>
                          <a:highlight>
                            <a:srgbClr val="FFFFFF"/>
                          </a:highlight>
                          <a:latin typeface="Consolas"/>
                          <a:ea typeface="Consolas"/>
                          <a:cs typeface="Consolas"/>
                          <a:sym typeface="Consolas"/>
                        </a:rPr>
                        <a:t> [</a:t>
                      </a:r>
                      <a:r>
                        <a:rPr lang="tr-TR" sz="1300">
                          <a:solidFill>
                            <a:srgbClr val="A71D5D"/>
                          </a:solidFill>
                          <a:highlight>
                            <a:srgbClr val="FFFFFF"/>
                          </a:highlight>
                          <a:latin typeface="Consolas"/>
                          <a:ea typeface="Consolas"/>
                          <a:cs typeface="Consolas"/>
                          <a:sym typeface="Consolas"/>
                        </a:rPr>
                        <a:t>Count</a:t>
                      </a:r>
                      <a:r>
                        <a:rPr lang="tr-TR" sz="1300">
                          <a:solidFill>
                            <a:srgbClr val="333333"/>
                          </a:solidFill>
                          <a:highlight>
                            <a:srgbClr val="FFFFFF"/>
                          </a:highlight>
                          <a:latin typeface="Consolas"/>
                          <a:ea typeface="Consolas"/>
                          <a:cs typeface="Consolas"/>
                          <a:sym typeface="Consolas"/>
                        </a:rPr>
                        <a:t>]</a:t>
                      </a:r>
                      <a:br>
                        <a:rPr lang="tr-TR" sz="1300">
                          <a:solidFill>
                            <a:srgbClr val="333333"/>
                          </a:solidFill>
                          <a:highlight>
                            <a:srgbClr val="FFFFFF"/>
                          </a:highlight>
                          <a:latin typeface="Consolas"/>
                          <a:ea typeface="Consolas"/>
                          <a:cs typeface="Consolas"/>
                          <a:sym typeface="Consolas"/>
                        </a:rPr>
                      </a:br>
                      <a:r>
                        <a:rPr lang="tr-TR" sz="1300">
                          <a:solidFill>
                            <a:srgbClr val="A71D5D"/>
                          </a:solidFill>
                          <a:highlight>
                            <a:srgbClr val="FFFFFF"/>
                          </a:highlight>
                          <a:latin typeface="Consolas"/>
                          <a:ea typeface="Consolas"/>
                          <a:cs typeface="Consolas"/>
                          <a:sym typeface="Consolas"/>
                        </a:rPr>
                        <a:t>FROM</a:t>
                      </a:r>
                      <a:r>
                        <a:rPr lang="tr-TR" sz="1300">
                          <a:solidFill>
                            <a:srgbClr val="333333"/>
                          </a:solidFill>
                          <a:highlight>
                            <a:srgbClr val="FFFFFF"/>
                          </a:highlight>
                          <a:latin typeface="Consolas"/>
                          <a:ea typeface="Consolas"/>
                          <a:cs typeface="Consolas"/>
                          <a:sym typeface="Consolas"/>
                        </a:rPr>
                        <a:t> [Stores] </a:t>
                      </a:r>
                      <a:r>
                        <a:rPr lang="tr-TR" sz="1300">
                          <a:solidFill>
                            <a:srgbClr val="A71D5D"/>
                          </a:solidFill>
                          <a:highlight>
                            <a:srgbClr val="FFFFFF"/>
                          </a:highlight>
                          <a:latin typeface="Consolas"/>
                          <a:ea typeface="Consolas"/>
                          <a:cs typeface="Consolas"/>
                          <a:sym typeface="Consolas"/>
                        </a:rPr>
                        <a:t>AS</a:t>
                      </a:r>
                      <a:r>
                        <a:rPr lang="tr-TR" sz="1300">
                          <a:solidFill>
                            <a:srgbClr val="333333"/>
                          </a:solidFill>
                          <a:highlight>
                            <a:srgbClr val="FFFFFF"/>
                          </a:highlight>
                          <a:latin typeface="Consolas"/>
                          <a:ea typeface="Consolas"/>
                          <a:cs typeface="Consolas"/>
                          <a:sym typeface="Consolas"/>
                        </a:rPr>
                        <a:t> [s]</a:t>
                      </a:r>
                      <a:br>
                        <a:rPr lang="tr-TR" sz="1300">
                          <a:solidFill>
                            <a:srgbClr val="333333"/>
                          </a:solidFill>
                          <a:highlight>
                            <a:srgbClr val="FFFFFF"/>
                          </a:highlight>
                          <a:latin typeface="Consolas"/>
                          <a:ea typeface="Consolas"/>
                          <a:cs typeface="Consolas"/>
                          <a:sym typeface="Consolas"/>
                        </a:rPr>
                      </a:br>
                      <a:r>
                        <a:rPr b="1" lang="tr-TR" sz="1300">
                          <a:solidFill>
                            <a:srgbClr val="A71D5D"/>
                          </a:solidFill>
                          <a:highlight>
                            <a:srgbClr val="FFFFFF"/>
                          </a:highlight>
                          <a:latin typeface="Consolas"/>
                          <a:ea typeface="Consolas"/>
                          <a:cs typeface="Consolas"/>
                          <a:sym typeface="Consolas"/>
                        </a:rPr>
                        <a:t>GROUP</a:t>
                      </a:r>
                      <a:r>
                        <a:rPr b="1" lang="tr-TR" sz="1300">
                          <a:solidFill>
                            <a:srgbClr val="333333"/>
                          </a:solidFill>
                          <a:highlight>
                            <a:srgbClr val="FFFFFF"/>
                          </a:highlight>
                          <a:latin typeface="Consolas"/>
                          <a:ea typeface="Consolas"/>
                          <a:cs typeface="Consolas"/>
                          <a:sym typeface="Consolas"/>
                        </a:rPr>
                        <a:t> </a:t>
                      </a:r>
                      <a:r>
                        <a:rPr b="1" lang="tr-TR" sz="1300">
                          <a:solidFill>
                            <a:srgbClr val="A71D5D"/>
                          </a:solidFill>
                          <a:highlight>
                            <a:srgbClr val="FFFFFF"/>
                          </a:highlight>
                          <a:latin typeface="Consolas"/>
                          <a:ea typeface="Consolas"/>
                          <a:cs typeface="Consolas"/>
                          <a:sym typeface="Consolas"/>
                        </a:rPr>
                        <a:t>BY</a:t>
                      </a:r>
                      <a:r>
                        <a:rPr b="1" lang="tr-TR" sz="1300">
                          <a:solidFill>
                            <a:srgbClr val="333333"/>
                          </a:solidFill>
                          <a:highlight>
                            <a:srgbClr val="FFFFFF"/>
                          </a:highlight>
                          <a:latin typeface="Consolas"/>
                          <a:ea typeface="Consolas"/>
                          <a:cs typeface="Consolas"/>
                          <a:sym typeface="Consolas"/>
                        </a:rPr>
                        <a:t> [s].[StoreAddress_City], [s].[StoreAddress_Country], [s].[StoreAddress_Line1], [s].[StoreAddress_Line2], [s].[StoreAddress_PostCode]</a:t>
                      </a:r>
                      <a:endParaRPr b="1" sz="1300"/>
                    </a:p>
                  </a:txBody>
                  <a:tcPr marT="63500" marB="63500" marR="63500" marL="63500">
                    <a:solidFill>
                      <a:srgbClr val="FFFFFF"/>
                    </a:solidFill>
                  </a:tcPr>
                </a:tc>
              </a:tr>
            </a:tbl>
          </a:graphicData>
        </a:graphic>
      </p:graphicFrame>
      <p:cxnSp>
        <p:nvCxnSpPr>
          <p:cNvPr id="188" name="Google Shape;188;g315ea98a953_0_98"/>
          <p:cNvCxnSpPr/>
          <p:nvPr/>
        </p:nvCxnSpPr>
        <p:spPr>
          <a:xfrm>
            <a:off x="1378375" y="3366800"/>
            <a:ext cx="699900" cy="559800"/>
          </a:xfrm>
          <a:prstGeom prst="bentConnector3">
            <a:avLst>
              <a:gd fmla="val 0" name="adj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2" name="Shape 192"/>
        <p:cNvGrpSpPr/>
        <p:nvPr/>
      </p:nvGrpSpPr>
      <p:grpSpPr>
        <a:xfrm>
          <a:off x="0" y="0"/>
          <a:ext cx="0" cy="0"/>
          <a:chOff x="0" y="0"/>
          <a:chExt cx="0" cy="0"/>
        </a:xfrm>
      </p:grpSpPr>
      <p:sp>
        <p:nvSpPr>
          <p:cNvPr id="193" name="Google Shape;193;g315ea98a953_0_117"/>
          <p:cNvSpPr txBox="1"/>
          <p:nvPr/>
        </p:nvSpPr>
        <p:spPr>
          <a:xfrm>
            <a:off x="475946" y="1721434"/>
            <a:ext cx="11240100" cy="4746000"/>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None/>
            </a:pPr>
            <a:r>
              <a:rPr b="1" lang="tr-TR" sz="1500">
                <a:solidFill>
                  <a:srgbClr val="5C6571"/>
                </a:solidFill>
                <a:latin typeface="Poppins"/>
                <a:ea typeface="Poppins"/>
                <a:cs typeface="Poppins"/>
                <a:sym typeface="Poppins"/>
              </a:rPr>
              <a:t>ExecuteUpdate</a:t>
            </a:r>
            <a:r>
              <a:rPr b="1" lang="tr-TR" sz="1500">
                <a:solidFill>
                  <a:srgbClr val="5C6571"/>
                </a:solidFill>
                <a:latin typeface="Poppins"/>
                <a:ea typeface="Poppins"/>
                <a:cs typeface="Poppins"/>
                <a:sym typeface="Poppins"/>
              </a:rPr>
              <a:t> with complex types:</a:t>
            </a:r>
            <a:endParaRPr b="1" sz="1500">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b="1" sz="1300">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b="1" sz="1300">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b="1" sz="1300">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b="1" sz="1300">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b="1" sz="1300">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b="1" sz="1300">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b="1" sz="1300">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b="1" sz="1300">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b="1" sz="1300">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b="1" sz="1300">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b="1" sz="1300">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b="1" sz="1300">
              <a:solidFill>
                <a:srgbClr val="5C6571"/>
              </a:solidFill>
              <a:latin typeface="Poppins"/>
              <a:ea typeface="Poppins"/>
              <a:cs typeface="Poppins"/>
              <a:sym typeface="Poppins"/>
            </a:endParaRPr>
          </a:p>
        </p:txBody>
      </p:sp>
      <p:cxnSp>
        <p:nvCxnSpPr>
          <p:cNvPr id="194" name="Google Shape;194;g315ea98a953_0_117"/>
          <p:cNvCxnSpPr/>
          <p:nvPr/>
        </p:nvCxnSpPr>
        <p:spPr>
          <a:xfrm flipH="1" rot="-5400000">
            <a:off x="1130000" y="3717400"/>
            <a:ext cx="1437900" cy="941700"/>
          </a:xfrm>
          <a:prstGeom prst="bentConnector3">
            <a:avLst>
              <a:gd fmla="val 99105" name="adj1"/>
            </a:avLst>
          </a:prstGeom>
          <a:noFill/>
          <a:ln cap="flat" cmpd="sng" w="9525">
            <a:solidFill>
              <a:schemeClr val="dk2"/>
            </a:solidFill>
            <a:prstDash val="solid"/>
            <a:round/>
            <a:headEnd len="med" w="med" type="none"/>
            <a:tailEnd len="med" w="med" type="none"/>
          </a:ln>
        </p:spPr>
      </p:cxnSp>
      <p:graphicFrame>
        <p:nvGraphicFramePr>
          <p:cNvPr id="195" name="Google Shape;195;g315ea98a953_0_117"/>
          <p:cNvGraphicFramePr/>
          <p:nvPr/>
        </p:nvGraphicFramePr>
        <p:xfrm>
          <a:off x="647800" y="2096800"/>
          <a:ext cx="3000000" cy="3000000"/>
        </p:xfrm>
        <a:graphic>
          <a:graphicData uri="http://schemas.openxmlformats.org/drawingml/2006/table">
            <a:tbl>
              <a:tblPr>
                <a:noFill/>
                <a:tableStyleId>{209268D7-1753-489C-BEEF-827744C99BB2}</a:tableStyleId>
              </a:tblPr>
              <a:tblGrid>
                <a:gridCol w="8953850"/>
              </a:tblGrid>
              <a:tr h="12700">
                <a:tc>
                  <a:txBody>
                    <a:bodyPr/>
                    <a:lstStyle/>
                    <a:p>
                      <a:pPr indent="0" lvl="0" marL="0" rtl="0" algn="l">
                        <a:lnSpc>
                          <a:spcPct val="115000"/>
                        </a:lnSpc>
                        <a:spcBef>
                          <a:spcPts val="0"/>
                        </a:spcBef>
                        <a:spcAft>
                          <a:spcPts val="0"/>
                        </a:spcAft>
                        <a:buNone/>
                      </a:pPr>
                      <a:r>
                        <a:rPr lang="tr-TR" sz="1300">
                          <a:solidFill>
                            <a:srgbClr val="A71D5D"/>
                          </a:solidFill>
                          <a:highlight>
                            <a:srgbClr val="FFFFFF"/>
                          </a:highlight>
                          <a:latin typeface="Consolas"/>
                          <a:ea typeface="Consolas"/>
                          <a:cs typeface="Consolas"/>
                          <a:sym typeface="Consolas"/>
                        </a:rPr>
                        <a:t>var</a:t>
                      </a:r>
                      <a:r>
                        <a:rPr lang="tr-TR" sz="1300">
                          <a:solidFill>
                            <a:srgbClr val="333333"/>
                          </a:solidFill>
                          <a:highlight>
                            <a:srgbClr val="FFFFFF"/>
                          </a:highlight>
                          <a:latin typeface="Consolas"/>
                          <a:ea typeface="Consolas"/>
                          <a:cs typeface="Consolas"/>
                          <a:sym typeface="Consolas"/>
                        </a:rPr>
                        <a:t> newAddress = </a:t>
                      </a:r>
                      <a:r>
                        <a:rPr lang="tr-TR" sz="1300">
                          <a:solidFill>
                            <a:srgbClr val="A71D5D"/>
                          </a:solidFill>
                          <a:highlight>
                            <a:srgbClr val="FFFFFF"/>
                          </a:highlight>
                          <a:latin typeface="Consolas"/>
                          <a:ea typeface="Consolas"/>
                          <a:cs typeface="Consolas"/>
                          <a:sym typeface="Consolas"/>
                        </a:rPr>
                        <a:t>new</a:t>
                      </a:r>
                      <a:r>
                        <a:rPr lang="tr-TR" sz="1300">
                          <a:solidFill>
                            <a:srgbClr val="333333"/>
                          </a:solidFill>
                          <a:highlight>
                            <a:srgbClr val="FFFFFF"/>
                          </a:highlight>
                          <a:latin typeface="Consolas"/>
                          <a:ea typeface="Consolas"/>
                          <a:cs typeface="Consolas"/>
                          <a:sym typeface="Consolas"/>
                        </a:rPr>
                        <a:t> Address(</a:t>
                      </a:r>
                      <a:r>
                        <a:rPr lang="tr-TR" sz="1300">
                          <a:solidFill>
                            <a:srgbClr val="DF5000"/>
                          </a:solidFill>
                          <a:highlight>
                            <a:srgbClr val="FFFFFF"/>
                          </a:highlight>
                          <a:latin typeface="Consolas"/>
                          <a:ea typeface="Consolas"/>
                          <a:cs typeface="Consolas"/>
                          <a:sym typeface="Consolas"/>
                        </a:rPr>
                        <a:t>"Gressenhall Farm Shop"</a:t>
                      </a:r>
                      <a:r>
                        <a:rPr lang="tr-TR" sz="1300">
                          <a:solidFill>
                            <a:srgbClr val="333333"/>
                          </a:solidFill>
                          <a:highlight>
                            <a:srgbClr val="FFFFFF"/>
                          </a:highlight>
                          <a:latin typeface="Consolas"/>
                          <a:ea typeface="Consolas"/>
                          <a:cs typeface="Consolas"/>
                          <a:sym typeface="Consolas"/>
                        </a:rPr>
                        <a:t>, </a:t>
                      </a:r>
                      <a:r>
                        <a:rPr lang="tr-TR" sz="1300">
                          <a:solidFill>
                            <a:srgbClr val="0086B3"/>
                          </a:solidFill>
                          <a:highlight>
                            <a:srgbClr val="FFFFFF"/>
                          </a:highlight>
                          <a:latin typeface="Consolas"/>
                          <a:ea typeface="Consolas"/>
                          <a:cs typeface="Consolas"/>
                          <a:sym typeface="Consolas"/>
                        </a:rPr>
                        <a:t>null</a:t>
                      </a:r>
                      <a:r>
                        <a:rPr lang="tr-TR" sz="1300">
                          <a:solidFill>
                            <a:srgbClr val="333333"/>
                          </a:solidFill>
                          <a:highlight>
                            <a:srgbClr val="FFFFFF"/>
                          </a:highlight>
                          <a:latin typeface="Consolas"/>
                          <a:ea typeface="Consolas"/>
                          <a:cs typeface="Consolas"/>
                          <a:sym typeface="Consolas"/>
                        </a:rPr>
                        <a:t>, </a:t>
                      </a:r>
                      <a:r>
                        <a:rPr lang="tr-TR" sz="1300">
                          <a:solidFill>
                            <a:srgbClr val="DF5000"/>
                          </a:solidFill>
                          <a:highlight>
                            <a:srgbClr val="FFFFFF"/>
                          </a:highlight>
                          <a:latin typeface="Consolas"/>
                          <a:ea typeface="Consolas"/>
                          <a:cs typeface="Consolas"/>
                          <a:sym typeface="Consolas"/>
                        </a:rPr>
                        <a:t>"Beetley"</a:t>
                      </a:r>
                      <a:r>
                        <a:rPr lang="tr-TR" sz="1300">
                          <a:solidFill>
                            <a:srgbClr val="333333"/>
                          </a:solidFill>
                          <a:highlight>
                            <a:srgbClr val="FFFFFF"/>
                          </a:highlight>
                          <a:latin typeface="Consolas"/>
                          <a:ea typeface="Consolas"/>
                          <a:cs typeface="Consolas"/>
                          <a:sym typeface="Consolas"/>
                        </a:rPr>
                        <a:t>, </a:t>
                      </a:r>
                      <a:r>
                        <a:rPr lang="tr-TR" sz="1300">
                          <a:solidFill>
                            <a:srgbClr val="DF5000"/>
                          </a:solidFill>
                          <a:highlight>
                            <a:srgbClr val="FFFFFF"/>
                          </a:highlight>
                          <a:latin typeface="Consolas"/>
                          <a:ea typeface="Consolas"/>
                          <a:cs typeface="Consolas"/>
                          <a:sym typeface="Consolas"/>
                        </a:rPr>
                        <a:t>"Norfolk"</a:t>
                      </a:r>
                      <a:r>
                        <a:rPr lang="tr-TR" sz="1300">
                          <a:solidFill>
                            <a:srgbClr val="333333"/>
                          </a:solidFill>
                          <a:highlight>
                            <a:srgbClr val="FFFFFF"/>
                          </a:highlight>
                          <a:latin typeface="Consolas"/>
                          <a:ea typeface="Consolas"/>
                          <a:cs typeface="Consolas"/>
                          <a:sym typeface="Consolas"/>
                        </a:rPr>
                        <a:t>, </a:t>
                      </a:r>
                      <a:r>
                        <a:rPr lang="tr-TR" sz="1300">
                          <a:solidFill>
                            <a:srgbClr val="DF5000"/>
                          </a:solidFill>
                          <a:highlight>
                            <a:srgbClr val="FFFFFF"/>
                          </a:highlight>
                          <a:latin typeface="Consolas"/>
                          <a:ea typeface="Consolas"/>
                          <a:cs typeface="Consolas"/>
                          <a:sym typeface="Consolas"/>
                        </a:rPr>
                        <a:t>"NR20 4DR"</a:t>
                      </a:r>
                      <a:r>
                        <a:rPr lang="tr-TR" sz="1300">
                          <a:solidFill>
                            <a:srgbClr val="333333"/>
                          </a:solidFill>
                          <a:highlight>
                            <a:srgbClr val="FFFFFF"/>
                          </a:highlight>
                          <a:latin typeface="Consolas"/>
                          <a:ea typeface="Consolas"/>
                          <a:cs typeface="Consolas"/>
                          <a:sym typeface="Consolas"/>
                        </a:rPr>
                        <a:t>);</a:t>
                      </a:r>
                      <a:br>
                        <a:rPr lang="tr-TR" sz="1300">
                          <a:solidFill>
                            <a:srgbClr val="333333"/>
                          </a:solidFill>
                          <a:highlight>
                            <a:srgbClr val="FFFFFF"/>
                          </a:highlight>
                          <a:latin typeface="Consolas"/>
                          <a:ea typeface="Consolas"/>
                          <a:cs typeface="Consolas"/>
                          <a:sym typeface="Consolas"/>
                        </a:rPr>
                      </a:br>
                      <a:br>
                        <a:rPr lang="tr-TR" sz="1300">
                          <a:solidFill>
                            <a:srgbClr val="333333"/>
                          </a:solidFill>
                          <a:highlight>
                            <a:srgbClr val="FFFFFF"/>
                          </a:highlight>
                          <a:latin typeface="Consolas"/>
                          <a:ea typeface="Consolas"/>
                          <a:cs typeface="Consolas"/>
                          <a:sym typeface="Consolas"/>
                        </a:rPr>
                      </a:br>
                      <a:r>
                        <a:rPr lang="tr-TR" sz="1300">
                          <a:solidFill>
                            <a:srgbClr val="A71D5D"/>
                          </a:solidFill>
                          <a:highlight>
                            <a:srgbClr val="FFFFFF"/>
                          </a:highlight>
                          <a:latin typeface="Consolas"/>
                          <a:ea typeface="Consolas"/>
                          <a:cs typeface="Consolas"/>
                          <a:sym typeface="Consolas"/>
                        </a:rPr>
                        <a:t>await</a:t>
                      </a:r>
                      <a:r>
                        <a:rPr lang="tr-TR" sz="1300">
                          <a:solidFill>
                            <a:srgbClr val="333333"/>
                          </a:solidFill>
                          <a:highlight>
                            <a:srgbClr val="FFFFFF"/>
                          </a:highlight>
                          <a:latin typeface="Consolas"/>
                          <a:ea typeface="Consolas"/>
                          <a:cs typeface="Consolas"/>
                          <a:sym typeface="Consolas"/>
                        </a:rPr>
                        <a:t> context.Stores</a:t>
                      </a:r>
                      <a:br>
                        <a:rPr lang="tr-TR" sz="1300">
                          <a:solidFill>
                            <a:srgbClr val="333333"/>
                          </a:solidFill>
                          <a:highlight>
                            <a:srgbClr val="FFFFFF"/>
                          </a:highlight>
                          <a:latin typeface="Consolas"/>
                          <a:ea typeface="Consolas"/>
                          <a:cs typeface="Consolas"/>
                          <a:sym typeface="Consolas"/>
                        </a:rPr>
                      </a:br>
                      <a:r>
                        <a:rPr lang="tr-TR" sz="1300">
                          <a:solidFill>
                            <a:srgbClr val="333333"/>
                          </a:solidFill>
                          <a:highlight>
                            <a:srgbClr val="FFFFFF"/>
                          </a:highlight>
                          <a:latin typeface="Consolas"/>
                          <a:ea typeface="Consolas"/>
                          <a:cs typeface="Consolas"/>
                          <a:sym typeface="Consolas"/>
                        </a:rPr>
                        <a:t>    .Where(e =&gt; e.Region == </a:t>
                      </a:r>
                      <a:r>
                        <a:rPr lang="tr-TR" sz="1300">
                          <a:solidFill>
                            <a:srgbClr val="DF5000"/>
                          </a:solidFill>
                          <a:highlight>
                            <a:srgbClr val="FFFFFF"/>
                          </a:highlight>
                          <a:latin typeface="Consolas"/>
                          <a:ea typeface="Consolas"/>
                          <a:cs typeface="Consolas"/>
                          <a:sym typeface="Consolas"/>
                        </a:rPr>
                        <a:t>"Germany"</a:t>
                      </a:r>
                      <a:r>
                        <a:rPr lang="tr-TR" sz="1300">
                          <a:solidFill>
                            <a:srgbClr val="333333"/>
                          </a:solidFill>
                          <a:highlight>
                            <a:srgbClr val="FFFFFF"/>
                          </a:highlight>
                          <a:latin typeface="Consolas"/>
                          <a:ea typeface="Consolas"/>
                          <a:cs typeface="Consolas"/>
                          <a:sym typeface="Consolas"/>
                        </a:rPr>
                        <a:t>)</a:t>
                      </a:r>
                      <a:br>
                        <a:rPr lang="tr-TR" sz="1300">
                          <a:solidFill>
                            <a:srgbClr val="333333"/>
                          </a:solidFill>
                          <a:highlight>
                            <a:srgbClr val="FFFFFF"/>
                          </a:highlight>
                          <a:latin typeface="Consolas"/>
                          <a:ea typeface="Consolas"/>
                          <a:cs typeface="Consolas"/>
                          <a:sym typeface="Consolas"/>
                        </a:rPr>
                      </a:br>
                      <a:r>
                        <a:rPr lang="tr-TR" sz="1300">
                          <a:solidFill>
                            <a:srgbClr val="333333"/>
                          </a:solidFill>
                          <a:highlight>
                            <a:srgbClr val="FFFFFF"/>
                          </a:highlight>
                          <a:latin typeface="Consolas"/>
                          <a:ea typeface="Consolas"/>
                          <a:cs typeface="Consolas"/>
                          <a:sym typeface="Consolas"/>
                        </a:rPr>
                        <a:t>    </a:t>
                      </a:r>
                      <a:r>
                        <a:rPr b="1" lang="tr-TR" sz="1300">
                          <a:solidFill>
                            <a:srgbClr val="333333"/>
                          </a:solidFill>
                          <a:highlight>
                            <a:srgbClr val="FFFFFF"/>
                          </a:highlight>
                          <a:latin typeface="Consolas"/>
                          <a:ea typeface="Consolas"/>
                          <a:cs typeface="Consolas"/>
                          <a:sym typeface="Consolas"/>
                        </a:rPr>
                        <a:t>.ExecuteUpdateAsync(s =&gt; s.SetProperty(b =&gt; b.StoreAddress, newAddress));</a:t>
                      </a:r>
                      <a:br>
                        <a:rPr b="1" lang="tr-TR" sz="1300">
                          <a:solidFill>
                            <a:srgbClr val="333333"/>
                          </a:solidFill>
                          <a:highlight>
                            <a:srgbClr val="FFFFFF"/>
                          </a:highlight>
                          <a:latin typeface="Consolas"/>
                          <a:ea typeface="Consolas"/>
                          <a:cs typeface="Consolas"/>
                          <a:sym typeface="Consolas"/>
                        </a:rPr>
                      </a:br>
                      <a:endParaRPr b="1" sz="1300"/>
                    </a:p>
                  </a:txBody>
                  <a:tcPr marT="63500" marB="63500" marR="63500" marL="63500">
                    <a:solidFill>
                      <a:srgbClr val="FFFFFF"/>
                    </a:solidFill>
                  </a:tcPr>
                </a:tc>
              </a:tr>
            </a:tbl>
          </a:graphicData>
        </a:graphic>
      </p:graphicFrame>
      <p:graphicFrame>
        <p:nvGraphicFramePr>
          <p:cNvPr id="196" name="Google Shape;196;g315ea98a953_0_117"/>
          <p:cNvGraphicFramePr/>
          <p:nvPr/>
        </p:nvGraphicFramePr>
        <p:xfrm>
          <a:off x="2619075" y="3824000"/>
          <a:ext cx="3000000" cy="3000000"/>
        </p:xfrm>
        <a:graphic>
          <a:graphicData uri="http://schemas.openxmlformats.org/drawingml/2006/table">
            <a:tbl>
              <a:tblPr>
                <a:noFill/>
                <a:tableStyleId>{209268D7-1753-489C-BEEF-827744C99BB2}</a:tableStyleId>
              </a:tblPr>
              <a:tblGrid>
                <a:gridCol w="7695950"/>
              </a:tblGrid>
              <a:tr h="12700">
                <a:tc>
                  <a:txBody>
                    <a:bodyPr/>
                    <a:lstStyle/>
                    <a:p>
                      <a:pPr indent="0" lvl="0" marL="0" rtl="0" algn="l">
                        <a:lnSpc>
                          <a:spcPct val="115000"/>
                        </a:lnSpc>
                        <a:spcBef>
                          <a:spcPts val="0"/>
                        </a:spcBef>
                        <a:spcAft>
                          <a:spcPts val="0"/>
                        </a:spcAft>
                        <a:buNone/>
                      </a:pPr>
                      <a:r>
                        <a:rPr lang="tr-TR" sz="1300">
                          <a:solidFill>
                            <a:srgbClr val="A71D5D"/>
                          </a:solidFill>
                          <a:highlight>
                            <a:srgbClr val="FFFFFF"/>
                          </a:highlight>
                          <a:latin typeface="Consolas"/>
                          <a:ea typeface="Consolas"/>
                          <a:cs typeface="Consolas"/>
                          <a:sym typeface="Consolas"/>
                        </a:rPr>
                        <a:t>UPDATE</a:t>
                      </a:r>
                      <a:r>
                        <a:rPr lang="tr-TR" sz="1300">
                          <a:solidFill>
                            <a:srgbClr val="333333"/>
                          </a:solidFill>
                          <a:highlight>
                            <a:srgbClr val="FFFFFF"/>
                          </a:highlight>
                          <a:latin typeface="Consolas"/>
                          <a:ea typeface="Consolas"/>
                          <a:cs typeface="Consolas"/>
                          <a:sym typeface="Consolas"/>
                        </a:rPr>
                        <a:t> [s]</a:t>
                      </a:r>
                      <a:br>
                        <a:rPr lang="tr-TR" sz="1300">
                          <a:solidFill>
                            <a:srgbClr val="333333"/>
                          </a:solidFill>
                          <a:highlight>
                            <a:srgbClr val="FFFFFF"/>
                          </a:highlight>
                          <a:latin typeface="Consolas"/>
                          <a:ea typeface="Consolas"/>
                          <a:cs typeface="Consolas"/>
                          <a:sym typeface="Consolas"/>
                        </a:rPr>
                      </a:br>
                      <a:r>
                        <a:rPr b="1" lang="tr-TR" sz="1300">
                          <a:solidFill>
                            <a:srgbClr val="A71D5D"/>
                          </a:solidFill>
                          <a:highlight>
                            <a:srgbClr val="FFFFFF"/>
                          </a:highlight>
                          <a:latin typeface="Consolas"/>
                          <a:ea typeface="Consolas"/>
                          <a:cs typeface="Consolas"/>
                          <a:sym typeface="Consolas"/>
                        </a:rPr>
                        <a:t>SET</a:t>
                      </a:r>
                      <a:r>
                        <a:rPr b="1" lang="tr-TR" sz="1300">
                          <a:solidFill>
                            <a:srgbClr val="333333"/>
                          </a:solidFill>
                          <a:highlight>
                            <a:srgbClr val="FFFFFF"/>
                          </a:highlight>
                          <a:latin typeface="Consolas"/>
                          <a:ea typeface="Consolas"/>
                          <a:cs typeface="Consolas"/>
                          <a:sym typeface="Consolas"/>
                        </a:rPr>
                        <a:t> [s].[StoreAddress_City] = @__complex_type_newAddress_0_City,</a:t>
                      </a:r>
                      <a:br>
                        <a:rPr b="1" lang="tr-TR" sz="1300">
                          <a:solidFill>
                            <a:srgbClr val="333333"/>
                          </a:solidFill>
                          <a:highlight>
                            <a:srgbClr val="FFFFFF"/>
                          </a:highlight>
                          <a:latin typeface="Consolas"/>
                          <a:ea typeface="Consolas"/>
                          <a:cs typeface="Consolas"/>
                          <a:sym typeface="Consolas"/>
                        </a:rPr>
                      </a:br>
                      <a:r>
                        <a:rPr b="1" lang="tr-TR" sz="1300">
                          <a:solidFill>
                            <a:srgbClr val="333333"/>
                          </a:solidFill>
                          <a:highlight>
                            <a:srgbClr val="FFFFFF"/>
                          </a:highlight>
                          <a:latin typeface="Consolas"/>
                          <a:ea typeface="Consolas"/>
                          <a:cs typeface="Consolas"/>
                          <a:sym typeface="Consolas"/>
                        </a:rPr>
                        <a:t>    [s].[StoreAddress_Country] = @__complex_type_newAddress_0_Country,</a:t>
                      </a:r>
                      <a:br>
                        <a:rPr b="1" lang="tr-TR" sz="1300">
                          <a:solidFill>
                            <a:srgbClr val="333333"/>
                          </a:solidFill>
                          <a:highlight>
                            <a:srgbClr val="FFFFFF"/>
                          </a:highlight>
                          <a:latin typeface="Consolas"/>
                          <a:ea typeface="Consolas"/>
                          <a:cs typeface="Consolas"/>
                          <a:sym typeface="Consolas"/>
                        </a:rPr>
                      </a:br>
                      <a:r>
                        <a:rPr b="1" lang="tr-TR" sz="1300">
                          <a:solidFill>
                            <a:srgbClr val="333333"/>
                          </a:solidFill>
                          <a:highlight>
                            <a:srgbClr val="FFFFFF"/>
                          </a:highlight>
                          <a:latin typeface="Consolas"/>
                          <a:ea typeface="Consolas"/>
                          <a:cs typeface="Consolas"/>
                          <a:sym typeface="Consolas"/>
                        </a:rPr>
                        <a:t>    [s].[StoreAddress_Line1] = @__complex_type_newAddress_0_Line1,</a:t>
                      </a:r>
                      <a:br>
                        <a:rPr b="1" lang="tr-TR" sz="1300">
                          <a:solidFill>
                            <a:srgbClr val="333333"/>
                          </a:solidFill>
                          <a:highlight>
                            <a:srgbClr val="FFFFFF"/>
                          </a:highlight>
                          <a:latin typeface="Consolas"/>
                          <a:ea typeface="Consolas"/>
                          <a:cs typeface="Consolas"/>
                          <a:sym typeface="Consolas"/>
                        </a:rPr>
                      </a:br>
                      <a:r>
                        <a:rPr b="1" lang="tr-TR" sz="1300">
                          <a:solidFill>
                            <a:srgbClr val="333333"/>
                          </a:solidFill>
                          <a:highlight>
                            <a:srgbClr val="FFFFFF"/>
                          </a:highlight>
                          <a:latin typeface="Consolas"/>
                          <a:ea typeface="Consolas"/>
                          <a:cs typeface="Consolas"/>
                          <a:sym typeface="Consolas"/>
                        </a:rPr>
                        <a:t>    [s].[StoreAddress_Line2] = </a:t>
                      </a:r>
                      <a:r>
                        <a:rPr b="1" lang="tr-TR" sz="1300">
                          <a:solidFill>
                            <a:srgbClr val="0086B3"/>
                          </a:solidFill>
                          <a:highlight>
                            <a:srgbClr val="FFFFFF"/>
                          </a:highlight>
                          <a:latin typeface="Consolas"/>
                          <a:ea typeface="Consolas"/>
                          <a:cs typeface="Consolas"/>
                          <a:sym typeface="Consolas"/>
                        </a:rPr>
                        <a:t>NULL</a:t>
                      </a:r>
                      <a:r>
                        <a:rPr b="1" lang="tr-TR" sz="1300">
                          <a:solidFill>
                            <a:srgbClr val="333333"/>
                          </a:solidFill>
                          <a:highlight>
                            <a:srgbClr val="FFFFFF"/>
                          </a:highlight>
                          <a:latin typeface="Consolas"/>
                          <a:ea typeface="Consolas"/>
                          <a:cs typeface="Consolas"/>
                          <a:sym typeface="Consolas"/>
                        </a:rPr>
                        <a:t>,</a:t>
                      </a:r>
                      <a:br>
                        <a:rPr b="1" lang="tr-TR" sz="1300">
                          <a:solidFill>
                            <a:srgbClr val="333333"/>
                          </a:solidFill>
                          <a:highlight>
                            <a:srgbClr val="FFFFFF"/>
                          </a:highlight>
                          <a:latin typeface="Consolas"/>
                          <a:ea typeface="Consolas"/>
                          <a:cs typeface="Consolas"/>
                          <a:sym typeface="Consolas"/>
                        </a:rPr>
                      </a:br>
                      <a:r>
                        <a:rPr b="1" lang="tr-TR" sz="1300">
                          <a:solidFill>
                            <a:srgbClr val="333333"/>
                          </a:solidFill>
                          <a:highlight>
                            <a:srgbClr val="FFFFFF"/>
                          </a:highlight>
                          <a:latin typeface="Consolas"/>
                          <a:ea typeface="Consolas"/>
                          <a:cs typeface="Consolas"/>
                          <a:sym typeface="Consolas"/>
                        </a:rPr>
                        <a:t>    [s].[StoreAddress_PostCode] = @__complex_type_newAddress_0_PostCode</a:t>
                      </a:r>
                      <a:br>
                        <a:rPr lang="tr-TR" sz="1300">
                          <a:solidFill>
                            <a:srgbClr val="333333"/>
                          </a:solidFill>
                          <a:highlight>
                            <a:srgbClr val="FFFFFF"/>
                          </a:highlight>
                          <a:latin typeface="Consolas"/>
                          <a:ea typeface="Consolas"/>
                          <a:cs typeface="Consolas"/>
                          <a:sym typeface="Consolas"/>
                        </a:rPr>
                      </a:br>
                      <a:r>
                        <a:rPr lang="tr-TR" sz="1300">
                          <a:solidFill>
                            <a:srgbClr val="A71D5D"/>
                          </a:solidFill>
                          <a:highlight>
                            <a:srgbClr val="FFFFFF"/>
                          </a:highlight>
                          <a:latin typeface="Consolas"/>
                          <a:ea typeface="Consolas"/>
                          <a:cs typeface="Consolas"/>
                          <a:sym typeface="Consolas"/>
                        </a:rPr>
                        <a:t>FROM</a:t>
                      </a:r>
                      <a:r>
                        <a:rPr lang="tr-TR" sz="1300">
                          <a:solidFill>
                            <a:srgbClr val="333333"/>
                          </a:solidFill>
                          <a:highlight>
                            <a:srgbClr val="FFFFFF"/>
                          </a:highlight>
                          <a:latin typeface="Consolas"/>
                          <a:ea typeface="Consolas"/>
                          <a:cs typeface="Consolas"/>
                          <a:sym typeface="Consolas"/>
                        </a:rPr>
                        <a:t> [Stores] </a:t>
                      </a:r>
                      <a:r>
                        <a:rPr lang="tr-TR" sz="1300">
                          <a:solidFill>
                            <a:srgbClr val="A71D5D"/>
                          </a:solidFill>
                          <a:highlight>
                            <a:srgbClr val="FFFFFF"/>
                          </a:highlight>
                          <a:latin typeface="Consolas"/>
                          <a:ea typeface="Consolas"/>
                          <a:cs typeface="Consolas"/>
                          <a:sym typeface="Consolas"/>
                        </a:rPr>
                        <a:t>AS</a:t>
                      </a:r>
                      <a:r>
                        <a:rPr lang="tr-TR" sz="1300">
                          <a:solidFill>
                            <a:srgbClr val="333333"/>
                          </a:solidFill>
                          <a:highlight>
                            <a:srgbClr val="FFFFFF"/>
                          </a:highlight>
                          <a:latin typeface="Consolas"/>
                          <a:ea typeface="Consolas"/>
                          <a:cs typeface="Consolas"/>
                          <a:sym typeface="Consolas"/>
                        </a:rPr>
                        <a:t> [s]</a:t>
                      </a:r>
                      <a:br>
                        <a:rPr lang="tr-TR" sz="1300">
                          <a:solidFill>
                            <a:srgbClr val="333333"/>
                          </a:solidFill>
                          <a:highlight>
                            <a:srgbClr val="FFFFFF"/>
                          </a:highlight>
                          <a:latin typeface="Consolas"/>
                          <a:ea typeface="Consolas"/>
                          <a:cs typeface="Consolas"/>
                          <a:sym typeface="Consolas"/>
                        </a:rPr>
                      </a:br>
                      <a:r>
                        <a:rPr lang="tr-TR" sz="1300">
                          <a:solidFill>
                            <a:srgbClr val="A71D5D"/>
                          </a:solidFill>
                          <a:highlight>
                            <a:srgbClr val="FFFFFF"/>
                          </a:highlight>
                          <a:latin typeface="Consolas"/>
                          <a:ea typeface="Consolas"/>
                          <a:cs typeface="Consolas"/>
                          <a:sym typeface="Consolas"/>
                        </a:rPr>
                        <a:t>WHERE</a:t>
                      </a:r>
                      <a:r>
                        <a:rPr lang="tr-TR" sz="1300">
                          <a:solidFill>
                            <a:srgbClr val="333333"/>
                          </a:solidFill>
                          <a:highlight>
                            <a:srgbClr val="FFFFFF"/>
                          </a:highlight>
                          <a:latin typeface="Consolas"/>
                          <a:ea typeface="Consolas"/>
                          <a:cs typeface="Consolas"/>
                          <a:sym typeface="Consolas"/>
                        </a:rPr>
                        <a:t> [s].[Region] = N</a:t>
                      </a:r>
                      <a:r>
                        <a:rPr lang="tr-TR" sz="1300">
                          <a:solidFill>
                            <a:srgbClr val="DF5000"/>
                          </a:solidFill>
                          <a:highlight>
                            <a:srgbClr val="FFFFFF"/>
                          </a:highlight>
                          <a:latin typeface="Consolas"/>
                          <a:ea typeface="Consolas"/>
                          <a:cs typeface="Consolas"/>
                          <a:sym typeface="Consolas"/>
                        </a:rPr>
                        <a:t>'Germany'</a:t>
                      </a:r>
                      <a:endParaRPr sz="1300"/>
                    </a:p>
                  </a:txBody>
                  <a:tcPr marT="63500" marB="63500" marR="63500" marL="63500">
                    <a:solidFill>
                      <a:srgbClr val="FFFFFF"/>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0" name="Shape 200"/>
        <p:cNvGrpSpPr/>
        <p:nvPr/>
      </p:nvGrpSpPr>
      <p:grpSpPr>
        <a:xfrm>
          <a:off x="0" y="0"/>
          <a:ext cx="0" cy="0"/>
          <a:chOff x="0" y="0"/>
          <a:chExt cx="0" cy="0"/>
        </a:xfrm>
      </p:grpSpPr>
      <p:sp>
        <p:nvSpPr>
          <p:cNvPr id="201" name="Google Shape;201;g315ea98a953_0_136"/>
          <p:cNvSpPr txBox="1"/>
          <p:nvPr/>
        </p:nvSpPr>
        <p:spPr>
          <a:xfrm>
            <a:off x="455849" y="407657"/>
            <a:ext cx="11240100" cy="7089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292D33"/>
              </a:buClr>
              <a:buSzPts val="3600"/>
              <a:buFont typeface="Lexend"/>
              <a:buNone/>
            </a:pPr>
            <a:r>
              <a:rPr b="1" lang="tr-TR" sz="3600">
                <a:solidFill>
                  <a:srgbClr val="292D33"/>
                </a:solidFill>
                <a:latin typeface="Lexend"/>
                <a:ea typeface="Lexend"/>
                <a:cs typeface="Lexend"/>
                <a:sym typeface="Lexend"/>
              </a:rPr>
              <a:t>EF Core - Migrations &amp; Model Buildings</a:t>
            </a:r>
            <a:endParaRPr b="1" sz="3600">
              <a:solidFill>
                <a:srgbClr val="292D33"/>
              </a:solidFill>
              <a:latin typeface="Lexend"/>
              <a:ea typeface="Lexend"/>
              <a:cs typeface="Lexend"/>
              <a:sym typeface="Lexend"/>
            </a:endParaRPr>
          </a:p>
        </p:txBody>
      </p:sp>
      <p:graphicFrame>
        <p:nvGraphicFramePr>
          <p:cNvPr id="202" name="Google Shape;202;g315ea98a953_0_136"/>
          <p:cNvGraphicFramePr/>
          <p:nvPr/>
        </p:nvGraphicFramePr>
        <p:xfrm>
          <a:off x="1351600" y="3165200"/>
          <a:ext cx="3000000" cy="3000000"/>
        </p:xfrm>
        <a:graphic>
          <a:graphicData uri="http://schemas.openxmlformats.org/drawingml/2006/table">
            <a:tbl>
              <a:tblPr>
                <a:noFill/>
                <a:tableStyleId>{209268D7-1753-489C-BEEF-827744C99BB2}</a:tableStyleId>
              </a:tblPr>
              <a:tblGrid>
                <a:gridCol w="10251650"/>
              </a:tblGrid>
              <a:tr h="2209850">
                <a:tc>
                  <a:txBody>
                    <a:bodyPr/>
                    <a:lstStyle/>
                    <a:p>
                      <a:pPr indent="0" lvl="0" marL="0" rtl="0" algn="l">
                        <a:lnSpc>
                          <a:spcPct val="115000"/>
                        </a:lnSpc>
                        <a:spcBef>
                          <a:spcPts val="0"/>
                        </a:spcBef>
                        <a:spcAft>
                          <a:spcPts val="0"/>
                        </a:spcAft>
                        <a:buNone/>
                      </a:pPr>
                      <a:r>
                        <a:rPr lang="tr-TR" sz="1500">
                          <a:solidFill>
                            <a:srgbClr val="A71D5D"/>
                          </a:solidFill>
                          <a:highlight>
                            <a:srgbClr val="FFFFFF"/>
                          </a:highlight>
                          <a:latin typeface="Consolas"/>
                          <a:ea typeface="Consolas"/>
                          <a:cs typeface="Consolas"/>
                          <a:sym typeface="Consolas"/>
                        </a:rPr>
                        <a:t>protected</a:t>
                      </a:r>
                      <a:r>
                        <a:rPr lang="tr-TR" sz="1500">
                          <a:solidFill>
                            <a:srgbClr val="333333"/>
                          </a:solidFill>
                          <a:highlight>
                            <a:srgbClr val="FFFFFF"/>
                          </a:highlight>
                          <a:latin typeface="Consolas"/>
                          <a:ea typeface="Consolas"/>
                          <a:cs typeface="Consolas"/>
                          <a:sym typeface="Consolas"/>
                        </a:rPr>
                        <a:t> </a:t>
                      </a:r>
                      <a:r>
                        <a:rPr lang="tr-TR" sz="1500">
                          <a:solidFill>
                            <a:srgbClr val="A71D5D"/>
                          </a:solidFill>
                          <a:highlight>
                            <a:srgbClr val="FFFFFF"/>
                          </a:highlight>
                          <a:latin typeface="Consolas"/>
                          <a:ea typeface="Consolas"/>
                          <a:cs typeface="Consolas"/>
                          <a:sym typeface="Consolas"/>
                        </a:rPr>
                        <a:t>override</a:t>
                      </a:r>
                      <a:r>
                        <a:rPr lang="tr-TR" sz="1500">
                          <a:solidFill>
                            <a:srgbClr val="333333"/>
                          </a:solidFill>
                          <a:highlight>
                            <a:srgbClr val="FFFFFF"/>
                          </a:highlight>
                          <a:latin typeface="Consolas"/>
                          <a:ea typeface="Consolas"/>
                          <a:cs typeface="Consolas"/>
                          <a:sym typeface="Consolas"/>
                        </a:rPr>
                        <a:t> </a:t>
                      </a:r>
                      <a:r>
                        <a:rPr lang="tr-TR" sz="1500">
                          <a:solidFill>
                            <a:srgbClr val="A71D5D"/>
                          </a:solidFill>
                          <a:highlight>
                            <a:srgbClr val="FFFFFF"/>
                          </a:highlight>
                          <a:latin typeface="Consolas"/>
                          <a:ea typeface="Consolas"/>
                          <a:cs typeface="Consolas"/>
                          <a:sym typeface="Consolas"/>
                        </a:rPr>
                        <a:t>void</a:t>
                      </a:r>
                      <a:r>
                        <a:rPr lang="tr-TR" sz="1500">
                          <a:solidFill>
                            <a:srgbClr val="333333"/>
                          </a:solidFill>
                          <a:highlight>
                            <a:srgbClr val="FFFFFF"/>
                          </a:highlight>
                          <a:latin typeface="Consolas"/>
                          <a:ea typeface="Consolas"/>
                          <a:cs typeface="Consolas"/>
                          <a:sym typeface="Consolas"/>
                        </a:rPr>
                        <a:t> </a:t>
                      </a:r>
                      <a:r>
                        <a:rPr lang="tr-TR" sz="1500">
                          <a:solidFill>
                            <a:srgbClr val="795DA3"/>
                          </a:solidFill>
                          <a:highlight>
                            <a:srgbClr val="FFFFFF"/>
                          </a:highlight>
                          <a:latin typeface="Consolas"/>
                          <a:ea typeface="Consolas"/>
                          <a:cs typeface="Consolas"/>
                          <a:sym typeface="Consolas"/>
                        </a:rPr>
                        <a:t>OnConfiguring</a:t>
                      </a:r>
                      <a:r>
                        <a:rPr lang="tr-TR" sz="1500">
                          <a:solidFill>
                            <a:srgbClr val="333333"/>
                          </a:solidFill>
                          <a:highlight>
                            <a:srgbClr val="FFFFFF"/>
                          </a:highlight>
                          <a:latin typeface="Consolas"/>
                          <a:ea typeface="Consolas"/>
                          <a:cs typeface="Consolas"/>
                          <a:sym typeface="Consolas"/>
                        </a:rPr>
                        <a:t>(DbContextOptionsBuilder optionsBuilder)</a:t>
                      </a:r>
                      <a:br>
                        <a:rPr lang="tr-TR" sz="1500">
                          <a:solidFill>
                            <a:srgbClr val="333333"/>
                          </a:solidFill>
                          <a:highlight>
                            <a:srgbClr val="FFFFFF"/>
                          </a:highlight>
                          <a:latin typeface="Consolas"/>
                          <a:ea typeface="Consolas"/>
                          <a:cs typeface="Consolas"/>
                          <a:sym typeface="Consolas"/>
                        </a:rPr>
                      </a:br>
                      <a:r>
                        <a:rPr lang="tr-TR" sz="1500">
                          <a:solidFill>
                            <a:srgbClr val="333333"/>
                          </a:solidFill>
                          <a:highlight>
                            <a:srgbClr val="FFFFFF"/>
                          </a:highlight>
                          <a:latin typeface="Consolas"/>
                          <a:ea typeface="Consolas"/>
                          <a:cs typeface="Consolas"/>
                          <a:sym typeface="Consolas"/>
                        </a:rPr>
                        <a:t>    =&gt; optionsBuilder</a:t>
                      </a:r>
                      <a:br>
                        <a:rPr lang="tr-TR" sz="1500">
                          <a:solidFill>
                            <a:srgbClr val="333333"/>
                          </a:solidFill>
                          <a:highlight>
                            <a:srgbClr val="FFFFFF"/>
                          </a:highlight>
                          <a:latin typeface="Consolas"/>
                          <a:ea typeface="Consolas"/>
                          <a:cs typeface="Consolas"/>
                          <a:sym typeface="Consolas"/>
                        </a:rPr>
                      </a:br>
                      <a:r>
                        <a:rPr lang="tr-TR" sz="1500">
                          <a:solidFill>
                            <a:srgbClr val="333333"/>
                          </a:solidFill>
                          <a:highlight>
                            <a:srgbClr val="FFFFFF"/>
                          </a:highlight>
                          <a:latin typeface="Consolas"/>
                          <a:ea typeface="Consolas"/>
                          <a:cs typeface="Consolas"/>
                          <a:sym typeface="Consolas"/>
                        </a:rPr>
                        <a:t>        .UseSqlServer(</a:t>
                      </a:r>
                      <a:r>
                        <a:rPr lang="tr-TR" sz="1500">
                          <a:solidFill>
                            <a:srgbClr val="DF5000"/>
                          </a:solidFill>
                          <a:highlight>
                            <a:srgbClr val="FFFFFF"/>
                          </a:highlight>
                          <a:latin typeface="Consolas"/>
                          <a:ea typeface="Consolas"/>
                          <a:cs typeface="Consolas"/>
                          <a:sym typeface="Consolas"/>
                        </a:rPr>
                        <a:t>@"..."</a:t>
                      </a:r>
                      <a:r>
                        <a:rPr lang="tr-TR" sz="1500">
                          <a:solidFill>
                            <a:srgbClr val="333333"/>
                          </a:solidFill>
                          <a:highlight>
                            <a:srgbClr val="FFFFFF"/>
                          </a:highlight>
                          <a:latin typeface="Consolas"/>
                          <a:ea typeface="Consolas"/>
                          <a:cs typeface="Consolas"/>
                          <a:sym typeface="Consolas"/>
                        </a:rPr>
                        <a:t>)</a:t>
                      </a:r>
                      <a:br>
                        <a:rPr lang="tr-TR" sz="1500">
                          <a:solidFill>
                            <a:srgbClr val="333333"/>
                          </a:solidFill>
                          <a:highlight>
                            <a:srgbClr val="FFFFFF"/>
                          </a:highlight>
                          <a:latin typeface="Consolas"/>
                          <a:ea typeface="Consolas"/>
                          <a:cs typeface="Consolas"/>
                          <a:sym typeface="Consolas"/>
                        </a:rPr>
                      </a:br>
                      <a:r>
                        <a:rPr lang="tr-TR" sz="1500">
                          <a:solidFill>
                            <a:srgbClr val="333333"/>
                          </a:solidFill>
                          <a:highlight>
                            <a:srgbClr val="FFFFFF"/>
                          </a:highlight>
                          <a:latin typeface="Consolas"/>
                          <a:ea typeface="Consolas"/>
                          <a:cs typeface="Consolas"/>
                          <a:sym typeface="Consolas"/>
                        </a:rPr>
                        <a:t>        </a:t>
                      </a:r>
                      <a:r>
                        <a:rPr b="1" lang="tr-TR" sz="1500">
                          <a:solidFill>
                            <a:srgbClr val="333333"/>
                          </a:solidFill>
                          <a:highlight>
                            <a:srgbClr val="FFFFFF"/>
                          </a:highlight>
                          <a:latin typeface="Consolas"/>
                          <a:ea typeface="Consolas"/>
                          <a:cs typeface="Consolas"/>
                          <a:sym typeface="Consolas"/>
                        </a:rPr>
                        <a:t>.UseAsyncSeeding</a:t>
                      </a:r>
                      <a:r>
                        <a:rPr lang="tr-TR" sz="1500">
                          <a:solidFill>
                            <a:srgbClr val="333333"/>
                          </a:solidFill>
                          <a:highlight>
                            <a:srgbClr val="FFFFFF"/>
                          </a:highlight>
                          <a:latin typeface="Consolas"/>
                          <a:ea typeface="Consolas"/>
                          <a:cs typeface="Consolas"/>
                          <a:sym typeface="Consolas"/>
                        </a:rPr>
                        <a:t>(</a:t>
                      </a:r>
                      <a:r>
                        <a:rPr lang="tr-TR" sz="1500">
                          <a:solidFill>
                            <a:srgbClr val="A71D5D"/>
                          </a:solidFill>
                          <a:highlight>
                            <a:srgbClr val="FFFFFF"/>
                          </a:highlight>
                          <a:latin typeface="Consolas"/>
                          <a:ea typeface="Consolas"/>
                          <a:cs typeface="Consolas"/>
                          <a:sym typeface="Consolas"/>
                        </a:rPr>
                        <a:t>async</a:t>
                      </a:r>
                      <a:r>
                        <a:rPr lang="tr-TR" sz="1500">
                          <a:solidFill>
                            <a:srgbClr val="333333"/>
                          </a:solidFill>
                          <a:highlight>
                            <a:srgbClr val="FFFFFF"/>
                          </a:highlight>
                          <a:latin typeface="Consolas"/>
                          <a:ea typeface="Consolas"/>
                          <a:cs typeface="Consolas"/>
                          <a:sym typeface="Consolas"/>
                        </a:rPr>
                        <a:t> (context, _, cancellationToken) =&gt;</a:t>
                      </a:r>
                      <a:br>
                        <a:rPr lang="tr-TR" sz="1500">
                          <a:solidFill>
                            <a:srgbClr val="333333"/>
                          </a:solidFill>
                          <a:highlight>
                            <a:srgbClr val="FFFFFF"/>
                          </a:highlight>
                          <a:latin typeface="Consolas"/>
                          <a:ea typeface="Consolas"/>
                          <a:cs typeface="Consolas"/>
                          <a:sym typeface="Consolas"/>
                        </a:rPr>
                      </a:br>
                      <a:r>
                        <a:rPr lang="tr-TR" sz="1500">
                          <a:solidFill>
                            <a:srgbClr val="333333"/>
                          </a:solidFill>
                          <a:highlight>
                            <a:srgbClr val="FFFFFF"/>
                          </a:highlight>
                          <a:latin typeface="Consolas"/>
                          <a:ea typeface="Consolas"/>
                          <a:cs typeface="Consolas"/>
                          <a:sym typeface="Consolas"/>
                        </a:rPr>
                        <a:t>        {</a:t>
                      </a:r>
                      <a:br>
                        <a:rPr lang="tr-TR" sz="1500">
                          <a:solidFill>
                            <a:srgbClr val="333333"/>
                          </a:solidFill>
                          <a:highlight>
                            <a:srgbClr val="FFFFFF"/>
                          </a:highlight>
                          <a:latin typeface="Consolas"/>
                          <a:ea typeface="Consolas"/>
                          <a:cs typeface="Consolas"/>
                          <a:sym typeface="Consolas"/>
                        </a:rPr>
                      </a:br>
                      <a:r>
                        <a:rPr lang="tr-TR" sz="1500">
                          <a:solidFill>
                            <a:srgbClr val="333333"/>
                          </a:solidFill>
                          <a:highlight>
                            <a:srgbClr val="FFFFFF"/>
                          </a:highlight>
                          <a:latin typeface="Consolas"/>
                          <a:ea typeface="Consolas"/>
                          <a:cs typeface="Consolas"/>
                          <a:sym typeface="Consolas"/>
                        </a:rPr>
                        <a:t>             context.Set&lt;Blog&gt;().Add(</a:t>
                      </a:r>
                      <a:r>
                        <a:rPr lang="tr-TR" sz="1500">
                          <a:solidFill>
                            <a:srgbClr val="A71D5D"/>
                          </a:solidFill>
                          <a:highlight>
                            <a:srgbClr val="FFFFFF"/>
                          </a:highlight>
                          <a:latin typeface="Consolas"/>
                          <a:ea typeface="Consolas"/>
                          <a:cs typeface="Consolas"/>
                          <a:sym typeface="Consolas"/>
                        </a:rPr>
                        <a:t>new</a:t>
                      </a:r>
                      <a:r>
                        <a:rPr lang="tr-TR" sz="1500">
                          <a:solidFill>
                            <a:srgbClr val="333333"/>
                          </a:solidFill>
                          <a:highlight>
                            <a:srgbClr val="FFFFFF"/>
                          </a:highlight>
                          <a:latin typeface="Consolas"/>
                          <a:ea typeface="Consolas"/>
                          <a:cs typeface="Consolas"/>
                          <a:sym typeface="Consolas"/>
                        </a:rPr>
                        <a:t> Blog { Url = </a:t>
                      </a:r>
                      <a:r>
                        <a:rPr lang="tr-TR" sz="1500">
                          <a:solidFill>
                            <a:srgbClr val="DF5000"/>
                          </a:solidFill>
                          <a:highlight>
                            <a:srgbClr val="FFFFFF"/>
                          </a:highlight>
                          <a:latin typeface="Consolas"/>
                          <a:ea typeface="Consolas"/>
                          <a:cs typeface="Consolas"/>
                          <a:sym typeface="Consolas"/>
                        </a:rPr>
                        <a:t>"http://test.com"</a:t>
                      </a:r>
                      <a:r>
                        <a:rPr lang="tr-TR" sz="1500">
                          <a:solidFill>
                            <a:srgbClr val="333333"/>
                          </a:solidFill>
                          <a:highlight>
                            <a:srgbClr val="FFFFFF"/>
                          </a:highlight>
                          <a:latin typeface="Consolas"/>
                          <a:ea typeface="Consolas"/>
                          <a:cs typeface="Consolas"/>
                          <a:sym typeface="Consolas"/>
                        </a:rPr>
                        <a:t> });</a:t>
                      </a:r>
                      <a:br>
                        <a:rPr lang="tr-TR" sz="1500">
                          <a:solidFill>
                            <a:srgbClr val="333333"/>
                          </a:solidFill>
                          <a:highlight>
                            <a:srgbClr val="FFFFFF"/>
                          </a:highlight>
                          <a:latin typeface="Consolas"/>
                          <a:ea typeface="Consolas"/>
                          <a:cs typeface="Consolas"/>
                          <a:sym typeface="Consolas"/>
                        </a:rPr>
                      </a:br>
                      <a:r>
                        <a:rPr lang="tr-TR" sz="1500">
                          <a:solidFill>
                            <a:srgbClr val="333333"/>
                          </a:solidFill>
                          <a:highlight>
                            <a:srgbClr val="FFFFFF"/>
                          </a:highlight>
                          <a:latin typeface="Consolas"/>
                          <a:ea typeface="Consolas"/>
                          <a:cs typeface="Consolas"/>
                          <a:sym typeface="Consolas"/>
                        </a:rPr>
                        <a:t>             </a:t>
                      </a:r>
                      <a:r>
                        <a:rPr lang="tr-TR" sz="1500">
                          <a:solidFill>
                            <a:srgbClr val="A71D5D"/>
                          </a:solidFill>
                          <a:highlight>
                            <a:srgbClr val="FFFFFF"/>
                          </a:highlight>
                          <a:latin typeface="Consolas"/>
                          <a:ea typeface="Consolas"/>
                          <a:cs typeface="Consolas"/>
                          <a:sym typeface="Consolas"/>
                        </a:rPr>
                        <a:t>await</a:t>
                      </a:r>
                      <a:r>
                        <a:rPr lang="tr-TR" sz="1500">
                          <a:solidFill>
                            <a:srgbClr val="333333"/>
                          </a:solidFill>
                          <a:highlight>
                            <a:srgbClr val="FFFFFF"/>
                          </a:highlight>
                          <a:latin typeface="Consolas"/>
                          <a:ea typeface="Consolas"/>
                          <a:cs typeface="Consolas"/>
                          <a:sym typeface="Consolas"/>
                        </a:rPr>
                        <a:t> context.SaveChangesAsync(cancellationToken);</a:t>
                      </a:r>
                      <a:br>
                        <a:rPr lang="tr-TR" sz="1500">
                          <a:solidFill>
                            <a:srgbClr val="333333"/>
                          </a:solidFill>
                          <a:highlight>
                            <a:srgbClr val="FFFFFF"/>
                          </a:highlight>
                          <a:latin typeface="Consolas"/>
                          <a:ea typeface="Consolas"/>
                          <a:cs typeface="Consolas"/>
                          <a:sym typeface="Consolas"/>
                        </a:rPr>
                      </a:br>
                      <a:r>
                        <a:rPr lang="tr-TR" sz="1500">
                          <a:solidFill>
                            <a:srgbClr val="333333"/>
                          </a:solidFill>
                          <a:highlight>
                            <a:srgbClr val="FFFFFF"/>
                          </a:highlight>
                          <a:latin typeface="Consolas"/>
                          <a:ea typeface="Consolas"/>
                          <a:cs typeface="Consolas"/>
                          <a:sym typeface="Consolas"/>
                        </a:rPr>
                        <a:t>        });</a:t>
                      </a:r>
                      <a:br>
                        <a:rPr lang="tr-TR" sz="1500">
                          <a:solidFill>
                            <a:srgbClr val="333333"/>
                          </a:solidFill>
                          <a:highlight>
                            <a:srgbClr val="FFFFFF"/>
                          </a:highlight>
                          <a:latin typeface="Consolas"/>
                          <a:ea typeface="Consolas"/>
                          <a:cs typeface="Consolas"/>
                          <a:sym typeface="Consolas"/>
                        </a:rPr>
                      </a:br>
                      <a:endParaRPr sz="1500"/>
                    </a:p>
                  </a:txBody>
                  <a:tcPr marT="63500" marB="63500" marR="63500" marL="63500">
                    <a:solidFill>
                      <a:srgbClr val="FFFFFF"/>
                    </a:solidFill>
                  </a:tcPr>
                </a:tc>
              </a:tr>
            </a:tbl>
          </a:graphicData>
        </a:graphic>
      </p:graphicFrame>
      <p:sp>
        <p:nvSpPr>
          <p:cNvPr id="203" name="Google Shape;203;g315ea98a953_0_136"/>
          <p:cNvSpPr txBox="1"/>
          <p:nvPr/>
        </p:nvSpPr>
        <p:spPr>
          <a:xfrm>
            <a:off x="627700" y="1573750"/>
            <a:ext cx="9173700" cy="4197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rgbClr val="5C6571"/>
              </a:buClr>
              <a:buSzPts val="1500"/>
              <a:buFont typeface="Poppins"/>
              <a:buChar char="-"/>
            </a:pPr>
            <a:r>
              <a:rPr lang="tr-TR" sz="1500">
                <a:solidFill>
                  <a:srgbClr val="5C6571"/>
                </a:solidFill>
                <a:latin typeface="Poppins"/>
                <a:ea typeface="Poppins"/>
                <a:cs typeface="Poppins"/>
                <a:sym typeface="Poppins"/>
              </a:rPr>
              <a:t>Enhanced migrations for handling schema changes</a:t>
            </a:r>
            <a:endParaRPr sz="1500">
              <a:solidFill>
                <a:srgbClr val="5C6571"/>
              </a:solidFill>
              <a:latin typeface="Poppins"/>
              <a:ea typeface="Poppins"/>
              <a:cs typeface="Poppins"/>
              <a:sym typeface="Poppins"/>
            </a:endParaRPr>
          </a:p>
          <a:p>
            <a:pPr indent="0" lvl="0" marL="0" rtl="0" algn="l">
              <a:lnSpc>
                <a:spcPct val="150000"/>
              </a:lnSpc>
              <a:spcBef>
                <a:spcPts val="0"/>
              </a:spcBef>
              <a:spcAft>
                <a:spcPts val="0"/>
              </a:spcAft>
              <a:buNone/>
            </a:pPr>
            <a:r>
              <a:t/>
            </a:r>
            <a:endParaRPr sz="1500">
              <a:solidFill>
                <a:srgbClr val="5C6571"/>
              </a:solidFill>
              <a:latin typeface="Poppins"/>
              <a:ea typeface="Poppins"/>
              <a:cs typeface="Poppins"/>
              <a:sym typeface="Poppins"/>
            </a:endParaRPr>
          </a:p>
        </p:txBody>
      </p:sp>
      <p:sp>
        <p:nvSpPr>
          <p:cNvPr id="204" name="Google Shape;204;g315ea98a953_0_136"/>
          <p:cNvSpPr txBox="1"/>
          <p:nvPr/>
        </p:nvSpPr>
        <p:spPr>
          <a:xfrm>
            <a:off x="614975" y="2553200"/>
            <a:ext cx="9211800" cy="5217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SzPts val="1500"/>
              <a:buChar char="-"/>
            </a:pPr>
            <a:r>
              <a:rPr lang="tr-TR" sz="1500">
                <a:solidFill>
                  <a:schemeClr val="hlink"/>
                </a:solidFill>
                <a:highlight>
                  <a:srgbClr val="FFFFFF"/>
                </a:highlight>
                <a:uFill>
                  <a:noFill/>
                </a:uFill>
                <a:hlinkClick r:id="rId4"/>
              </a:rPr>
              <a:t>🚀</a:t>
            </a:r>
            <a:r>
              <a:rPr b="1" lang="tr-TR" sz="1500">
                <a:solidFill>
                  <a:srgbClr val="5C6571"/>
                </a:solidFill>
                <a:latin typeface="Poppins"/>
                <a:ea typeface="Poppins"/>
                <a:cs typeface="Poppins"/>
                <a:sym typeface="Poppins"/>
              </a:rPr>
              <a:t>Improved: Data Seeding with </a:t>
            </a:r>
            <a:r>
              <a:rPr b="1" lang="tr-TR" sz="1500">
                <a:solidFill>
                  <a:srgbClr val="DF5000"/>
                </a:solidFill>
                <a:latin typeface="Poppins"/>
                <a:ea typeface="Poppins"/>
                <a:cs typeface="Poppins"/>
                <a:sym typeface="Poppins"/>
              </a:rPr>
              <a:t>UseSeeding</a:t>
            </a:r>
            <a:r>
              <a:rPr b="1" lang="tr-TR" sz="1500">
                <a:solidFill>
                  <a:srgbClr val="5C6571"/>
                </a:solidFill>
                <a:latin typeface="Poppins"/>
                <a:ea typeface="Poppins"/>
                <a:cs typeface="Poppins"/>
                <a:sym typeface="Poppins"/>
              </a:rPr>
              <a:t> &amp; </a:t>
            </a:r>
            <a:r>
              <a:rPr b="1" lang="tr-TR" sz="1500">
                <a:solidFill>
                  <a:srgbClr val="DF5000"/>
                </a:solidFill>
                <a:latin typeface="Poppins"/>
                <a:ea typeface="Poppins"/>
                <a:cs typeface="Poppins"/>
                <a:sym typeface="Poppins"/>
              </a:rPr>
              <a:t>UseAsyncSeeding </a:t>
            </a:r>
            <a:r>
              <a:rPr b="1" lang="tr-TR" sz="1500">
                <a:solidFill>
                  <a:srgbClr val="5C6571"/>
                </a:solidFill>
                <a:latin typeface="Poppins"/>
                <a:ea typeface="Poppins"/>
                <a:cs typeface="Poppins"/>
                <a:sym typeface="Poppins"/>
              </a:rPr>
              <a:t>extension methods</a:t>
            </a:r>
            <a:endParaRPr sz="2800">
              <a:solidFill>
                <a:schemeClr val="dk1"/>
              </a:solidFill>
            </a:endParaRPr>
          </a:p>
        </p:txBody>
      </p:sp>
      <p:sp>
        <p:nvSpPr>
          <p:cNvPr id="205" name="Google Shape;205;g315ea98a953_0_136"/>
          <p:cNvSpPr txBox="1"/>
          <p:nvPr/>
        </p:nvSpPr>
        <p:spPr>
          <a:xfrm>
            <a:off x="640425" y="1993350"/>
            <a:ext cx="9186300" cy="3384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rgbClr val="5C6571"/>
              </a:buClr>
              <a:buSzPts val="1500"/>
              <a:buFont typeface="Poppins"/>
              <a:buChar char="-"/>
            </a:pPr>
            <a:r>
              <a:rPr lang="tr-TR" sz="1500">
                <a:solidFill>
                  <a:srgbClr val="5C6571"/>
                </a:solidFill>
                <a:latin typeface="Poppins"/>
                <a:ea typeface="Poppins"/>
                <a:cs typeface="Poppins"/>
                <a:sym typeface="Poppins"/>
              </a:rPr>
              <a:t>New model-building APIs (support for </a:t>
            </a:r>
            <a:r>
              <a:rPr b="1" lang="tr-TR" sz="1500">
                <a:solidFill>
                  <a:srgbClr val="5C6571"/>
                </a:solidFill>
                <a:latin typeface="Poppins"/>
                <a:ea typeface="Poppins"/>
                <a:cs typeface="Poppins"/>
                <a:sym typeface="Poppins"/>
              </a:rPr>
              <a:t>Read-Only Primitive Collections</a:t>
            </a:r>
            <a:r>
              <a:rPr lang="tr-TR" sz="1500">
                <a:solidFill>
                  <a:srgbClr val="5C6571"/>
                </a:solidFill>
                <a:latin typeface="Poppins"/>
                <a:ea typeface="Poppins"/>
                <a:cs typeface="Poppins"/>
                <a:sym typeface="Poppins"/>
              </a:rPr>
              <a:t> and more…)</a:t>
            </a:r>
            <a:endParaRPr sz="28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9" name="Shape 209"/>
        <p:cNvGrpSpPr/>
        <p:nvPr/>
      </p:nvGrpSpPr>
      <p:grpSpPr>
        <a:xfrm>
          <a:off x="0" y="0"/>
          <a:ext cx="0" cy="0"/>
          <a:chOff x="0" y="0"/>
          <a:chExt cx="0" cy="0"/>
        </a:xfrm>
      </p:grpSpPr>
      <p:sp>
        <p:nvSpPr>
          <p:cNvPr id="210" name="Google Shape;210;p3"/>
          <p:cNvSpPr txBox="1"/>
          <p:nvPr/>
        </p:nvSpPr>
        <p:spPr>
          <a:xfrm>
            <a:off x="0" y="0"/>
            <a:ext cx="12192000" cy="6858000"/>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292D32"/>
              </a:buClr>
              <a:buSzPts val="4500"/>
              <a:buFont typeface="Lexend"/>
              <a:buNone/>
            </a:pPr>
            <a:r>
              <a:rPr b="1" lang="tr-TR" sz="4500">
                <a:solidFill>
                  <a:srgbClr val="292D32"/>
                </a:solidFill>
                <a:latin typeface="Lexend"/>
                <a:ea typeface="Lexend"/>
                <a:cs typeface="Lexend"/>
                <a:sym typeface="Lexend"/>
              </a:rPr>
              <a:t>THANKS FOR</a:t>
            </a:r>
            <a:r>
              <a:rPr b="1" lang="tr-TR" sz="4500">
                <a:solidFill>
                  <a:srgbClr val="292D32"/>
                </a:solidFill>
                <a:latin typeface="Lexend"/>
                <a:ea typeface="Lexend"/>
                <a:cs typeface="Lexend"/>
                <a:sym typeface="Lexend"/>
              </a:rPr>
              <a:t> </a:t>
            </a:r>
            <a:r>
              <a:rPr b="1" lang="tr-TR" sz="4500">
                <a:solidFill>
                  <a:srgbClr val="292D32"/>
                </a:solidFill>
                <a:latin typeface="Lexend"/>
                <a:ea typeface="Lexend"/>
                <a:cs typeface="Lexend"/>
                <a:sym typeface="Lexend"/>
              </a:rPr>
              <a:t>LISTENING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0" name="Shape 100"/>
        <p:cNvGrpSpPr/>
        <p:nvPr/>
      </p:nvGrpSpPr>
      <p:grpSpPr>
        <a:xfrm>
          <a:off x="0" y="0"/>
          <a:ext cx="0" cy="0"/>
          <a:chOff x="0" y="0"/>
          <a:chExt cx="0" cy="0"/>
        </a:xfrm>
      </p:grpSpPr>
      <p:sp>
        <p:nvSpPr>
          <p:cNvPr id="101" name="Google Shape;101;p2"/>
          <p:cNvSpPr txBox="1"/>
          <p:nvPr/>
        </p:nvSpPr>
        <p:spPr>
          <a:xfrm>
            <a:off x="455849" y="407657"/>
            <a:ext cx="11239965" cy="708763"/>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292D33"/>
              </a:buClr>
              <a:buSzPts val="3600"/>
              <a:buFont typeface="Lexend"/>
              <a:buNone/>
            </a:pPr>
            <a:r>
              <a:rPr b="1" lang="tr-TR" sz="3600">
                <a:solidFill>
                  <a:srgbClr val="292D33"/>
                </a:solidFill>
                <a:latin typeface="Lexend"/>
                <a:ea typeface="Lexend"/>
                <a:cs typeface="Lexend"/>
                <a:sym typeface="Lexend"/>
              </a:rPr>
              <a:t>.NET MAUI</a:t>
            </a:r>
            <a:endParaRPr b="0" i="0" sz="3600" u="none" cap="none" strike="noStrike">
              <a:solidFill>
                <a:srgbClr val="292D33"/>
              </a:solidFill>
              <a:latin typeface="Lexend"/>
              <a:ea typeface="Lexend"/>
              <a:cs typeface="Lexend"/>
              <a:sym typeface="Lexend"/>
            </a:endParaRPr>
          </a:p>
        </p:txBody>
      </p:sp>
      <p:sp>
        <p:nvSpPr>
          <p:cNvPr id="102" name="Google Shape;102;p2"/>
          <p:cNvSpPr txBox="1"/>
          <p:nvPr/>
        </p:nvSpPr>
        <p:spPr>
          <a:xfrm>
            <a:off x="455846" y="1250909"/>
            <a:ext cx="11239964" cy="4746130"/>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None/>
            </a:pPr>
            <a:r>
              <a:t/>
            </a:r>
            <a:endParaRPr sz="3000">
              <a:solidFill>
                <a:srgbClr val="5C6571"/>
              </a:solidFill>
              <a:latin typeface="Poppins"/>
              <a:ea typeface="Poppins"/>
              <a:cs typeface="Poppins"/>
              <a:sym typeface="Poppins"/>
            </a:endParaRPr>
          </a:p>
          <a:p>
            <a:pPr indent="-361950" lvl="0" marL="285750" marR="0" rtl="0" algn="l">
              <a:lnSpc>
                <a:spcPct val="150000"/>
              </a:lnSpc>
              <a:spcBef>
                <a:spcPts val="0"/>
              </a:spcBef>
              <a:spcAft>
                <a:spcPts val="0"/>
              </a:spcAft>
              <a:buClr>
                <a:srgbClr val="5C6571"/>
              </a:buClr>
              <a:buSzPts val="3000"/>
              <a:buFont typeface="Arial"/>
              <a:buChar char="•"/>
            </a:pPr>
            <a:r>
              <a:rPr lang="tr-TR" sz="3000">
                <a:solidFill>
                  <a:srgbClr val="5C6571"/>
                </a:solidFill>
                <a:latin typeface="Poppins"/>
                <a:ea typeface="Poppins"/>
                <a:cs typeface="Poppins"/>
                <a:sym typeface="Poppins"/>
              </a:rPr>
              <a:t>New Controls</a:t>
            </a:r>
            <a:endParaRPr sz="2600"/>
          </a:p>
          <a:p>
            <a:pPr indent="-361950" lvl="0" marL="285750" marR="0" rtl="0" algn="l">
              <a:lnSpc>
                <a:spcPct val="150000"/>
              </a:lnSpc>
              <a:spcBef>
                <a:spcPts val="0"/>
              </a:spcBef>
              <a:spcAft>
                <a:spcPts val="0"/>
              </a:spcAft>
              <a:buClr>
                <a:srgbClr val="5C6571"/>
              </a:buClr>
              <a:buSzPts val="3000"/>
              <a:buFont typeface="Arial"/>
              <a:buChar char="•"/>
            </a:pPr>
            <a:r>
              <a:rPr lang="tr-TR" sz="3000">
                <a:solidFill>
                  <a:srgbClr val="5C6571"/>
                </a:solidFill>
                <a:latin typeface="Poppins"/>
                <a:ea typeface="Poppins"/>
                <a:cs typeface="Poppins"/>
                <a:sym typeface="Poppins"/>
              </a:rPr>
              <a:t>Control Enhancements</a:t>
            </a:r>
            <a:endParaRPr sz="3000">
              <a:solidFill>
                <a:srgbClr val="5C6571"/>
              </a:solidFill>
              <a:latin typeface="Poppins"/>
              <a:ea typeface="Poppins"/>
              <a:cs typeface="Poppins"/>
              <a:sym typeface="Poppins"/>
            </a:endParaRPr>
          </a:p>
          <a:p>
            <a:pPr indent="-361950" lvl="0" marL="285750" marR="0" rtl="0" algn="l">
              <a:lnSpc>
                <a:spcPct val="150000"/>
              </a:lnSpc>
              <a:spcBef>
                <a:spcPts val="0"/>
              </a:spcBef>
              <a:spcAft>
                <a:spcPts val="0"/>
              </a:spcAft>
              <a:buClr>
                <a:srgbClr val="5C6571"/>
              </a:buClr>
              <a:buSzPts val="3000"/>
              <a:buFont typeface="Poppins"/>
              <a:buChar char="•"/>
            </a:pPr>
            <a:r>
              <a:rPr lang="tr-TR" sz="3000">
                <a:solidFill>
                  <a:srgbClr val="5C6571"/>
                </a:solidFill>
                <a:latin typeface="Poppins"/>
                <a:ea typeface="Poppins"/>
                <a:cs typeface="Poppins"/>
                <a:sym typeface="Poppins"/>
              </a:rPr>
              <a:t>Compiled Bindings in XAML &amp; Code</a:t>
            </a:r>
            <a:endParaRPr b="0" i="0" sz="3000" u="none" cap="none" strike="noStrike">
              <a:solidFill>
                <a:srgbClr val="5C6571"/>
              </a:solidFill>
              <a:latin typeface="Poppins SemiBold"/>
              <a:ea typeface="Poppins SemiBold"/>
              <a:cs typeface="Poppins SemiBold"/>
              <a:sym typeface="Poppins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6" name="Shape 106"/>
        <p:cNvGrpSpPr/>
        <p:nvPr/>
      </p:nvGrpSpPr>
      <p:grpSpPr>
        <a:xfrm>
          <a:off x="0" y="0"/>
          <a:ext cx="0" cy="0"/>
          <a:chOff x="0" y="0"/>
          <a:chExt cx="0" cy="0"/>
        </a:xfrm>
      </p:grpSpPr>
      <p:sp>
        <p:nvSpPr>
          <p:cNvPr id="107" name="Google Shape;107;g3151360bb09_0_19"/>
          <p:cNvSpPr txBox="1"/>
          <p:nvPr/>
        </p:nvSpPr>
        <p:spPr>
          <a:xfrm>
            <a:off x="455849" y="407657"/>
            <a:ext cx="11240100" cy="7089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292D33"/>
              </a:buClr>
              <a:buSzPts val="3600"/>
              <a:buFont typeface="Lexend"/>
              <a:buNone/>
            </a:pPr>
            <a:r>
              <a:rPr b="1" lang="tr-TR" sz="3600">
                <a:solidFill>
                  <a:srgbClr val="292D33"/>
                </a:solidFill>
                <a:latin typeface="Lexend"/>
                <a:ea typeface="Lexend"/>
                <a:cs typeface="Lexend"/>
                <a:sym typeface="Lexend"/>
              </a:rPr>
              <a:t>.NET MAUI - New Controls</a:t>
            </a:r>
            <a:endParaRPr b="0" i="0" sz="3600" u="none" cap="none" strike="noStrike">
              <a:solidFill>
                <a:srgbClr val="292D33"/>
              </a:solidFill>
              <a:latin typeface="Lexend"/>
              <a:ea typeface="Lexend"/>
              <a:cs typeface="Lexend"/>
              <a:sym typeface="Lexend"/>
            </a:endParaRPr>
          </a:p>
        </p:txBody>
      </p:sp>
      <p:sp>
        <p:nvSpPr>
          <p:cNvPr id="108" name="Google Shape;108;g3151360bb09_0_19"/>
          <p:cNvSpPr txBox="1"/>
          <p:nvPr/>
        </p:nvSpPr>
        <p:spPr>
          <a:xfrm>
            <a:off x="455850" y="1250908"/>
            <a:ext cx="11240100" cy="7089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rPr lang="tr-TR" sz="1800">
                <a:solidFill>
                  <a:srgbClr val="5C6571"/>
                </a:solidFill>
                <a:latin typeface="Poppins"/>
                <a:ea typeface="Poppins"/>
                <a:cs typeface="Poppins"/>
                <a:sym typeface="Poppins"/>
              </a:rPr>
              <a:t>.NET MAUI 9 includes two new controls: </a:t>
            </a:r>
            <a:r>
              <a:rPr b="1" lang="tr-TR" sz="1800">
                <a:solidFill>
                  <a:srgbClr val="5C6571"/>
                </a:solidFill>
                <a:latin typeface="Poppins"/>
                <a:ea typeface="Poppins"/>
                <a:cs typeface="Poppins"/>
                <a:sym typeface="Poppins"/>
              </a:rPr>
              <a:t>Titlebar</a:t>
            </a:r>
            <a:r>
              <a:rPr lang="tr-TR" sz="1800">
                <a:solidFill>
                  <a:srgbClr val="5C6571"/>
                </a:solidFill>
                <a:latin typeface="Poppins"/>
                <a:ea typeface="Poppins"/>
                <a:cs typeface="Poppins"/>
                <a:sym typeface="Poppins"/>
              </a:rPr>
              <a:t> &amp; </a:t>
            </a:r>
            <a:r>
              <a:rPr b="1" lang="tr-TR" sz="1800">
                <a:solidFill>
                  <a:srgbClr val="5C6571"/>
                </a:solidFill>
                <a:latin typeface="Poppins"/>
                <a:ea typeface="Poppins"/>
                <a:cs typeface="Poppins"/>
                <a:sym typeface="Poppins"/>
              </a:rPr>
              <a:t>HybridWebView</a:t>
            </a:r>
            <a:endParaRPr sz="1800">
              <a:solidFill>
                <a:srgbClr val="5C6571"/>
              </a:solidFill>
              <a:latin typeface="Poppins SemiBold"/>
              <a:ea typeface="Poppins SemiBold"/>
              <a:cs typeface="Poppins SemiBold"/>
              <a:sym typeface="Poppins SemiBold"/>
            </a:endParaRPr>
          </a:p>
        </p:txBody>
      </p:sp>
      <p:pic>
        <p:nvPicPr>
          <p:cNvPr id="109" name="Google Shape;109;g3151360bb09_0_19"/>
          <p:cNvPicPr preferRelativeResize="0"/>
          <p:nvPr/>
        </p:nvPicPr>
        <p:blipFill>
          <a:blip r:embed="rId4">
            <a:alphaModFix/>
          </a:blip>
          <a:stretch>
            <a:fillRect/>
          </a:stretch>
        </p:blipFill>
        <p:spPr>
          <a:xfrm>
            <a:off x="583175" y="2366875"/>
            <a:ext cx="10439499" cy="1040475"/>
          </a:xfrm>
          <a:prstGeom prst="rect">
            <a:avLst/>
          </a:prstGeom>
          <a:noFill/>
          <a:ln>
            <a:noFill/>
          </a:ln>
        </p:spPr>
      </p:pic>
      <p:graphicFrame>
        <p:nvGraphicFramePr>
          <p:cNvPr id="110" name="Google Shape;110;g3151360bb09_0_19"/>
          <p:cNvGraphicFramePr/>
          <p:nvPr/>
        </p:nvGraphicFramePr>
        <p:xfrm>
          <a:off x="583175" y="3774400"/>
          <a:ext cx="3000000" cy="3000000"/>
        </p:xfrm>
        <a:graphic>
          <a:graphicData uri="http://schemas.openxmlformats.org/drawingml/2006/table">
            <a:tbl>
              <a:tblPr>
                <a:noFill/>
                <a:tableStyleId>{209268D7-1753-489C-BEEF-827744C99BB2}</a:tableStyleId>
              </a:tblPr>
              <a:tblGrid>
                <a:gridCol w="7435650"/>
              </a:tblGrid>
              <a:tr h="12700">
                <a:tc>
                  <a:txBody>
                    <a:bodyPr/>
                    <a:lstStyle/>
                    <a:p>
                      <a:pPr indent="0" lvl="0" marL="0" rtl="0" algn="l">
                        <a:lnSpc>
                          <a:spcPct val="115000"/>
                        </a:lnSpc>
                        <a:spcBef>
                          <a:spcPts val="0"/>
                        </a:spcBef>
                        <a:spcAft>
                          <a:spcPts val="0"/>
                        </a:spcAft>
                        <a:buNone/>
                      </a:pPr>
                      <a:r>
                        <a:rPr lang="tr-TR" sz="1100">
                          <a:solidFill>
                            <a:srgbClr val="333333"/>
                          </a:solidFill>
                          <a:highlight>
                            <a:srgbClr val="FFFFFF"/>
                          </a:highlight>
                          <a:latin typeface="Consolas"/>
                          <a:ea typeface="Consolas"/>
                          <a:cs typeface="Consolas"/>
                          <a:sym typeface="Consolas"/>
                        </a:rPr>
                        <a:t>&lt;</a:t>
                      </a:r>
                      <a:r>
                        <a:rPr lang="tr-TR" sz="1100">
                          <a:solidFill>
                            <a:srgbClr val="63A35C"/>
                          </a:solidFill>
                          <a:highlight>
                            <a:srgbClr val="FFFFFF"/>
                          </a:highlight>
                          <a:latin typeface="Consolas"/>
                          <a:ea typeface="Consolas"/>
                          <a:cs typeface="Consolas"/>
                          <a:sym typeface="Consolas"/>
                        </a:rPr>
                        <a:t>Window.TitleBar</a:t>
                      </a:r>
                      <a:r>
                        <a:rPr lang="tr-TR" sz="1100">
                          <a:solidFill>
                            <a:srgbClr val="333333"/>
                          </a:solidFill>
                          <a:highlight>
                            <a:srgbClr val="FFFFFF"/>
                          </a:highlight>
                          <a:latin typeface="Consolas"/>
                          <a:ea typeface="Consolas"/>
                          <a:cs typeface="Consolas"/>
                          <a:sym typeface="Consolas"/>
                        </a:rPr>
                        <a:t>&gt;</a:t>
                      </a:r>
                      <a:br>
                        <a:rPr lang="tr-TR" sz="1100">
                          <a:solidFill>
                            <a:srgbClr val="333333"/>
                          </a:solidFill>
                          <a:highlight>
                            <a:srgbClr val="FFFFFF"/>
                          </a:highlight>
                          <a:latin typeface="Consolas"/>
                          <a:ea typeface="Consolas"/>
                          <a:cs typeface="Consolas"/>
                          <a:sym typeface="Consolas"/>
                        </a:rPr>
                      </a:br>
                      <a:r>
                        <a:rPr lang="tr-TR" sz="1100">
                          <a:solidFill>
                            <a:srgbClr val="333333"/>
                          </a:solidFill>
                          <a:highlight>
                            <a:srgbClr val="FFFFFF"/>
                          </a:highlight>
                          <a:latin typeface="Consolas"/>
                          <a:ea typeface="Consolas"/>
                          <a:cs typeface="Consolas"/>
                          <a:sym typeface="Consolas"/>
                        </a:rPr>
                        <a:t>    &lt;</a:t>
                      </a:r>
                      <a:r>
                        <a:rPr lang="tr-TR" sz="1100">
                          <a:solidFill>
                            <a:srgbClr val="63A35C"/>
                          </a:solidFill>
                          <a:highlight>
                            <a:srgbClr val="FFFFFF"/>
                          </a:highlight>
                          <a:latin typeface="Consolas"/>
                          <a:ea typeface="Consolas"/>
                          <a:cs typeface="Consolas"/>
                          <a:sym typeface="Consolas"/>
                        </a:rPr>
                        <a:t>TitleBar</a:t>
                      </a:r>
                      <a:r>
                        <a:rPr lang="tr-TR" sz="1100">
                          <a:solidFill>
                            <a:srgbClr val="333333"/>
                          </a:solidFill>
                          <a:highlight>
                            <a:srgbClr val="FFFFFF"/>
                          </a:highlight>
                          <a:latin typeface="Consolas"/>
                          <a:ea typeface="Consolas"/>
                          <a:cs typeface="Consolas"/>
                          <a:sym typeface="Consolas"/>
                        </a:rPr>
                        <a:t> </a:t>
                      </a:r>
                      <a:r>
                        <a:rPr lang="tr-TR" sz="1100">
                          <a:solidFill>
                            <a:srgbClr val="795DA3"/>
                          </a:solidFill>
                          <a:highlight>
                            <a:srgbClr val="FFFFFF"/>
                          </a:highlight>
                          <a:latin typeface="Consolas"/>
                          <a:ea typeface="Consolas"/>
                          <a:cs typeface="Consolas"/>
                          <a:sym typeface="Consolas"/>
                        </a:rPr>
                        <a:t>x:Name</a:t>
                      </a:r>
                      <a:r>
                        <a:rPr lang="tr-TR" sz="1100">
                          <a:solidFill>
                            <a:srgbClr val="333333"/>
                          </a:solidFill>
                          <a:highlight>
                            <a:srgbClr val="FFFFFF"/>
                          </a:highlight>
                          <a:latin typeface="Consolas"/>
                          <a:ea typeface="Consolas"/>
                          <a:cs typeface="Consolas"/>
                          <a:sym typeface="Consolas"/>
                        </a:rPr>
                        <a:t>=</a:t>
                      </a:r>
                      <a:r>
                        <a:rPr lang="tr-TR" sz="1100">
                          <a:solidFill>
                            <a:srgbClr val="DF5000"/>
                          </a:solidFill>
                          <a:highlight>
                            <a:srgbClr val="FFFFFF"/>
                          </a:highlight>
                          <a:latin typeface="Consolas"/>
                          <a:ea typeface="Consolas"/>
                          <a:cs typeface="Consolas"/>
                          <a:sym typeface="Consolas"/>
                        </a:rPr>
                        <a:t>"TitleBar"</a:t>
                      </a:r>
                      <a:r>
                        <a:rPr lang="tr-TR" sz="1100">
                          <a:solidFill>
                            <a:srgbClr val="333333"/>
                          </a:solidFill>
                          <a:highlight>
                            <a:srgbClr val="FFFFFF"/>
                          </a:highlight>
                          <a:latin typeface="Consolas"/>
                          <a:ea typeface="Consolas"/>
                          <a:cs typeface="Consolas"/>
                          <a:sym typeface="Consolas"/>
                        </a:rPr>
                        <a:t>  </a:t>
                      </a:r>
                      <a:r>
                        <a:rPr lang="tr-TR" sz="1100">
                          <a:solidFill>
                            <a:srgbClr val="795DA3"/>
                          </a:solidFill>
                          <a:highlight>
                            <a:srgbClr val="FFFFFF"/>
                          </a:highlight>
                          <a:latin typeface="Consolas"/>
                          <a:ea typeface="Consolas"/>
                          <a:cs typeface="Consolas"/>
                          <a:sym typeface="Consolas"/>
                        </a:rPr>
                        <a:t>Title</a:t>
                      </a:r>
                      <a:r>
                        <a:rPr lang="tr-TR" sz="1100">
                          <a:solidFill>
                            <a:srgbClr val="333333"/>
                          </a:solidFill>
                          <a:highlight>
                            <a:srgbClr val="FFFFFF"/>
                          </a:highlight>
                          <a:latin typeface="Consolas"/>
                          <a:ea typeface="Consolas"/>
                          <a:cs typeface="Consolas"/>
                          <a:sym typeface="Consolas"/>
                        </a:rPr>
                        <a:t>=</a:t>
                      </a:r>
                      <a:r>
                        <a:rPr lang="tr-TR" sz="1100">
                          <a:solidFill>
                            <a:srgbClr val="DF5000"/>
                          </a:solidFill>
                          <a:highlight>
                            <a:srgbClr val="FFFFFF"/>
                          </a:highlight>
                          <a:latin typeface="Consolas"/>
                          <a:ea typeface="Consolas"/>
                          <a:cs typeface="Consolas"/>
                          <a:sym typeface="Consolas"/>
                        </a:rPr>
                        <a:t>"Sample App"</a:t>
                      </a:r>
                      <a:r>
                        <a:rPr lang="tr-TR" sz="1100">
                          <a:solidFill>
                            <a:srgbClr val="333333"/>
                          </a:solidFill>
                          <a:highlight>
                            <a:srgbClr val="FFFFFF"/>
                          </a:highlight>
                          <a:latin typeface="Consolas"/>
                          <a:ea typeface="Consolas"/>
                          <a:cs typeface="Consolas"/>
                          <a:sym typeface="Consolas"/>
                        </a:rPr>
                        <a:t>  </a:t>
                      </a:r>
                      <a:r>
                        <a:rPr lang="tr-TR" sz="1100">
                          <a:solidFill>
                            <a:srgbClr val="795DA3"/>
                          </a:solidFill>
                          <a:highlight>
                            <a:srgbClr val="FFFFFF"/>
                          </a:highlight>
                          <a:latin typeface="Consolas"/>
                          <a:ea typeface="Consolas"/>
                          <a:cs typeface="Consolas"/>
                          <a:sym typeface="Consolas"/>
                        </a:rPr>
                        <a:t>Icon</a:t>
                      </a:r>
                      <a:r>
                        <a:rPr lang="tr-TR" sz="1100">
                          <a:solidFill>
                            <a:srgbClr val="333333"/>
                          </a:solidFill>
                          <a:highlight>
                            <a:srgbClr val="FFFFFF"/>
                          </a:highlight>
                          <a:latin typeface="Consolas"/>
                          <a:ea typeface="Consolas"/>
                          <a:cs typeface="Consolas"/>
                          <a:sym typeface="Consolas"/>
                        </a:rPr>
                        <a:t>=</a:t>
                      </a:r>
                      <a:r>
                        <a:rPr lang="tr-TR" sz="1100">
                          <a:solidFill>
                            <a:srgbClr val="DF5000"/>
                          </a:solidFill>
                          <a:highlight>
                            <a:srgbClr val="FFFFFF"/>
                          </a:highlight>
                          <a:latin typeface="Consolas"/>
                          <a:ea typeface="Consolas"/>
                          <a:cs typeface="Consolas"/>
                          <a:sym typeface="Consolas"/>
                        </a:rPr>
                        <a:t>"icon.png"</a:t>
                      </a:r>
                      <a:r>
                        <a:rPr lang="tr-TR" sz="1100">
                          <a:solidFill>
                            <a:srgbClr val="333333"/>
                          </a:solidFill>
                          <a:highlight>
                            <a:srgbClr val="FFFFFF"/>
                          </a:highlight>
                          <a:latin typeface="Consolas"/>
                          <a:ea typeface="Consolas"/>
                          <a:cs typeface="Consolas"/>
                          <a:sym typeface="Consolas"/>
                        </a:rPr>
                        <a:t> </a:t>
                      </a:r>
                      <a:r>
                        <a:rPr lang="tr-TR" sz="1100">
                          <a:solidFill>
                            <a:srgbClr val="795DA3"/>
                          </a:solidFill>
                          <a:highlight>
                            <a:srgbClr val="FFFFFF"/>
                          </a:highlight>
                          <a:latin typeface="Consolas"/>
                          <a:ea typeface="Consolas"/>
                          <a:cs typeface="Consolas"/>
                          <a:sym typeface="Consolas"/>
                        </a:rPr>
                        <a:t>HeightRequest</a:t>
                      </a:r>
                      <a:r>
                        <a:rPr lang="tr-TR" sz="1100">
                          <a:solidFill>
                            <a:srgbClr val="333333"/>
                          </a:solidFill>
                          <a:highlight>
                            <a:srgbClr val="FFFFFF"/>
                          </a:highlight>
                          <a:latin typeface="Consolas"/>
                          <a:ea typeface="Consolas"/>
                          <a:cs typeface="Consolas"/>
                          <a:sym typeface="Consolas"/>
                        </a:rPr>
                        <a:t>=</a:t>
                      </a:r>
                      <a:r>
                        <a:rPr lang="tr-TR" sz="1100">
                          <a:solidFill>
                            <a:srgbClr val="DF5000"/>
                          </a:solidFill>
                          <a:highlight>
                            <a:srgbClr val="FFFFFF"/>
                          </a:highlight>
                          <a:latin typeface="Consolas"/>
                          <a:ea typeface="Consolas"/>
                          <a:cs typeface="Consolas"/>
                          <a:sym typeface="Consolas"/>
                        </a:rPr>
                        <a:t>"46"</a:t>
                      </a:r>
                      <a:r>
                        <a:rPr lang="tr-TR" sz="1100">
                          <a:solidFill>
                            <a:srgbClr val="333333"/>
                          </a:solidFill>
                          <a:highlight>
                            <a:srgbClr val="FFFFFF"/>
                          </a:highlight>
                          <a:latin typeface="Consolas"/>
                          <a:ea typeface="Consolas"/>
                          <a:cs typeface="Consolas"/>
                          <a:sym typeface="Consolas"/>
                        </a:rPr>
                        <a:t>&gt;</a:t>
                      </a:r>
                      <a:br>
                        <a:rPr lang="tr-TR" sz="1100">
                          <a:solidFill>
                            <a:srgbClr val="333333"/>
                          </a:solidFill>
                          <a:highlight>
                            <a:srgbClr val="FFFFFF"/>
                          </a:highlight>
                          <a:latin typeface="Consolas"/>
                          <a:ea typeface="Consolas"/>
                          <a:cs typeface="Consolas"/>
                          <a:sym typeface="Consolas"/>
                        </a:rPr>
                      </a:br>
                      <a:r>
                        <a:rPr lang="tr-TR" sz="1100">
                          <a:solidFill>
                            <a:srgbClr val="333333"/>
                          </a:solidFill>
                          <a:highlight>
                            <a:srgbClr val="FFFFFF"/>
                          </a:highlight>
                          <a:latin typeface="Consolas"/>
                          <a:ea typeface="Consolas"/>
                          <a:cs typeface="Consolas"/>
                          <a:sym typeface="Consolas"/>
                        </a:rPr>
                        <a:t>        &lt;</a:t>
                      </a:r>
                      <a:r>
                        <a:rPr lang="tr-TR" sz="1100">
                          <a:solidFill>
                            <a:srgbClr val="63A35C"/>
                          </a:solidFill>
                          <a:highlight>
                            <a:srgbClr val="FFFFFF"/>
                          </a:highlight>
                          <a:latin typeface="Consolas"/>
                          <a:ea typeface="Consolas"/>
                          <a:cs typeface="Consolas"/>
                          <a:sym typeface="Consolas"/>
                        </a:rPr>
                        <a:t>TitleBar.Content</a:t>
                      </a:r>
                      <a:r>
                        <a:rPr lang="tr-TR" sz="1100">
                          <a:solidFill>
                            <a:srgbClr val="333333"/>
                          </a:solidFill>
                          <a:highlight>
                            <a:srgbClr val="FFFFFF"/>
                          </a:highlight>
                          <a:latin typeface="Consolas"/>
                          <a:ea typeface="Consolas"/>
                          <a:cs typeface="Consolas"/>
                          <a:sym typeface="Consolas"/>
                        </a:rPr>
                        <a:t>&gt;</a:t>
                      </a:r>
                      <a:br>
                        <a:rPr lang="tr-TR" sz="1100">
                          <a:solidFill>
                            <a:srgbClr val="333333"/>
                          </a:solidFill>
                          <a:highlight>
                            <a:srgbClr val="FFFFFF"/>
                          </a:highlight>
                          <a:latin typeface="Consolas"/>
                          <a:ea typeface="Consolas"/>
                          <a:cs typeface="Consolas"/>
                          <a:sym typeface="Consolas"/>
                        </a:rPr>
                      </a:br>
                      <a:r>
                        <a:rPr lang="tr-TR" sz="1100">
                          <a:solidFill>
                            <a:srgbClr val="333333"/>
                          </a:solidFill>
                          <a:highlight>
                            <a:srgbClr val="FFFFFF"/>
                          </a:highlight>
                          <a:latin typeface="Consolas"/>
                          <a:ea typeface="Consolas"/>
                          <a:cs typeface="Consolas"/>
                          <a:sym typeface="Consolas"/>
                        </a:rPr>
                        <a:t>            &lt;</a:t>
                      </a:r>
                      <a:r>
                        <a:rPr lang="tr-TR" sz="1100">
                          <a:solidFill>
                            <a:srgbClr val="63A35C"/>
                          </a:solidFill>
                          <a:highlight>
                            <a:srgbClr val="FFFFFF"/>
                          </a:highlight>
                          <a:latin typeface="Consolas"/>
                          <a:ea typeface="Consolas"/>
                          <a:cs typeface="Consolas"/>
                          <a:sym typeface="Consolas"/>
                        </a:rPr>
                        <a:t>SearchBar</a:t>
                      </a:r>
                      <a:r>
                        <a:rPr lang="tr-TR" sz="1100">
                          <a:solidFill>
                            <a:srgbClr val="333333"/>
                          </a:solidFill>
                          <a:highlight>
                            <a:srgbClr val="FFFFFF"/>
                          </a:highlight>
                          <a:latin typeface="Consolas"/>
                          <a:ea typeface="Consolas"/>
                          <a:cs typeface="Consolas"/>
                          <a:sym typeface="Consolas"/>
                        </a:rPr>
                        <a:t> </a:t>
                      </a:r>
                      <a:r>
                        <a:rPr lang="tr-TR" sz="1100">
                          <a:solidFill>
                            <a:srgbClr val="795DA3"/>
                          </a:solidFill>
                          <a:highlight>
                            <a:srgbClr val="FFFFFF"/>
                          </a:highlight>
                          <a:latin typeface="Consolas"/>
                          <a:ea typeface="Consolas"/>
                          <a:cs typeface="Consolas"/>
                          <a:sym typeface="Consolas"/>
                        </a:rPr>
                        <a:t>Placeholder</a:t>
                      </a:r>
                      <a:r>
                        <a:rPr lang="tr-TR" sz="1100">
                          <a:solidFill>
                            <a:srgbClr val="333333"/>
                          </a:solidFill>
                          <a:highlight>
                            <a:srgbClr val="FFFFFF"/>
                          </a:highlight>
                          <a:latin typeface="Consolas"/>
                          <a:ea typeface="Consolas"/>
                          <a:cs typeface="Consolas"/>
                          <a:sym typeface="Consolas"/>
                        </a:rPr>
                        <a:t>=</a:t>
                      </a:r>
                      <a:r>
                        <a:rPr lang="tr-TR" sz="1100">
                          <a:solidFill>
                            <a:srgbClr val="DF5000"/>
                          </a:solidFill>
                          <a:highlight>
                            <a:srgbClr val="FFFFFF"/>
                          </a:highlight>
                          <a:latin typeface="Consolas"/>
                          <a:ea typeface="Consolas"/>
                          <a:cs typeface="Consolas"/>
                          <a:sym typeface="Consolas"/>
                        </a:rPr>
                        <a:t>"Search"</a:t>
                      </a:r>
                      <a:br>
                        <a:rPr lang="tr-TR" sz="1100">
                          <a:solidFill>
                            <a:srgbClr val="333333"/>
                          </a:solidFill>
                          <a:highlight>
                            <a:srgbClr val="FFFFFF"/>
                          </a:highlight>
                          <a:latin typeface="Consolas"/>
                          <a:ea typeface="Consolas"/>
                          <a:cs typeface="Consolas"/>
                          <a:sym typeface="Consolas"/>
                        </a:rPr>
                      </a:br>
                      <a:r>
                        <a:rPr lang="tr-TR" sz="1100">
                          <a:solidFill>
                            <a:srgbClr val="333333"/>
                          </a:solidFill>
                          <a:highlight>
                            <a:srgbClr val="FFFFFF"/>
                          </a:highlight>
                          <a:latin typeface="Consolas"/>
                          <a:ea typeface="Consolas"/>
                          <a:cs typeface="Consolas"/>
                          <a:sym typeface="Consolas"/>
                        </a:rPr>
                        <a:t>                       </a:t>
                      </a:r>
                      <a:r>
                        <a:rPr lang="tr-TR" sz="1100">
                          <a:solidFill>
                            <a:srgbClr val="795DA3"/>
                          </a:solidFill>
                          <a:highlight>
                            <a:srgbClr val="FFFFFF"/>
                          </a:highlight>
                          <a:latin typeface="Consolas"/>
                          <a:ea typeface="Consolas"/>
                          <a:cs typeface="Consolas"/>
                          <a:sym typeface="Consolas"/>
                        </a:rPr>
                        <a:t>PlaceholderColor</a:t>
                      </a:r>
                      <a:r>
                        <a:rPr lang="tr-TR" sz="1100">
                          <a:solidFill>
                            <a:srgbClr val="333333"/>
                          </a:solidFill>
                          <a:highlight>
                            <a:srgbClr val="FFFFFF"/>
                          </a:highlight>
                          <a:latin typeface="Consolas"/>
                          <a:ea typeface="Consolas"/>
                          <a:cs typeface="Consolas"/>
                          <a:sym typeface="Consolas"/>
                        </a:rPr>
                        <a:t>=</a:t>
                      </a:r>
                      <a:r>
                        <a:rPr lang="tr-TR" sz="1100">
                          <a:solidFill>
                            <a:srgbClr val="DF5000"/>
                          </a:solidFill>
                          <a:highlight>
                            <a:srgbClr val="FFFFFF"/>
                          </a:highlight>
                          <a:latin typeface="Consolas"/>
                          <a:ea typeface="Consolas"/>
                          <a:cs typeface="Consolas"/>
                          <a:sym typeface="Consolas"/>
                        </a:rPr>
                        <a:t>"White"</a:t>
                      </a:r>
                      <a:br>
                        <a:rPr lang="tr-TR" sz="1100">
                          <a:solidFill>
                            <a:srgbClr val="333333"/>
                          </a:solidFill>
                          <a:highlight>
                            <a:srgbClr val="FFFFFF"/>
                          </a:highlight>
                          <a:latin typeface="Consolas"/>
                          <a:ea typeface="Consolas"/>
                          <a:cs typeface="Consolas"/>
                          <a:sym typeface="Consolas"/>
                        </a:rPr>
                      </a:br>
                      <a:r>
                        <a:rPr lang="tr-TR" sz="1100">
                          <a:solidFill>
                            <a:srgbClr val="333333"/>
                          </a:solidFill>
                          <a:highlight>
                            <a:srgbClr val="FFFFFF"/>
                          </a:highlight>
                          <a:latin typeface="Consolas"/>
                          <a:ea typeface="Consolas"/>
                          <a:cs typeface="Consolas"/>
                          <a:sym typeface="Consolas"/>
                        </a:rPr>
                        <a:t>                       </a:t>
                      </a:r>
                      <a:r>
                        <a:rPr lang="tr-TR" sz="1100">
                          <a:solidFill>
                            <a:srgbClr val="795DA3"/>
                          </a:solidFill>
                          <a:highlight>
                            <a:srgbClr val="FFFFFF"/>
                          </a:highlight>
                          <a:latin typeface="Consolas"/>
                          <a:ea typeface="Consolas"/>
                          <a:cs typeface="Consolas"/>
                          <a:sym typeface="Consolas"/>
                        </a:rPr>
                        <a:t>MaximumWidthRequest</a:t>
                      </a:r>
                      <a:r>
                        <a:rPr lang="tr-TR" sz="1100">
                          <a:solidFill>
                            <a:srgbClr val="333333"/>
                          </a:solidFill>
                          <a:highlight>
                            <a:srgbClr val="FFFFFF"/>
                          </a:highlight>
                          <a:latin typeface="Consolas"/>
                          <a:ea typeface="Consolas"/>
                          <a:cs typeface="Consolas"/>
                          <a:sym typeface="Consolas"/>
                        </a:rPr>
                        <a:t>=</a:t>
                      </a:r>
                      <a:r>
                        <a:rPr lang="tr-TR" sz="1100">
                          <a:solidFill>
                            <a:srgbClr val="DF5000"/>
                          </a:solidFill>
                          <a:highlight>
                            <a:srgbClr val="FFFFFF"/>
                          </a:highlight>
                          <a:latin typeface="Consolas"/>
                          <a:ea typeface="Consolas"/>
                          <a:cs typeface="Consolas"/>
                          <a:sym typeface="Consolas"/>
                        </a:rPr>
                        <a:t>"300"</a:t>
                      </a:r>
                      <a:br>
                        <a:rPr lang="tr-TR" sz="1100">
                          <a:solidFill>
                            <a:srgbClr val="333333"/>
                          </a:solidFill>
                          <a:highlight>
                            <a:srgbClr val="FFFFFF"/>
                          </a:highlight>
                          <a:latin typeface="Consolas"/>
                          <a:ea typeface="Consolas"/>
                          <a:cs typeface="Consolas"/>
                          <a:sym typeface="Consolas"/>
                        </a:rPr>
                      </a:br>
                      <a:r>
                        <a:rPr lang="tr-TR" sz="1100">
                          <a:solidFill>
                            <a:srgbClr val="333333"/>
                          </a:solidFill>
                          <a:highlight>
                            <a:srgbClr val="FFFFFF"/>
                          </a:highlight>
                          <a:latin typeface="Consolas"/>
                          <a:ea typeface="Consolas"/>
                          <a:cs typeface="Consolas"/>
                          <a:sym typeface="Consolas"/>
                        </a:rPr>
                        <a:t>                       </a:t>
                      </a:r>
                      <a:r>
                        <a:rPr lang="tr-TR" sz="1100">
                          <a:solidFill>
                            <a:srgbClr val="795DA3"/>
                          </a:solidFill>
                          <a:highlight>
                            <a:srgbClr val="FFFFFF"/>
                          </a:highlight>
                          <a:latin typeface="Consolas"/>
                          <a:ea typeface="Consolas"/>
                          <a:cs typeface="Consolas"/>
                          <a:sym typeface="Consolas"/>
                        </a:rPr>
                        <a:t>HorizontalOptions</a:t>
                      </a:r>
                      <a:r>
                        <a:rPr lang="tr-TR" sz="1100">
                          <a:solidFill>
                            <a:srgbClr val="333333"/>
                          </a:solidFill>
                          <a:highlight>
                            <a:srgbClr val="FFFFFF"/>
                          </a:highlight>
                          <a:latin typeface="Consolas"/>
                          <a:ea typeface="Consolas"/>
                          <a:cs typeface="Consolas"/>
                          <a:sym typeface="Consolas"/>
                        </a:rPr>
                        <a:t>=</a:t>
                      </a:r>
                      <a:r>
                        <a:rPr lang="tr-TR" sz="1100">
                          <a:solidFill>
                            <a:srgbClr val="DF5000"/>
                          </a:solidFill>
                          <a:highlight>
                            <a:srgbClr val="FFFFFF"/>
                          </a:highlight>
                          <a:latin typeface="Consolas"/>
                          <a:ea typeface="Consolas"/>
                          <a:cs typeface="Consolas"/>
                          <a:sym typeface="Consolas"/>
                        </a:rPr>
                        <a:t>"Fill"</a:t>
                      </a:r>
                      <a:br>
                        <a:rPr lang="tr-TR" sz="1100">
                          <a:solidFill>
                            <a:srgbClr val="333333"/>
                          </a:solidFill>
                          <a:highlight>
                            <a:srgbClr val="FFFFFF"/>
                          </a:highlight>
                          <a:latin typeface="Consolas"/>
                          <a:ea typeface="Consolas"/>
                          <a:cs typeface="Consolas"/>
                          <a:sym typeface="Consolas"/>
                        </a:rPr>
                      </a:br>
                      <a:r>
                        <a:rPr lang="tr-TR" sz="1100">
                          <a:solidFill>
                            <a:srgbClr val="333333"/>
                          </a:solidFill>
                          <a:highlight>
                            <a:srgbClr val="FFFFFF"/>
                          </a:highlight>
                          <a:latin typeface="Consolas"/>
                          <a:ea typeface="Consolas"/>
                          <a:cs typeface="Consolas"/>
                          <a:sym typeface="Consolas"/>
                        </a:rPr>
                        <a:t>                       </a:t>
                      </a:r>
                      <a:r>
                        <a:rPr lang="tr-TR" sz="1100">
                          <a:solidFill>
                            <a:srgbClr val="795DA3"/>
                          </a:solidFill>
                          <a:highlight>
                            <a:srgbClr val="FFFFFF"/>
                          </a:highlight>
                          <a:latin typeface="Consolas"/>
                          <a:ea typeface="Consolas"/>
                          <a:cs typeface="Consolas"/>
                          <a:sym typeface="Consolas"/>
                        </a:rPr>
                        <a:t>VerticalOptions</a:t>
                      </a:r>
                      <a:r>
                        <a:rPr lang="tr-TR" sz="1100">
                          <a:solidFill>
                            <a:srgbClr val="333333"/>
                          </a:solidFill>
                          <a:highlight>
                            <a:srgbClr val="FFFFFF"/>
                          </a:highlight>
                          <a:latin typeface="Consolas"/>
                          <a:ea typeface="Consolas"/>
                          <a:cs typeface="Consolas"/>
                          <a:sym typeface="Consolas"/>
                        </a:rPr>
                        <a:t>=</a:t>
                      </a:r>
                      <a:r>
                        <a:rPr lang="tr-TR" sz="1100">
                          <a:solidFill>
                            <a:srgbClr val="DF5000"/>
                          </a:solidFill>
                          <a:highlight>
                            <a:srgbClr val="FFFFFF"/>
                          </a:highlight>
                          <a:latin typeface="Consolas"/>
                          <a:ea typeface="Consolas"/>
                          <a:cs typeface="Consolas"/>
                          <a:sym typeface="Consolas"/>
                        </a:rPr>
                        <a:t>"Center"</a:t>
                      </a:r>
                      <a:r>
                        <a:rPr lang="tr-TR" sz="1100">
                          <a:solidFill>
                            <a:srgbClr val="333333"/>
                          </a:solidFill>
                          <a:highlight>
                            <a:srgbClr val="FFFFFF"/>
                          </a:highlight>
                          <a:latin typeface="Consolas"/>
                          <a:ea typeface="Consolas"/>
                          <a:cs typeface="Consolas"/>
                          <a:sym typeface="Consolas"/>
                        </a:rPr>
                        <a:t> /&gt;</a:t>
                      </a:r>
                      <a:br>
                        <a:rPr lang="tr-TR" sz="1100">
                          <a:solidFill>
                            <a:srgbClr val="333333"/>
                          </a:solidFill>
                          <a:highlight>
                            <a:srgbClr val="FFFFFF"/>
                          </a:highlight>
                          <a:latin typeface="Consolas"/>
                          <a:ea typeface="Consolas"/>
                          <a:cs typeface="Consolas"/>
                          <a:sym typeface="Consolas"/>
                        </a:rPr>
                      </a:br>
                      <a:r>
                        <a:rPr lang="tr-TR" sz="1100">
                          <a:solidFill>
                            <a:srgbClr val="333333"/>
                          </a:solidFill>
                          <a:highlight>
                            <a:srgbClr val="FFFFFF"/>
                          </a:highlight>
                          <a:latin typeface="Consolas"/>
                          <a:ea typeface="Consolas"/>
                          <a:cs typeface="Consolas"/>
                          <a:sym typeface="Consolas"/>
                        </a:rPr>
                        <a:t>        &lt;/</a:t>
                      </a:r>
                      <a:r>
                        <a:rPr lang="tr-TR" sz="1100">
                          <a:solidFill>
                            <a:srgbClr val="63A35C"/>
                          </a:solidFill>
                          <a:highlight>
                            <a:srgbClr val="FFFFFF"/>
                          </a:highlight>
                          <a:latin typeface="Consolas"/>
                          <a:ea typeface="Consolas"/>
                          <a:cs typeface="Consolas"/>
                          <a:sym typeface="Consolas"/>
                        </a:rPr>
                        <a:t>TitleBar.Content</a:t>
                      </a:r>
                      <a:r>
                        <a:rPr lang="tr-TR" sz="1100">
                          <a:solidFill>
                            <a:srgbClr val="333333"/>
                          </a:solidFill>
                          <a:highlight>
                            <a:srgbClr val="FFFFFF"/>
                          </a:highlight>
                          <a:latin typeface="Consolas"/>
                          <a:ea typeface="Consolas"/>
                          <a:cs typeface="Consolas"/>
                          <a:sym typeface="Consolas"/>
                        </a:rPr>
                        <a:t>&gt;</a:t>
                      </a:r>
                      <a:br>
                        <a:rPr lang="tr-TR" sz="1100">
                          <a:solidFill>
                            <a:srgbClr val="333333"/>
                          </a:solidFill>
                          <a:highlight>
                            <a:srgbClr val="FFFFFF"/>
                          </a:highlight>
                          <a:latin typeface="Consolas"/>
                          <a:ea typeface="Consolas"/>
                          <a:cs typeface="Consolas"/>
                          <a:sym typeface="Consolas"/>
                        </a:rPr>
                      </a:br>
                      <a:r>
                        <a:rPr lang="tr-TR" sz="1100">
                          <a:solidFill>
                            <a:srgbClr val="333333"/>
                          </a:solidFill>
                          <a:highlight>
                            <a:srgbClr val="FFFFFF"/>
                          </a:highlight>
                          <a:latin typeface="Consolas"/>
                          <a:ea typeface="Consolas"/>
                          <a:cs typeface="Consolas"/>
                          <a:sym typeface="Consolas"/>
                        </a:rPr>
                        <a:t>    &lt;/</a:t>
                      </a:r>
                      <a:r>
                        <a:rPr lang="tr-TR" sz="1100">
                          <a:solidFill>
                            <a:srgbClr val="63A35C"/>
                          </a:solidFill>
                          <a:highlight>
                            <a:srgbClr val="FFFFFF"/>
                          </a:highlight>
                          <a:latin typeface="Consolas"/>
                          <a:ea typeface="Consolas"/>
                          <a:cs typeface="Consolas"/>
                          <a:sym typeface="Consolas"/>
                        </a:rPr>
                        <a:t>TitleBar</a:t>
                      </a:r>
                      <a:r>
                        <a:rPr lang="tr-TR" sz="1100">
                          <a:solidFill>
                            <a:srgbClr val="333333"/>
                          </a:solidFill>
                          <a:highlight>
                            <a:srgbClr val="FFFFFF"/>
                          </a:highlight>
                          <a:latin typeface="Consolas"/>
                          <a:ea typeface="Consolas"/>
                          <a:cs typeface="Consolas"/>
                          <a:sym typeface="Consolas"/>
                        </a:rPr>
                        <a:t>&gt;</a:t>
                      </a:r>
                      <a:br>
                        <a:rPr lang="tr-TR" sz="1100">
                          <a:solidFill>
                            <a:srgbClr val="333333"/>
                          </a:solidFill>
                          <a:highlight>
                            <a:srgbClr val="FFFFFF"/>
                          </a:highlight>
                          <a:latin typeface="Consolas"/>
                          <a:ea typeface="Consolas"/>
                          <a:cs typeface="Consolas"/>
                          <a:sym typeface="Consolas"/>
                        </a:rPr>
                      </a:br>
                      <a:r>
                        <a:rPr lang="tr-TR" sz="1100">
                          <a:solidFill>
                            <a:srgbClr val="333333"/>
                          </a:solidFill>
                          <a:highlight>
                            <a:srgbClr val="FFFFFF"/>
                          </a:highlight>
                          <a:latin typeface="Consolas"/>
                          <a:ea typeface="Consolas"/>
                          <a:cs typeface="Consolas"/>
                          <a:sym typeface="Consolas"/>
                        </a:rPr>
                        <a:t>&lt;/</a:t>
                      </a:r>
                      <a:r>
                        <a:rPr lang="tr-TR" sz="1100">
                          <a:solidFill>
                            <a:srgbClr val="63A35C"/>
                          </a:solidFill>
                          <a:highlight>
                            <a:srgbClr val="FFFFFF"/>
                          </a:highlight>
                          <a:latin typeface="Consolas"/>
                          <a:ea typeface="Consolas"/>
                          <a:cs typeface="Consolas"/>
                          <a:sym typeface="Consolas"/>
                        </a:rPr>
                        <a:t>Window.TitleBar</a:t>
                      </a:r>
                      <a:r>
                        <a:rPr lang="tr-TR" sz="1100">
                          <a:solidFill>
                            <a:srgbClr val="333333"/>
                          </a:solidFill>
                          <a:highlight>
                            <a:srgbClr val="FFFFFF"/>
                          </a:highlight>
                          <a:latin typeface="Consolas"/>
                          <a:ea typeface="Consolas"/>
                          <a:cs typeface="Consolas"/>
                          <a:sym typeface="Consolas"/>
                        </a:rPr>
                        <a:t>&gt;</a:t>
                      </a:r>
                      <a:endParaRPr sz="1100"/>
                    </a:p>
                  </a:txBody>
                  <a:tcPr marT="63500" marB="63500" marR="63500" marL="63500">
                    <a:solidFill>
                      <a:srgbClr val="FFFFFF"/>
                    </a:solidFill>
                  </a:tcPr>
                </a:tc>
              </a:tr>
            </a:tbl>
          </a:graphicData>
        </a:graphic>
      </p:graphicFrame>
      <p:sp>
        <p:nvSpPr>
          <p:cNvPr id="111" name="Google Shape;111;g3151360bb09_0_19"/>
          <p:cNvSpPr txBox="1"/>
          <p:nvPr/>
        </p:nvSpPr>
        <p:spPr>
          <a:xfrm>
            <a:off x="477500" y="1713450"/>
            <a:ext cx="7647000" cy="42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1800">
                <a:solidFill>
                  <a:srgbClr val="5C6571"/>
                </a:solidFill>
                <a:latin typeface="Poppins SemiBold"/>
                <a:ea typeface="Poppins SemiBold"/>
                <a:cs typeface="Poppins SemiBold"/>
                <a:sym typeface="Poppins SemiBold"/>
              </a:rPr>
              <a:t>Titlebar for Windows:</a:t>
            </a:r>
            <a:endParaRPr sz="28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5" name="Shape 115"/>
        <p:cNvGrpSpPr/>
        <p:nvPr/>
      </p:nvGrpSpPr>
      <p:grpSpPr>
        <a:xfrm>
          <a:off x="0" y="0"/>
          <a:ext cx="0" cy="0"/>
          <a:chOff x="0" y="0"/>
          <a:chExt cx="0" cy="0"/>
        </a:xfrm>
      </p:grpSpPr>
      <p:sp>
        <p:nvSpPr>
          <p:cNvPr id="116" name="Google Shape;116;g315ea98a953_0_6"/>
          <p:cNvSpPr txBox="1"/>
          <p:nvPr/>
        </p:nvSpPr>
        <p:spPr>
          <a:xfrm>
            <a:off x="455849" y="407657"/>
            <a:ext cx="11240100" cy="7089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292D33"/>
              </a:buClr>
              <a:buSzPts val="3600"/>
              <a:buFont typeface="Lexend"/>
              <a:buNone/>
            </a:pPr>
            <a:r>
              <a:rPr b="1" lang="tr-TR" sz="3600">
                <a:solidFill>
                  <a:srgbClr val="292D33"/>
                </a:solidFill>
                <a:latin typeface="Lexend"/>
                <a:ea typeface="Lexend"/>
                <a:cs typeface="Lexend"/>
                <a:sym typeface="Lexend"/>
              </a:rPr>
              <a:t>.NET MAUI - New Controls</a:t>
            </a:r>
            <a:endParaRPr b="0" i="0" sz="3600" u="none" cap="none" strike="noStrike">
              <a:solidFill>
                <a:srgbClr val="292D33"/>
              </a:solidFill>
              <a:latin typeface="Lexend"/>
              <a:ea typeface="Lexend"/>
              <a:cs typeface="Lexend"/>
              <a:sym typeface="Lexend"/>
            </a:endParaRPr>
          </a:p>
        </p:txBody>
      </p:sp>
      <p:sp>
        <p:nvSpPr>
          <p:cNvPr id="117" name="Google Shape;117;g315ea98a953_0_6"/>
          <p:cNvSpPr txBox="1"/>
          <p:nvPr/>
        </p:nvSpPr>
        <p:spPr>
          <a:xfrm>
            <a:off x="455846" y="1250909"/>
            <a:ext cx="11240100" cy="47460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None/>
            </a:pPr>
            <a:r>
              <a:rPr lang="tr-TR" sz="1800">
                <a:solidFill>
                  <a:srgbClr val="5C6571"/>
                </a:solidFill>
                <a:latin typeface="Poppins SemiBold"/>
                <a:ea typeface="Poppins SemiBold"/>
                <a:cs typeface="Poppins SemiBold"/>
                <a:sym typeface="Poppins SemiBold"/>
              </a:rPr>
              <a:t>HybridWebView:</a:t>
            </a:r>
            <a:endParaRPr sz="1800">
              <a:solidFill>
                <a:srgbClr val="5C6571"/>
              </a:solidFill>
              <a:latin typeface="Poppins SemiBold"/>
              <a:ea typeface="Poppins SemiBold"/>
              <a:cs typeface="Poppins SemiBold"/>
              <a:sym typeface="Poppins SemiBold"/>
            </a:endParaRPr>
          </a:p>
          <a:p>
            <a:pPr indent="0" lvl="0" marL="0" marR="0" rtl="0" algn="l">
              <a:spcBef>
                <a:spcPts val="0"/>
              </a:spcBef>
              <a:spcAft>
                <a:spcPts val="0"/>
              </a:spcAft>
              <a:buNone/>
            </a:pPr>
            <a:r>
              <a:t/>
            </a:r>
            <a:endParaRPr sz="1800">
              <a:solidFill>
                <a:srgbClr val="5C6571"/>
              </a:solidFill>
              <a:latin typeface="Poppins SemiBold"/>
              <a:ea typeface="Poppins SemiBold"/>
              <a:cs typeface="Poppins SemiBold"/>
              <a:sym typeface="Poppins SemiBold"/>
            </a:endParaRPr>
          </a:p>
          <a:p>
            <a:pPr indent="0" lvl="0" marL="0" marR="0" rtl="0" algn="l">
              <a:spcBef>
                <a:spcPts val="0"/>
              </a:spcBef>
              <a:spcAft>
                <a:spcPts val="0"/>
              </a:spcAft>
              <a:buNone/>
            </a:pPr>
            <a:r>
              <a:t/>
            </a:r>
            <a:endParaRPr sz="1200">
              <a:solidFill>
                <a:srgbClr val="5C6571"/>
              </a:solidFill>
              <a:latin typeface="Poppins SemiBold"/>
              <a:ea typeface="Poppins SemiBold"/>
              <a:cs typeface="Poppins SemiBold"/>
              <a:sym typeface="Poppins SemiBold"/>
            </a:endParaRPr>
          </a:p>
          <a:p>
            <a:pPr indent="0" lvl="0" marL="0" marR="0" rtl="0" algn="l">
              <a:spcBef>
                <a:spcPts val="0"/>
              </a:spcBef>
              <a:spcAft>
                <a:spcPts val="0"/>
              </a:spcAft>
              <a:buNone/>
            </a:pPr>
            <a:r>
              <a:t/>
            </a:r>
            <a:endParaRPr sz="1800">
              <a:solidFill>
                <a:srgbClr val="5C6571"/>
              </a:solidFill>
              <a:latin typeface="Poppins SemiBold"/>
              <a:ea typeface="Poppins SemiBold"/>
              <a:cs typeface="Poppins SemiBold"/>
              <a:sym typeface="Poppins SemiBold"/>
            </a:endParaRPr>
          </a:p>
          <a:p>
            <a:pPr indent="0" lvl="0" marL="0" marR="0" rtl="0" algn="l">
              <a:spcBef>
                <a:spcPts val="0"/>
              </a:spcBef>
              <a:spcAft>
                <a:spcPts val="0"/>
              </a:spcAft>
              <a:buNone/>
            </a:pPr>
            <a:r>
              <a:t/>
            </a:r>
            <a:endParaRPr sz="1800">
              <a:solidFill>
                <a:srgbClr val="5C6571"/>
              </a:solidFill>
              <a:latin typeface="Poppins SemiBold"/>
              <a:ea typeface="Poppins SemiBold"/>
              <a:cs typeface="Poppins SemiBold"/>
              <a:sym typeface="Poppins SemiBold"/>
            </a:endParaRPr>
          </a:p>
          <a:p>
            <a:pPr indent="0" lvl="0" marL="0" marR="0" rtl="0" algn="l">
              <a:spcBef>
                <a:spcPts val="0"/>
              </a:spcBef>
              <a:spcAft>
                <a:spcPts val="0"/>
              </a:spcAft>
              <a:buNone/>
            </a:pPr>
            <a:r>
              <a:t/>
            </a:r>
            <a:endParaRPr sz="1800">
              <a:solidFill>
                <a:srgbClr val="5C6571"/>
              </a:solidFill>
              <a:latin typeface="Poppins SemiBold"/>
              <a:ea typeface="Poppins SemiBold"/>
              <a:cs typeface="Poppins SemiBold"/>
              <a:sym typeface="Poppins SemiBold"/>
            </a:endParaRPr>
          </a:p>
          <a:p>
            <a:pPr indent="0" lvl="0" marL="0" marR="0" rtl="0" algn="l">
              <a:spcBef>
                <a:spcPts val="0"/>
              </a:spcBef>
              <a:spcAft>
                <a:spcPts val="0"/>
              </a:spcAft>
              <a:buNone/>
            </a:pPr>
            <a:r>
              <a:t/>
            </a:r>
            <a:endParaRPr sz="1800">
              <a:solidFill>
                <a:srgbClr val="5C6571"/>
              </a:solidFill>
              <a:latin typeface="Poppins SemiBold"/>
              <a:ea typeface="Poppins SemiBold"/>
              <a:cs typeface="Poppins SemiBold"/>
              <a:sym typeface="Poppins SemiBold"/>
            </a:endParaRPr>
          </a:p>
          <a:p>
            <a:pPr indent="0" lvl="0" marL="0" marR="0" rtl="0" algn="l">
              <a:spcBef>
                <a:spcPts val="0"/>
              </a:spcBef>
              <a:spcAft>
                <a:spcPts val="0"/>
              </a:spcAft>
              <a:buNone/>
            </a:pPr>
            <a:r>
              <a:t/>
            </a:r>
            <a:endParaRPr sz="1800">
              <a:solidFill>
                <a:srgbClr val="5C6571"/>
              </a:solidFill>
              <a:latin typeface="Poppins SemiBold"/>
              <a:ea typeface="Poppins SemiBold"/>
              <a:cs typeface="Poppins SemiBold"/>
              <a:sym typeface="Poppins SemiBold"/>
            </a:endParaRPr>
          </a:p>
          <a:p>
            <a:pPr indent="0" lvl="0" marL="0" marR="0" rtl="0" algn="l">
              <a:spcBef>
                <a:spcPts val="0"/>
              </a:spcBef>
              <a:spcAft>
                <a:spcPts val="0"/>
              </a:spcAft>
              <a:buNone/>
            </a:pPr>
            <a:r>
              <a:t/>
            </a:r>
            <a:endParaRPr sz="1800">
              <a:solidFill>
                <a:srgbClr val="5C6571"/>
              </a:solidFill>
              <a:latin typeface="Poppins SemiBold"/>
              <a:ea typeface="Poppins SemiBold"/>
              <a:cs typeface="Poppins SemiBold"/>
              <a:sym typeface="Poppins SemiBold"/>
            </a:endParaRPr>
          </a:p>
          <a:p>
            <a:pPr indent="0" lvl="0" marL="0" marR="0" rtl="0" algn="l">
              <a:spcBef>
                <a:spcPts val="0"/>
              </a:spcBef>
              <a:spcAft>
                <a:spcPts val="0"/>
              </a:spcAft>
              <a:buNone/>
            </a:pPr>
            <a:r>
              <a:t/>
            </a:r>
            <a:endParaRPr sz="1800">
              <a:solidFill>
                <a:srgbClr val="5C6571"/>
              </a:solidFill>
              <a:latin typeface="Poppins SemiBold"/>
              <a:ea typeface="Poppins SemiBold"/>
              <a:cs typeface="Poppins SemiBold"/>
              <a:sym typeface="Poppins SemiBold"/>
            </a:endParaRPr>
          </a:p>
          <a:p>
            <a:pPr indent="0" lvl="0" marL="0" marR="0" rtl="0" algn="l">
              <a:spcBef>
                <a:spcPts val="0"/>
              </a:spcBef>
              <a:spcAft>
                <a:spcPts val="0"/>
              </a:spcAft>
              <a:buNone/>
            </a:pPr>
            <a:r>
              <a:t/>
            </a:r>
            <a:endParaRPr sz="1200">
              <a:solidFill>
                <a:srgbClr val="5C6571"/>
              </a:solidFill>
              <a:latin typeface="Poppins SemiBold"/>
              <a:ea typeface="Poppins SemiBold"/>
              <a:cs typeface="Poppins SemiBold"/>
              <a:sym typeface="Poppins SemiBold"/>
            </a:endParaRPr>
          </a:p>
          <a:p>
            <a:pPr indent="0" lvl="0" marL="0" marR="0" rtl="0" algn="l">
              <a:spcBef>
                <a:spcPts val="0"/>
              </a:spcBef>
              <a:spcAft>
                <a:spcPts val="0"/>
              </a:spcAft>
              <a:buNone/>
            </a:pPr>
            <a:r>
              <a:t/>
            </a:r>
            <a:endParaRPr sz="1200">
              <a:solidFill>
                <a:srgbClr val="5C6571"/>
              </a:solidFill>
              <a:latin typeface="Poppins SemiBold"/>
              <a:ea typeface="Poppins SemiBold"/>
              <a:cs typeface="Poppins SemiBold"/>
              <a:sym typeface="Poppins SemiBold"/>
            </a:endParaRPr>
          </a:p>
          <a:p>
            <a:pPr indent="0" lvl="0" marL="0" marR="0" rtl="0" algn="l">
              <a:spcBef>
                <a:spcPts val="0"/>
              </a:spcBef>
              <a:spcAft>
                <a:spcPts val="0"/>
              </a:spcAft>
              <a:buNone/>
            </a:pPr>
            <a:r>
              <a:t/>
            </a:r>
            <a:endParaRPr sz="1200">
              <a:solidFill>
                <a:srgbClr val="5C6571"/>
              </a:solidFill>
              <a:latin typeface="Poppins SemiBold"/>
              <a:ea typeface="Poppins SemiBold"/>
              <a:cs typeface="Poppins SemiBold"/>
              <a:sym typeface="Poppins SemiBold"/>
            </a:endParaRPr>
          </a:p>
          <a:p>
            <a:pPr indent="0" lvl="0" marL="0" marR="0" rtl="0" algn="l">
              <a:spcBef>
                <a:spcPts val="0"/>
              </a:spcBef>
              <a:spcAft>
                <a:spcPts val="0"/>
              </a:spcAft>
              <a:buNone/>
            </a:pPr>
            <a:r>
              <a:t/>
            </a:r>
            <a:endParaRPr sz="1200">
              <a:solidFill>
                <a:srgbClr val="5C6571"/>
              </a:solidFill>
              <a:latin typeface="Poppins SemiBold"/>
              <a:ea typeface="Poppins SemiBold"/>
              <a:cs typeface="Poppins SemiBold"/>
              <a:sym typeface="Poppins SemiBold"/>
            </a:endParaRPr>
          </a:p>
          <a:p>
            <a:pPr indent="0" lvl="0" marL="0" marR="0" rtl="0" algn="l">
              <a:spcBef>
                <a:spcPts val="0"/>
              </a:spcBef>
              <a:spcAft>
                <a:spcPts val="0"/>
              </a:spcAft>
              <a:buNone/>
            </a:pPr>
            <a:r>
              <a:t/>
            </a:r>
            <a:endParaRPr sz="1200">
              <a:solidFill>
                <a:srgbClr val="5C6571"/>
              </a:solidFill>
              <a:latin typeface="Poppins SemiBold"/>
              <a:ea typeface="Poppins SemiBold"/>
              <a:cs typeface="Poppins SemiBold"/>
              <a:sym typeface="Poppins SemiBold"/>
            </a:endParaRPr>
          </a:p>
          <a:p>
            <a:pPr indent="0" lvl="0" marL="0" marR="0" rtl="0" algn="l">
              <a:spcBef>
                <a:spcPts val="0"/>
              </a:spcBef>
              <a:spcAft>
                <a:spcPts val="0"/>
              </a:spcAft>
              <a:buNone/>
            </a:pPr>
            <a:r>
              <a:t/>
            </a:r>
            <a:endParaRPr sz="1200">
              <a:solidFill>
                <a:srgbClr val="5C6571"/>
              </a:solidFill>
              <a:latin typeface="Poppins SemiBold"/>
              <a:ea typeface="Poppins SemiBold"/>
              <a:cs typeface="Poppins SemiBold"/>
              <a:sym typeface="Poppins SemiBold"/>
            </a:endParaRPr>
          </a:p>
          <a:p>
            <a:pPr indent="0" lvl="0" marL="0" marR="0" rtl="0" algn="l">
              <a:spcBef>
                <a:spcPts val="0"/>
              </a:spcBef>
              <a:spcAft>
                <a:spcPts val="0"/>
              </a:spcAft>
              <a:buNone/>
            </a:pPr>
            <a:r>
              <a:t/>
            </a:r>
            <a:endParaRPr sz="1200">
              <a:solidFill>
                <a:srgbClr val="5C6571"/>
              </a:solidFill>
              <a:latin typeface="Poppins SemiBold"/>
              <a:ea typeface="Poppins SemiBold"/>
              <a:cs typeface="Poppins SemiBold"/>
              <a:sym typeface="Poppins SemiBold"/>
            </a:endParaRPr>
          </a:p>
        </p:txBody>
      </p:sp>
      <p:graphicFrame>
        <p:nvGraphicFramePr>
          <p:cNvPr id="118" name="Google Shape;118;g315ea98a953_0_6"/>
          <p:cNvGraphicFramePr/>
          <p:nvPr/>
        </p:nvGraphicFramePr>
        <p:xfrm>
          <a:off x="989550" y="2175050"/>
          <a:ext cx="3000000" cy="3000000"/>
        </p:xfrm>
        <a:graphic>
          <a:graphicData uri="http://schemas.openxmlformats.org/drawingml/2006/table">
            <a:tbl>
              <a:tblPr>
                <a:noFill/>
                <a:tableStyleId>{209268D7-1753-489C-BEEF-827744C99BB2}</a:tableStyleId>
              </a:tblPr>
              <a:tblGrid>
                <a:gridCol w="5486750"/>
              </a:tblGrid>
              <a:tr h="1123400">
                <a:tc>
                  <a:txBody>
                    <a:bodyPr/>
                    <a:lstStyle/>
                    <a:p>
                      <a:pPr indent="0" lvl="0" marL="0" rtl="0" algn="l">
                        <a:lnSpc>
                          <a:spcPct val="115000"/>
                        </a:lnSpc>
                        <a:spcBef>
                          <a:spcPts val="0"/>
                        </a:spcBef>
                        <a:spcAft>
                          <a:spcPts val="0"/>
                        </a:spcAft>
                        <a:buNone/>
                      </a:pPr>
                      <a:r>
                        <a:rPr lang="tr-TR" sz="1300">
                          <a:solidFill>
                            <a:srgbClr val="333333"/>
                          </a:solidFill>
                          <a:highlight>
                            <a:srgbClr val="FFFFFF"/>
                          </a:highlight>
                          <a:latin typeface="Consolas"/>
                          <a:ea typeface="Consolas"/>
                          <a:cs typeface="Consolas"/>
                          <a:sym typeface="Consolas"/>
                        </a:rPr>
                        <a:t>&lt;</a:t>
                      </a:r>
                      <a:r>
                        <a:rPr lang="tr-TR" sz="1300">
                          <a:solidFill>
                            <a:srgbClr val="63A35C"/>
                          </a:solidFill>
                          <a:highlight>
                            <a:srgbClr val="FFFFFF"/>
                          </a:highlight>
                          <a:latin typeface="Consolas"/>
                          <a:ea typeface="Consolas"/>
                          <a:cs typeface="Consolas"/>
                          <a:sym typeface="Consolas"/>
                        </a:rPr>
                        <a:t>HybridWebView</a:t>
                      </a:r>
                      <a:br>
                        <a:rPr lang="tr-TR" sz="1300">
                          <a:solidFill>
                            <a:srgbClr val="333333"/>
                          </a:solidFill>
                          <a:highlight>
                            <a:srgbClr val="FFFFFF"/>
                          </a:highlight>
                          <a:latin typeface="Consolas"/>
                          <a:ea typeface="Consolas"/>
                          <a:cs typeface="Consolas"/>
                          <a:sym typeface="Consolas"/>
                        </a:rPr>
                      </a:br>
                      <a:r>
                        <a:rPr lang="tr-TR" sz="1300">
                          <a:solidFill>
                            <a:srgbClr val="333333"/>
                          </a:solidFill>
                          <a:highlight>
                            <a:srgbClr val="FFFFFF"/>
                          </a:highlight>
                          <a:latin typeface="Consolas"/>
                          <a:ea typeface="Consolas"/>
                          <a:cs typeface="Consolas"/>
                          <a:sym typeface="Consolas"/>
                        </a:rPr>
                        <a:t>    </a:t>
                      </a:r>
                      <a:r>
                        <a:rPr lang="tr-TR" sz="1300">
                          <a:solidFill>
                            <a:srgbClr val="795DA3"/>
                          </a:solidFill>
                          <a:highlight>
                            <a:srgbClr val="FFFFFF"/>
                          </a:highlight>
                          <a:latin typeface="Consolas"/>
                          <a:ea typeface="Consolas"/>
                          <a:cs typeface="Consolas"/>
                          <a:sym typeface="Consolas"/>
                        </a:rPr>
                        <a:t>x:Name</a:t>
                      </a:r>
                      <a:r>
                        <a:rPr lang="tr-TR" sz="1300">
                          <a:solidFill>
                            <a:srgbClr val="333333"/>
                          </a:solidFill>
                          <a:highlight>
                            <a:srgbClr val="FFFFFF"/>
                          </a:highlight>
                          <a:latin typeface="Consolas"/>
                          <a:ea typeface="Consolas"/>
                          <a:cs typeface="Consolas"/>
                          <a:sym typeface="Consolas"/>
                        </a:rPr>
                        <a:t>=</a:t>
                      </a:r>
                      <a:r>
                        <a:rPr lang="tr-TR" sz="1300">
                          <a:solidFill>
                            <a:srgbClr val="DF5000"/>
                          </a:solidFill>
                          <a:highlight>
                            <a:srgbClr val="FFFFFF"/>
                          </a:highlight>
                          <a:latin typeface="Consolas"/>
                          <a:ea typeface="Consolas"/>
                          <a:cs typeface="Consolas"/>
                          <a:sym typeface="Consolas"/>
                        </a:rPr>
                        <a:t>"hwv"</a:t>
                      </a:r>
                      <a:br>
                        <a:rPr lang="tr-TR" sz="1300">
                          <a:solidFill>
                            <a:srgbClr val="333333"/>
                          </a:solidFill>
                          <a:highlight>
                            <a:srgbClr val="FFFFFF"/>
                          </a:highlight>
                          <a:latin typeface="Consolas"/>
                          <a:ea typeface="Consolas"/>
                          <a:cs typeface="Consolas"/>
                          <a:sym typeface="Consolas"/>
                        </a:rPr>
                      </a:br>
                      <a:r>
                        <a:rPr lang="tr-TR" sz="1300">
                          <a:solidFill>
                            <a:srgbClr val="333333"/>
                          </a:solidFill>
                          <a:highlight>
                            <a:srgbClr val="FFFFFF"/>
                          </a:highlight>
                          <a:latin typeface="Consolas"/>
                          <a:ea typeface="Consolas"/>
                          <a:cs typeface="Consolas"/>
                          <a:sym typeface="Consolas"/>
                        </a:rPr>
                        <a:t>    </a:t>
                      </a:r>
                      <a:r>
                        <a:rPr lang="tr-TR" sz="1300">
                          <a:solidFill>
                            <a:srgbClr val="795DA3"/>
                          </a:solidFill>
                          <a:highlight>
                            <a:srgbClr val="FFFFFF"/>
                          </a:highlight>
                          <a:latin typeface="Consolas"/>
                          <a:ea typeface="Consolas"/>
                          <a:cs typeface="Consolas"/>
                          <a:sym typeface="Consolas"/>
                        </a:rPr>
                        <a:t>DefaultFile</a:t>
                      </a:r>
                      <a:r>
                        <a:rPr lang="tr-TR" sz="1300">
                          <a:solidFill>
                            <a:srgbClr val="333333"/>
                          </a:solidFill>
                          <a:highlight>
                            <a:srgbClr val="FFFFFF"/>
                          </a:highlight>
                          <a:latin typeface="Consolas"/>
                          <a:ea typeface="Consolas"/>
                          <a:cs typeface="Consolas"/>
                          <a:sym typeface="Consolas"/>
                        </a:rPr>
                        <a:t>=</a:t>
                      </a:r>
                      <a:r>
                        <a:rPr lang="tr-TR" sz="1300">
                          <a:solidFill>
                            <a:srgbClr val="DF5000"/>
                          </a:solidFill>
                          <a:highlight>
                            <a:srgbClr val="FFFFFF"/>
                          </a:highlight>
                          <a:latin typeface="Consolas"/>
                          <a:ea typeface="Consolas"/>
                          <a:cs typeface="Consolas"/>
                          <a:sym typeface="Consolas"/>
                        </a:rPr>
                        <a:t>"index.html"</a:t>
                      </a:r>
                      <a:br>
                        <a:rPr lang="tr-TR" sz="1300">
                          <a:solidFill>
                            <a:srgbClr val="333333"/>
                          </a:solidFill>
                          <a:highlight>
                            <a:srgbClr val="FFFFFF"/>
                          </a:highlight>
                          <a:latin typeface="Consolas"/>
                          <a:ea typeface="Consolas"/>
                          <a:cs typeface="Consolas"/>
                          <a:sym typeface="Consolas"/>
                        </a:rPr>
                      </a:br>
                      <a:r>
                        <a:rPr lang="tr-TR" sz="1300">
                          <a:solidFill>
                            <a:srgbClr val="333333"/>
                          </a:solidFill>
                          <a:highlight>
                            <a:srgbClr val="FFFFFF"/>
                          </a:highlight>
                          <a:latin typeface="Consolas"/>
                          <a:ea typeface="Consolas"/>
                          <a:cs typeface="Consolas"/>
                          <a:sym typeface="Consolas"/>
                        </a:rPr>
                        <a:t>    </a:t>
                      </a:r>
                      <a:r>
                        <a:rPr lang="tr-TR" sz="1300">
                          <a:solidFill>
                            <a:srgbClr val="795DA3"/>
                          </a:solidFill>
                          <a:highlight>
                            <a:srgbClr val="FFFFFF"/>
                          </a:highlight>
                          <a:latin typeface="Consolas"/>
                          <a:ea typeface="Consolas"/>
                          <a:cs typeface="Consolas"/>
                          <a:sym typeface="Consolas"/>
                        </a:rPr>
                        <a:t>HybridRoot</a:t>
                      </a:r>
                      <a:r>
                        <a:rPr lang="tr-TR" sz="1300">
                          <a:solidFill>
                            <a:srgbClr val="333333"/>
                          </a:solidFill>
                          <a:highlight>
                            <a:srgbClr val="FFFFFF"/>
                          </a:highlight>
                          <a:latin typeface="Consolas"/>
                          <a:ea typeface="Consolas"/>
                          <a:cs typeface="Consolas"/>
                          <a:sym typeface="Consolas"/>
                        </a:rPr>
                        <a:t>=</a:t>
                      </a:r>
                      <a:r>
                        <a:rPr lang="tr-TR" sz="1300">
                          <a:solidFill>
                            <a:srgbClr val="DF5000"/>
                          </a:solidFill>
                          <a:highlight>
                            <a:srgbClr val="FFFFFF"/>
                          </a:highlight>
                          <a:latin typeface="Consolas"/>
                          <a:ea typeface="Consolas"/>
                          <a:cs typeface="Consolas"/>
                          <a:sym typeface="Consolas"/>
                        </a:rPr>
                        <a:t>"wwwroot"</a:t>
                      </a:r>
                      <a:br>
                        <a:rPr lang="tr-TR" sz="1300">
                          <a:solidFill>
                            <a:srgbClr val="333333"/>
                          </a:solidFill>
                          <a:highlight>
                            <a:srgbClr val="FFFFFF"/>
                          </a:highlight>
                          <a:latin typeface="Consolas"/>
                          <a:ea typeface="Consolas"/>
                          <a:cs typeface="Consolas"/>
                          <a:sym typeface="Consolas"/>
                        </a:rPr>
                      </a:br>
                      <a:r>
                        <a:rPr lang="tr-TR" sz="1300">
                          <a:solidFill>
                            <a:srgbClr val="333333"/>
                          </a:solidFill>
                          <a:highlight>
                            <a:srgbClr val="FFFFFF"/>
                          </a:highlight>
                          <a:latin typeface="Consolas"/>
                          <a:ea typeface="Consolas"/>
                          <a:cs typeface="Consolas"/>
                          <a:sym typeface="Consolas"/>
                        </a:rPr>
                        <a:t>    </a:t>
                      </a:r>
                      <a:r>
                        <a:rPr lang="tr-TR" sz="1300">
                          <a:solidFill>
                            <a:srgbClr val="795DA3"/>
                          </a:solidFill>
                          <a:highlight>
                            <a:srgbClr val="FFFFFF"/>
                          </a:highlight>
                          <a:latin typeface="Consolas"/>
                          <a:ea typeface="Consolas"/>
                          <a:cs typeface="Consolas"/>
                          <a:sym typeface="Consolas"/>
                        </a:rPr>
                        <a:t>RawMessageReceived</a:t>
                      </a:r>
                      <a:r>
                        <a:rPr lang="tr-TR" sz="1300">
                          <a:solidFill>
                            <a:srgbClr val="333333"/>
                          </a:solidFill>
                          <a:highlight>
                            <a:srgbClr val="FFFFFF"/>
                          </a:highlight>
                          <a:latin typeface="Consolas"/>
                          <a:ea typeface="Consolas"/>
                          <a:cs typeface="Consolas"/>
                          <a:sym typeface="Consolas"/>
                        </a:rPr>
                        <a:t>=</a:t>
                      </a:r>
                      <a:r>
                        <a:rPr lang="tr-TR" sz="1300">
                          <a:solidFill>
                            <a:srgbClr val="DF5000"/>
                          </a:solidFill>
                          <a:highlight>
                            <a:srgbClr val="FFFFFF"/>
                          </a:highlight>
                          <a:latin typeface="Consolas"/>
                          <a:ea typeface="Consolas"/>
                          <a:cs typeface="Consolas"/>
                          <a:sym typeface="Consolas"/>
                        </a:rPr>
                        <a:t>"OnRawMessageReceived"</a:t>
                      </a:r>
                      <a:r>
                        <a:rPr lang="tr-TR" sz="1300">
                          <a:solidFill>
                            <a:srgbClr val="333333"/>
                          </a:solidFill>
                          <a:highlight>
                            <a:srgbClr val="FFFFFF"/>
                          </a:highlight>
                          <a:latin typeface="Consolas"/>
                          <a:ea typeface="Consolas"/>
                          <a:cs typeface="Consolas"/>
                          <a:sym typeface="Consolas"/>
                        </a:rPr>
                        <a:t> /&gt;</a:t>
                      </a:r>
                      <a:br>
                        <a:rPr lang="tr-TR" sz="1100">
                          <a:solidFill>
                            <a:srgbClr val="333333"/>
                          </a:solidFill>
                          <a:highlight>
                            <a:srgbClr val="FFFFFF"/>
                          </a:highlight>
                          <a:latin typeface="Consolas"/>
                          <a:ea typeface="Consolas"/>
                          <a:cs typeface="Consolas"/>
                          <a:sym typeface="Consolas"/>
                        </a:rPr>
                      </a:br>
                      <a:endParaRPr sz="1100"/>
                    </a:p>
                  </a:txBody>
                  <a:tcPr marT="63500" marB="63500" marR="63500" marL="63500">
                    <a:solidFill>
                      <a:srgbClr val="FFFFFF"/>
                    </a:solidFill>
                  </a:tcPr>
                </a:tc>
              </a:tr>
            </a:tbl>
          </a:graphicData>
        </a:graphic>
      </p:graphicFrame>
      <p:graphicFrame>
        <p:nvGraphicFramePr>
          <p:cNvPr id="119" name="Google Shape;119;g315ea98a953_0_6"/>
          <p:cNvGraphicFramePr/>
          <p:nvPr/>
        </p:nvGraphicFramePr>
        <p:xfrm>
          <a:off x="989550" y="4297400"/>
          <a:ext cx="3000000" cy="3000000"/>
        </p:xfrm>
        <a:graphic>
          <a:graphicData uri="http://schemas.openxmlformats.org/drawingml/2006/table">
            <a:tbl>
              <a:tblPr>
                <a:noFill/>
                <a:tableStyleId>{209268D7-1753-489C-BEEF-827744C99BB2}</a:tableStyleId>
              </a:tblPr>
              <a:tblGrid>
                <a:gridCol w="6856250"/>
              </a:tblGrid>
              <a:tr h="12700">
                <a:tc>
                  <a:txBody>
                    <a:bodyPr/>
                    <a:lstStyle/>
                    <a:p>
                      <a:pPr indent="0" lvl="0" marL="0" rtl="0" algn="l">
                        <a:lnSpc>
                          <a:spcPct val="115000"/>
                        </a:lnSpc>
                        <a:spcBef>
                          <a:spcPts val="0"/>
                        </a:spcBef>
                        <a:spcAft>
                          <a:spcPts val="0"/>
                        </a:spcAft>
                        <a:buNone/>
                      </a:pPr>
                      <a:r>
                        <a:rPr lang="tr-TR" sz="1100">
                          <a:solidFill>
                            <a:srgbClr val="A71D5D"/>
                          </a:solidFill>
                          <a:highlight>
                            <a:srgbClr val="FFFFFF"/>
                          </a:highlight>
                          <a:latin typeface="Consolas"/>
                          <a:ea typeface="Consolas"/>
                          <a:cs typeface="Consolas"/>
                          <a:sym typeface="Consolas"/>
                        </a:rPr>
                        <a:t>var</a:t>
                      </a:r>
                      <a:r>
                        <a:rPr lang="tr-TR" sz="1100">
                          <a:solidFill>
                            <a:srgbClr val="333333"/>
                          </a:solidFill>
                          <a:highlight>
                            <a:srgbClr val="FFFFFF"/>
                          </a:highlight>
                          <a:latin typeface="Consolas"/>
                          <a:ea typeface="Consolas"/>
                          <a:cs typeface="Consolas"/>
                          <a:sym typeface="Consolas"/>
                        </a:rPr>
                        <a:t> sum = </a:t>
                      </a:r>
                      <a:r>
                        <a:rPr lang="tr-TR" sz="1100">
                          <a:solidFill>
                            <a:srgbClr val="A71D5D"/>
                          </a:solidFill>
                          <a:highlight>
                            <a:srgbClr val="FFFFFF"/>
                          </a:highlight>
                          <a:latin typeface="Consolas"/>
                          <a:ea typeface="Consolas"/>
                          <a:cs typeface="Consolas"/>
                          <a:sym typeface="Consolas"/>
                        </a:rPr>
                        <a:t>await</a:t>
                      </a:r>
                      <a:r>
                        <a:rPr lang="tr-TR" sz="1100">
                          <a:solidFill>
                            <a:srgbClr val="333333"/>
                          </a:solidFill>
                          <a:highlight>
                            <a:srgbClr val="FFFFFF"/>
                          </a:highlight>
                          <a:latin typeface="Consolas"/>
                          <a:ea typeface="Consolas"/>
                          <a:cs typeface="Consolas"/>
                          <a:sym typeface="Consolas"/>
                        </a:rPr>
                        <a:t> hwv.InvokeJsMethodAsync&lt;int&gt;(</a:t>
                      </a:r>
                      <a:r>
                        <a:rPr lang="tr-TR" sz="1100">
                          <a:solidFill>
                            <a:srgbClr val="DF5000"/>
                          </a:solidFill>
                          <a:highlight>
                            <a:srgbClr val="FFFFFF"/>
                          </a:highlight>
                          <a:latin typeface="Consolas"/>
                          <a:ea typeface="Consolas"/>
                          <a:cs typeface="Consolas"/>
                          <a:sym typeface="Consolas"/>
                        </a:rPr>
                        <a:t>"JsAddNumbers"</a:t>
                      </a:r>
                      <a:r>
                        <a:rPr lang="tr-TR" sz="1100">
                          <a:solidFill>
                            <a:srgbClr val="333333"/>
                          </a:solidFill>
                          <a:highlight>
                            <a:srgbClr val="FFFFFF"/>
                          </a:highlight>
                          <a:latin typeface="Consolas"/>
                          <a:ea typeface="Consolas"/>
                          <a:cs typeface="Consolas"/>
                          <a:sym typeface="Consolas"/>
                        </a:rPr>
                        <a:t>, 123, 456);</a:t>
                      </a:r>
                      <a:endParaRPr sz="1100"/>
                    </a:p>
                  </a:txBody>
                  <a:tcPr marT="63500" marB="63500" marR="63500" marL="63500">
                    <a:solidFill>
                      <a:srgbClr val="FFFFFF"/>
                    </a:solidFill>
                  </a:tcPr>
                </a:tc>
              </a:tr>
            </a:tbl>
          </a:graphicData>
        </a:graphic>
      </p:graphicFrame>
      <p:graphicFrame>
        <p:nvGraphicFramePr>
          <p:cNvPr id="120" name="Google Shape;120;g315ea98a953_0_6"/>
          <p:cNvGraphicFramePr/>
          <p:nvPr/>
        </p:nvGraphicFramePr>
        <p:xfrm>
          <a:off x="989550" y="5519050"/>
          <a:ext cx="3000000" cy="3000000"/>
        </p:xfrm>
        <a:graphic>
          <a:graphicData uri="http://schemas.openxmlformats.org/drawingml/2006/table">
            <a:tbl>
              <a:tblPr>
                <a:noFill/>
                <a:tableStyleId>{209268D7-1753-489C-BEEF-827744C99BB2}</a:tableStyleId>
              </a:tblPr>
              <a:tblGrid>
                <a:gridCol w="9837525"/>
              </a:tblGrid>
              <a:tr h="12700">
                <a:tc>
                  <a:txBody>
                    <a:bodyPr/>
                    <a:lstStyle/>
                    <a:p>
                      <a:pPr indent="0" lvl="0" marL="0" rtl="0" algn="l">
                        <a:lnSpc>
                          <a:spcPct val="115000"/>
                        </a:lnSpc>
                        <a:spcBef>
                          <a:spcPts val="0"/>
                        </a:spcBef>
                        <a:spcAft>
                          <a:spcPts val="0"/>
                        </a:spcAft>
                        <a:buNone/>
                      </a:pPr>
                      <a:r>
                        <a:rPr lang="tr-TR" sz="1100">
                          <a:solidFill>
                            <a:srgbClr val="A71D5D"/>
                          </a:solidFill>
                          <a:highlight>
                            <a:srgbClr val="FFFFFF"/>
                          </a:highlight>
                          <a:latin typeface="Consolas"/>
                          <a:ea typeface="Consolas"/>
                          <a:cs typeface="Consolas"/>
                          <a:sym typeface="Consolas"/>
                        </a:rPr>
                        <a:t>const</a:t>
                      </a:r>
                      <a:r>
                        <a:rPr lang="tr-TR" sz="1100">
                          <a:solidFill>
                            <a:srgbClr val="333333"/>
                          </a:solidFill>
                          <a:highlight>
                            <a:srgbClr val="FFFFFF"/>
                          </a:highlight>
                          <a:latin typeface="Consolas"/>
                          <a:ea typeface="Consolas"/>
                          <a:cs typeface="Consolas"/>
                          <a:sym typeface="Consolas"/>
                        </a:rPr>
                        <a:t> returnValue = </a:t>
                      </a:r>
                      <a:r>
                        <a:rPr lang="tr-TR" sz="1100">
                          <a:solidFill>
                            <a:srgbClr val="A71D5D"/>
                          </a:solidFill>
                          <a:highlight>
                            <a:srgbClr val="FFFFFF"/>
                          </a:highlight>
                          <a:latin typeface="Consolas"/>
                          <a:ea typeface="Consolas"/>
                          <a:cs typeface="Consolas"/>
                          <a:sym typeface="Consolas"/>
                        </a:rPr>
                        <a:t>await</a:t>
                      </a:r>
                      <a:r>
                        <a:rPr lang="tr-TR" sz="1100">
                          <a:solidFill>
                            <a:srgbClr val="333333"/>
                          </a:solidFill>
                          <a:highlight>
                            <a:srgbClr val="FFFFFF"/>
                          </a:highlight>
                          <a:latin typeface="Consolas"/>
                          <a:ea typeface="Consolas"/>
                          <a:cs typeface="Consolas"/>
                          <a:sym typeface="Consolas"/>
                        </a:rPr>
                        <a:t> window.HybridWebView.InvokeDotNet(</a:t>
                      </a:r>
                      <a:r>
                        <a:rPr lang="tr-TR" sz="1100">
                          <a:solidFill>
                            <a:srgbClr val="DF5000"/>
                          </a:solidFill>
                          <a:highlight>
                            <a:srgbClr val="FFFFFF"/>
                          </a:highlight>
                          <a:latin typeface="Consolas"/>
                          <a:ea typeface="Consolas"/>
                          <a:cs typeface="Consolas"/>
                          <a:sym typeface="Consolas"/>
                        </a:rPr>
                        <a:t>'DoSyncWorkParamsReturn'</a:t>
                      </a:r>
                      <a:r>
                        <a:rPr lang="tr-TR" sz="1100">
                          <a:solidFill>
                            <a:srgbClr val="333333"/>
                          </a:solidFill>
                          <a:highlight>
                            <a:srgbClr val="FFFFFF"/>
                          </a:highlight>
                          <a:latin typeface="Consolas"/>
                          <a:ea typeface="Consolas"/>
                          <a:cs typeface="Consolas"/>
                          <a:sym typeface="Consolas"/>
                        </a:rPr>
                        <a:t>, [123, </a:t>
                      </a:r>
                      <a:r>
                        <a:rPr lang="tr-TR" sz="1100">
                          <a:solidFill>
                            <a:srgbClr val="DF5000"/>
                          </a:solidFill>
                          <a:highlight>
                            <a:srgbClr val="FFFFFF"/>
                          </a:highlight>
                          <a:latin typeface="Consolas"/>
                          <a:ea typeface="Consolas"/>
                          <a:cs typeface="Consolas"/>
                          <a:sym typeface="Consolas"/>
                        </a:rPr>
                        <a:t>'hello'</a:t>
                      </a:r>
                      <a:r>
                        <a:rPr lang="tr-TR" sz="1100">
                          <a:solidFill>
                            <a:srgbClr val="333333"/>
                          </a:solidFill>
                          <a:highlight>
                            <a:srgbClr val="FFFFFF"/>
                          </a:highlight>
                          <a:latin typeface="Consolas"/>
                          <a:ea typeface="Consolas"/>
                          <a:cs typeface="Consolas"/>
                          <a:sym typeface="Consolas"/>
                        </a:rPr>
                        <a:t>]);</a:t>
                      </a:r>
                      <a:endParaRPr sz="1100"/>
                    </a:p>
                  </a:txBody>
                  <a:tcPr marT="63500" marB="63500" marR="63500" marL="63500">
                    <a:solidFill>
                      <a:srgbClr val="FFFFFF"/>
                    </a:solidFill>
                  </a:tcPr>
                </a:tc>
              </a:tr>
            </a:tbl>
          </a:graphicData>
        </a:graphic>
      </p:graphicFrame>
      <p:sp>
        <p:nvSpPr>
          <p:cNvPr id="121" name="Google Shape;121;g315ea98a953_0_6"/>
          <p:cNvSpPr txBox="1"/>
          <p:nvPr/>
        </p:nvSpPr>
        <p:spPr>
          <a:xfrm>
            <a:off x="455975" y="1726175"/>
            <a:ext cx="5486700" cy="3174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5C6571"/>
              </a:buClr>
              <a:buSzPts val="1200"/>
              <a:buFont typeface="Poppins SemiBold"/>
              <a:buChar char="-"/>
            </a:pPr>
            <a:r>
              <a:rPr lang="tr-TR" sz="1200">
                <a:solidFill>
                  <a:srgbClr val="5C6571"/>
                </a:solidFill>
                <a:latin typeface="Poppins SemiBold"/>
                <a:ea typeface="Poppins SemiBold"/>
                <a:cs typeface="Poppins SemiBold"/>
                <a:sym typeface="Poppins SemiBold"/>
              </a:rPr>
              <a:t>Using HybridWebView (file -&gt; web content of the app)</a:t>
            </a:r>
            <a:endParaRPr sz="2800">
              <a:solidFill>
                <a:schemeClr val="dk1"/>
              </a:solidFill>
            </a:endParaRPr>
          </a:p>
        </p:txBody>
      </p:sp>
      <p:sp>
        <p:nvSpPr>
          <p:cNvPr id="122" name="Google Shape;122;g315ea98a953_0_6"/>
          <p:cNvSpPr txBox="1"/>
          <p:nvPr/>
        </p:nvSpPr>
        <p:spPr>
          <a:xfrm>
            <a:off x="455850" y="3914550"/>
            <a:ext cx="3842400" cy="4719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5C6571"/>
              </a:buClr>
              <a:buSzPts val="1200"/>
              <a:buFont typeface="Poppins SemiBold"/>
              <a:buChar char="-"/>
            </a:pPr>
            <a:r>
              <a:rPr lang="tr-TR" sz="1200">
                <a:solidFill>
                  <a:srgbClr val="5C6571"/>
                </a:solidFill>
                <a:latin typeface="Poppins SemiBold"/>
                <a:ea typeface="Poppins SemiBold"/>
                <a:cs typeface="Poppins SemiBold"/>
                <a:sym typeface="Poppins SemiBold"/>
              </a:rPr>
              <a:t>Invoking JS methods from C#</a:t>
            </a:r>
            <a:endParaRPr sz="2800">
              <a:solidFill>
                <a:schemeClr val="dk1"/>
              </a:solidFill>
            </a:endParaRPr>
          </a:p>
        </p:txBody>
      </p:sp>
      <p:sp>
        <p:nvSpPr>
          <p:cNvPr id="123" name="Google Shape;123;g315ea98a953_0_6"/>
          <p:cNvSpPr txBox="1"/>
          <p:nvPr/>
        </p:nvSpPr>
        <p:spPr>
          <a:xfrm>
            <a:off x="455975" y="5047000"/>
            <a:ext cx="3918900" cy="3174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5C6571"/>
              </a:buClr>
              <a:buSzPts val="1200"/>
              <a:buFont typeface="Poppins SemiBold"/>
              <a:buChar char="-"/>
            </a:pPr>
            <a:r>
              <a:rPr lang="tr-TR" sz="1200">
                <a:solidFill>
                  <a:srgbClr val="5C6571"/>
                </a:solidFill>
                <a:latin typeface="Poppins SemiBold"/>
                <a:ea typeface="Poppins SemiBold"/>
                <a:cs typeface="Poppins SemiBold"/>
                <a:sym typeface="Poppins SemiBold"/>
              </a:rPr>
              <a:t>Invoking C# methods from JavaScript</a:t>
            </a:r>
            <a:endParaRPr sz="28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7" name="Shape 127"/>
        <p:cNvGrpSpPr/>
        <p:nvPr/>
      </p:nvGrpSpPr>
      <p:grpSpPr>
        <a:xfrm>
          <a:off x="0" y="0"/>
          <a:ext cx="0" cy="0"/>
          <a:chOff x="0" y="0"/>
          <a:chExt cx="0" cy="0"/>
        </a:xfrm>
      </p:grpSpPr>
      <p:sp>
        <p:nvSpPr>
          <p:cNvPr id="128" name="Google Shape;128;g315ea98a953_0_21"/>
          <p:cNvSpPr txBox="1"/>
          <p:nvPr/>
        </p:nvSpPr>
        <p:spPr>
          <a:xfrm>
            <a:off x="455849" y="407657"/>
            <a:ext cx="11240100" cy="7089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292D33"/>
              </a:buClr>
              <a:buSzPts val="3600"/>
              <a:buFont typeface="Lexend"/>
              <a:buNone/>
            </a:pPr>
            <a:r>
              <a:rPr b="1" lang="tr-TR" sz="3600">
                <a:solidFill>
                  <a:srgbClr val="292D33"/>
                </a:solidFill>
                <a:latin typeface="Lexend"/>
                <a:ea typeface="Lexend"/>
                <a:cs typeface="Lexend"/>
                <a:sym typeface="Lexend"/>
              </a:rPr>
              <a:t>.NET MAUI - Control Enhancements</a:t>
            </a:r>
            <a:endParaRPr b="0" i="0" sz="3600" u="none" cap="none" strike="noStrike">
              <a:solidFill>
                <a:srgbClr val="292D33"/>
              </a:solidFill>
              <a:latin typeface="Lexend"/>
              <a:ea typeface="Lexend"/>
              <a:cs typeface="Lexend"/>
              <a:sym typeface="Lexend"/>
            </a:endParaRPr>
          </a:p>
        </p:txBody>
      </p:sp>
      <p:sp>
        <p:nvSpPr>
          <p:cNvPr id="129" name="Google Shape;129;g315ea98a953_0_21"/>
          <p:cNvSpPr txBox="1"/>
          <p:nvPr/>
        </p:nvSpPr>
        <p:spPr>
          <a:xfrm>
            <a:off x="455846" y="1250909"/>
            <a:ext cx="11240100" cy="4746000"/>
          </a:xfrm>
          <a:prstGeom prst="rect">
            <a:avLst/>
          </a:prstGeom>
          <a:noFill/>
          <a:ln>
            <a:noFill/>
          </a:ln>
        </p:spPr>
        <p:txBody>
          <a:bodyPr anchorCtr="0" anchor="t" bIns="45700" lIns="91425" spcFirstLastPara="1" rIns="91425" wrap="square" tIns="45700">
            <a:normAutofit/>
          </a:bodyPr>
          <a:lstStyle/>
          <a:p>
            <a:pPr indent="-304800" lvl="0" marL="457200" marR="0" rtl="0" algn="l">
              <a:lnSpc>
                <a:spcPct val="150000"/>
              </a:lnSpc>
              <a:spcBef>
                <a:spcPts val="0"/>
              </a:spcBef>
              <a:spcAft>
                <a:spcPts val="0"/>
              </a:spcAft>
              <a:buClr>
                <a:srgbClr val="5C6571"/>
              </a:buClr>
              <a:buSzPts val="1200"/>
              <a:buFont typeface="Poppins"/>
              <a:buChar char="-"/>
            </a:pPr>
            <a:r>
              <a:rPr b="1" lang="tr-TR" sz="1300">
                <a:solidFill>
                  <a:srgbClr val="DF5000"/>
                </a:solidFill>
                <a:highlight>
                  <a:schemeClr val="lt1"/>
                </a:highlight>
                <a:latin typeface="Consolas"/>
                <a:ea typeface="Consolas"/>
                <a:cs typeface="Consolas"/>
                <a:sym typeface="Consolas"/>
              </a:rPr>
              <a:t>CollectionView</a:t>
            </a:r>
            <a:r>
              <a:rPr lang="tr-TR" sz="1300">
                <a:solidFill>
                  <a:srgbClr val="DF5000"/>
                </a:solidFill>
                <a:highlight>
                  <a:schemeClr val="lt1"/>
                </a:highlight>
                <a:latin typeface="Consolas"/>
                <a:ea typeface="Consolas"/>
                <a:cs typeface="Consolas"/>
                <a:sym typeface="Consolas"/>
              </a:rPr>
              <a:t> </a:t>
            </a:r>
            <a:r>
              <a:rPr b="1" lang="tr-TR" sz="1200">
                <a:solidFill>
                  <a:srgbClr val="5C6571"/>
                </a:solidFill>
                <a:latin typeface="Poppins"/>
                <a:ea typeface="Poppins"/>
                <a:cs typeface="Poppins"/>
                <a:sym typeface="Poppins"/>
              </a:rPr>
              <a:t>and  </a:t>
            </a:r>
            <a:r>
              <a:rPr b="1" lang="tr-TR" sz="1300">
                <a:solidFill>
                  <a:srgbClr val="DF5000"/>
                </a:solidFill>
                <a:highlight>
                  <a:schemeClr val="lt1"/>
                </a:highlight>
                <a:latin typeface="Consolas"/>
                <a:ea typeface="Consolas"/>
                <a:cs typeface="Consolas"/>
                <a:sym typeface="Consolas"/>
              </a:rPr>
              <a:t>CarouselView</a:t>
            </a:r>
            <a:r>
              <a:rPr lang="tr-TR" sz="1300">
                <a:solidFill>
                  <a:srgbClr val="DF5000"/>
                </a:solidFill>
                <a:highlight>
                  <a:schemeClr val="lt1"/>
                </a:highlight>
                <a:latin typeface="Consolas"/>
                <a:ea typeface="Consolas"/>
                <a:cs typeface="Consolas"/>
                <a:sym typeface="Consolas"/>
              </a:rPr>
              <a:t> </a:t>
            </a:r>
            <a:r>
              <a:rPr b="1" lang="tr-TR" sz="1200">
                <a:solidFill>
                  <a:srgbClr val="5C6571"/>
                </a:solidFill>
                <a:latin typeface="Poppins"/>
                <a:ea typeface="Poppins"/>
                <a:cs typeface="Poppins"/>
                <a:sym typeface="Poppins"/>
              </a:rPr>
              <a:t>handlers for IOS &amp; MACCATALYST:</a:t>
            </a:r>
            <a:endParaRPr b="1" sz="1200">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b="1" sz="1200">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b="1" sz="1200">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b="1" sz="1200">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b="1" sz="1200">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b="1" sz="1200">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b="1" sz="1200">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b="1" sz="1200">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b="1" sz="1200">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b="1" sz="1200">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b="1" sz="1200">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b="1" sz="1200">
              <a:solidFill>
                <a:srgbClr val="DF5000"/>
              </a:solidFill>
              <a:latin typeface="Poppins"/>
              <a:ea typeface="Poppins"/>
              <a:cs typeface="Poppins"/>
              <a:sym typeface="Poppins"/>
            </a:endParaRPr>
          </a:p>
          <a:p>
            <a:pPr indent="0" lvl="0" marL="0" marR="0" rtl="0" algn="l">
              <a:lnSpc>
                <a:spcPct val="150000"/>
              </a:lnSpc>
              <a:spcBef>
                <a:spcPts val="0"/>
              </a:spcBef>
              <a:spcAft>
                <a:spcPts val="0"/>
              </a:spcAft>
              <a:buNone/>
            </a:pPr>
            <a:r>
              <a:t/>
            </a:r>
            <a:endParaRPr b="1" sz="1200">
              <a:solidFill>
                <a:srgbClr val="5C6571"/>
              </a:solidFill>
              <a:latin typeface="Poppins"/>
              <a:ea typeface="Poppins"/>
              <a:cs typeface="Poppins"/>
              <a:sym typeface="Poppins"/>
            </a:endParaRPr>
          </a:p>
        </p:txBody>
      </p:sp>
      <p:graphicFrame>
        <p:nvGraphicFramePr>
          <p:cNvPr id="130" name="Google Shape;130;g315ea98a953_0_21"/>
          <p:cNvGraphicFramePr/>
          <p:nvPr/>
        </p:nvGraphicFramePr>
        <p:xfrm>
          <a:off x="1016250" y="1700975"/>
          <a:ext cx="3000000" cy="3000000"/>
        </p:xfrm>
        <a:graphic>
          <a:graphicData uri="http://schemas.openxmlformats.org/drawingml/2006/table">
            <a:tbl>
              <a:tblPr>
                <a:noFill/>
                <a:tableStyleId>{209268D7-1753-489C-BEEF-827744C99BB2}</a:tableStyleId>
              </a:tblPr>
              <a:tblGrid>
                <a:gridCol w="10679700"/>
              </a:tblGrid>
              <a:tr h="12700">
                <a:tc>
                  <a:txBody>
                    <a:bodyPr/>
                    <a:lstStyle/>
                    <a:p>
                      <a:pPr indent="0" lvl="0" marL="0" rtl="0" algn="l">
                        <a:lnSpc>
                          <a:spcPct val="115000"/>
                        </a:lnSpc>
                        <a:spcBef>
                          <a:spcPts val="0"/>
                        </a:spcBef>
                        <a:spcAft>
                          <a:spcPts val="0"/>
                        </a:spcAft>
                        <a:buNone/>
                      </a:pPr>
                      <a:r>
                        <a:rPr b="1" lang="tr-TR" sz="1100">
                          <a:solidFill>
                            <a:srgbClr val="333333"/>
                          </a:solidFill>
                          <a:highlight>
                            <a:srgbClr val="FFFFFF"/>
                          </a:highlight>
                          <a:latin typeface="Consolas"/>
                          <a:ea typeface="Consolas"/>
                          <a:cs typeface="Consolas"/>
                          <a:sym typeface="Consolas"/>
                        </a:rPr>
                        <a:t>#</a:t>
                      </a:r>
                      <a:r>
                        <a:rPr b="1" lang="tr-TR" sz="1100">
                          <a:solidFill>
                            <a:srgbClr val="A71D5D"/>
                          </a:solidFill>
                          <a:highlight>
                            <a:srgbClr val="FFFFFF"/>
                          </a:highlight>
                          <a:latin typeface="Consolas"/>
                          <a:ea typeface="Consolas"/>
                          <a:cs typeface="Consolas"/>
                          <a:sym typeface="Consolas"/>
                        </a:rPr>
                        <a:t>if</a:t>
                      </a:r>
                      <a:r>
                        <a:rPr lang="tr-TR" sz="1100">
                          <a:solidFill>
                            <a:srgbClr val="333333"/>
                          </a:solidFill>
                          <a:highlight>
                            <a:srgbClr val="FFFFFF"/>
                          </a:highlight>
                          <a:latin typeface="Consolas"/>
                          <a:ea typeface="Consolas"/>
                          <a:cs typeface="Consolas"/>
                          <a:sym typeface="Consolas"/>
                        </a:rPr>
                        <a:t> IOS || MACCATALYST</a:t>
                      </a:r>
                      <a:br>
                        <a:rPr lang="tr-TR" sz="1100">
                          <a:solidFill>
                            <a:srgbClr val="333333"/>
                          </a:solidFill>
                          <a:highlight>
                            <a:srgbClr val="FFFFFF"/>
                          </a:highlight>
                          <a:latin typeface="Consolas"/>
                          <a:ea typeface="Consolas"/>
                          <a:cs typeface="Consolas"/>
                          <a:sym typeface="Consolas"/>
                        </a:rPr>
                      </a:br>
                      <a:r>
                        <a:rPr lang="tr-TR" sz="1100">
                          <a:solidFill>
                            <a:srgbClr val="333333"/>
                          </a:solidFill>
                          <a:highlight>
                            <a:srgbClr val="FFFFFF"/>
                          </a:highlight>
                          <a:latin typeface="Consolas"/>
                          <a:ea typeface="Consolas"/>
                          <a:cs typeface="Consolas"/>
                          <a:sym typeface="Consolas"/>
                        </a:rPr>
                        <a:t>builder.</a:t>
                      </a:r>
                      <a:r>
                        <a:rPr b="1" lang="tr-TR" sz="1100">
                          <a:solidFill>
                            <a:srgbClr val="333333"/>
                          </a:solidFill>
                          <a:highlight>
                            <a:srgbClr val="FFFFFF"/>
                          </a:highlight>
                          <a:latin typeface="Consolas"/>
                          <a:ea typeface="Consolas"/>
                          <a:cs typeface="Consolas"/>
                          <a:sym typeface="Consolas"/>
                        </a:rPr>
                        <a:t>ConfigureMauiHandlers</a:t>
                      </a:r>
                      <a:r>
                        <a:rPr lang="tr-TR" sz="1100">
                          <a:solidFill>
                            <a:srgbClr val="333333"/>
                          </a:solidFill>
                          <a:highlight>
                            <a:srgbClr val="FFFFFF"/>
                          </a:highlight>
                          <a:latin typeface="Consolas"/>
                          <a:ea typeface="Consolas"/>
                          <a:cs typeface="Consolas"/>
                          <a:sym typeface="Consolas"/>
                        </a:rPr>
                        <a:t>(handlers =&gt;</a:t>
                      </a:r>
                      <a:br>
                        <a:rPr lang="tr-TR" sz="1100">
                          <a:solidFill>
                            <a:srgbClr val="333333"/>
                          </a:solidFill>
                          <a:highlight>
                            <a:srgbClr val="FFFFFF"/>
                          </a:highlight>
                          <a:latin typeface="Consolas"/>
                          <a:ea typeface="Consolas"/>
                          <a:cs typeface="Consolas"/>
                          <a:sym typeface="Consolas"/>
                        </a:rPr>
                      </a:br>
                      <a:r>
                        <a:rPr lang="tr-TR" sz="1100">
                          <a:solidFill>
                            <a:srgbClr val="333333"/>
                          </a:solidFill>
                          <a:highlight>
                            <a:srgbClr val="FFFFFF"/>
                          </a:highlight>
                          <a:latin typeface="Consolas"/>
                          <a:ea typeface="Consolas"/>
                          <a:cs typeface="Consolas"/>
                          <a:sym typeface="Consolas"/>
                        </a:rPr>
                        <a:t>{</a:t>
                      </a:r>
                      <a:br>
                        <a:rPr lang="tr-TR" sz="1100">
                          <a:solidFill>
                            <a:srgbClr val="333333"/>
                          </a:solidFill>
                          <a:highlight>
                            <a:srgbClr val="FFFFFF"/>
                          </a:highlight>
                          <a:latin typeface="Consolas"/>
                          <a:ea typeface="Consolas"/>
                          <a:cs typeface="Consolas"/>
                          <a:sym typeface="Consolas"/>
                        </a:rPr>
                      </a:br>
                      <a:r>
                        <a:rPr lang="tr-TR" sz="1100">
                          <a:solidFill>
                            <a:srgbClr val="333333"/>
                          </a:solidFill>
                          <a:highlight>
                            <a:srgbClr val="FFFFFF"/>
                          </a:highlight>
                          <a:latin typeface="Consolas"/>
                          <a:ea typeface="Consolas"/>
                          <a:cs typeface="Consolas"/>
                          <a:sym typeface="Consolas"/>
                        </a:rPr>
                        <a:t>    handlers.</a:t>
                      </a:r>
                      <a:r>
                        <a:rPr b="1" lang="tr-TR" sz="1100">
                          <a:solidFill>
                            <a:srgbClr val="333333"/>
                          </a:solidFill>
                          <a:highlight>
                            <a:srgbClr val="FFFFFF"/>
                          </a:highlight>
                          <a:latin typeface="Consolas"/>
                          <a:ea typeface="Consolas"/>
                          <a:cs typeface="Consolas"/>
                          <a:sym typeface="Consolas"/>
                        </a:rPr>
                        <a:t>AddHandler</a:t>
                      </a:r>
                      <a:r>
                        <a:rPr lang="tr-TR" sz="1100">
                          <a:solidFill>
                            <a:srgbClr val="333333"/>
                          </a:solidFill>
                          <a:highlight>
                            <a:srgbClr val="FFFFFF"/>
                          </a:highlight>
                          <a:latin typeface="Consolas"/>
                          <a:ea typeface="Consolas"/>
                          <a:cs typeface="Consolas"/>
                          <a:sym typeface="Consolas"/>
                        </a:rPr>
                        <a:t>&lt;Microsoft.Maui.Controls.</a:t>
                      </a:r>
                      <a:r>
                        <a:rPr b="1" lang="tr-TR" sz="1100">
                          <a:solidFill>
                            <a:srgbClr val="DF5000"/>
                          </a:solidFill>
                          <a:highlight>
                            <a:srgbClr val="FFFFFF"/>
                          </a:highlight>
                          <a:latin typeface="Consolas"/>
                          <a:ea typeface="Consolas"/>
                          <a:cs typeface="Consolas"/>
                          <a:sym typeface="Consolas"/>
                        </a:rPr>
                        <a:t>CollectionView</a:t>
                      </a:r>
                      <a:r>
                        <a:rPr lang="tr-TR" sz="1100">
                          <a:solidFill>
                            <a:srgbClr val="333333"/>
                          </a:solidFill>
                          <a:highlight>
                            <a:srgbClr val="FFFFFF"/>
                          </a:highlight>
                          <a:latin typeface="Consolas"/>
                          <a:ea typeface="Consolas"/>
                          <a:cs typeface="Consolas"/>
                          <a:sym typeface="Consolas"/>
                        </a:rPr>
                        <a:t>, Microsoft.Maui.Controls.Handlers.Items2.</a:t>
                      </a:r>
                      <a:r>
                        <a:rPr b="1" lang="tr-TR" sz="1100">
                          <a:solidFill>
                            <a:srgbClr val="DF5000"/>
                          </a:solidFill>
                          <a:highlight>
                            <a:srgbClr val="FFFFFF"/>
                          </a:highlight>
                          <a:latin typeface="Consolas"/>
                          <a:ea typeface="Consolas"/>
                          <a:cs typeface="Consolas"/>
                          <a:sym typeface="Consolas"/>
                        </a:rPr>
                        <a:t>CollectionViewHandler2</a:t>
                      </a:r>
                      <a:r>
                        <a:rPr lang="tr-TR" sz="1100">
                          <a:solidFill>
                            <a:srgbClr val="333333"/>
                          </a:solidFill>
                          <a:highlight>
                            <a:srgbClr val="FFFFFF"/>
                          </a:highlight>
                          <a:latin typeface="Consolas"/>
                          <a:ea typeface="Consolas"/>
                          <a:cs typeface="Consolas"/>
                          <a:sym typeface="Consolas"/>
                        </a:rPr>
                        <a:t>&gt;();</a:t>
                      </a:r>
                      <a:br>
                        <a:rPr lang="tr-TR" sz="1100">
                          <a:solidFill>
                            <a:srgbClr val="333333"/>
                          </a:solidFill>
                          <a:highlight>
                            <a:srgbClr val="FFFFFF"/>
                          </a:highlight>
                          <a:latin typeface="Consolas"/>
                          <a:ea typeface="Consolas"/>
                          <a:cs typeface="Consolas"/>
                          <a:sym typeface="Consolas"/>
                        </a:rPr>
                      </a:br>
                      <a:r>
                        <a:rPr lang="tr-TR" sz="1100">
                          <a:solidFill>
                            <a:srgbClr val="333333"/>
                          </a:solidFill>
                          <a:highlight>
                            <a:srgbClr val="FFFFFF"/>
                          </a:highlight>
                          <a:latin typeface="Consolas"/>
                          <a:ea typeface="Consolas"/>
                          <a:cs typeface="Consolas"/>
                          <a:sym typeface="Consolas"/>
                        </a:rPr>
                        <a:t>    handlers.AddHandler&lt;Microsoft.Maui.Controls.</a:t>
                      </a:r>
                      <a:r>
                        <a:rPr b="1" lang="tr-TR" sz="1100">
                          <a:solidFill>
                            <a:srgbClr val="DF5000"/>
                          </a:solidFill>
                          <a:highlight>
                            <a:srgbClr val="FFFFFF"/>
                          </a:highlight>
                          <a:latin typeface="Consolas"/>
                          <a:ea typeface="Consolas"/>
                          <a:cs typeface="Consolas"/>
                          <a:sym typeface="Consolas"/>
                        </a:rPr>
                        <a:t>CarouselView</a:t>
                      </a:r>
                      <a:r>
                        <a:rPr lang="tr-TR" sz="1100">
                          <a:solidFill>
                            <a:srgbClr val="333333"/>
                          </a:solidFill>
                          <a:highlight>
                            <a:srgbClr val="FFFFFF"/>
                          </a:highlight>
                          <a:latin typeface="Consolas"/>
                          <a:ea typeface="Consolas"/>
                          <a:cs typeface="Consolas"/>
                          <a:sym typeface="Consolas"/>
                        </a:rPr>
                        <a:t>, Microsoft.Maui.Controls.Handlers.Items2.</a:t>
                      </a:r>
                      <a:r>
                        <a:rPr b="1" lang="tr-TR" sz="1100">
                          <a:solidFill>
                            <a:srgbClr val="DF5000"/>
                          </a:solidFill>
                          <a:highlight>
                            <a:srgbClr val="FFFFFF"/>
                          </a:highlight>
                          <a:latin typeface="Consolas"/>
                          <a:ea typeface="Consolas"/>
                          <a:cs typeface="Consolas"/>
                          <a:sym typeface="Consolas"/>
                        </a:rPr>
                        <a:t>CarouselViewHandler2</a:t>
                      </a:r>
                      <a:r>
                        <a:rPr lang="tr-TR" sz="1100">
                          <a:solidFill>
                            <a:srgbClr val="333333"/>
                          </a:solidFill>
                          <a:highlight>
                            <a:srgbClr val="FFFFFF"/>
                          </a:highlight>
                          <a:latin typeface="Consolas"/>
                          <a:ea typeface="Consolas"/>
                          <a:cs typeface="Consolas"/>
                          <a:sym typeface="Consolas"/>
                        </a:rPr>
                        <a:t>&gt;();</a:t>
                      </a:r>
                      <a:br>
                        <a:rPr lang="tr-TR" sz="1100">
                          <a:solidFill>
                            <a:srgbClr val="333333"/>
                          </a:solidFill>
                          <a:highlight>
                            <a:srgbClr val="FFFFFF"/>
                          </a:highlight>
                          <a:latin typeface="Consolas"/>
                          <a:ea typeface="Consolas"/>
                          <a:cs typeface="Consolas"/>
                          <a:sym typeface="Consolas"/>
                        </a:rPr>
                      </a:br>
                      <a:r>
                        <a:rPr lang="tr-TR" sz="1100">
                          <a:solidFill>
                            <a:srgbClr val="333333"/>
                          </a:solidFill>
                          <a:highlight>
                            <a:srgbClr val="FFFFFF"/>
                          </a:highlight>
                          <a:latin typeface="Consolas"/>
                          <a:ea typeface="Consolas"/>
                          <a:cs typeface="Consolas"/>
                          <a:sym typeface="Consolas"/>
                        </a:rPr>
                        <a:t>});</a:t>
                      </a:r>
                      <a:br>
                        <a:rPr lang="tr-TR" sz="1100">
                          <a:solidFill>
                            <a:srgbClr val="333333"/>
                          </a:solidFill>
                          <a:highlight>
                            <a:srgbClr val="FFFFFF"/>
                          </a:highlight>
                          <a:latin typeface="Consolas"/>
                          <a:ea typeface="Consolas"/>
                          <a:cs typeface="Consolas"/>
                          <a:sym typeface="Consolas"/>
                        </a:rPr>
                      </a:br>
                      <a:r>
                        <a:rPr b="1" lang="tr-TR" sz="1100">
                          <a:solidFill>
                            <a:srgbClr val="333333"/>
                          </a:solidFill>
                          <a:highlight>
                            <a:srgbClr val="FFFFFF"/>
                          </a:highlight>
                          <a:latin typeface="Consolas"/>
                          <a:ea typeface="Consolas"/>
                          <a:cs typeface="Consolas"/>
                          <a:sym typeface="Consolas"/>
                        </a:rPr>
                        <a:t>#endif</a:t>
                      </a:r>
                      <a:endParaRPr b="1" sz="1100"/>
                    </a:p>
                  </a:txBody>
                  <a:tcPr marT="63500" marB="63500" marR="63500" marL="63500">
                    <a:solidFill>
                      <a:srgbClr val="FFFFFF"/>
                    </a:solidFill>
                  </a:tcPr>
                </a:tc>
              </a:tr>
              <a:tr h="12700">
                <a:tc>
                  <a:txBody>
                    <a:bodyPr/>
                    <a:lstStyle/>
                    <a:p>
                      <a:pPr indent="0" lvl="0" marL="0" rtl="0" algn="l">
                        <a:lnSpc>
                          <a:spcPct val="115000"/>
                        </a:lnSpc>
                        <a:spcBef>
                          <a:spcPts val="0"/>
                        </a:spcBef>
                        <a:spcAft>
                          <a:spcPts val="0"/>
                        </a:spcAft>
                        <a:buNone/>
                      </a:pPr>
                      <a:r>
                        <a:t/>
                      </a:r>
                      <a:endParaRPr sz="1100">
                        <a:solidFill>
                          <a:srgbClr val="333333"/>
                        </a:solidFill>
                        <a:highlight>
                          <a:srgbClr val="FFFFFF"/>
                        </a:highlight>
                        <a:latin typeface="Consolas"/>
                        <a:ea typeface="Consolas"/>
                        <a:cs typeface="Consolas"/>
                        <a:sym typeface="Consolas"/>
                      </a:endParaRPr>
                    </a:p>
                  </a:txBody>
                  <a:tcPr marT="63500" marB="63500" marR="63500" marL="63500">
                    <a:solidFill>
                      <a:srgbClr val="FFFFFF"/>
                    </a:solidFill>
                  </a:tcPr>
                </a:tc>
              </a:tr>
            </a:tbl>
          </a:graphicData>
        </a:graphic>
      </p:graphicFrame>
      <p:sp>
        <p:nvSpPr>
          <p:cNvPr id="131" name="Google Shape;131;g315ea98a953_0_21"/>
          <p:cNvSpPr txBox="1"/>
          <p:nvPr/>
        </p:nvSpPr>
        <p:spPr>
          <a:xfrm>
            <a:off x="455850" y="3698325"/>
            <a:ext cx="9873300" cy="330900"/>
          </a:xfrm>
          <a:prstGeom prst="rect">
            <a:avLst/>
          </a:prstGeom>
          <a:noFill/>
          <a:ln>
            <a:noFill/>
          </a:ln>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rgbClr val="5C6571"/>
              </a:buClr>
              <a:buSzPts val="1200"/>
              <a:buFont typeface="Poppins"/>
              <a:buChar char="-"/>
            </a:pPr>
            <a:r>
              <a:rPr b="1" lang="tr-TR" sz="1200">
                <a:solidFill>
                  <a:srgbClr val="DF5000"/>
                </a:solidFill>
                <a:latin typeface="Poppins"/>
                <a:ea typeface="Poppins"/>
                <a:cs typeface="Poppins"/>
                <a:sym typeface="Poppins"/>
              </a:rPr>
              <a:t>Button </a:t>
            </a:r>
            <a:r>
              <a:rPr b="1" lang="tr-TR" sz="1200">
                <a:solidFill>
                  <a:srgbClr val="5C6571"/>
                </a:solidFill>
                <a:latin typeface="Poppins"/>
                <a:ea typeface="Poppins"/>
                <a:cs typeface="Poppins"/>
                <a:sym typeface="Poppins"/>
              </a:rPr>
              <a:t>controls on IOS now respects spacing, padding, border width and margins</a:t>
            </a:r>
            <a:endParaRPr sz="2800">
              <a:solidFill>
                <a:schemeClr val="dk1"/>
              </a:solidFill>
            </a:endParaRPr>
          </a:p>
        </p:txBody>
      </p:sp>
      <p:sp>
        <p:nvSpPr>
          <p:cNvPr id="132" name="Google Shape;132;g315ea98a953_0_21"/>
          <p:cNvSpPr txBox="1"/>
          <p:nvPr/>
        </p:nvSpPr>
        <p:spPr>
          <a:xfrm>
            <a:off x="455850" y="4271450"/>
            <a:ext cx="10147200" cy="521700"/>
          </a:xfrm>
          <a:prstGeom prst="rect">
            <a:avLst/>
          </a:prstGeom>
          <a:noFill/>
          <a:ln>
            <a:noFill/>
          </a:ln>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rgbClr val="5C6571"/>
              </a:buClr>
              <a:buSzPts val="1200"/>
              <a:buFont typeface="Poppins"/>
              <a:buChar char="-"/>
            </a:pPr>
            <a:r>
              <a:rPr b="1" lang="tr-TR" sz="1200">
                <a:solidFill>
                  <a:srgbClr val="DF5000"/>
                </a:solidFill>
                <a:latin typeface="Poppins"/>
                <a:ea typeface="Poppins"/>
                <a:cs typeface="Poppins"/>
                <a:sym typeface="Poppins"/>
              </a:rPr>
              <a:t>BackButtonBehavior</a:t>
            </a:r>
            <a:r>
              <a:rPr b="1" lang="tr-TR" sz="1200">
                <a:solidFill>
                  <a:srgbClr val="5C6571"/>
                </a:solidFill>
                <a:latin typeface="Poppins"/>
                <a:ea typeface="Poppins"/>
                <a:cs typeface="Poppins"/>
                <a:sym typeface="Poppins"/>
              </a:rPr>
              <a:t> binding mode changes as </a:t>
            </a:r>
            <a:r>
              <a:rPr b="1" lang="tr-TR" sz="1200">
                <a:solidFill>
                  <a:srgbClr val="DF5000"/>
                </a:solidFill>
                <a:latin typeface="Poppins"/>
                <a:ea typeface="Poppins"/>
                <a:cs typeface="Poppins"/>
                <a:sym typeface="Poppins"/>
              </a:rPr>
              <a:t>BindingMode.OneWay</a:t>
            </a:r>
            <a:r>
              <a:rPr b="1" lang="tr-TR" sz="1200">
                <a:solidFill>
                  <a:srgbClr val="5C6571"/>
                </a:solidFill>
                <a:latin typeface="Poppins"/>
                <a:ea typeface="Poppins"/>
                <a:cs typeface="Poppins"/>
                <a:sym typeface="Poppins"/>
              </a:rPr>
              <a:t> instead of </a:t>
            </a:r>
            <a:r>
              <a:rPr b="1" lang="tr-TR" sz="1200">
                <a:solidFill>
                  <a:srgbClr val="DF5000"/>
                </a:solidFill>
                <a:latin typeface="Poppins"/>
                <a:ea typeface="Poppins"/>
                <a:cs typeface="Poppins"/>
                <a:sym typeface="Poppins"/>
              </a:rPr>
              <a:t>BindingMode.OneTime</a:t>
            </a:r>
            <a:endParaRPr sz="28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6" name="Shape 136"/>
        <p:cNvGrpSpPr/>
        <p:nvPr/>
      </p:nvGrpSpPr>
      <p:grpSpPr>
        <a:xfrm>
          <a:off x="0" y="0"/>
          <a:ext cx="0" cy="0"/>
          <a:chOff x="0" y="0"/>
          <a:chExt cx="0" cy="0"/>
        </a:xfrm>
      </p:grpSpPr>
      <p:sp>
        <p:nvSpPr>
          <p:cNvPr id="137" name="Google Shape;137;g315ea98a953_0_30"/>
          <p:cNvSpPr txBox="1"/>
          <p:nvPr/>
        </p:nvSpPr>
        <p:spPr>
          <a:xfrm>
            <a:off x="455849" y="407657"/>
            <a:ext cx="11240100" cy="708900"/>
          </a:xfrm>
          <a:prstGeom prst="rect">
            <a:avLst/>
          </a:prstGeom>
          <a:noFill/>
          <a:ln>
            <a:noFill/>
          </a:ln>
        </p:spPr>
        <p:txBody>
          <a:bodyPr anchorCtr="0" anchor="t" bIns="45700" lIns="91425" spcFirstLastPara="1" rIns="91425" wrap="square" tIns="45700">
            <a:normAutofit fontScale="92500"/>
          </a:bodyPr>
          <a:lstStyle/>
          <a:p>
            <a:pPr indent="0" lvl="0" marL="0" marR="0" rtl="0" algn="l">
              <a:spcBef>
                <a:spcPts val="0"/>
              </a:spcBef>
              <a:spcAft>
                <a:spcPts val="0"/>
              </a:spcAft>
              <a:buClr>
                <a:srgbClr val="292D33"/>
              </a:buClr>
              <a:buSzPct val="100000"/>
              <a:buFont typeface="Lexend"/>
              <a:buNone/>
            </a:pPr>
            <a:r>
              <a:rPr b="1" lang="tr-TR" sz="3600">
                <a:solidFill>
                  <a:srgbClr val="292D33"/>
                </a:solidFill>
                <a:latin typeface="Lexend"/>
                <a:ea typeface="Lexend"/>
                <a:cs typeface="Lexend"/>
                <a:sym typeface="Lexend"/>
              </a:rPr>
              <a:t>.NET MAUI - Compiled Bindings in XAML &amp; Code</a:t>
            </a:r>
            <a:endParaRPr b="0" i="0" sz="3600" u="none" cap="none" strike="noStrike">
              <a:solidFill>
                <a:srgbClr val="292D33"/>
              </a:solidFill>
              <a:latin typeface="Lexend"/>
              <a:ea typeface="Lexend"/>
              <a:cs typeface="Lexend"/>
              <a:sym typeface="Lexend"/>
            </a:endParaRPr>
          </a:p>
        </p:txBody>
      </p:sp>
      <p:sp>
        <p:nvSpPr>
          <p:cNvPr id="138" name="Google Shape;138;g315ea98a953_0_30"/>
          <p:cNvSpPr txBox="1"/>
          <p:nvPr/>
        </p:nvSpPr>
        <p:spPr>
          <a:xfrm>
            <a:off x="6247625" y="1708100"/>
            <a:ext cx="5189700" cy="3201000"/>
          </a:xfrm>
          <a:prstGeom prst="rect">
            <a:avLst/>
          </a:prstGeom>
          <a:noFill/>
          <a:ln>
            <a:noFill/>
          </a:ln>
        </p:spPr>
        <p:txBody>
          <a:bodyPr anchorCtr="0" anchor="t" bIns="45700" lIns="91425" spcFirstLastPara="1" rIns="91425" wrap="square" tIns="45700">
            <a:normAutofit/>
          </a:bodyPr>
          <a:lstStyle/>
          <a:p>
            <a:pPr indent="0" lvl="0" marL="0" marR="0" rtl="0" algn="ctr">
              <a:lnSpc>
                <a:spcPct val="150000"/>
              </a:lnSpc>
              <a:spcBef>
                <a:spcPts val="0"/>
              </a:spcBef>
              <a:spcAft>
                <a:spcPts val="0"/>
              </a:spcAft>
              <a:buNone/>
            </a:pPr>
            <a:r>
              <a:rPr lang="tr-TR" sz="3000">
                <a:solidFill>
                  <a:srgbClr val="5C6571"/>
                </a:solidFill>
                <a:latin typeface="Poppins"/>
                <a:ea typeface="Poppins"/>
                <a:cs typeface="Poppins"/>
                <a:sym typeface="Poppins"/>
              </a:rPr>
              <a:t>Code</a:t>
            </a:r>
            <a:endParaRPr b="0" i="0" sz="3000" u="none" cap="none" strike="noStrike">
              <a:solidFill>
                <a:srgbClr val="5C6571"/>
              </a:solidFill>
              <a:latin typeface="Poppins SemiBold"/>
              <a:ea typeface="Poppins SemiBold"/>
              <a:cs typeface="Poppins SemiBold"/>
              <a:sym typeface="Poppins SemiBold"/>
            </a:endParaRPr>
          </a:p>
        </p:txBody>
      </p:sp>
      <p:sp>
        <p:nvSpPr>
          <p:cNvPr id="139" name="Google Shape;139;g315ea98a953_0_30"/>
          <p:cNvSpPr txBox="1"/>
          <p:nvPr/>
        </p:nvSpPr>
        <p:spPr>
          <a:xfrm>
            <a:off x="455848" y="1708100"/>
            <a:ext cx="5189700" cy="4746000"/>
          </a:xfrm>
          <a:prstGeom prst="rect">
            <a:avLst/>
          </a:prstGeom>
          <a:noFill/>
          <a:ln>
            <a:noFill/>
          </a:ln>
        </p:spPr>
        <p:txBody>
          <a:bodyPr anchorCtr="0" anchor="t" bIns="45700" lIns="91425" spcFirstLastPara="1" rIns="91425" wrap="square" tIns="45700">
            <a:normAutofit/>
          </a:bodyPr>
          <a:lstStyle/>
          <a:p>
            <a:pPr indent="0" lvl="0" marL="0" marR="0" rtl="0" algn="ctr">
              <a:lnSpc>
                <a:spcPct val="150000"/>
              </a:lnSpc>
              <a:spcBef>
                <a:spcPts val="0"/>
              </a:spcBef>
              <a:spcAft>
                <a:spcPts val="0"/>
              </a:spcAft>
              <a:buNone/>
            </a:pPr>
            <a:r>
              <a:rPr lang="tr-TR" sz="3000">
                <a:solidFill>
                  <a:srgbClr val="5C6571"/>
                </a:solidFill>
                <a:latin typeface="Poppins"/>
                <a:ea typeface="Poppins"/>
                <a:cs typeface="Poppins"/>
                <a:sym typeface="Poppins"/>
              </a:rPr>
              <a:t>XAML</a:t>
            </a:r>
            <a:endParaRPr b="0" i="0" sz="3000" u="none" cap="none" strike="noStrike">
              <a:solidFill>
                <a:srgbClr val="5C6571"/>
              </a:solidFill>
              <a:latin typeface="Poppins SemiBold"/>
              <a:ea typeface="Poppins SemiBold"/>
              <a:cs typeface="Poppins SemiBold"/>
              <a:sym typeface="Poppins SemiBold"/>
            </a:endParaRPr>
          </a:p>
        </p:txBody>
      </p:sp>
      <p:cxnSp>
        <p:nvCxnSpPr>
          <p:cNvPr id="140" name="Google Shape;140;g315ea98a953_0_30"/>
          <p:cNvCxnSpPr/>
          <p:nvPr/>
        </p:nvCxnSpPr>
        <p:spPr>
          <a:xfrm>
            <a:off x="6081950" y="1805975"/>
            <a:ext cx="0" cy="4690500"/>
          </a:xfrm>
          <a:prstGeom prst="straightConnector1">
            <a:avLst/>
          </a:prstGeom>
          <a:noFill/>
          <a:ln cap="flat" cmpd="sng" w="9525">
            <a:solidFill>
              <a:schemeClr val="dk2"/>
            </a:solidFill>
            <a:prstDash val="solid"/>
            <a:round/>
            <a:headEnd len="med" w="med" type="none"/>
            <a:tailEnd len="med" w="med" type="none"/>
          </a:ln>
        </p:spPr>
      </p:cxnSp>
      <p:graphicFrame>
        <p:nvGraphicFramePr>
          <p:cNvPr id="141" name="Google Shape;141;g315ea98a953_0_30"/>
          <p:cNvGraphicFramePr/>
          <p:nvPr/>
        </p:nvGraphicFramePr>
        <p:xfrm>
          <a:off x="6841825" y="2547950"/>
          <a:ext cx="3000000" cy="3000000"/>
        </p:xfrm>
        <a:graphic>
          <a:graphicData uri="http://schemas.openxmlformats.org/drawingml/2006/table">
            <a:tbl>
              <a:tblPr>
                <a:noFill/>
                <a:tableStyleId>{209268D7-1753-489C-BEEF-827744C99BB2}</a:tableStyleId>
              </a:tblPr>
              <a:tblGrid>
                <a:gridCol w="4190975"/>
              </a:tblGrid>
              <a:tr h="12700">
                <a:tc>
                  <a:txBody>
                    <a:bodyPr/>
                    <a:lstStyle/>
                    <a:p>
                      <a:pPr indent="0" lvl="0" marL="0" rtl="0" algn="l">
                        <a:lnSpc>
                          <a:spcPct val="115000"/>
                        </a:lnSpc>
                        <a:spcBef>
                          <a:spcPts val="0"/>
                        </a:spcBef>
                        <a:spcAft>
                          <a:spcPts val="0"/>
                        </a:spcAft>
                        <a:buNone/>
                      </a:pPr>
                      <a:r>
                        <a:rPr lang="tr-TR" sz="1100">
                          <a:solidFill>
                            <a:srgbClr val="969896"/>
                          </a:solidFill>
                          <a:highlight>
                            <a:srgbClr val="FFFFFF"/>
                          </a:highlight>
                          <a:latin typeface="Consolas"/>
                          <a:ea typeface="Consolas"/>
                          <a:cs typeface="Consolas"/>
                          <a:sym typeface="Consolas"/>
                        </a:rPr>
                        <a:t>// in .NET 8</a:t>
                      </a:r>
                      <a:br>
                        <a:rPr lang="tr-TR" sz="1100">
                          <a:solidFill>
                            <a:srgbClr val="333333"/>
                          </a:solidFill>
                          <a:highlight>
                            <a:srgbClr val="FFFFFF"/>
                          </a:highlight>
                          <a:latin typeface="Consolas"/>
                          <a:ea typeface="Consolas"/>
                          <a:cs typeface="Consolas"/>
                          <a:sym typeface="Consolas"/>
                        </a:rPr>
                      </a:br>
                      <a:r>
                        <a:rPr lang="tr-TR" sz="1100">
                          <a:solidFill>
                            <a:srgbClr val="333333"/>
                          </a:solidFill>
                          <a:highlight>
                            <a:srgbClr val="FFFFFF"/>
                          </a:highlight>
                          <a:latin typeface="Consolas"/>
                          <a:ea typeface="Consolas"/>
                          <a:cs typeface="Consolas"/>
                          <a:sym typeface="Consolas"/>
                        </a:rPr>
                        <a:t>MyLabelName.</a:t>
                      </a:r>
                      <a:r>
                        <a:rPr b="1" lang="tr-TR" sz="1100">
                          <a:solidFill>
                            <a:srgbClr val="333333"/>
                          </a:solidFill>
                          <a:highlight>
                            <a:srgbClr val="FFFFFF"/>
                          </a:highlight>
                          <a:latin typeface="Consolas"/>
                          <a:ea typeface="Consolas"/>
                          <a:cs typeface="Consolas"/>
                          <a:sym typeface="Consolas"/>
                        </a:rPr>
                        <a:t>SetBinding</a:t>
                      </a:r>
                      <a:r>
                        <a:rPr lang="tr-TR" sz="1100">
                          <a:solidFill>
                            <a:srgbClr val="333333"/>
                          </a:solidFill>
                          <a:highlight>
                            <a:srgbClr val="FFFFFF"/>
                          </a:highlight>
                          <a:latin typeface="Consolas"/>
                          <a:ea typeface="Consolas"/>
                          <a:cs typeface="Consolas"/>
                          <a:sym typeface="Consolas"/>
                        </a:rPr>
                        <a:t>(</a:t>
                      </a:r>
                      <a:r>
                        <a:rPr b="1" lang="tr-TR" sz="1100">
                          <a:solidFill>
                            <a:srgbClr val="333333"/>
                          </a:solidFill>
                          <a:highlight>
                            <a:srgbClr val="FFFFFF"/>
                          </a:highlight>
                          <a:latin typeface="Consolas"/>
                          <a:ea typeface="Consolas"/>
                          <a:cs typeface="Consolas"/>
                          <a:sym typeface="Consolas"/>
                        </a:rPr>
                        <a:t>Label</a:t>
                      </a:r>
                      <a:r>
                        <a:rPr lang="tr-TR" sz="1100">
                          <a:solidFill>
                            <a:srgbClr val="333333"/>
                          </a:solidFill>
                          <a:highlight>
                            <a:srgbClr val="FFFFFF"/>
                          </a:highlight>
                          <a:latin typeface="Consolas"/>
                          <a:ea typeface="Consolas"/>
                          <a:cs typeface="Consolas"/>
                          <a:sym typeface="Consolas"/>
                        </a:rPr>
                        <a:t>.TextProperty, </a:t>
                      </a:r>
                      <a:r>
                        <a:rPr lang="tr-TR" sz="1100">
                          <a:solidFill>
                            <a:srgbClr val="DF5000"/>
                          </a:solidFill>
                          <a:highlight>
                            <a:srgbClr val="FFFFFF"/>
                          </a:highlight>
                          <a:latin typeface="Consolas"/>
                          <a:ea typeface="Consolas"/>
                          <a:cs typeface="Consolas"/>
                          <a:sym typeface="Consolas"/>
                        </a:rPr>
                        <a:t>"Text"</a:t>
                      </a:r>
                      <a:r>
                        <a:rPr lang="tr-TR" sz="1100">
                          <a:solidFill>
                            <a:srgbClr val="333333"/>
                          </a:solidFill>
                          <a:highlight>
                            <a:srgbClr val="FFFFFF"/>
                          </a:highlight>
                          <a:latin typeface="Consolas"/>
                          <a:ea typeface="Consolas"/>
                          <a:cs typeface="Consolas"/>
                          <a:sym typeface="Consolas"/>
                        </a:rPr>
                        <a:t>);</a:t>
                      </a:r>
                      <a:endParaRPr sz="1100"/>
                    </a:p>
                  </a:txBody>
                  <a:tcPr marT="63500" marB="63500" marR="63500" marL="63500">
                    <a:solidFill>
                      <a:srgbClr val="FFFFFF"/>
                    </a:solidFill>
                  </a:tcPr>
                </a:tc>
              </a:tr>
            </a:tbl>
          </a:graphicData>
        </a:graphic>
      </p:graphicFrame>
      <p:graphicFrame>
        <p:nvGraphicFramePr>
          <p:cNvPr id="142" name="Google Shape;142;g315ea98a953_0_30"/>
          <p:cNvGraphicFramePr/>
          <p:nvPr/>
        </p:nvGraphicFramePr>
        <p:xfrm>
          <a:off x="6841825" y="3580350"/>
          <a:ext cx="3000000" cy="3000000"/>
        </p:xfrm>
        <a:graphic>
          <a:graphicData uri="http://schemas.openxmlformats.org/drawingml/2006/table">
            <a:tbl>
              <a:tblPr>
                <a:noFill/>
                <a:tableStyleId>{209268D7-1753-489C-BEEF-827744C99BB2}</a:tableStyleId>
              </a:tblPr>
              <a:tblGrid>
                <a:gridCol w="4349000"/>
              </a:tblGrid>
              <a:tr h="12700">
                <a:tc>
                  <a:txBody>
                    <a:bodyPr/>
                    <a:lstStyle/>
                    <a:p>
                      <a:pPr indent="0" lvl="0" marL="0" rtl="0" algn="l">
                        <a:lnSpc>
                          <a:spcPct val="115000"/>
                        </a:lnSpc>
                        <a:spcBef>
                          <a:spcPts val="0"/>
                        </a:spcBef>
                        <a:spcAft>
                          <a:spcPts val="0"/>
                        </a:spcAft>
                        <a:buNone/>
                      </a:pPr>
                      <a:r>
                        <a:rPr lang="tr-TR" sz="1100">
                          <a:solidFill>
                            <a:srgbClr val="969896"/>
                          </a:solidFill>
                          <a:highlight>
                            <a:srgbClr val="FFFFFF"/>
                          </a:highlight>
                          <a:latin typeface="Consolas"/>
                          <a:ea typeface="Consolas"/>
                          <a:cs typeface="Consolas"/>
                          <a:sym typeface="Consolas"/>
                        </a:rPr>
                        <a:t>// in .NET 9</a:t>
                      </a:r>
                      <a:br>
                        <a:rPr lang="tr-TR" sz="1100">
                          <a:solidFill>
                            <a:srgbClr val="333333"/>
                          </a:solidFill>
                          <a:highlight>
                            <a:srgbClr val="FFFFFF"/>
                          </a:highlight>
                          <a:latin typeface="Consolas"/>
                          <a:ea typeface="Consolas"/>
                          <a:cs typeface="Consolas"/>
                          <a:sym typeface="Consolas"/>
                        </a:rPr>
                      </a:br>
                      <a:r>
                        <a:rPr lang="tr-TR" sz="1100">
                          <a:solidFill>
                            <a:srgbClr val="333333"/>
                          </a:solidFill>
                          <a:highlight>
                            <a:srgbClr val="FFFFFF"/>
                          </a:highlight>
                          <a:latin typeface="Consolas"/>
                          <a:ea typeface="Consolas"/>
                          <a:cs typeface="Consolas"/>
                          <a:sym typeface="Consolas"/>
                        </a:rPr>
                        <a:t>MyLabelName.</a:t>
                      </a:r>
                      <a:r>
                        <a:rPr b="1" lang="tr-TR" sz="1100">
                          <a:solidFill>
                            <a:srgbClr val="333333"/>
                          </a:solidFill>
                          <a:highlight>
                            <a:srgbClr val="FFFFFF"/>
                          </a:highlight>
                          <a:latin typeface="Consolas"/>
                          <a:ea typeface="Consolas"/>
                          <a:cs typeface="Consolas"/>
                          <a:sym typeface="Consolas"/>
                        </a:rPr>
                        <a:t>SetBinding</a:t>
                      </a:r>
                      <a:r>
                        <a:rPr lang="tr-TR" sz="1100">
                          <a:solidFill>
                            <a:srgbClr val="333333"/>
                          </a:solidFill>
                          <a:highlight>
                            <a:srgbClr val="FFFFFF"/>
                          </a:highlight>
                          <a:latin typeface="Consolas"/>
                          <a:ea typeface="Consolas"/>
                          <a:cs typeface="Consolas"/>
                          <a:sym typeface="Consolas"/>
                        </a:rPr>
                        <a:t>(</a:t>
                      </a:r>
                      <a:endParaRPr sz="1100">
                        <a:solidFill>
                          <a:srgbClr val="333333"/>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tr-TR" sz="1100">
                          <a:solidFill>
                            <a:srgbClr val="333333"/>
                          </a:solidFill>
                          <a:highlight>
                            <a:srgbClr val="FFFFFF"/>
                          </a:highlight>
                          <a:latin typeface="Consolas"/>
                          <a:ea typeface="Consolas"/>
                          <a:cs typeface="Consolas"/>
                          <a:sym typeface="Consolas"/>
                        </a:rPr>
                        <a:t>   </a:t>
                      </a:r>
                      <a:r>
                        <a:rPr b="1" lang="tr-TR" sz="1100">
                          <a:solidFill>
                            <a:srgbClr val="333333"/>
                          </a:solidFill>
                          <a:highlight>
                            <a:srgbClr val="FFFFFF"/>
                          </a:highlight>
                          <a:latin typeface="Consolas"/>
                          <a:ea typeface="Consolas"/>
                          <a:cs typeface="Consolas"/>
                          <a:sym typeface="Consolas"/>
                        </a:rPr>
                        <a:t>Label</a:t>
                      </a:r>
                      <a:r>
                        <a:rPr lang="tr-TR" sz="1100">
                          <a:solidFill>
                            <a:srgbClr val="333333"/>
                          </a:solidFill>
                          <a:highlight>
                            <a:srgbClr val="FFFFFF"/>
                          </a:highlight>
                          <a:latin typeface="Consolas"/>
                          <a:ea typeface="Consolas"/>
                          <a:cs typeface="Consolas"/>
                          <a:sym typeface="Consolas"/>
                        </a:rPr>
                        <a:t>.TextProperty, </a:t>
                      </a:r>
                      <a:endParaRPr sz="1100">
                        <a:solidFill>
                          <a:srgbClr val="333333"/>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tr-TR" sz="1100">
                          <a:solidFill>
                            <a:srgbClr val="A71D5D"/>
                          </a:solidFill>
                          <a:highlight>
                            <a:srgbClr val="FFFFFF"/>
                          </a:highlight>
                          <a:latin typeface="Consolas"/>
                          <a:ea typeface="Consolas"/>
                          <a:cs typeface="Consolas"/>
                          <a:sym typeface="Consolas"/>
                        </a:rPr>
                        <a:t>   </a:t>
                      </a:r>
                      <a:r>
                        <a:rPr lang="tr-TR" sz="1100">
                          <a:solidFill>
                            <a:srgbClr val="A71D5D"/>
                          </a:solidFill>
                          <a:highlight>
                            <a:srgbClr val="FFFFFF"/>
                          </a:highlight>
                          <a:latin typeface="Consolas"/>
                          <a:ea typeface="Consolas"/>
                          <a:cs typeface="Consolas"/>
                          <a:sym typeface="Consolas"/>
                        </a:rPr>
                        <a:t>static</a:t>
                      </a:r>
                      <a:r>
                        <a:rPr lang="tr-TR" sz="1100">
                          <a:solidFill>
                            <a:srgbClr val="333333"/>
                          </a:solidFill>
                          <a:highlight>
                            <a:srgbClr val="FFFFFF"/>
                          </a:highlight>
                          <a:latin typeface="Consolas"/>
                          <a:ea typeface="Consolas"/>
                          <a:cs typeface="Consolas"/>
                          <a:sym typeface="Consolas"/>
                        </a:rPr>
                        <a:t> (</a:t>
                      </a:r>
                      <a:r>
                        <a:rPr b="1" lang="tr-TR" sz="1100">
                          <a:solidFill>
                            <a:srgbClr val="333333"/>
                          </a:solidFill>
                          <a:highlight>
                            <a:srgbClr val="FFFFFF"/>
                          </a:highlight>
                          <a:latin typeface="Consolas"/>
                          <a:ea typeface="Consolas"/>
                          <a:cs typeface="Consolas"/>
                          <a:sym typeface="Consolas"/>
                        </a:rPr>
                        <a:t>Entry</a:t>
                      </a:r>
                      <a:r>
                        <a:rPr lang="tr-TR" sz="1100">
                          <a:solidFill>
                            <a:srgbClr val="333333"/>
                          </a:solidFill>
                          <a:highlight>
                            <a:srgbClr val="FFFFFF"/>
                          </a:highlight>
                          <a:latin typeface="Consolas"/>
                          <a:ea typeface="Consolas"/>
                          <a:cs typeface="Consolas"/>
                          <a:sym typeface="Consolas"/>
                        </a:rPr>
                        <a:t> entry) =&gt; entry.Text</a:t>
                      </a:r>
                      <a:endParaRPr sz="1100">
                        <a:solidFill>
                          <a:srgbClr val="333333"/>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tr-TR" sz="1100">
                          <a:solidFill>
                            <a:srgbClr val="333333"/>
                          </a:solidFill>
                          <a:highlight>
                            <a:srgbClr val="FFFFFF"/>
                          </a:highlight>
                          <a:latin typeface="Consolas"/>
                          <a:ea typeface="Consolas"/>
                          <a:cs typeface="Consolas"/>
                          <a:sym typeface="Consolas"/>
                        </a:rPr>
                        <a:t>);</a:t>
                      </a:r>
                      <a:endParaRPr sz="1100"/>
                    </a:p>
                  </a:txBody>
                  <a:tcPr marT="63500" marB="63500" marR="63500" marL="63500">
                    <a:solidFill>
                      <a:srgbClr val="FFFFFF"/>
                    </a:solidFill>
                  </a:tcPr>
                </a:tc>
              </a:tr>
            </a:tbl>
          </a:graphicData>
        </a:graphic>
      </p:graphicFrame>
      <p:graphicFrame>
        <p:nvGraphicFramePr>
          <p:cNvPr id="143" name="Google Shape;143;g315ea98a953_0_30"/>
          <p:cNvGraphicFramePr/>
          <p:nvPr/>
        </p:nvGraphicFramePr>
        <p:xfrm>
          <a:off x="1052475" y="2686600"/>
          <a:ext cx="3000000" cy="3000000"/>
        </p:xfrm>
        <a:graphic>
          <a:graphicData uri="http://schemas.openxmlformats.org/drawingml/2006/table">
            <a:tbl>
              <a:tblPr>
                <a:noFill/>
                <a:tableStyleId>{209268D7-1753-489C-BEEF-827744C99BB2}</a:tableStyleId>
              </a:tblPr>
              <a:tblGrid>
                <a:gridCol w="4482825"/>
              </a:tblGrid>
              <a:tr h="12700">
                <a:tc>
                  <a:txBody>
                    <a:bodyPr/>
                    <a:lstStyle/>
                    <a:p>
                      <a:pPr indent="0" lvl="0" marL="0" rtl="0" algn="l">
                        <a:lnSpc>
                          <a:spcPct val="115000"/>
                        </a:lnSpc>
                        <a:spcBef>
                          <a:spcPts val="0"/>
                        </a:spcBef>
                        <a:spcAft>
                          <a:spcPts val="0"/>
                        </a:spcAft>
                        <a:buNone/>
                      </a:pPr>
                      <a:r>
                        <a:rPr lang="tr-TR" sz="1100">
                          <a:solidFill>
                            <a:srgbClr val="333333"/>
                          </a:solidFill>
                          <a:highlight>
                            <a:srgbClr val="FFFFFF"/>
                          </a:highlight>
                          <a:latin typeface="Consolas"/>
                          <a:ea typeface="Consolas"/>
                          <a:cs typeface="Consolas"/>
                          <a:sym typeface="Consolas"/>
                        </a:rPr>
                        <a:t>&lt;</a:t>
                      </a:r>
                      <a:r>
                        <a:rPr lang="tr-TR" sz="1100">
                          <a:solidFill>
                            <a:srgbClr val="63A35C"/>
                          </a:solidFill>
                          <a:highlight>
                            <a:srgbClr val="FFFFFF"/>
                          </a:highlight>
                          <a:latin typeface="Consolas"/>
                          <a:ea typeface="Consolas"/>
                          <a:cs typeface="Consolas"/>
                          <a:sym typeface="Consolas"/>
                        </a:rPr>
                        <a:t>ContentPage</a:t>
                      </a:r>
                      <a:r>
                        <a:rPr lang="tr-TR" sz="1100">
                          <a:solidFill>
                            <a:srgbClr val="333333"/>
                          </a:solidFill>
                          <a:highlight>
                            <a:srgbClr val="FFFFFF"/>
                          </a:highlight>
                          <a:latin typeface="Consolas"/>
                          <a:ea typeface="Consolas"/>
                          <a:cs typeface="Consolas"/>
                          <a:sym typeface="Consolas"/>
                        </a:rPr>
                        <a:t> </a:t>
                      </a:r>
                      <a:r>
                        <a:rPr lang="tr-TR" sz="1100">
                          <a:solidFill>
                            <a:srgbClr val="795DA3"/>
                          </a:solidFill>
                          <a:highlight>
                            <a:srgbClr val="FFFFFF"/>
                          </a:highlight>
                          <a:latin typeface="Consolas"/>
                          <a:ea typeface="Consolas"/>
                          <a:cs typeface="Consolas"/>
                          <a:sym typeface="Consolas"/>
                        </a:rPr>
                        <a:t>x:DataType</a:t>
                      </a:r>
                      <a:r>
                        <a:rPr lang="tr-TR" sz="1100">
                          <a:solidFill>
                            <a:srgbClr val="333333"/>
                          </a:solidFill>
                          <a:highlight>
                            <a:srgbClr val="FFFFFF"/>
                          </a:highlight>
                          <a:latin typeface="Consolas"/>
                          <a:ea typeface="Consolas"/>
                          <a:cs typeface="Consolas"/>
                          <a:sym typeface="Consolas"/>
                        </a:rPr>
                        <a:t>=</a:t>
                      </a:r>
                      <a:r>
                        <a:rPr lang="tr-TR" sz="1100">
                          <a:solidFill>
                            <a:srgbClr val="DF5000"/>
                          </a:solidFill>
                          <a:highlight>
                            <a:srgbClr val="FFFFFF"/>
                          </a:highlight>
                          <a:latin typeface="Consolas"/>
                          <a:ea typeface="Consolas"/>
                          <a:cs typeface="Consolas"/>
                          <a:sym typeface="Consolas"/>
                        </a:rPr>
                        <a:t>"local:AnimalsPageViewModel"</a:t>
                      </a:r>
                      <a:r>
                        <a:rPr lang="tr-TR" sz="1100">
                          <a:solidFill>
                            <a:srgbClr val="333333"/>
                          </a:solidFill>
                          <a:highlight>
                            <a:srgbClr val="FFFFFF"/>
                          </a:highlight>
                          <a:latin typeface="Consolas"/>
                          <a:ea typeface="Consolas"/>
                          <a:cs typeface="Consolas"/>
                          <a:sym typeface="Consolas"/>
                        </a:rPr>
                        <a:t>&gt;</a:t>
                      </a:r>
                      <a:br>
                        <a:rPr lang="tr-TR" sz="1100">
                          <a:solidFill>
                            <a:srgbClr val="333333"/>
                          </a:solidFill>
                          <a:highlight>
                            <a:srgbClr val="FFFFFF"/>
                          </a:highlight>
                          <a:latin typeface="Consolas"/>
                          <a:ea typeface="Consolas"/>
                          <a:cs typeface="Consolas"/>
                          <a:sym typeface="Consolas"/>
                        </a:rPr>
                      </a:br>
                      <a:r>
                        <a:rPr lang="tr-TR" sz="1100">
                          <a:solidFill>
                            <a:srgbClr val="333333"/>
                          </a:solidFill>
                          <a:highlight>
                            <a:srgbClr val="FFFFFF"/>
                          </a:highlight>
                          <a:latin typeface="Consolas"/>
                          <a:ea typeface="Consolas"/>
                          <a:cs typeface="Consolas"/>
                          <a:sym typeface="Consolas"/>
                        </a:rPr>
                        <a:t>    </a:t>
                      </a:r>
                      <a:r>
                        <a:rPr lang="tr-TR" sz="1100">
                          <a:solidFill>
                            <a:srgbClr val="969896"/>
                          </a:solidFill>
                          <a:highlight>
                            <a:srgbClr val="FFFFFF"/>
                          </a:highlight>
                          <a:latin typeface="Consolas"/>
                          <a:ea typeface="Consolas"/>
                          <a:cs typeface="Consolas"/>
                          <a:sym typeface="Consolas"/>
                        </a:rPr>
                        <a:t>&lt;!-- binds to AnimalsPageViewModel.Animals --&gt;</a:t>
                      </a:r>
                      <a:br>
                        <a:rPr lang="tr-TR" sz="1100">
                          <a:solidFill>
                            <a:srgbClr val="333333"/>
                          </a:solidFill>
                          <a:highlight>
                            <a:srgbClr val="FFFFFF"/>
                          </a:highlight>
                          <a:latin typeface="Consolas"/>
                          <a:ea typeface="Consolas"/>
                          <a:cs typeface="Consolas"/>
                          <a:sym typeface="Consolas"/>
                        </a:rPr>
                      </a:br>
                      <a:r>
                        <a:rPr lang="tr-TR" sz="1100">
                          <a:solidFill>
                            <a:srgbClr val="333333"/>
                          </a:solidFill>
                          <a:highlight>
                            <a:srgbClr val="FFFFFF"/>
                          </a:highlight>
                          <a:latin typeface="Consolas"/>
                          <a:ea typeface="Consolas"/>
                          <a:cs typeface="Consolas"/>
                          <a:sym typeface="Consolas"/>
                        </a:rPr>
                        <a:t>    &lt;</a:t>
                      </a:r>
                      <a:r>
                        <a:rPr lang="tr-TR" sz="1100">
                          <a:solidFill>
                            <a:srgbClr val="63A35C"/>
                          </a:solidFill>
                          <a:highlight>
                            <a:srgbClr val="FFFFFF"/>
                          </a:highlight>
                          <a:latin typeface="Consolas"/>
                          <a:ea typeface="Consolas"/>
                          <a:cs typeface="Consolas"/>
                          <a:sym typeface="Consolas"/>
                        </a:rPr>
                        <a:t>CollectionView</a:t>
                      </a:r>
                      <a:r>
                        <a:rPr lang="tr-TR" sz="1100">
                          <a:solidFill>
                            <a:srgbClr val="333333"/>
                          </a:solidFill>
                          <a:highlight>
                            <a:srgbClr val="FFFFFF"/>
                          </a:highlight>
                          <a:latin typeface="Consolas"/>
                          <a:ea typeface="Consolas"/>
                          <a:cs typeface="Consolas"/>
                          <a:sym typeface="Consolas"/>
                        </a:rPr>
                        <a:t> </a:t>
                      </a:r>
                      <a:r>
                        <a:rPr lang="tr-TR" sz="1100">
                          <a:solidFill>
                            <a:srgbClr val="795DA3"/>
                          </a:solidFill>
                          <a:highlight>
                            <a:srgbClr val="FFFFFF"/>
                          </a:highlight>
                          <a:latin typeface="Consolas"/>
                          <a:ea typeface="Consolas"/>
                          <a:cs typeface="Consolas"/>
                          <a:sym typeface="Consolas"/>
                        </a:rPr>
                        <a:t>ItemsSource</a:t>
                      </a:r>
                      <a:r>
                        <a:rPr lang="tr-TR" sz="1100">
                          <a:solidFill>
                            <a:srgbClr val="333333"/>
                          </a:solidFill>
                          <a:highlight>
                            <a:srgbClr val="FFFFFF"/>
                          </a:highlight>
                          <a:latin typeface="Consolas"/>
                          <a:ea typeface="Consolas"/>
                          <a:cs typeface="Consolas"/>
                          <a:sym typeface="Consolas"/>
                        </a:rPr>
                        <a:t>=</a:t>
                      </a:r>
                      <a:r>
                        <a:rPr lang="tr-TR" sz="1100">
                          <a:solidFill>
                            <a:srgbClr val="DF5000"/>
                          </a:solidFill>
                          <a:highlight>
                            <a:srgbClr val="FFFFFF"/>
                          </a:highlight>
                          <a:latin typeface="Consolas"/>
                          <a:ea typeface="Consolas"/>
                          <a:cs typeface="Consolas"/>
                          <a:sym typeface="Consolas"/>
                        </a:rPr>
                        <a:t>"{Binding Animals}"</a:t>
                      </a:r>
                      <a:r>
                        <a:rPr lang="tr-TR" sz="1100">
                          <a:solidFill>
                            <a:srgbClr val="333333"/>
                          </a:solidFill>
                          <a:highlight>
                            <a:srgbClr val="FFFFFF"/>
                          </a:highlight>
                          <a:latin typeface="Consolas"/>
                          <a:ea typeface="Consolas"/>
                          <a:cs typeface="Consolas"/>
                          <a:sym typeface="Consolas"/>
                        </a:rPr>
                        <a:t>&gt;</a:t>
                      </a:r>
                      <a:br>
                        <a:rPr lang="tr-TR" sz="1100">
                          <a:solidFill>
                            <a:srgbClr val="333333"/>
                          </a:solidFill>
                          <a:highlight>
                            <a:srgbClr val="FFFFFF"/>
                          </a:highlight>
                          <a:latin typeface="Consolas"/>
                          <a:ea typeface="Consolas"/>
                          <a:cs typeface="Consolas"/>
                          <a:sym typeface="Consolas"/>
                        </a:rPr>
                      </a:br>
                      <a:r>
                        <a:rPr lang="tr-TR" sz="1100">
                          <a:solidFill>
                            <a:srgbClr val="333333"/>
                          </a:solidFill>
                          <a:highlight>
                            <a:srgbClr val="FFFFFF"/>
                          </a:highlight>
                          <a:latin typeface="Consolas"/>
                          <a:ea typeface="Consolas"/>
                          <a:cs typeface="Consolas"/>
                          <a:sym typeface="Consolas"/>
                        </a:rPr>
                        <a:t>        &lt;</a:t>
                      </a:r>
                      <a:r>
                        <a:rPr lang="tr-TR" sz="1100">
                          <a:solidFill>
                            <a:srgbClr val="63A35C"/>
                          </a:solidFill>
                          <a:highlight>
                            <a:srgbClr val="FFFFFF"/>
                          </a:highlight>
                          <a:latin typeface="Consolas"/>
                          <a:ea typeface="Consolas"/>
                          <a:cs typeface="Consolas"/>
                          <a:sym typeface="Consolas"/>
                        </a:rPr>
                        <a:t>CollectionView.ItemTemplate</a:t>
                      </a:r>
                      <a:r>
                        <a:rPr lang="tr-TR" sz="1100">
                          <a:solidFill>
                            <a:srgbClr val="333333"/>
                          </a:solidFill>
                          <a:highlight>
                            <a:srgbClr val="FFFFFF"/>
                          </a:highlight>
                          <a:latin typeface="Consolas"/>
                          <a:ea typeface="Consolas"/>
                          <a:cs typeface="Consolas"/>
                          <a:sym typeface="Consolas"/>
                        </a:rPr>
                        <a:t>&gt;</a:t>
                      </a:r>
                      <a:br>
                        <a:rPr lang="tr-TR" sz="1100">
                          <a:solidFill>
                            <a:srgbClr val="333333"/>
                          </a:solidFill>
                          <a:highlight>
                            <a:srgbClr val="FFFFFF"/>
                          </a:highlight>
                          <a:latin typeface="Consolas"/>
                          <a:ea typeface="Consolas"/>
                          <a:cs typeface="Consolas"/>
                          <a:sym typeface="Consolas"/>
                        </a:rPr>
                      </a:br>
                      <a:r>
                        <a:rPr lang="tr-TR" sz="1100">
                          <a:solidFill>
                            <a:srgbClr val="333333"/>
                          </a:solidFill>
                          <a:highlight>
                            <a:srgbClr val="FFFFFF"/>
                          </a:highlight>
                          <a:latin typeface="Consolas"/>
                          <a:ea typeface="Consolas"/>
                          <a:cs typeface="Consolas"/>
                          <a:sym typeface="Consolas"/>
                        </a:rPr>
                        <a:t>            &lt;</a:t>
                      </a:r>
                      <a:r>
                        <a:rPr lang="tr-TR" sz="1100">
                          <a:solidFill>
                            <a:srgbClr val="63A35C"/>
                          </a:solidFill>
                          <a:highlight>
                            <a:srgbClr val="FFFFFF"/>
                          </a:highlight>
                          <a:latin typeface="Consolas"/>
                          <a:ea typeface="Consolas"/>
                          <a:cs typeface="Consolas"/>
                          <a:sym typeface="Consolas"/>
                        </a:rPr>
                        <a:t>DataTemplate</a:t>
                      </a:r>
                      <a:r>
                        <a:rPr lang="tr-TR" sz="1100">
                          <a:solidFill>
                            <a:srgbClr val="333333"/>
                          </a:solidFill>
                          <a:highlight>
                            <a:srgbClr val="FFFFFF"/>
                          </a:highlight>
                          <a:latin typeface="Consolas"/>
                          <a:ea typeface="Consolas"/>
                          <a:cs typeface="Consolas"/>
                          <a:sym typeface="Consolas"/>
                        </a:rPr>
                        <a:t> </a:t>
                      </a:r>
                      <a:r>
                        <a:rPr lang="tr-TR" sz="1100">
                          <a:solidFill>
                            <a:srgbClr val="795DA3"/>
                          </a:solidFill>
                          <a:highlight>
                            <a:srgbClr val="FFFFFF"/>
                          </a:highlight>
                          <a:latin typeface="Consolas"/>
                          <a:ea typeface="Consolas"/>
                          <a:cs typeface="Consolas"/>
                          <a:sym typeface="Consolas"/>
                        </a:rPr>
                        <a:t>x:DataType</a:t>
                      </a:r>
                      <a:r>
                        <a:rPr lang="tr-TR" sz="1100">
                          <a:solidFill>
                            <a:srgbClr val="333333"/>
                          </a:solidFill>
                          <a:highlight>
                            <a:srgbClr val="FFFFFF"/>
                          </a:highlight>
                          <a:latin typeface="Consolas"/>
                          <a:ea typeface="Consolas"/>
                          <a:cs typeface="Consolas"/>
                          <a:sym typeface="Consolas"/>
                        </a:rPr>
                        <a:t>=</a:t>
                      </a:r>
                      <a:r>
                        <a:rPr lang="tr-TR" sz="1100">
                          <a:solidFill>
                            <a:srgbClr val="DF5000"/>
                          </a:solidFill>
                          <a:highlight>
                            <a:srgbClr val="FFFFFF"/>
                          </a:highlight>
                          <a:latin typeface="Consolas"/>
                          <a:ea typeface="Consolas"/>
                          <a:cs typeface="Consolas"/>
                          <a:sym typeface="Consolas"/>
                        </a:rPr>
                        <a:t>"local:Animal"</a:t>
                      </a:r>
                      <a:r>
                        <a:rPr lang="tr-TR" sz="1100">
                          <a:solidFill>
                            <a:srgbClr val="333333"/>
                          </a:solidFill>
                          <a:highlight>
                            <a:srgbClr val="FFFFFF"/>
                          </a:highlight>
                          <a:latin typeface="Consolas"/>
                          <a:ea typeface="Consolas"/>
                          <a:cs typeface="Consolas"/>
                          <a:sym typeface="Consolas"/>
                        </a:rPr>
                        <a:t>&gt;</a:t>
                      </a:r>
                      <a:br>
                        <a:rPr lang="tr-TR" sz="1100">
                          <a:solidFill>
                            <a:srgbClr val="333333"/>
                          </a:solidFill>
                          <a:highlight>
                            <a:srgbClr val="FFFFFF"/>
                          </a:highlight>
                          <a:latin typeface="Consolas"/>
                          <a:ea typeface="Consolas"/>
                          <a:cs typeface="Consolas"/>
                          <a:sym typeface="Consolas"/>
                        </a:rPr>
                      </a:br>
                      <a:r>
                        <a:rPr lang="tr-TR" sz="1100">
                          <a:solidFill>
                            <a:srgbClr val="333333"/>
                          </a:solidFill>
                          <a:highlight>
                            <a:srgbClr val="FFFFFF"/>
                          </a:highlight>
                          <a:latin typeface="Consolas"/>
                          <a:ea typeface="Consolas"/>
                          <a:cs typeface="Consolas"/>
                          <a:sym typeface="Consolas"/>
                        </a:rPr>
                        <a:t>                </a:t>
                      </a:r>
                      <a:r>
                        <a:rPr lang="tr-TR" sz="1100">
                          <a:solidFill>
                            <a:srgbClr val="969896"/>
                          </a:solidFill>
                          <a:highlight>
                            <a:srgbClr val="FFFFFF"/>
                          </a:highlight>
                          <a:latin typeface="Consolas"/>
                          <a:ea typeface="Consolas"/>
                          <a:cs typeface="Consolas"/>
                          <a:sym typeface="Consolas"/>
                        </a:rPr>
                        <a:t>&lt;!-- binds to Animal.Name --&gt;</a:t>
                      </a:r>
                      <a:br>
                        <a:rPr lang="tr-TR" sz="1100">
                          <a:solidFill>
                            <a:srgbClr val="333333"/>
                          </a:solidFill>
                          <a:highlight>
                            <a:srgbClr val="FFFFFF"/>
                          </a:highlight>
                          <a:latin typeface="Consolas"/>
                          <a:ea typeface="Consolas"/>
                          <a:cs typeface="Consolas"/>
                          <a:sym typeface="Consolas"/>
                        </a:rPr>
                      </a:br>
                      <a:r>
                        <a:rPr lang="tr-TR" sz="1100">
                          <a:solidFill>
                            <a:srgbClr val="333333"/>
                          </a:solidFill>
                          <a:highlight>
                            <a:srgbClr val="FFFFFF"/>
                          </a:highlight>
                          <a:latin typeface="Consolas"/>
                          <a:ea typeface="Consolas"/>
                          <a:cs typeface="Consolas"/>
                          <a:sym typeface="Consolas"/>
                        </a:rPr>
                        <a:t>                &lt;</a:t>
                      </a:r>
                      <a:r>
                        <a:rPr lang="tr-TR" sz="1100">
                          <a:solidFill>
                            <a:srgbClr val="63A35C"/>
                          </a:solidFill>
                          <a:highlight>
                            <a:srgbClr val="FFFFFF"/>
                          </a:highlight>
                          <a:latin typeface="Consolas"/>
                          <a:ea typeface="Consolas"/>
                          <a:cs typeface="Consolas"/>
                          <a:sym typeface="Consolas"/>
                        </a:rPr>
                        <a:t>Label</a:t>
                      </a:r>
                      <a:r>
                        <a:rPr lang="tr-TR" sz="1100">
                          <a:solidFill>
                            <a:srgbClr val="333333"/>
                          </a:solidFill>
                          <a:highlight>
                            <a:srgbClr val="FFFFFF"/>
                          </a:highlight>
                          <a:latin typeface="Consolas"/>
                          <a:ea typeface="Consolas"/>
                          <a:cs typeface="Consolas"/>
                          <a:sym typeface="Consolas"/>
                        </a:rPr>
                        <a:t> </a:t>
                      </a:r>
                      <a:r>
                        <a:rPr lang="tr-TR" sz="1100">
                          <a:solidFill>
                            <a:srgbClr val="795DA3"/>
                          </a:solidFill>
                          <a:highlight>
                            <a:srgbClr val="FFFFFF"/>
                          </a:highlight>
                          <a:latin typeface="Consolas"/>
                          <a:ea typeface="Consolas"/>
                          <a:cs typeface="Consolas"/>
                          <a:sym typeface="Consolas"/>
                        </a:rPr>
                        <a:t>Text</a:t>
                      </a:r>
                      <a:r>
                        <a:rPr lang="tr-TR" sz="1100">
                          <a:solidFill>
                            <a:srgbClr val="333333"/>
                          </a:solidFill>
                          <a:highlight>
                            <a:srgbClr val="FFFFFF"/>
                          </a:highlight>
                          <a:latin typeface="Consolas"/>
                          <a:ea typeface="Consolas"/>
                          <a:cs typeface="Consolas"/>
                          <a:sym typeface="Consolas"/>
                        </a:rPr>
                        <a:t>=</a:t>
                      </a:r>
                      <a:r>
                        <a:rPr lang="tr-TR" sz="1100">
                          <a:solidFill>
                            <a:srgbClr val="DF5000"/>
                          </a:solidFill>
                          <a:highlight>
                            <a:srgbClr val="FFFFFF"/>
                          </a:highlight>
                          <a:latin typeface="Consolas"/>
                          <a:ea typeface="Consolas"/>
                          <a:cs typeface="Consolas"/>
                          <a:sym typeface="Consolas"/>
                        </a:rPr>
                        <a:t>"{Binding Name}"</a:t>
                      </a:r>
                      <a:r>
                        <a:rPr lang="tr-TR" sz="1100">
                          <a:solidFill>
                            <a:srgbClr val="333333"/>
                          </a:solidFill>
                          <a:highlight>
                            <a:srgbClr val="FFFFFF"/>
                          </a:highlight>
                          <a:latin typeface="Consolas"/>
                          <a:ea typeface="Consolas"/>
                          <a:cs typeface="Consolas"/>
                          <a:sym typeface="Consolas"/>
                        </a:rPr>
                        <a:t> /&gt;</a:t>
                      </a:r>
                      <a:br>
                        <a:rPr lang="tr-TR" sz="1100">
                          <a:solidFill>
                            <a:srgbClr val="333333"/>
                          </a:solidFill>
                          <a:highlight>
                            <a:srgbClr val="FFFFFF"/>
                          </a:highlight>
                          <a:latin typeface="Consolas"/>
                          <a:ea typeface="Consolas"/>
                          <a:cs typeface="Consolas"/>
                          <a:sym typeface="Consolas"/>
                        </a:rPr>
                      </a:br>
                      <a:r>
                        <a:rPr lang="tr-TR" sz="1100">
                          <a:solidFill>
                            <a:srgbClr val="333333"/>
                          </a:solidFill>
                          <a:highlight>
                            <a:srgbClr val="FFFFFF"/>
                          </a:highlight>
                          <a:latin typeface="Consolas"/>
                          <a:ea typeface="Consolas"/>
                          <a:cs typeface="Consolas"/>
                          <a:sym typeface="Consolas"/>
                        </a:rPr>
                        <a:t>            &lt;/</a:t>
                      </a:r>
                      <a:r>
                        <a:rPr lang="tr-TR" sz="1100">
                          <a:solidFill>
                            <a:srgbClr val="63A35C"/>
                          </a:solidFill>
                          <a:highlight>
                            <a:srgbClr val="FFFFFF"/>
                          </a:highlight>
                          <a:latin typeface="Consolas"/>
                          <a:ea typeface="Consolas"/>
                          <a:cs typeface="Consolas"/>
                          <a:sym typeface="Consolas"/>
                        </a:rPr>
                        <a:t>DataTemplate</a:t>
                      </a:r>
                      <a:r>
                        <a:rPr lang="tr-TR" sz="1100">
                          <a:solidFill>
                            <a:srgbClr val="333333"/>
                          </a:solidFill>
                          <a:highlight>
                            <a:srgbClr val="FFFFFF"/>
                          </a:highlight>
                          <a:latin typeface="Consolas"/>
                          <a:ea typeface="Consolas"/>
                          <a:cs typeface="Consolas"/>
                          <a:sym typeface="Consolas"/>
                        </a:rPr>
                        <a:t>&gt;</a:t>
                      </a:r>
                      <a:br>
                        <a:rPr lang="tr-TR" sz="1100">
                          <a:solidFill>
                            <a:srgbClr val="333333"/>
                          </a:solidFill>
                          <a:highlight>
                            <a:srgbClr val="FFFFFF"/>
                          </a:highlight>
                          <a:latin typeface="Consolas"/>
                          <a:ea typeface="Consolas"/>
                          <a:cs typeface="Consolas"/>
                          <a:sym typeface="Consolas"/>
                        </a:rPr>
                      </a:br>
                      <a:r>
                        <a:rPr lang="tr-TR" sz="1100">
                          <a:solidFill>
                            <a:srgbClr val="333333"/>
                          </a:solidFill>
                          <a:highlight>
                            <a:srgbClr val="FFFFFF"/>
                          </a:highlight>
                          <a:latin typeface="Consolas"/>
                          <a:ea typeface="Consolas"/>
                          <a:cs typeface="Consolas"/>
                          <a:sym typeface="Consolas"/>
                        </a:rPr>
                        <a:t>        &lt;/</a:t>
                      </a:r>
                      <a:r>
                        <a:rPr lang="tr-TR" sz="1100">
                          <a:solidFill>
                            <a:srgbClr val="63A35C"/>
                          </a:solidFill>
                          <a:highlight>
                            <a:srgbClr val="FFFFFF"/>
                          </a:highlight>
                          <a:latin typeface="Consolas"/>
                          <a:ea typeface="Consolas"/>
                          <a:cs typeface="Consolas"/>
                          <a:sym typeface="Consolas"/>
                        </a:rPr>
                        <a:t>CollectionView.ItemTemplate</a:t>
                      </a:r>
                      <a:r>
                        <a:rPr lang="tr-TR" sz="1100">
                          <a:solidFill>
                            <a:srgbClr val="333333"/>
                          </a:solidFill>
                          <a:highlight>
                            <a:srgbClr val="FFFFFF"/>
                          </a:highlight>
                          <a:latin typeface="Consolas"/>
                          <a:ea typeface="Consolas"/>
                          <a:cs typeface="Consolas"/>
                          <a:sym typeface="Consolas"/>
                        </a:rPr>
                        <a:t>&gt;</a:t>
                      </a:r>
                      <a:br>
                        <a:rPr lang="tr-TR" sz="1100">
                          <a:solidFill>
                            <a:srgbClr val="333333"/>
                          </a:solidFill>
                          <a:highlight>
                            <a:srgbClr val="FFFFFF"/>
                          </a:highlight>
                          <a:latin typeface="Consolas"/>
                          <a:ea typeface="Consolas"/>
                          <a:cs typeface="Consolas"/>
                          <a:sym typeface="Consolas"/>
                        </a:rPr>
                      </a:br>
                      <a:r>
                        <a:rPr lang="tr-TR" sz="1100">
                          <a:solidFill>
                            <a:srgbClr val="333333"/>
                          </a:solidFill>
                          <a:highlight>
                            <a:srgbClr val="FFFFFF"/>
                          </a:highlight>
                          <a:latin typeface="Consolas"/>
                          <a:ea typeface="Consolas"/>
                          <a:cs typeface="Consolas"/>
                          <a:sym typeface="Consolas"/>
                        </a:rPr>
                        <a:t>    &lt;/</a:t>
                      </a:r>
                      <a:r>
                        <a:rPr lang="tr-TR" sz="1100">
                          <a:solidFill>
                            <a:srgbClr val="63A35C"/>
                          </a:solidFill>
                          <a:highlight>
                            <a:srgbClr val="FFFFFF"/>
                          </a:highlight>
                          <a:latin typeface="Consolas"/>
                          <a:ea typeface="Consolas"/>
                          <a:cs typeface="Consolas"/>
                          <a:sym typeface="Consolas"/>
                        </a:rPr>
                        <a:t>CollectionView</a:t>
                      </a:r>
                      <a:r>
                        <a:rPr lang="tr-TR" sz="1100">
                          <a:solidFill>
                            <a:srgbClr val="333333"/>
                          </a:solidFill>
                          <a:highlight>
                            <a:srgbClr val="FFFFFF"/>
                          </a:highlight>
                          <a:latin typeface="Consolas"/>
                          <a:ea typeface="Consolas"/>
                          <a:cs typeface="Consolas"/>
                          <a:sym typeface="Consolas"/>
                        </a:rPr>
                        <a:t>&gt;</a:t>
                      </a:r>
                      <a:br>
                        <a:rPr lang="tr-TR" sz="1100">
                          <a:solidFill>
                            <a:srgbClr val="333333"/>
                          </a:solidFill>
                          <a:highlight>
                            <a:srgbClr val="FFFFFF"/>
                          </a:highlight>
                          <a:latin typeface="Consolas"/>
                          <a:ea typeface="Consolas"/>
                          <a:cs typeface="Consolas"/>
                          <a:sym typeface="Consolas"/>
                        </a:rPr>
                      </a:br>
                      <a:r>
                        <a:rPr lang="tr-TR" sz="1100">
                          <a:solidFill>
                            <a:srgbClr val="333333"/>
                          </a:solidFill>
                          <a:highlight>
                            <a:srgbClr val="FFFFFF"/>
                          </a:highlight>
                          <a:latin typeface="Consolas"/>
                          <a:ea typeface="Consolas"/>
                          <a:cs typeface="Consolas"/>
                          <a:sym typeface="Consolas"/>
                        </a:rPr>
                        <a:t>&lt;/</a:t>
                      </a:r>
                      <a:r>
                        <a:rPr lang="tr-TR" sz="1100">
                          <a:solidFill>
                            <a:srgbClr val="63A35C"/>
                          </a:solidFill>
                          <a:highlight>
                            <a:srgbClr val="FFFFFF"/>
                          </a:highlight>
                          <a:latin typeface="Consolas"/>
                          <a:ea typeface="Consolas"/>
                          <a:cs typeface="Consolas"/>
                          <a:sym typeface="Consolas"/>
                        </a:rPr>
                        <a:t>ContentPage</a:t>
                      </a:r>
                      <a:r>
                        <a:rPr lang="tr-TR" sz="1100">
                          <a:solidFill>
                            <a:srgbClr val="333333"/>
                          </a:solidFill>
                          <a:highlight>
                            <a:srgbClr val="FFFFFF"/>
                          </a:highlight>
                          <a:latin typeface="Consolas"/>
                          <a:ea typeface="Consolas"/>
                          <a:cs typeface="Consolas"/>
                          <a:sym typeface="Consolas"/>
                        </a:rPr>
                        <a:t>&gt;</a:t>
                      </a:r>
                      <a:endParaRPr sz="1100"/>
                    </a:p>
                  </a:txBody>
                  <a:tcPr marT="63500" marB="63500" marR="63500" marL="63500">
                    <a:solidFill>
                      <a:srgbClr val="FFFFFF"/>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7" name="Shape 147"/>
        <p:cNvGrpSpPr/>
        <p:nvPr/>
      </p:nvGrpSpPr>
      <p:grpSpPr>
        <a:xfrm>
          <a:off x="0" y="0"/>
          <a:ext cx="0" cy="0"/>
          <a:chOff x="0" y="0"/>
          <a:chExt cx="0" cy="0"/>
        </a:xfrm>
      </p:grpSpPr>
      <p:sp>
        <p:nvSpPr>
          <p:cNvPr id="148" name="Google Shape;148;g3151360bb09_0_14"/>
          <p:cNvSpPr txBox="1"/>
          <p:nvPr/>
        </p:nvSpPr>
        <p:spPr>
          <a:xfrm>
            <a:off x="455849" y="407657"/>
            <a:ext cx="11240100" cy="7089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292D33"/>
              </a:buClr>
              <a:buSzPts val="3600"/>
              <a:buFont typeface="Lexend"/>
              <a:buNone/>
            </a:pPr>
            <a:r>
              <a:rPr b="1" lang="tr-TR" sz="3600">
                <a:solidFill>
                  <a:srgbClr val="292D33"/>
                </a:solidFill>
                <a:latin typeface="Lexend"/>
                <a:ea typeface="Lexend"/>
                <a:cs typeface="Lexend"/>
                <a:sym typeface="Lexend"/>
              </a:rPr>
              <a:t>EF Core</a:t>
            </a:r>
            <a:endParaRPr b="0" i="0" sz="3600" u="none" cap="none" strike="noStrike">
              <a:solidFill>
                <a:srgbClr val="292D33"/>
              </a:solidFill>
              <a:latin typeface="Lexend"/>
              <a:ea typeface="Lexend"/>
              <a:cs typeface="Lexend"/>
              <a:sym typeface="Lexend"/>
            </a:endParaRPr>
          </a:p>
        </p:txBody>
      </p:sp>
      <p:sp>
        <p:nvSpPr>
          <p:cNvPr id="149" name="Google Shape;149;g3151360bb09_0_14"/>
          <p:cNvSpPr txBox="1"/>
          <p:nvPr/>
        </p:nvSpPr>
        <p:spPr>
          <a:xfrm>
            <a:off x="455846" y="1631909"/>
            <a:ext cx="11240100" cy="4746000"/>
          </a:xfrm>
          <a:prstGeom prst="rect">
            <a:avLst/>
          </a:prstGeom>
          <a:noFill/>
          <a:ln>
            <a:noFill/>
          </a:ln>
        </p:spPr>
        <p:txBody>
          <a:bodyPr anchorCtr="0" anchor="t" bIns="45700" lIns="91425" spcFirstLastPara="1" rIns="91425" wrap="square" tIns="45700">
            <a:normAutofit/>
          </a:bodyPr>
          <a:lstStyle/>
          <a:p>
            <a:pPr indent="-361950" lvl="0" marL="285750" marR="0" rtl="0" algn="l">
              <a:lnSpc>
                <a:spcPct val="150000"/>
              </a:lnSpc>
              <a:spcBef>
                <a:spcPts val="0"/>
              </a:spcBef>
              <a:spcAft>
                <a:spcPts val="0"/>
              </a:spcAft>
              <a:buClr>
                <a:srgbClr val="5C6571"/>
              </a:buClr>
              <a:buSzPts val="3000"/>
              <a:buFont typeface="Arial"/>
              <a:buChar char="•"/>
            </a:pPr>
            <a:r>
              <a:rPr lang="tr-TR" sz="3000">
                <a:solidFill>
                  <a:srgbClr val="5C6571"/>
                </a:solidFill>
                <a:latin typeface="Poppins"/>
                <a:ea typeface="Poppins"/>
                <a:cs typeface="Poppins"/>
                <a:sym typeface="Poppins"/>
              </a:rPr>
              <a:t>Azure Cosmos DB for NoSQL</a:t>
            </a:r>
            <a:endParaRPr sz="2600"/>
          </a:p>
          <a:p>
            <a:pPr indent="-361950" lvl="0" marL="285750" marR="0" rtl="0" algn="l">
              <a:lnSpc>
                <a:spcPct val="150000"/>
              </a:lnSpc>
              <a:spcBef>
                <a:spcPts val="0"/>
              </a:spcBef>
              <a:spcAft>
                <a:spcPts val="0"/>
              </a:spcAft>
              <a:buClr>
                <a:srgbClr val="5C6571"/>
              </a:buClr>
              <a:buSzPts val="3000"/>
              <a:buFont typeface="Arial"/>
              <a:buChar char="•"/>
            </a:pPr>
            <a:r>
              <a:rPr lang="tr-TR" sz="3000">
                <a:solidFill>
                  <a:srgbClr val="5C6571"/>
                </a:solidFill>
                <a:latin typeface="Poppins"/>
                <a:ea typeface="Poppins"/>
                <a:cs typeface="Poppins"/>
                <a:sym typeface="Poppins"/>
              </a:rPr>
              <a:t>AOT &amp; Pre-Compiled Queries</a:t>
            </a:r>
            <a:endParaRPr sz="3000">
              <a:solidFill>
                <a:srgbClr val="5C6571"/>
              </a:solidFill>
              <a:latin typeface="Poppins"/>
              <a:ea typeface="Poppins"/>
              <a:cs typeface="Poppins"/>
              <a:sym typeface="Poppins"/>
            </a:endParaRPr>
          </a:p>
          <a:p>
            <a:pPr indent="-361950" lvl="0" marL="285750" marR="0" rtl="0" algn="l">
              <a:lnSpc>
                <a:spcPct val="150000"/>
              </a:lnSpc>
              <a:spcBef>
                <a:spcPts val="0"/>
              </a:spcBef>
              <a:spcAft>
                <a:spcPts val="0"/>
              </a:spcAft>
              <a:buClr>
                <a:srgbClr val="5C6571"/>
              </a:buClr>
              <a:buSzPts val="3000"/>
              <a:buFont typeface="Poppins"/>
              <a:buChar char="•"/>
            </a:pPr>
            <a:r>
              <a:rPr lang="tr-TR" sz="3000">
                <a:solidFill>
                  <a:srgbClr val="5C6571"/>
                </a:solidFill>
                <a:latin typeface="Poppins"/>
                <a:ea typeface="Poppins"/>
                <a:cs typeface="Poppins"/>
                <a:sym typeface="Poppins"/>
              </a:rPr>
              <a:t>LINQ &amp; SQL Translation</a:t>
            </a:r>
            <a:endParaRPr sz="3000">
              <a:solidFill>
                <a:srgbClr val="5C6571"/>
              </a:solidFill>
              <a:latin typeface="Poppins"/>
              <a:ea typeface="Poppins"/>
              <a:cs typeface="Poppins"/>
              <a:sym typeface="Poppins"/>
            </a:endParaRPr>
          </a:p>
          <a:p>
            <a:pPr indent="-361950" lvl="0" marL="285750" marR="0" rtl="0" algn="l">
              <a:lnSpc>
                <a:spcPct val="150000"/>
              </a:lnSpc>
              <a:spcBef>
                <a:spcPts val="0"/>
              </a:spcBef>
              <a:spcAft>
                <a:spcPts val="0"/>
              </a:spcAft>
              <a:buClr>
                <a:srgbClr val="5C6571"/>
              </a:buClr>
              <a:buSzPts val="3000"/>
              <a:buFont typeface="Poppins"/>
              <a:buChar char="•"/>
            </a:pPr>
            <a:r>
              <a:rPr lang="tr-TR" sz="3000">
                <a:solidFill>
                  <a:srgbClr val="5C6571"/>
                </a:solidFill>
                <a:latin typeface="Poppins"/>
                <a:ea typeface="Poppins"/>
                <a:cs typeface="Poppins"/>
                <a:sym typeface="Poppins"/>
              </a:rPr>
              <a:t>Migrations &amp; Model Building</a:t>
            </a:r>
            <a:endParaRPr sz="3000">
              <a:solidFill>
                <a:srgbClr val="5C6571"/>
              </a:solidFill>
              <a:latin typeface="Poppins"/>
              <a:ea typeface="Poppins"/>
              <a:cs typeface="Poppins"/>
              <a:sym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3" name="Shape 153"/>
        <p:cNvGrpSpPr/>
        <p:nvPr/>
      </p:nvGrpSpPr>
      <p:grpSpPr>
        <a:xfrm>
          <a:off x="0" y="0"/>
          <a:ext cx="0" cy="0"/>
          <a:chOff x="0" y="0"/>
          <a:chExt cx="0" cy="0"/>
        </a:xfrm>
      </p:grpSpPr>
      <p:sp>
        <p:nvSpPr>
          <p:cNvPr id="154" name="Google Shape;154;g315ea98a953_0_45"/>
          <p:cNvSpPr txBox="1"/>
          <p:nvPr/>
        </p:nvSpPr>
        <p:spPr>
          <a:xfrm>
            <a:off x="455849" y="407657"/>
            <a:ext cx="11240100" cy="7089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292D33"/>
              </a:buClr>
              <a:buSzPts val="3600"/>
              <a:buFont typeface="Lexend"/>
              <a:buNone/>
            </a:pPr>
            <a:r>
              <a:rPr b="1" lang="tr-TR" sz="3600">
                <a:solidFill>
                  <a:srgbClr val="292D33"/>
                </a:solidFill>
                <a:latin typeface="Lexend"/>
                <a:ea typeface="Lexend"/>
                <a:cs typeface="Lexend"/>
                <a:sym typeface="Lexend"/>
              </a:rPr>
              <a:t>EF Core - Azure Cosmos DB for NoSQL</a:t>
            </a:r>
            <a:endParaRPr b="0" i="0" sz="3600" u="none" cap="none" strike="noStrike">
              <a:solidFill>
                <a:srgbClr val="292D33"/>
              </a:solidFill>
              <a:latin typeface="Lexend"/>
              <a:ea typeface="Lexend"/>
              <a:cs typeface="Lexend"/>
              <a:sym typeface="Lexend"/>
            </a:endParaRPr>
          </a:p>
        </p:txBody>
      </p:sp>
      <p:sp>
        <p:nvSpPr>
          <p:cNvPr id="155" name="Google Shape;155;g315ea98a953_0_45"/>
          <p:cNvSpPr txBox="1"/>
          <p:nvPr/>
        </p:nvSpPr>
        <p:spPr>
          <a:xfrm>
            <a:off x="475946" y="1238659"/>
            <a:ext cx="11240100" cy="4746000"/>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None/>
            </a:pPr>
            <a:r>
              <a:rPr lang="tr-TR">
                <a:solidFill>
                  <a:srgbClr val="5C6571"/>
                </a:solidFill>
                <a:latin typeface="Poppins"/>
                <a:ea typeface="Poppins"/>
                <a:cs typeface="Poppins"/>
                <a:sym typeface="Poppins"/>
              </a:rPr>
              <a:t>EF Core 9 introduces significant updates for Azure Cosmos DB, focusing on NoSQL scenarios. The improvements provide better query performance and enhanced flexibility when working with Cosmos DB, making it easier to handle complex data models in cloud environments. For example:</a:t>
            </a:r>
            <a:endParaRPr>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b="1" sz="1200">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b="1" sz="1200">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b="1" sz="1200">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b="1" sz="1200">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rPr b="1" lang="tr-TR" sz="1200">
                <a:solidFill>
                  <a:srgbClr val="5C6571"/>
                </a:solidFill>
                <a:latin typeface="Poppins"/>
                <a:ea typeface="Poppins"/>
                <a:cs typeface="Poppins"/>
                <a:sym typeface="Poppins"/>
              </a:rPr>
              <a:t>	</a:t>
            </a:r>
            <a:endParaRPr b="1" sz="1200">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b="1" sz="1200">
              <a:solidFill>
                <a:srgbClr val="5C6571"/>
              </a:solidFill>
              <a:latin typeface="Poppins"/>
              <a:ea typeface="Poppins"/>
              <a:cs typeface="Poppins"/>
              <a:sym typeface="Poppins"/>
            </a:endParaRPr>
          </a:p>
        </p:txBody>
      </p:sp>
      <p:graphicFrame>
        <p:nvGraphicFramePr>
          <p:cNvPr id="156" name="Google Shape;156;g315ea98a953_0_45"/>
          <p:cNvGraphicFramePr/>
          <p:nvPr/>
        </p:nvGraphicFramePr>
        <p:xfrm>
          <a:off x="1003500" y="3029900"/>
          <a:ext cx="3000000" cy="3000000"/>
        </p:xfrm>
        <a:graphic>
          <a:graphicData uri="http://schemas.openxmlformats.org/drawingml/2006/table">
            <a:tbl>
              <a:tblPr>
                <a:noFill/>
                <a:tableStyleId>{209268D7-1753-489C-BEEF-827744C99BB2}</a:tableStyleId>
              </a:tblPr>
              <a:tblGrid>
                <a:gridCol w="6125300"/>
              </a:tblGrid>
              <a:tr h="12700">
                <a:tc>
                  <a:txBody>
                    <a:bodyPr/>
                    <a:lstStyle/>
                    <a:p>
                      <a:pPr indent="0" lvl="0" marL="0" rtl="0" algn="l">
                        <a:lnSpc>
                          <a:spcPct val="115000"/>
                        </a:lnSpc>
                        <a:spcBef>
                          <a:spcPts val="0"/>
                        </a:spcBef>
                        <a:spcAft>
                          <a:spcPts val="0"/>
                        </a:spcAft>
                        <a:buNone/>
                      </a:pPr>
                      <a:r>
                        <a:rPr lang="tr-TR" sz="1100">
                          <a:solidFill>
                            <a:srgbClr val="A71D5D"/>
                          </a:solidFill>
                          <a:highlight>
                            <a:srgbClr val="FFFFFF"/>
                          </a:highlight>
                          <a:latin typeface="Consolas"/>
                          <a:ea typeface="Consolas"/>
                          <a:cs typeface="Consolas"/>
                          <a:sym typeface="Consolas"/>
                        </a:rPr>
                        <a:t>var</a:t>
                      </a:r>
                      <a:r>
                        <a:rPr lang="tr-TR" sz="1100">
                          <a:solidFill>
                            <a:srgbClr val="333333"/>
                          </a:solidFill>
                          <a:highlight>
                            <a:srgbClr val="FFFFFF"/>
                          </a:highlight>
                          <a:latin typeface="Consolas"/>
                          <a:ea typeface="Consolas"/>
                          <a:cs typeface="Consolas"/>
                          <a:sym typeface="Consolas"/>
                        </a:rPr>
                        <a:t> sessions = </a:t>
                      </a:r>
                      <a:r>
                        <a:rPr lang="tr-TR" sz="1100">
                          <a:solidFill>
                            <a:srgbClr val="A71D5D"/>
                          </a:solidFill>
                          <a:highlight>
                            <a:srgbClr val="FFFFFF"/>
                          </a:highlight>
                          <a:latin typeface="Consolas"/>
                          <a:ea typeface="Consolas"/>
                          <a:cs typeface="Consolas"/>
                          <a:sym typeface="Consolas"/>
                        </a:rPr>
                        <a:t>await</a:t>
                      </a:r>
                      <a:r>
                        <a:rPr lang="tr-TR" sz="1100">
                          <a:solidFill>
                            <a:srgbClr val="333333"/>
                          </a:solidFill>
                          <a:highlight>
                            <a:srgbClr val="FFFFFF"/>
                          </a:highlight>
                          <a:latin typeface="Consolas"/>
                          <a:ea typeface="Consolas"/>
                          <a:cs typeface="Consolas"/>
                          <a:sym typeface="Consolas"/>
                        </a:rPr>
                        <a:t> context.Sessions</a:t>
                      </a:r>
                      <a:br>
                        <a:rPr lang="tr-TR" sz="1100">
                          <a:solidFill>
                            <a:srgbClr val="333333"/>
                          </a:solidFill>
                          <a:highlight>
                            <a:srgbClr val="FFFFFF"/>
                          </a:highlight>
                          <a:latin typeface="Consolas"/>
                          <a:ea typeface="Consolas"/>
                          <a:cs typeface="Consolas"/>
                          <a:sym typeface="Consolas"/>
                        </a:rPr>
                      </a:br>
                      <a:r>
                        <a:rPr lang="tr-TR" sz="1100">
                          <a:solidFill>
                            <a:srgbClr val="333333"/>
                          </a:solidFill>
                          <a:highlight>
                            <a:srgbClr val="FFFFFF"/>
                          </a:highlight>
                          <a:latin typeface="Consolas"/>
                          <a:ea typeface="Consolas"/>
                          <a:cs typeface="Consolas"/>
                          <a:sym typeface="Consolas"/>
                        </a:rPr>
                        <a:t>    .Where(b =&gt; b.PartitionKey == </a:t>
                      </a:r>
                      <a:r>
                        <a:rPr lang="tr-TR" sz="1100">
                          <a:solidFill>
                            <a:srgbClr val="DF5000"/>
                          </a:solidFill>
                          <a:highlight>
                            <a:srgbClr val="FFFFFF"/>
                          </a:highlight>
                          <a:latin typeface="Consolas"/>
                          <a:ea typeface="Consolas"/>
                          <a:cs typeface="Consolas"/>
                          <a:sym typeface="Consolas"/>
                        </a:rPr>
                        <a:t>"someValue"</a:t>
                      </a:r>
                      <a:r>
                        <a:rPr lang="tr-TR" sz="1100">
                          <a:solidFill>
                            <a:srgbClr val="333333"/>
                          </a:solidFill>
                          <a:highlight>
                            <a:srgbClr val="FFFFFF"/>
                          </a:highlight>
                          <a:latin typeface="Consolas"/>
                          <a:ea typeface="Consolas"/>
                          <a:cs typeface="Consolas"/>
                          <a:sym typeface="Consolas"/>
                        </a:rPr>
                        <a:t> &amp;&amp; b.Username.StartsWith(</a:t>
                      </a:r>
                      <a:r>
                        <a:rPr lang="tr-TR" sz="1100">
                          <a:solidFill>
                            <a:srgbClr val="DF5000"/>
                          </a:solidFill>
                          <a:highlight>
                            <a:srgbClr val="FFFFFF"/>
                          </a:highlight>
                          <a:latin typeface="Consolas"/>
                          <a:ea typeface="Consolas"/>
                          <a:cs typeface="Consolas"/>
                          <a:sym typeface="Consolas"/>
                        </a:rPr>
                        <a:t>"x"</a:t>
                      </a:r>
                      <a:r>
                        <a:rPr lang="tr-TR" sz="1100">
                          <a:solidFill>
                            <a:srgbClr val="333333"/>
                          </a:solidFill>
                          <a:highlight>
                            <a:srgbClr val="FFFFFF"/>
                          </a:highlight>
                          <a:latin typeface="Consolas"/>
                          <a:ea typeface="Consolas"/>
                          <a:cs typeface="Consolas"/>
                          <a:sym typeface="Consolas"/>
                        </a:rPr>
                        <a:t>))</a:t>
                      </a:r>
                      <a:br>
                        <a:rPr lang="tr-TR" sz="1100">
                          <a:solidFill>
                            <a:srgbClr val="333333"/>
                          </a:solidFill>
                          <a:highlight>
                            <a:srgbClr val="FFFFFF"/>
                          </a:highlight>
                          <a:latin typeface="Consolas"/>
                          <a:ea typeface="Consolas"/>
                          <a:cs typeface="Consolas"/>
                          <a:sym typeface="Consolas"/>
                        </a:rPr>
                      </a:br>
                      <a:r>
                        <a:rPr lang="tr-TR" sz="1100">
                          <a:solidFill>
                            <a:srgbClr val="333333"/>
                          </a:solidFill>
                          <a:highlight>
                            <a:srgbClr val="FFFFFF"/>
                          </a:highlight>
                          <a:latin typeface="Consolas"/>
                          <a:ea typeface="Consolas"/>
                          <a:cs typeface="Consolas"/>
                          <a:sym typeface="Consolas"/>
                        </a:rPr>
                        <a:t>    .ToListAsync();</a:t>
                      </a:r>
                      <a:endParaRPr sz="1100"/>
                    </a:p>
                  </a:txBody>
                  <a:tcPr marT="63500" marB="63500" marR="63500" marL="63500">
                    <a:solidFill>
                      <a:srgbClr val="FFFFFF"/>
                    </a:solidFill>
                  </a:tcPr>
                </a:tc>
              </a:tr>
            </a:tbl>
          </a:graphicData>
        </a:graphic>
      </p:graphicFrame>
      <p:graphicFrame>
        <p:nvGraphicFramePr>
          <p:cNvPr id="157" name="Google Shape;157;g315ea98a953_0_45"/>
          <p:cNvGraphicFramePr/>
          <p:nvPr/>
        </p:nvGraphicFramePr>
        <p:xfrm>
          <a:off x="1003500" y="4379875"/>
          <a:ext cx="3000000" cy="3000000"/>
        </p:xfrm>
        <a:graphic>
          <a:graphicData uri="http://schemas.openxmlformats.org/drawingml/2006/table">
            <a:tbl>
              <a:tblPr>
                <a:noFill/>
                <a:tableStyleId>{209268D7-1753-489C-BEEF-827744C99BB2}</a:tableStyleId>
              </a:tblPr>
              <a:tblGrid>
                <a:gridCol w="10904875"/>
              </a:tblGrid>
              <a:tr h="12700">
                <a:tc>
                  <a:txBody>
                    <a:bodyPr/>
                    <a:lstStyle/>
                    <a:p>
                      <a:pPr indent="0" lvl="0" marL="0" rtl="0" algn="l">
                        <a:lnSpc>
                          <a:spcPct val="115000"/>
                        </a:lnSpc>
                        <a:spcBef>
                          <a:spcPts val="0"/>
                        </a:spcBef>
                        <a:spcAft>
                          <a:spcPts val="0"/>
                        </a:spcAft>
                        <a:buNone/>
                      </a:pPr>
                      <a:r>
                        <a:rPr lang="tr-TR" sz="1100">
                          <a:solidFill>
                            <a:srgbClr val="333333"/>
                          </a:solidFill>
                          <a:highlight>
                            <a:srgbClr val="FFFFFF"/>
                          </a:highlight>
                          <a:latin typeface="Consolas"/>
                          <a:ea typeface="Consolas"/>
                          <a:cs typeface="Consolas"/>
                          <a:sym typeface="Consolas"/>
                        </a:rPr>
                        <a:t>Executed ReadNext (189.8434 ms, 2.8 RU) ActivityId=</a:t>
                      </a:r>
                      <a:r>
                        <a:rPr lang="tr-TR" sz="1100">
                          <a:solidFill>
                            <a:srgbClr val="DF5000"/>
                          </a:solidFill>
                          <a:highlight>
                            <a:srgbClr val="FFFFFF"/>
                          </a:highlight>
                          <a:latin typeface="Consolas"/>
                          <a:ea typeface="Consolas"/>
                          <a:cs typeface="Consolas"/>
                          <a:sym typeface="Consolas"/>
                        </a:rPr>
                        <a:t>'...'</a:t>
                      </a:r>
                      <a:r>
                        <a:rPr lang="tr-TR" sz="1100">
                          <a:solidFill>
                            <a:srgbClr val="333333"/>
                          </a:solidFill>
                          <a:highlight>
                            <a:srgbClr val="FFFFFF"/>
                          </a:highlight>
                          <a:latin typeface="Consolas"/>
                          <a:ea typeface="Consolas"/>
                          <a:cs typeface="Consolas"/>
                          <a:sym typeface="Consolas"/>
                        </a:rPr>
                        <a:t>, Container=</a:t>
                      </a:r>
                      <a:r>
                        <a:rPr lang="tr-TR" sz="1100">
                          <a:solidFill>
                            <a:srgbClr val="DF5000"/>
                          </a:solidFill>
                          <a:highlight>
                            <a:srgbClr val="FFFFFF"/>
                          </a:highlight>
                          <a:latin typeface="Consolas"/>
                          <a:ea typeface="Consolas"/>
                          <a:cs typeface="Consolas"/>
                          <a:sym typeface="Consolas"/>
                        </a:rPr>
                        <a:t>'test'</a:t>
                      </a:r>
                      <a:r>
                        <a:rPr lang="tr-TR" sz="1100">
                          <a:solidFill>
                            <a:srgbClr val="333333"/>
                          </a:solidFill>
                          <a:highlight>
                            <a:srgbClr val="FFFFFF"/>
                          </a:highlight>
                          <a:latin typeface="Consolas"/>
                          <a:ea typeface="Consolas"/>
                          <a:cs typeface="Consolas"/>
                          <a:sym typeface="Consolas"/>
                        </a:rPr>
                        <a:t>, Partition=</a:t>
                      </a:r>
                      <a:r>
                        <a:rPr lang="tr-TR" sz="1100">
                          <a:solidFill>
                            <a:srgbClr val="DF5000"/>
                          </a:solidFill>
                          <a:highlight>
                            <a:srgbClr val="FFFFFF"/>
                          </a:highlight>
                          <a:latin typeface="Consolas"/>
                          <a:ea typeface="Consolas"/>
                          <a:cs typeface="Consolas"/>
                          <a:sym typeface="Consolas"/>
                        </a:rPr>
                        <a:t>'["someValue"]'</a:t>
                      </a:r>
                      <a:r>
                        <a:rPr lang="tr-TR" sz="1100">
                          <a:solidFill>
                            <a:srgbClr val="333333"/>
                          </a:solidFill>
                          <a:highlight>
                            <a:srgbClr val="FFFFFF"/>
                          </a:highlight>
                          <a:latin typeface="Consolas"/>
                          <a:ea typeface="Consolas"/>
                          <a:cs typeface="Consolas"/>
                          <a:sym typeface="Consolas"/>
                        </a:rPr>
                        <a:t>, Parameters=[]</a:t>
                      </a:r>
                      <a:br>
                        <a:rPr lang="tr-TR" sz="1100">
                          <a:solidFill>
                            <a:srgbClr val="333333"/>
                          </a:solidFill>
                          <a:highlight>
                            <a:srgbClr val="FFFFFF"/>
                          </a:highlight>
                          <a:latin typeface="Consolas"/>
                          <a:ea typeface="Consolas"/>
                          <a:cs typeface="Consolas"/>
                          <a:sym typeface="Consolas"/>
                        </a:rPr>
                      </a:br>
                      <a:r>
                        <a:rPr lang="tr-TR" sz="1100">
                          <a:solidFill>
                            <a:srgbClr val="333333"/>
                          </a:solidFill>
                          <a:highlight>
                            <a:srgbClr val="FFFFFF"/>
                          </a:highlight>
                          <a:latin typeface="Consolas"/>
                          <a:ea typeface="Consolas"/>
                          <a:cs typeface="Consolas"/>
                          <a:sym typeface="Consolas"/>
                        </a:rPr>
                        <a:t>SELECT VALUE c</a:t>
                      </a:r>
                      <a:br>
                        <a:rPr lang="tr-TR" sz="1100">
                          <a:solidFill>
                            <a:srgbClr val="333333"/>
                          </a:solidFill>
                          <a:highlight>
                            <a:srgbClr val="FFFFFF"/>
                          </a:highlight>
                          <a:latin typeface="Consolas"/>
                          <a:ea typeface="Consolas"/>
                          <a:cs typeface="Consolas"/>
                          <a:sym typeface="Consolas"/>
                        </a:rPr>
                      </a:br>
                      <a:r>
                        <a:rPr lang="tr-TR" sz="1100">
                          <a:solidFill>
                            <a:srgbClr val="333333"/>
                          </a:solidFill>
                          <a:highlight>
                            <a:srgbClr val="FFFFFF"/>
                          </a:highlight>
                          <a:latin typeface="Consolas"/>
                          <a:ea typeface="Consolas"/>
                          <a:cs typeface="Consolas"/>
                          <a:sym typeface="Consolas"/>
                        </a:rPr>
                        <a:t>FROM root c</a:t>
                      </a:r>
                      <a:br>
                        <a:rPr lang="tr-TR" sz="1100">
                          <a:solidFill>
                            <a:srgbClr val="333333"/>
                          </a:solidFill>
                          <a:highlight>
                            <a:srgbClr val="FFFFFF"/>
                          </a:highlight>
                          <a:latin typeface="Consolas"/>
                          <a:ea typeface="Consolas"/>
                          <a:cs typeface="Consolas"/>
                          <a:sym typeface="Consolas"/>
                        </a:rPr>
                      </a:br>
                      <a:r>
                        <a:rPr lang="tr-TR" sz="1100">
                          <a:solidFill>
                            <a:srgbClr val="333333"/>
                          </a:solidFill>
                          <a:highlight>
                            <a:srgbClr val="FFFFFF"/>
                          </a:highlight>
                          <a:latin typeface="Consolas"/>
                          <a:ea typeface="Consolas"/>
                          <a:cs typeface="Consolas"/>
                          <a:sym typeface="Consolas"/>
                        </a:rPr>
                        <a:t>WHERE STARTSWITH(c[</a:t>
                      </a:r>
                      <a:r>
                        <a:rPr lang="tr-TR" sz="1100">
                          <a:solidFill>
                            <a:srgbClr val="DF5000"/>
                          </a:solidFill>
                          <a:highlight>
                            <a:srgbClr val="FFFFFF"/>
                          </a:highlight>
                          <a:latin typeface="Consolas"/>
                          <a:ea typeface="Consolas"/>
                          <a:cs typeface="Consolas"/>
                          <a:sym typeface="Consolas"/>
                        </a:rPr>
                        <a:t>"Username"</a:t>
                      </a:r>
                      <a:r>
                        <a:rPr lang="tr-TR" sz="1100">
                          <a:solidFill>
                            <a:srgbClr val="333333"/>
                          </a:solidFill>
                          <a:highlight>
                            <a:srgbClr val="FFFFFF"/>
                          </a:highlight>
                          <a:latin typeface="Consolas"/>
                          <a:ea typeface="Consolas"/>
                          <a:cs typeface="Consolas"/>
                          <a:sym typeface="Consolas"/>
                        </a:rPr>
                        <a:t>], </a:t>
                      </a:r>
                      <a:r>
                        <a:rPr lang="tr-TR" sz="1100">
                          <a:solidFill>
                            <a:srgbClr val="DF5000"/>
                          </a:solidFill>
                          <a:highlight>
                            <a:srgbClr val="FFFFFF"/>
                          </a:highlight>
                          <a:latin typeface="Consolas"/>
                          <a:ea typeface="Consolas"/>
                          <a:cs typeface="Consolas"/>
                          <a:sym typeface="Consolas"/>
                        </a:rPr>
                        <a:t>"x"</a:t>
                      </a:r>
                      <a:r>
                        <a:rPr lang="tr-TR" sz="1100">
                          <a:solidFill>
                            <a:srgbClr val="333333"/>
                          </a:solidFill>
                          <a:highlight>
                            <a:srgbClr val="FFFFFF"/>
                          </a:highlight>
                          <a:latin typeface="Consolas"/>
                          <a:ea typeface="Consolas"/>
                          <a:cs typeface="Consolas"/>
                          <a:sym typeface="Consolas"/>
                        </a:rPr>
                        <a:t>)</a:t>
                      </a:r>
                      <a:br>
                        <a:rPr lang="tr-TR" sz="1100">
                          <a:solidFill>
                            <a:srgbClr val="333333"/>
                          </a:solidFill>
                          <a:highlight>
                            <a:srgbClr val="FFFFFF"/>
                          </a:highlight>
                          <a:latin typeface="Consolas"/>
                          <a:ea typeface="Consolas"/>
                          <a:cs typeface="Consolas"/>
                          <a:sym typeface="Consolas"/>
                        </a:rPr>
                      </a:br>
                      <a:endParaRPr sz="1100"/>
                    </a:p>
                  </a:txBody>
                  <a:tcPr marT="63500" marB="63500" marR="63500" marL="63500">
                    <a:solidFill>
                      <a:srgbClr val="FFFFFF"/>
                    </a:solidFill>
                  </a:tcPr>
                </a:tc>
              </a:tr>
            </a:tbl>
          </a:graphicData>
        </a:graphic>
      </p:graphicFrame>
      <p:sp>
        <p:nvSpPr>
          <p:cNvPr id="158" name="Google Shape;158;g315ea98a953_0_45"/>
          <p:cNvSpPr txBox="1"/>
          <p:nvPr/>
        </p:nvSpPr>
        <p:spPr>
          <a:xfrm>
            <a:off x="475950" y="2606000"/>
            <a:ext cx="5763900" cy="347700"/>
          </a:xfrm>
          <a:prstGeom prst="rect">
            <a:avLst/>
          </a:prstGeom>
          <a:noFill/>
          <a:ln>
            <a:noFill/>
          </a:ln>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rgbClr val="5C6571"/>
              </a:buClr>
              <a:buSzPts val="1200"/>
              <a:buFont typeface="Poppins"/>
              <a:buChar char="-"/>
            </a:pPr>
            <a:r>
              <a:rPr lang="tr-TR" sz="1500">
                <a:solidFill>
                  <a:schemeClr val="hlink"/>
                </a:solidFill>
                <a:highlight>
                  <a:srgbClr val="FFFFFF"/>
                </a:highlight>
                <a:uFill>
                  <a:noFill/>
                </a:uFill>
                <a:hlinkClick r:id="rId4"/>
              </a:rPr>
              <a:t>🚀</a:t>
            </a:r>
            <a:r>
              <a:rPr b="1" lang="tr-TR" sz="1200">
                <a:solidFill>
                  <a:srgbClr val="5C6571"/>
                </a:solidFill>
                <a:latin typeface="Poppins"/>
                <a:ea typeface="Poppins"/>
                <a:cs typeface="Poppins"/>
                <a:sym typeface="Poppins"/>
              </a:rPr>
              <a:t>Improved: Querying with partition keys</a:t>
            </a:r>
            <a:endParaRPr sz="2800">
              <a:solidFill>
                <a:schemeClr val="dk1"/>
              </a:solidFill>
            </a:endParaRPr>
          </a:p>
        </p:txBody>
      </p:sp>
      <p:sp>
        <p:nvSpPr>
          <p:cNvPr id="159" name="Google Shape;159;g315ea98a953_0_45"/>
          <p:cNvSpPr txBox="1"/>
          <p:nvPr/>
        </p:nvSpPr>
        <p:spPr>
          <a:xfrm>
            <a:off x="920475" y="4067025"/>
            <a:ext cx="2442900" cy="279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tr-TR" sz="1200">
                <a:solidFill>
                  <a:srgbClr val="5C6571"/>
                </a:solidFill>
                <a:latin typeface="Poppins"/>
                <a:ea typeface="Poppins"/>
                <a:cs typeface="Poppins"/>
                <a:sym typeface="Poppins"/>
              </a:rPr>
              <a:t>Output:</a:t>
            </a:r>
            <a:endParaRPr b="1" sz="1200">
              <a:solidFill>
                <a:srgbClr val="5C6571"/>
              </a:solidFill>
              <a:latin typeface="Poppins"/>
              <a:ea typeface="Poppins"/>
              <a:cs typeface="Poppins"/>
              <a:sym typeface="Poppins"/>
            </a:endParaRPr>
          </a:p>
          <a:p>
            <a:pPr indent="0" lvl="0" marL="0" rtl="0" algn="l">
              <a:spcBef>
                <a:spcPts val="0"/>
              </a:spcBef>
              <a:spcAft>
                <a:spcPts val="0"/>
              </a:spcAft>
              <a:buNone/>
            </a:pPr>
            <a:r>
              <a:t/>
            </a:r>
            <a:endParaRPr sz="28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3" name="Shape 163"/>
        <p:cNvGrpSpPr/>
        <p:nvPr/>
      </p:nvGrpSpPr>
      <p:grpSpPr>
        <a:xfrm>
          <a:off x="0" y="0"/>
          <a:ext cx="0" cy="0"/>
          <a:chOff x="0" y="0"/>
          <a:chExt cx="0" cy="0"/>
        </a:xfrm>
      </p:grpSpPr>
      <p:sp>
        <p:nvSpPr>
          <p:cNvPr id="164" name="Google Shape;164;g315ea98a953_0_65"/>
          <p:cNvSpPr txBox="1"/>
          <p:nvPr/>
        </p:nvSpPr>
        <p:spPr>
          <a:xfrm>
            <a:off x="455849" y="407657"/>
            <a:ext cx="11240100" cy="7089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rgbClr val="292D33"/>
              </a:buClr>
              <a:buSzPts val="3600"/>
              <a:buFont typeface="Lexend"/>
              <a:buNone/>
            </a:pPr>
            <a:r>
              <a:rPr b="1" lang="tr-TR" sz="3600">
                <a:solidFill>
                  <a:srgbClr val="292D33"/>
                </a:solidFill>
                <a:latin typeface="Lexend"/>
                <a:ea typeface="Lexend"/>
                <a:cs typeface="Lexend"/>
                <a:sym typeface="Lexend"/>
              </a:rPr>
              <a:t>EF Core - AOT &amp; Pre-Compiled Queries</a:t>
            </a:r>
            <a:endParaRPr b="0" i="0" sz="3600" u="none" cap="none" strike="noStrike">
              <a:solidFill>
                <a:srgbClr val="292D33"/>
              </a:solidFill>
              <a:latin typeface="Lexend"/>
              <a:ea typeface="Lexend"/>
              <a:cs typeface="Lexend"/>
              <a:sym typeface="Lexend"/>
            </a:endParaRPr>
          </a:p>
        </p:txBody>
      </p:sp>
      <p:sp>
        <p:nvSpPr>
          <p:cNvPr id="165" name="Google Shape;165;g315ea98a953_0_65"/>
          <p:cNvSpPr txBox="1"/>
          <p:nvPr/>
        </p:nvSpPr>
        <p:spPr>
          <a:xfrm>
            <a:off x="475946" y="1340434"/>
            <a:ext cx="11240100" cy="4746000"/>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None/>
            </a:pPr>
            <a:r>
              <a:rPr lang="tr-TR" sz="1900">
                <a:solidFill>
                  <a:schemeClr val="hlink"/>
                </a:solidFill>
                <a:highlight>
                  <a:srgbClr val="FFFFFF"/>
                </a:highlight>
                <a:uFill>
                  <a:noFill/>
                </a:uFill>
                <a:hlinkClick r:id="rId4"/>
              </a:rPr>
              <a:t>⚠️</a:t>
            </a:r>
            <a:r>
              <a:rPr b="1" lang="tr-TR" sz="1600">
                <a:solidFill>
                  <a:srgbClr val="5C6571"/>
                </a:solidFill>
                <a:latin typeface="Poppins"/>
                <a:ea typeface="Poppins"/>
                <a:cs typeface="Poppins"/>
                <a:sym typeface="Poppins"/>
              </a:rPr>
              <a:t> NativeAOT &amp; Query Precompilation is experimental and not ready to use for production!</a:t>
            </a:r>
            <a:endParaRPr b="1" sz="1600">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b="1" sz="1600">
              <a:solidFill>
                <a:srgbClr val="5C6571"/>
              </a:solidFill>
              <a:latin typeface="Poppins"/>
              <a:ea typeface="Poppins"/>
              <a:cs typeface="Poppins"/>
              <a:sym typeface="Poppins"/>
            </a:endParaRPr>
          </a:p>
          <a:p>
            <a:pPr indent="-342900" lvl="0" marL="457200" marR="0" rtl="0" algn="l">
              <a:lnSpc>
                <a:spcPct val="150000"/>
              </a:lnSpc>
              <a:spcBef>
                <a:spcPts val="0"/>
              </a:spcBef>
              <a:spcAft>
                <a:spcPts val="0"/>
              </a:spcAft>
              <a:buClr>
                <a:srgbClr val="5C6571"/>
              </a:buClr>
              <a:buSzPts val="1800"/>
              <a:buFont typeface="Poppins"/>
              <a:buChar char="●"/>
            </a:pPr>
            <a:r>
              <a:rPr lang="tr-TR" sz="1800">
                <a:solidFill>
                  <a:srgbClr val="5C6571"/>
                </a:solidFill>
                <a:latin typeface="Poppins"/>
                <a:ea typeface="Poppins"/>
                <a:cs typeface="Poppins"/>
                <a:sym typeface="Poppins"/>
              </a:rPr>
              <a:t>Support for Ahead-of-Time (AOT) compilation</a:t>
            </a:r>
            <a:endParaRPr sz="1800">
              <a:solidFill>
                <a:srgbClr val="5C6571"/>
              </a:solidFill>
              <a:latin typeface="Poppins"/>
              <a:ea typeface="Poppins"/>
              <a:cs typeface="Poppins"/>
              <a:sym typeface="Poppins"/>
            </a:endParaRPr>
          </a:p>
          <a:p>
            <a:pPr indent="-342900" lvl="0" marL="457200" marR="0" rtl="0" algn="l">
              <a:lnSpc>
                <a:spcPct val="150000"/>
              </a:lnSpc>
              <a:spcBef>
                <a:spcPts val="0"/>
              </a:spcBef>
              <a:spcAft>
                <a:spcPts val="0"/>
              </a:spcAft>
              <a:buClr>
                <a:srgbClr val="5C6571"/>
              </a:buClr>
              <a:buSzPts val="1800"/>
              <a:buFont typeface="Poppins"/>
              <a:buChar char="●"/>
            </a:pPr>
            <a:r>
              <a:rPr lang="tr-TR" sz="1800">
                <a:solidFill>
                  <a:srgbClr val="5C6571"/>
                </a:solidFill>
                <a:latin typeface="Poppins"/>
                <a:ea typeface="Poppins"/>
                <a:cs typeface="Poppins"/>
                <a:sym typeface="Poppins"/>
              </a:rPr>
              <a:t>Pre-compiled queries for faster execution</a:t>
            </a:r>
            <a:endParaRPr sz="1800">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sz="1800">
              <a:solidFill>
                <a:srgbClr val="5C6571"/>
              </a:solidFill>
              <a:latin typeface="Poppins"/>
              <a:ea typeface="Poppins"/>
              <a:cs typeface="Poppins"/>
              <a:sym typeface="Poppins"/>
            </a:endParaRPr>
          </a:p>
          <a:p>
            <a:pPr indent="0" lvl="0" marL="0" marR="0" rtl="0" algn="l">
              <a:lnSpc>
                <a:spcPct val="150000"/>
              </a:lnSpc>
              <a:spcBef>
                <a:spcPts val="0"/>
              </a:spcBef>
              <a:spcAft>
                <a:spcPts val="0"/>
              </a:spcAft>
              <a:buNone/>
            </a:pPr>
            <a:r>
              <a:t/>
            </a:r>
            <a:endParaRPr b="1" sz="1300">
              <a:solidFill>
                <a:srgbClr val="5C6571"/>
              </a:solidFill>
              <a:latin typeface="Poppins"/>
              <a:ea typeface="Poppins"/>
              <a:cs typeface="Poppins"/>
              <a:sym typeface="Poppins"/>
            </a:endParaRPr>
          </a:p>
        </p:txBody>
      </p:sp>
      <p:graphicFrame>
        <p:nvGraphicFramePr>
          <p:cNvPr id="166" name="Google Shape;166;g315ea98a953_0_65"/>
          <p:cNvGraphicFramePr/>
          <p:nvPr/>
        </p:nvGraphicFramePr>
        <p:xfrm>
          <a:off x="838900" y="3885350"/>
          <a:ext cx="3000000" cy="3000000"/>
        </p:xfrm>
        <a:graphic>
          <a:graphicData uri="http://schemas.openxmlformats.org/drawingml/2006/table">
            <a:tbl>
              <a:tblPr>
                <a:noFill/>
                <a:tableStyleId>{209268D7-1753-489C-BEEF-827744C99BB2}</a:tableStyleId>
              </a:tblPr>
              <a:tblGrid>
                <a:gridCol w="6727225"/>
              </a:tblGrid>
              <a:tr h="12700">
                <a:tc>
                  <a:txBody>
                    <a:bodyPr/>
                    <a:lstStyle/>
                    <a:p>
                      <a:pPr indent="0" lvl="0" marL="0" rtl="0" algn="l">
                        <a:lnSpc>
                          <a:spcPct val="115000"/>
                        </a:lnSpc>
                        <a:spcBef>
                          <a:spcPts val="0"/>
                        </a:spcBef>
                        <a:spcAft>
                          <a:spcPts val="0"/>
                        </a:spcAft>
                        <a:buNone/>
                      </a:pPr>
                      <a:r>
                        <a:rPr lang="tr-TR" sz="1100">
                          <a:solidFill>
                            <a:srgbClr val="A71D5D"/>
                          </a:solidFill>
                          <a:highlight>
                            <a:srgbClr val="FFFFFF"/>
                          </a:highlight>
                          <a:latin typeface="Consolas"/>
                          <a:ea typeface="Consolas"/>
                          <a:cs typeface="Consolas"/>
                          <a:sym typeface="Consolas"/>
                        </a:rPr>
                        <a:t>var</a:t>
                      </a:r>
                      <a:r>
                        <a:rPr lang="tr-TR" sz="1100">
                          <a:solidFill>
                            <a:srgbClr val="333333"/>
                          </a:solidFill>
                          <a:highlight>
                            <a:srgbClr val="FFFFFF"/>
                          </a:highlight>
                          <a:latin typeface="Consolas"/>
                          <a:ea typeface="Consolas"/>
                          <a:cs typeface="Consolas"/>
                          <a:sym typeface="Consolas"/>
                        </a:rPr>
                        <a:t> blogs = </a:t>
                      </a:r>
                      <a:r>
                        <a:rPr lang="tr-TR" sz="1100">
                          <a:solidFill>
                            <a:srgbClr val="A71D5D"/>
                          </a:solidFill>
                          <a:highlight>
                            <a:srgbClr val="FFFFFF"/>
                          </a:highlight>
                          <a:latin typeface="Consolas"/>
                          <a:ea typeface="Consolas"/>
                          <a:cs typeface="Consolas"/>
                          <a:sym typeface="Consolas"/>
                        </a:rPr>
                        <a:t>await</a:t>
                      </a:r>
                      <a:r>
                        <a:rPr lang="tr-TR" sz="1100">
                          <a:solidFill>
                            <a:srgbClr val="333333"/>
                          </a:solidFill>
                          <a:highlight>
                            <a:srgbClr val="FFFFFF"/>
                          </a:highlight>
                          <a:latin typeface="Consolas"/>
                          <a:ea typeface="Consolas"/>
                          <a:cs typeface="Consolas"/>
                          <a:sym typeface="Consolas"/>
                        </a:rPr>
                        <a:t> context.Blogs.Where(b =&gt; b.Name == </a:t>
                      </a:r>
                      <a:r>
                        <a:rPr lang="tr-TR" sz="1100">
                          <a:solidFill>
                            <a:srgbClr val="DF5000"/>
                          </a:solidFill>
                          <a:highlight>
                            <a:srgbClr val="FFFFFF"/>
                          </a:highlight>
                          <a:latin typeface="Consolas"/>
                          <a:ea typeface="Consolas"/>
                          <a:cs typeface="Consolas"/>
                          <a:sym typeface="Consolas"/>
                        </a:rPr>
                        <a:t>"foo"</a:t>
                      </a:r>
                      <a:r>
                        <a:rPr lang="tr-TR" sz="1100">
                          <a:solidFill>
                            <a:srgbClr val="333333"/>
                          </a:solidFill>
                          <a:highlight>
                            <a:srgbClr val="FFFFFF"/>
                          </a:highlight>
                          <a:latin typeface="Consolas"/>
                          <a:ea typeface="Consolas"/>
                          <a:cs typeface="Consolas"/>
                          <a:sym typeface="Consolas"/>
                        </a:rPr>
                        <a:t>).ToListAsync();</a:t>
                      </a:r>
                      <a:endParaRPr sz="1100"/>
                    </a:p>
                  </a:txBody>
                  <a:tcPr marT="63500" marB="63500" marR="63500" marL="63500">
                    <a:solidFill>
                      <a:srgbClr val="FFFFFF"/>
                    </a:solidFill>
                  </a:tcPr>
                </a:tc>
              </a:tr>
            </a:tbl>
          </a:graphicData>
        </a:graphic>
      </p:graphicFrame>
      <p:graphicFrame>
        <p:nvGraphicFramePr>
          <p:cNvPr id="167" name="Google Shape;167;g315ea98a953_0_65"/>
          <p:cNvGraphicFramePr/>
          <p:nvPr/>
        </p:nvGraphicFramePr>
        <p:xfrm>
          <a:off x="838900" y="4470350"/>
          <a:ext cx="3000000" cy="3000000"/>
        </p:xfrm>
        <a:graphic>
          <a:graphicData uri="http://schemas.openxmlformats.org/drawingml/2006/table">
            <a:tbl>
              <a:tblPr>
                <a:noFill/>
                <a:tableStyleId>{209268D7-1753-489C-BEEF-827744C99BB2}</a:tableStyleId>
              </a:tblPr>
              <a:tblGrid>
                <a:gridCol w="10976900"/>
              </a:tblGrid>
              <a:tr h="12700">
                <a:tc>
                  <a:txBody>
                    <a:bodyPr/>
                    <a:lstStyle/>
                    <a:p>
                      <a:pPr indent="0" lvl="0" marL="0" rtl="0" algn="l">
                        <a:lnSpc>
                          <a:spcPct val="115000"/>
                        </a:lnSpc>
                        <a:spcBef>
                          <a:spcPts val="0"/>
                        </a:spcBef>
                        <a:spcAft>
                          <a:spcPts val="0"/>
                        </a:spcAft>
                        <a:buNone/>
                      </a:pPr>
                      <a:r>
                        <a:rPr lang="tr-TR" sz="1100">
                          <a:solidFill>
                            <a:srgbClr val="A71D5D"/>
                          </a:solidFill>
                          <a:highlight>
                            <a:srgbClr val="FFFFFF"/>
                          </a:highlight>
                          <a:latin typeface="Consolas"/>
                          <a:ea typeface="Consolas"/>
                          <a:cs typeface="Consolas"/>
                          <a:sym typeface="Consolas"/>
                        </a:rPr>
                        <a:t>var</a:t>
                      </a:r>
                      <a:r>
                        <a:rPr lang="tr-TR" sz="1100">
                          <a:solidFill>
                            <a:srgbClr val="333333"/>
                          </a:solidFill>
                          <a:highlight>
                            <a:srgbClr val="FFFFFF"/>
                          </a:highlight>
                          <a:latin typeface="Consolas"/>
                          <a:ea typeface="Consolas"/>
                          <a:cs typeface="Consolas"/>
                          <a:sym typeface="Consolas"/>
                        </a:rPr>
                        <a:t> efCoreInterception = ((</a:t>
                      </a:r>
                      <a:r>
                        <a:rPr b="1" lang="tr-TR" sz="1100">
                          <a:solidFill>
                            <a:srgbClr val="333333"/>
                          </a:solidFill>
                          <a:highlight>
                            <a:srgbClr val="FFFFFF"/>
                          </a:highlight>
                          <a:latin typeface="Consolas"/>
                          <a:ea typeface="Consolas"/>
                          <a:cs typeface="Consolas"/>
                          <a:sym typeface="Consolas"/>
                        </a:rPr>
                        <a:t>IRelationalCommandTemplate</a:t>
                      </a:r>
                      <a:r>
                        <a:rPr lang="tr-TR" sz="1100">
                          <a:solidFill>
                            <a:srgbClr val="333333"/>
                          </a:solidFill>
                          <a:highlight>
                            <a:srgbClr val="FFFFFF"/>
                          </a:highlight>
                          <a:latin typeface="Consolas"/>
                          <a:ea typeface="Consolas"/>
                          <a:cs typeface="Consolas"/>
                          <a:sym typeface="Consolas"/>
                        </a:rPr>
                        <a:t>)(</a:t>
                      </a:r>
                      <a:r>
                        <a:rPr b="1" lang="tr-TR" sz="1100">
                          <a:solidFill>
                            <a:srgbClr val="A71D5D"/>
                          </a:solidFill>
                          <a:highlight>
                            <a:srgbClr val="FFFFFF"/>
                          </a:highlight>
                          <a:latin typeface="Consolas"/>
                          <a:ea typeface="Consolas"/>
                          <a:cs typeface="Consolas"/>
                          <a:sym typeface="Consolas"/>
                        </a:rPr>
                        <a:t>new</a:t>
                      </a:r>
                      <a:r>
                        <a:rPr lang="tr-TR" sz="1100">
                          <a:solidFill>
                            <a:srgbClr val="333333"/>
                          </a:solidFill>
                          <a:highlight>
                            <a:srgbClr val="FFFFFF"/>
                          </a:highlight>
                          <a:latin typeface="Consolas"/>
                          <a:ea typeface="Consolas"/>
                          <a:cs typeface="Consolas"/>
                          <a:sym typeface="Consolas"/>
                        </a:rPr>
                        <a:t> </a:t>
                      </a:r>
                      <a:r>
                        <a:rPr b="1" lang="tr-TR" sz="1100">
                          <a:solidFill>
                            <a:srgbClr val="333333"/>
                          </a:solidFill>
                          <a:highlight>
                            <a:srgbClr val="FFFFFF"/>
                          </a:highlight>
                          <a:latin typeface="Consolas"/>
                          <a:ea typeface="Consolas"/>
                          <a:cs typeface="Consolas"/>
                          <a:sym typeface="Consolas"/>
                        </a:rPr>
                        <a:t>RelationalCommand</a:t>
                      </a:r>
                      <a:r>
                        <a:rPr lang="tr-TR" sz="1100">
                          <a:solidFill>
                            <a:srgbClr val="333333"/>
                          </a:solidFill>
                          <a:highlight>
                            <a:srgbClr val="FFFFFF"/>
                          </a:highlight>
                          <a:latin typeface="Consolas"/>
                          <a:ea typeface="Consolas"/>
                          <a:cs typeface="Consolas"/>
                          <a:sym typeface="Consolas"/>
                        </a:rPr>
                        <a:t>(materializerLiftableConstantContext.CommandBuilderDependencies, </a:t>
                      </a:r>
                      <a:endParaRPr sz="1100">
                        <a:solidFill>
                          <a:srgbClr val="333333"/>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tr-TR" sz="1100">
                          <a:solidFill>
                            <a:srgbClr val="DF5000"/>
                          </a:solidFill>
                          <a:highlight>
                            <a:srgbClr val="FFFFFF"/>
                          </a:highlight>
                          <a:latin typeface="Consolas"/>
                          <a:ea typeface="Consolas"/>
                          <a:cs typeface="Consolas"/>
                          <a:sym typeface="Consolas"/>
                        </a:rPr>
                        <a:t>   </a:t>
                      </a:r>
                      <a:r>
                        <a:rPr b="1" lang="tr-TR" sz="1300">
                          <a:solidFill>
                            <a:srgbClr val="DF5000"/>
                          </a:solidFill>
                          <a:highlight>
                            <a:srgbClr val="FFFFFF"/>
                          </a:highlight>
                          <a:latin typeface="Consolas"/>
                          <a:ea typeface="Consolas"/>
                          <a:cs typeface="Consolas"/>
                          <a:sym typeface="Consolas"/>
                        </a:rPr>
                        <a:t>"SELECT [b].[Id], [b].[Name]\nFROM [Blogs] AS [b]\nWHERE [b].[Name] = N'foo'"</a:t>
                      </a:r>
                      <a:r>
                        <a:rPr b="1" lang="tr-TR" sz="1300">
                          <a:solidFill>
                            <a:srgbClr val="333333"/>
                          </a:solidFill>
                          <a:highlight>
                            <a:srgbClr val="FFFFFF"/>
                          </a:highlight>
                          <a:latin typeface="Consolas"/>
                          <a:ea typeface="Consolas"/>
                          <a:cs typeface="Consolas"/>
                          <a:sym typeface="Consolas"/>
                        </a:rPr>
                        <a:t>,</a:t>
                      </a:r>
                      <a:r>
                        <a:rPr lang="tr-TR" sz="1100">
                          <a:solidFill>
                            <a:srgbClr val="333333"/>
                          </a:solidFill>
                          <a:highlight>
                            <a:srgbClr val="FFFFFF"/>
                          </a:highlight>
                          <a:latin typeface="Consolas"/>
                          <a:ea typeface="Consolas"/>
                          <a:cs typeface="Consolas"/>
                          <a:sym typeface="Consolas"/>
                        </a:rPr>
                        <a:t> </a:t>
                      </a:r>
                      <a:endParaRPr sz="1100">
                        <a:solidFill>
                          <a:srgbClr val="333333"/>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tr-TR" sz="1100">
                          <a:solidFill>
                            <a:srgbClr val="A71D5D"/>
                          </a:solidFill>
                          <a:highlight>
                            <a:srgbClr val="FFFFFF"/>
                          </a:highlight>
                          <a:latin typeface="Consolas"/>
                          <a:ea typeface="Consolas"/>
                          <a:cs typeface="Consolas"/>
                          <a:sym typeface="Consolas"/>
                        </a:rPr>
                        <a:t>new</a:t>
                      </a:r>
                      <a:r>
                        <a:rPr lang="tr-TR" sz="1100">
                          <a:solidFill>
                            <a:srgbClr val="333333"/>
                          </a:solidFill>
                          <a:highlight>
                            <a:srgbClr val="FFFFFF"/>
                          </a:highlight>
                          <a:latin typeface="Consolas"/>
                          <a:ea typeface="Consolas"/>
                          <a:cs typeface="Consolas"/>
                          <a:sym typeface="Consolas"/>
                        </a:rPr>
                        <a:t> </a:t>
                      </a:r>
                      <a:r>
                        <a:rPr b="1" lang="tr-TR" sz="1100">
                          <a:solidFill>
                            <a:srgbClr val="333333"/>
                          </a:solidFill>
                          <a:highlight>
                            <a:srgbClr val="FFFFFF"/>
                          </a:highlight>
                          <a:latin typeface="Consolas"/>
                          <a:ea typeface="Consolas"/>
                          <a:cs typeface="Consolas"/>
                          <a:sym typeface="Consolas"/>
                        </a:rPr>
                        <a:t>IRelationalParameter</a:t>
                      </a:r>
                      <a:r>
                        <a:rPr lang="tr-TR" sz="1100">
                          <a:solidFill>
                            <a:srgbClr val="333333"/>
                          </a:solidFill>
                          <a:highlight>
                            <a:srgbClr val="FFFFFF"/>
                          </a:highlight>
                          <a:latin typeface="Consolas"/>
                          <a:ea typeface="Consolas"/>
                          <a:cs typeface="Consolas"/>
                          <a:sym typeface="Consolas"/>
                        </a:rPr>
                        <a:t>[] { })));</a:t>
                      </a:r>
                      <a:endParaRPr sz="1100"/>
                    </a:p>
                  </a:txBody>
                  <a:tcPr marT="63500" marB="63500" marR="63500" marL="63500">
                    <a:solidFill>
                      <a:srgbClr val="FFFFFF"/>
                    </a:solidFill>
                  </a:tcPr>
                </a:tc>
              </a:tr>
            </a:tbl>
          </a:graphicData>
        </a:graphic>
      </p:graphicFrame>
      <p:sp>
        <p:nvSpPr>
          <p:cNvPr id="168" name="Google Shape;168;g315ea98a953_0_65"/>
          <p:cNvSpPr txBox="1"/>
          <p:nvPr/>
        </p:nvSpPr>
        <p:spPr>
          <a:xfrm>
            <a:off x="691325" y="3392950"/>
            <a:ext cx="2583000" cy="317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tr-TR" sz="1300">
                <a:solidFill>
                  <a:srgbClr val="5C6571"/>
                </a:solidFill>
                <a:latin typeface="Poppins"/>
                <a:ea typeface="Poppins"/>
                <a:cs typeface="Poppins"/>
                <a:sym typeface="Poppins"/>
              </a:rPr>
              <a:t>For example:</a:t>
            </a:r>
            <a:endParaRPr sz="28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eması">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eması">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2024-10-07T11:11:00Z</dcterms:created>
  <dc:creator>Volosoft Bilisim</dc:creator>
</cp:coreProperties>
</file>