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Poppins"/>
      <p:regular r:id="rId19"/>
      <p:bold r:id="rId20"/>
      <p:italic r:id="rId21"/>
      <p:boldItalic r:id="rId22"/>
    </p:embeddedFont>
    <p:embeddedFont>
      <p:font typeface="Archivo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11" Type="http://schemas.openxmlformats.org/officeDocument/2006/relationships/slide" Target="slides/slide6.xml"/><Relationship Id="rId22" Type="http://schemas.openxmlformats.org/officeDocument/2006/relationships/font" Target="fonts/Poppins-boldItalic.fntdata"/><Relationship Id="rId10" Type="http://schemas.openxmlformats.org/officeDocument/2006/relationships/slide" Target="slides/slide5.xml"/><Relationship Id="rId21" Type="http://schemas.openxmlformats.org/officeDocument/2006/relationships/font" Target="fonts/Poppi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chivoBlac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14cb7231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314cb723160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D0D0D"/>
              </a:solidFill>
            </a:endParaRPr>
          </a:p>
        </p:txBody>
      </p:sp>
      <p:sp>
        <p:nvSpPr>
          <p:cNvPr id="102" name="Google Shape;10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1957346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d1957346e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159c2ab0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d159c2ab0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313650" y="2388325"/>
            <a:ext cx="8505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994725" y="2557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124525" y="31093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8315525" y="3109325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3" name="Google Shape;23;p6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body"/>
          </p:nvPr>
        </p:nvSpPr>
        <p:spPr>
          <a:xfrm>
            <a:off x="4010950" y="2768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type="ctrTitle"/>
          </p:nvPr>
        </p:nvSpPr>
        <p:spPr>
          <a:xfrm>
            <a:off x="3217225" y="1156800"/>
            <a:ext cx="110898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>
            <p:ph idx="2" type="pic"/>
          </p:nvPr>
        </p:nvSpPr>
        <p:spPr>
          <a:xfrm>
            <a:off x="9087229" y="1637750"/>
            <a:ext cx="7395900" cy="5547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1495750" y="3774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type="title"/>
          </p:nvPr>
        </p:nvSpPr>
        <p:spPr>
          <a:xfrm>
            <a:off x="1495750" y="1637750"/>
            <a:ext cx="67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 rot="5400000">
            <a:off x="4090821" y="-4090940"/>
            <a:ext cx="10287066" cy="18468946"/>
            <a:chOff x="0" y="-47625"/>
            <a:chExt cx="2709333" cy="4864217"/>
          </a:xfrm>
        </p:grpSpPr>
        <p:sp>
          <p:nvSpPr>
            <p:cNvPr id="7" name="Google Shape;7;p1"/>
            <p:cNvSpPr/>
            <p:nvPr/>
          </p:nvSpPr>
          <p:spPr>
            <a:xfrm>
              <a:off x="0" y="0"/>
              <a:ext cx="2709333" cy="4816592"/>
            </a:xfrm>
            <a:custGeom>
              <a:rect b="b" l="l" r="r" t="t"/>
              <a:pathLst>
                <a:path extrusionOk="0" h="481659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gradFill>
              <a:gsLst>
                <a:gs pos="0">
                  <a:srgbClr val="CDFFD8"/>
                </a:gs>
                <a:gs pos="100000">
                  <a:srgbClr val="94B9FF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8" name="Google Shape;8;p1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" name="Google Shape;9;p1"/>
          <p:cNvSpPr txBox="1"/>
          <p:nvPr>
            <p:ph type="title"/>
          </p:nvPr>
        </p:nvSpPr>
        <p:spPr>
          <a:xfrm>
            <a:off x="1495750" y="988650"/>
            <a:ext cx="14109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chivo Black"/>
              <a:buNone/>
              <a:defRPr i="0" sz="4400" u="none" cap="none" strike="noStrik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108300" y="32878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3"/>
              </a:buClr>
              <a:buSzPts val="3200"/>
              <a:buChar char="•"/>
              <a:defRPr i="0" sz="3200" u="none" cap="none" strike="noStrike">
                <a:solidFill>
                  <a:schemeClr val="accent3"/>
                </a:solidFill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–"/>
              <a:defRPr i="0" sz="2800" u="none" cap="none" strike="noStrike">
                <a:solidFill>
                  <a:schemeClr val="accent3"/>
                </a:solidFill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i="0" sz="2400" u="none" cap="none" strike="noStrike">
                <a:solidFill>
                  <a:schemeClr val="accent3"/>
                </a:solidFill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–"/>
              <a:defRPr i="0" sz="2000" u="none" cap="none" strike="noStrike">
                <a:solidFill>
                  <a:schemeClr val="accent3"/>
                </a:solidFill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»"/>
              <a:defRPr i="0" sz="2000" u="none" cap="none" strike="noStrike">
                <a:solidFill>
                  <a:schemeClr val="accent3"/>
                </a:solidFill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•"/>
              <a:defRPr i="0" sz="2000" u="none" cap="none" strike="noStrike">
                <a:solidFill>
                  <a:schemeClr val="accent3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ngincanV" TargetMode="External"/><Relationship Id="rId4" Type="http://schemas.openxmlformats.org/officeDocument/2006/relationships/hyperlink" Target="http://engincanv.github.io" TargetMode="External"/><Relationship Id="rId11" Type="http://schemas.openxmlformats.org/officeDocument/2006/relationships/image" Target="../media/image5.png"/><Relationship Id="rId10" Type="http://schemas.openxmlformats.org/officeDocument/2006/relationships/image" Target="../media/image10.png"/><Relationship Id="rId12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hyperlink" Target="https://volosoft.com/" TargetMode="External"/><Relationship Id="rId6" Type="http://schemas.openxmlformats.org/officeDocument/2006/relationships/hyperlink" Target="https://twitter.com/EngincanVeske" TargetMode="External"/><Relationship Id="rId7" Type="http://schemas.openxmlformats.org/officeDocument/2006/relationships/hyperlink" Target="https://twitter.com/EngincanVeske" TargetMode="External"/><Relationship Id="rId8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hyperlink" Target="https://enginveske.medium.com/" TargetMode="External"/><Relationship Id="rId13" Type="http://schemas.openxmlformats.org/officeDocument/2006/relationships/hyperlink" Target="https://github.com/EngincanV" TargetMode="External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://engincanv.github.io" TargetMode="External"/><Relationship Id="rId14" Type="http://schemas.openxmlformats.org/officeDocument/2006/relationships/hyperlink" Target="https://x.com/EngincanVeske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hyperlink" Target="https://github.com/EngincanV/SentimentAnalysisDem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hyperlink" Target="https://www.kaggle.com/datasets/ue153011/spam-mail-detection-datas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/>
        </p:nvSpPr>
        <p:spPr>
          <a:xfrm>
            <a:off x="6772875" y="3028800"/>
            <a:ext cx="9343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99">
                <a:latin typeface="Montserrat"/>
                <a:ea typeface="Montserrat"/>
                <a:cs typeface="Montserrat"/>
                <a:sym typeface="Montserrat"/>
              </a:rPr>
              <a:t>Sentiment Analysis in .NET</a:t>
            </a:r>
            <a:endParaRPr sz="100"/>
          </a:p>
        </p:txBody>
      </p:sp>
      <p:sp>
        <p:nvSpPr>
          <p:cNvPr id="36" name="Google Shape;36;p9"/>
          <p:cNvSpPr txBox="1"/>
          <p:nvPr/>
        </p:nvSpPr>
        <p:spPr>
          <a:xfrm>
            <a:off x="7842575" y="4648146"/>
            <a:ext cx="5801400" cy="3693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3"/>
              </a:rPr>
              <a:t>EngincanV</a:t>
            </a:r>
            <a:endParaRPr sz="2400"/>
          </a:p>
        </p:txBody>
      </p:sp>
      <p:sp>
        <p:nvSpPr>
          <p:cNvPr id="37" name="Google Shape;37;p9"/>
          <p:cNvSpPr txBox="1"/>
          <p:nvPr/>
        </p:nvSpPr>
        <p:spPr>
          <a:xfrm>
            <a:off x="7842585" y="5493829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4"/>
              </a:rPr>
              <a:t>engincanv.github.io</a:t>
            </a:r>
            <a:endParaRPr sz="2400"/>
          </a:p>
        </p:txBody>
      </p:sp>
      <p:sp>
        <p:nvSpPr>
          <p:cNvPr id="38" name="Google Shape;38;p9"/>
          <p:cNvSpPr txBox="1"/>
          <p:nvPr/>
        </p:nvSpPr>
        <p:spPr>
          <a:xfrm>
            <a:off x="7842585" y="7243837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Volosoft</a:t>
            </a:r>
            <a:endParaRPr sz="2400"/>
          </a:p>
        </p:txBody>
      </p:sp>
      <p:sp>
        <p:nvSpPr>
          <p:cNvPr id="39" name="Google Shape;39;p9"/>
          <p:cNvSpPr txBox="1"/>
          <p:nvPr/>
        </p:nvSpPr>
        <p:spPr>
          <a:xfrm>
            <a:off x="7842585" y="6368835"/>
            <a:ext cx="48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@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EngincanVeske</a:t>
            </a:r>
            <a:endParaRPr sz="2400"/>
          </a:p>
        </p:txBody>
      </p:sp>
      <p:pic>
        <p:nvPicPr>
          <p:cNvPr id="40" name="Google Shape;40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2875" y="61239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72875" y="4432600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772875" y="53235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72875" y="7028275"/>
            <a:ext cx="800400" cy="8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04150" y="3056638"/>
            <a:ext cx="4743450" cy="47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2709943" y="923925"/>
            <a:ext cx="963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/>
        </p:nvSpPr>
        <p:spPr>
          <a:xfrm>
            <a:off x="1820055" y="923925"/>
            <a:ext cx="466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/>
        </p:nvSpPr>
        <p:spPr>
          <a:xfrm>
            <a:off x="890224" y="1009650"/>
            <a:ext cx="16507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Hakkımda</a:t>
            </a:r>
            <a:endParaRPr/>
          </a:p>
        </p:txBody>
      </p:sp>
      <p:pic>
        <p:nvPicPr>
          <p:cNvPr descr="Logo&#10;&#10;Description automatically generated" id="52" name="Google Shape;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220" y="4001980"/>
            <a:ext cx="1962430" cy="480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 with low confidence" id="53" name="Google Shape;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220" y="4870192"/>
            <a:ext cx="1394484" cy="4800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"/>
          <p:cNvSpPr txBox="1"/>
          <p:nvPr/>
        </p:nvSpPr>
        <p:spPr>
          <a:xfrm>
            <a:off x="2954775" y="4091425"/>
            <a:ext cx="403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2020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 Yazılım Mühendisi</a:t>
            </a:r>
            <a:endParaRPr sz="1700"/>
          </a:p>
        </p:txBody>
      </p:sp>
      <p:sp>
        <p:nvSpPr>
          <p:cNvPr id="55" name="Google Shape;55;p10"/>
          <p:cNvSpPr txBox="1"/>
          <p:nvPr/>
        </p:nvSpPr>
        <p:spPr>
          <a:xfrm>
            <a:off x="2392403" y="4971825"/>
            <a:ext cx="495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2020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ABP Framework (&amp; ABP Commercial)</a:t>
            </a:r>
            <a:endParaRPr sz="1700"/>
          </a:p>
        </p:txBody>
      </p:sp>
      <p:pic>
        <p:nvPicPr>
          <p:cNvPr descr="Shape&#10;&#10;Description automatically generated with low confidence" id="56" name="Google Shape;5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237" y="3189199"/>
            <a:ext cx="480059" cy="48005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/>
        </p:nvSpPr>
        <p:spPr>
          <a:xfrm>
            <a:off x="1404375" y="3290725"/>
            <a:ext cx="6931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Yazılım Mühendisliği / Celal Bayar Üniversitesi (2017 - 2021)</a:t>
            </a:r>
            <a:endParaRPr sz="1700"/>
          </a:p>
        </p:txBody>
      </p:sp>
      <p:pic>
        <p:nvPicPr>
          <p:cNvPr id="58" name="Google Shape;5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34024" y="3290725"/>
            <a:ext cx="8300625" cy="498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564" y="5738400"/>
            <a:ext cx="640080" cy="6534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"/>
          <p:cNvSpPr txBox="1"/>
          <p:nvPr/>
        </p:nvSpPr>
        <p:spPr>
          <a:xfrm>
            <a:off x="1436778" y="5903550"/>
            <a:ext cx="48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Podcast / 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2021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Sıfırdan Bire &amp; Dotcode</a:t>
            </a:r>
            <a:endParaRPr sz="1700"/>
          </a:p>
        </p:txBody>
      </p:sp>
      <p:pic>
        <p:nvPicPr>
          <p:cNvPr id="61" name="Google Shape;61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3573" y="6553278"/>
            <a:ext cx="653400" cy="980108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0"/>
          <p:cNvSpPr txBox="1"/>
          <p:nvPr/>
        </p:nvSpPr>
        <p:spPr>
          <a:xfrm>
            <a:off x="1465302" y="6879700"/>
            <a:ext cx="5808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2019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∞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/</a:t>
            </a:r>
            <a:r>
              <a:rPr b="0" i="0" lang="en-US" sz="15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9"/>
              </a:rPr>
              <a:t>engincanv.github.io</a:t>
            </a:r>
            <a:r>
              <a:rPr lang="en-US" sz="1500"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10"/>
              </a:rPr>
              <a:t>medium</a:t>
            </a:r>
            <a:endParaRPr sz="1700"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08850" y="7715675"/>
            <a:ext cx="530352" cy="530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65100" y="7694838"/>
            <a:ext cx="530352" cy="53035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 txBox="1"/>
          <p:nvPr/>
        </p:nvSpPr>
        <p:spPr>
          <a:xfrm>
            <a:off x="1426146" y="7783800"/>
            <a:ext cx="17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13"/>
              </a:rPr>
              <a:t>@EngincanV</a:t>
            </a:r>
            <a:endParaRPr sz="1700"/>
          </a:p>
        </p:txBody>
      </p:sp>
      <p:sp>
        <p:nvSpPr>
          <p:cNvPr id="66" name="Google Shape;66;p10"/>
          <p:cNvSpPr txBox="1"/>
          <p:nvPr/>
        </p:nvSpPr>
        <p:spPr>
          <a:xfrm>
            <a:off x="3739202" y="7779650"/>
            <a:ext cx="1962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14"/>
              </a:rPr>
              <a:t>@EngincanVeske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7025850" y="4988025"/>
            <a:ext cx="11262150" cy="1073700"/>
            <a:chOff x="1117599" y="-5"/>
            <a:chExt cx="15016200" cy="1431600"/>
          </a:xfrm>
        </p:grpSpPr>
        <p:sp>
          <p:nvSpPr>
            <p:cNvPr id="72" name="Google Shape;72;p11"/>
            <p:cNvSpPr txBox="1"/>
            <p:nvPr/>
          </p:nvSpPr>
          <p:spPr>
            <a:xfrm>
              <a:off x="1117599" y="-5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Sentiment </a:t>
              </a: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Analysis</a:t>
              </a:r>
              <a:endParaRPr/>
            </a:p>
          </p:txBody>
        </p:sp>
        <p:sp>
          <p:nvSpPr>
            <p:cNvPr id="73" name="Google Shape;73;p11"/>
            <p:cNvSpPr txBox="1"/>
            <p:nvPr/>
          </p:nvSpPr>
          <p:spPr>
            <a:xfrm>
              <a:off x="1117599" y="938995"/>
              <a:ext cx="15016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Duygu Analizi nedir?</a:t>
              </a:r>
              <a:endParaRPr/>
            </a:p>
          </p:txBody>
        </p:sp>
      </p:grpSp>
      <p:grpSp>
        <p:nvGrpSpPr>
          <p:cNvPr id="74" name="Google Shape;74;p11"/>
          <p:cNvGrpSpPr/>
          <p:nvPr/>
        </p:nvGrpSpPr>
        <p:grpSpPr>
          <a:xfrm>
            <a:off x="7025849" y="3631650"/>
            <a:ext cx="7609501" cy="976625"/>
            <a:chOff x="-2" y="-5"/>
            <a:chExt cx="10146001" cy="1302167"/>
          </a:xfrm>
        </p:grpSpPr>
        <p:sp>
          <p:nvSpPr>
            <p:cNvPr id="75" name="Google Shape;75;p11"/>
            <p:cNvSpPr txBox="1"/>
            <p:nvPr/>
          </p:nvSpPr>
          <p:spPr>
            <a:xfrm>
              <a:off x="-2" y="-5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ML.NET</a:t>
              </a:r>
              <a:endParaRPr/>
            </a:p>
          </p:txBody>
        </p:sp>
        <p:sp>
          <p:nvSpPr>
            <p:cNvPr id="76" name="Google Shape;76;p11"/>
            <p:cNvSpPr txBox="1"/>
            <p:nvPr/>
          </p:nvSpPr>
          <p:spPr>
            <a:xfrm>
              <a:off x="-1" y="809561"/>
              <a:ext cx="10146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.NET tarafında makine öğrenmesi modelleri oluşturmak</a:t>
              </a:r>
              <a:endParaRPr/>
            </a:p>
          </p:txBody>
        </p:sp>
      </p:grpSp>
      <p:sp>
        <p:nvSpPr>
          <p:cNvPr id="77" name="Google Shape;77;p11"/>
          <p:cNvSpPr txBox="1"/>
          <p:nvPr/>
        </p:nvSpPr>
        <p:spPr>
          <a:xfrm>
            <a:off x="0" y="1009650"/>
            <a:ext cx="18288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  <a:endParaRPr/>
          </a:p>
        </p:txBody>
      </p:sp>
      <p:grpSp>
        <p:nvGrpSpPr>
          <p:cNvPr id="78" name="Google Shape;78;p11"/>
          <p:cNvGrpSpPr/>
          <p:nvPr/>
        </p:nvGrpSpPr>
        <p:grpSpPr>
          <a:xfrm>
            <a:off x="-3066269" y="3217329"/>
            <a:ext cx="8566099" cy="8566099"/>
            <a:chOff x="0" y="0"/>
            <a:chExt cx="812800" cy="812800"/>
          </a:xfrm>
        </p:grpSpPr>
        <p:sp>
          <p:nvSpPr>
            <p:cNvPr id="79" name="Google Shape;79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DFF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11"/>
          <p:cNvGrpSpPr/>
          <p:nvPr/>
        </p:nvGrpSpPr>
        <p:grpSpPr>
          <a:xfrm>
            <a:off x="6182344" y="5064229"/>
            <a:ext cx="628051" cy="628051"/>
            <a:chOff x="0" y="0"/>
            <a:chExt cx="812800" cy="812800"/>
          </a:xfrm>
        </p:grpSpPr>
        <p:sp>
          <p:nvSpPr>
            <p:cNvPr id="82" name="Google Shape;82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1"/>
          <p:cNvGrpSpPr/>
          <p:nvPr/>
        </p:nvGrpSpPr>
        <p:grpSpPr>
          <a:xfrm>
            <a:off x="6182344" y="3631654"/>
            <a:ext cx="628051" cy="628051"/>
            <a:chOff x="0" y="0"/>
            <a:chExt cx="812800" cy="812800"/>
          </a:xfrm>
        </p:grpSpPr>
        <p:sp>
          <p:nvSpPr>
            <p:cNvPr id="85" name="Google Shape;85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1"/>
          <p:cNvGrpSpPr/>
          <p:nvPr/>
        </p:nvGrpSpPr>
        <p:grpSpPr>
          <a:xfrm>
            <a:off x="7025849" y="6483575"/>
            <a:ext cx="6385275" cy="976625"/>
            <a:chOff x="-3" y="-5"/>
            <a:chExt cx="8513700" cy="1302167"/>
          </a:xfrm>
        </p:grpSpPr>
        <p:sp>
          <p:nvSpPr>
            <p:cNvPr id="88" name="Google Shape;88;p11"/>
            <p:cNvSpPr txBox="1"/>
            <p:nvPr/>
          </p:nvSpPr>
          <p:spPr>
            <a:xfrm>
              <a:off x="-2" y="-5"/>
              <a:ext cx="85137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latin typeface="Montserrat"/>
                  <a:ea typeface="Montserrat"/>
                  <a:cs typeface="Montserrat"/>
                  <a:sym typeface="Montserrat"/>
                </a:rPr>
                <a:t>Demo: Spam Kontrolü</a:t>
              </a:r>
              <a:endParaRPr/>
            </a:p>
          </p:txBody>
        </p:sp>
        <p:sp>
          <p:nvSpPr>
            <p:cNvPr id="89" name="Google Shape;89;p11"/>
            <p:cNvSpPr txBox="1"/>
            <p:nvPr/>
          </p:nvSpPr>
          <p:spPr>
            <a:xfrm>
              <a:off x="-3" y="809561"/>
              <a:ext cx="85137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Spam tespiti yaparak zararlı içerikleri önlemek</a:t>
              </a:r>
              <a:endParaRPr/>
            </a:p>
          </p:txBody>
        </p:sp>
      </p:grpSp>
      <p:grpSp>
        <p:nvGrpSpPr>
          <p:cNvPr id="90" name="Google Shape;90;p11"/>
          <p:cNvGrpSpPr/>
          <p:nvPr/>
        </p:nvGrpSpPr>
        <p:grpSpPr>
          <a:xfrm>
            <a:off x="6182344" y="6483579"/>
            <a:ext cx="628051" cy="628051"/>
            <a:chOff x="0" y="0"/>
            <a:chExt cx="812800" cy="812800"/>
          </a:xfrm>
        </p:grpSpPr>
        <p:sp>
          <p:nvSpPr>
            <p:cNvPr id="91" name="Google Shape;91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1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/>
        </p:nvSpPr>
        <p:spPr>
          <a:xfrm>
            <a:off x="0" y="475400"/>
            <a:ext cx="18288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ML.NET</a:t>
            </a:r>
            <a:endParaRPr sz="1200"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4763" y="2104050"/>
            <a:ext cx="6886575" cy="40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400" y="2104050"/>
            <a:ext cx="10069713" cy="7873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/>
        </p:nvSpPr>
        <p:spPr>
          <a:xfrm>
            <a:off x="0" y="580200"/>
            <a:ext cx="182880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Sentiment Analysis</a:t>
            </a:r>
            <a:endParaRPr sz="5600">
              <a:solidFill>
                <a:srgbClr val="1557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(Duygu Analizi)</a:t>
            </a:r>
            <a:endParaRPr sz="5600">
              <a:solidFill>
                <a:srgbClr val="1557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275" y="3142278"/>
            <a:ext cx="10263324" cy="297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6275" y="6783450"/>
            <a:ext cx="10190745" cy="297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29000" y="4063725"/>
            <a:ext cx="4876800" cy="4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675" y="3233425"/>
            <a:ext cx="2533225" cy="3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675" y="6937850"/>
            <a:ext cx="2533225" cy="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00" scaled="0"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/>
        </p:nvSpPr>
        <p:spPr>
          <a:xfrm>
            <a:off x="1028700" y="628650"/>
            <a:ext cx="16230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Demo: Spam Kontrolü</a:t>
            </a:r>
            <a:endParaRPr sz="550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/>
        <p:spPr>
          <a:xfrm>
            <a:off x="2294013" y="2497750"/>
            <a:ext cx="13699972" cy="683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12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/>
        </p:nvSpPr>
        <p:spPr>
          <a:xfrm>
            <a:off x="1028700" y="1009650"/>
            <a:ext cx="16230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Demo: </a:t>
            </a:r>
            <a:r>
              <a:rPr lang="en-US" sz="63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Spam Kontrolü</a:t>
            </a:r>
            <a:endParaRPr sz="200"/>
          </a:p>
        </p:txBody>
      </p:sp>
      <p:sp>
        <p:nvSpPr>
          <p:cNvPr id="121" name="Google Shape;121;p15"/>
          <p:cNvSpPr txBox="1"/>
          <p:nvPr/>
        </p:nvSpPr>
        <p:spPr>
          <a:xfrm>
            <a:off x="1216551" y="5894250"/>
            <a:ext cx="33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Yorum</a:t>
            </a:r>
            <a:endParaRPr/>
          </a:p>
        </p:txBody>
      </p:sp>
      <p:cxnSp>
        <p:nvCxnSpPr>
          <p:cNvPr id="122" name="Google Shape;122;p15"/>
          <p:cNvCxnSpPr/>
          <p:nvPr/>
        </p:nvCxnSpPr>
        <p:spPr>
          <a:xfrm>
            <a:off x="1028700" y="4607694"/>
            <a:ext cx="15868200" cy="0"/>
          </a:xfrm>
          <a:prstGeom prst="straightConnector1">
            <a:avLst/>
          </a:prstGeom>
          <a:noFill/>
          <a:ln cap="flat" cmpd="sng" w="47625">
            <a:solidFill>
              <a:srgbClr val="4F7DC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5089448" y="5894238"/>
            <a:ext cx="36900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Sentiment Analysis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(Duygu Analizi)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9296849" y="5894288"/>
            <a:ext cx="33555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Sonuçları Değerlendir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3175625" y="5861513"/>
            <a:ext cx="35946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Yorumu Onayla 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veya Reddet</a:t>
            </a:r>
            <a:endParaRPr/>
          </a:p>
        </p:txBody>
      </p:sp>
      <p:grpSp>
        <p:nvGrpSpPr>
          <p:cNvPr id="126" name="Google Shape;126;p15"/>
          <p:cNvGrpSpPr/>
          <p:nvPr/>
        </p:nvGrpSpPr>
        <p:grpSpPr>
          <a:xfrm>
            <a:off x="5885632" y="3709050"/>
            <a:ext cx="1915770" cy="1915770"/>
            <a:chOff x="0" y="0"/>
            <a:chExt cx="812800" cy="812800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1927205" y="3709050"/>
            <a:ext cx="1915770" cy="1915770"/>
            <a:chOff x="0" y="0"/>
            <a:chExt cx="812800" cy="812800"/>
          </a:xfrm>
        </p:grpSpPr>
        <p:sp>
          <p:nvSpPr>
            <p:cNvPr id="130" name="Google Shape;130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9844059" y="3709050"/>
            <a:ext cx="1915770" cy="1915770"/>
            <a:chOff x="0" y="0"/>
            <a:chExt cx="812800" cy="812800"/>
          </a:xfrm>
        </p:grpSpPr>
        <p:sp>
          <p:nvSpPr>
            <p:cNvPr id="133" name="Google Shape;133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15"/>
          <p:cNvGrpSpPr/>
          <p:nvPr/>
        </p:nvGrpSpPr>
        <p:grpSpPr>
          <a:xfrm>
            <a:off x="13802486" y="3709050"/>
            <a:ext cx="1915770" cy="1915770"/>
            <a:chOff x="0" y="0"/>
            <a:chExt cx="812800" cy="812800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45298" l="12055" r="80651" t="38706"/>
          <a:stretch/>
        </p:blipFill>
        <p:spPr>
          <a:xfrm>
            <a:off x="2280500" y="3842575"/>
            <a:ext cx="1321400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45298" l="34287" r="59509" t="38706"/>
          <a:stretch/>
        </p:blipFill>
        <p:spPr>
          <a:xfrm>
            <a:off x="6281700" y="3844700"/>
            <a:ext cx="1123676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b="45298" l="56470" r="37813" t="38706"/>
          <a:stretch/>
        </p:blipFill>
        <p:spPr>
          <a:xfrm>
            <a:off x="10360333" y="3851888"/>
            <a:ext cx="1035612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45298" l="77371" r="15334" t="38706"/>
          <a:stretch/>
        </p:blipFill>
        <p:spPr>
          <a:xfrm>
            <a:off x="14162672" y="3844700"/>
            <a:ext cx="1321400" cy="163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0" y="8487050"/>
            <a:ext cx="1828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Montserrat"/>
                <a:ea typeface="Montserrat"/>
                <a:cs typeface="Montserrat"/>
                <a:sym typeface="Montserrat"/>
              </a:rPr>
              <a:t>Kaynak Kod</a:t>
            </a:r>
            <a:r>
              <a:rPr b="1" lang="en-US" sz="3600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33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https://github.com/EngincanV/SentimentAnalysisDemo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12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1216551" y="6503850"/>
            <a:ext cx="335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Montserrat"/>
                <a:ea typeface="Montserrat"/>
                <a:cs typeface="Montserrat"/>
                <a:sym typeface="Montserrat"/>
              </a:rPr>
              <a:t>Comment</a:t>
            </a:r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1927205" y="4318650"/>
            <a:ext cx="1915770" cy="1915770"/>
            <a:chOff x="0" y="0"/>
            <a:chExt cx="812800" cy="812800"/>
          </a:xfrm>
        </p:grpSpPr>
        <p:sp>
          <p:nvSpPr>
            <p:cNvPr id="149" name="Google Shape;149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B7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b="45298" l="12055" r="80651" t="38706"/>
          <a:stretch/>
        </p:blipFill>
        <p:spPr>
          <a:xfrm>
            <a:off x="2280500" y="4452175"/>
            <a:ext cx="1321400" cy="16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678100"/>
            <a:ext cx="6968200" cy="899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6"/>
          <p:cNvGrpSpPr/>
          <p:nvPr/>
        </p:nvGrpSpPr>
        <p:grpSpPr>
          <a:xfrm>
            <a:off x="9522175" y="3282048"/>
            <a:ext cx="7413720" cy="5078564"/>
            <a:chOff x="0" y="-241300"/>
            <a:chExt cx="7143000" cy="4582301"/>
          </a:xfrm>
        </p:grpSpPr>
        <p:sp>
          <p:nvSpPr>
            <p:cNvPr id="154" name="Google Shape;154;p16"/>
            <p:cNvSpPr txBox="1"/>
            <p:nvPr/>
          </p:nvSpPr>
          <p:spPr>
            <a:xfrm>
              <a:off x="0" y="507901"/>
              <a:ext cx="7143000" cy="38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 u="sng">
                  <a:solidFill>
                    <a:schemeClr val="hlink"/>
                  </a:solidFill>
                  <a:hlinkClick r:id="rId5"/>
                </a:rPr>
                <a:t>Verinin</a:t>
              </a:r>
              <a:r>
                <a:rPr lang="en-US" sz="2400"/>
                <a:t> yüklenmesi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Verinin </a:t>
              </a:r>
              <a:r>
                <a:rPr b="1" lang="en-US" sz="2400"/>
                <a:t>eğitim</a:t>
              </a:r>
              <a:r>
                <a:rPr lang="en-US" sz="2400"/>
                <a:t> ve </a:t>
              </a:r>
              <a:r>
                <a:rPr b="1" lang="en-US" sz="2400"/>
                <a:t>test</a:t>
              </a:r>
              <a:r>
                <a:rPr lang="en-US" sz="2400"/>
                <a:t> veri gruplarına ayrılması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Veri dönüşümlerinin yapılması (sayısal vektörlere dönüştürülmesi) ve doğru/uygun algoritmanın seçilmesi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Verinin eğitilmesi</a:t>
              </a:r>
              <a:endParaRPr sz="2400"/>
            </a:p>
            <a:p>
              <a:pPr indent="-3810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AutoNum type="arabicPeriod"/>
              </a:pPr>
              <a:r>
                <a:rPr lang="en-US" sz="2400"/>
                <a:t>Örnek bir girdi ile tahminde bulunulması (sonucun değerlendirilmesi)</a:t>
              </a:r>
              <a:endParaRPr b="1" sz="2300"/>
            </a:p>
          </p:txBody>
        </p:sp>
        <p:sp>
          <p:nvSpPr>
            <p:cNvPr id="155" name="Google Shape;155;p16"/>
            <p:cNvSpPr txBox="1"/>
            <p:nvPr/>
          </p:nvSpPr>
          <p:spPr>
            <a:xfrm>
              <a:off x="0" y="-241300"/>
              <a:ext cx="6855000" cy="5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latin typeface="Montserrat"/>
                  <a:ea typeface="Montserrat"/>
                  <a:cs typeface="Montserrat"/>
                  <a:sym typeface="Montserrat"/>
                </a:rPr>
                <a:t>Sentiment Analysis - Akış:</a:t>
              </a:r>
              <a:endParaRPr b="1" sz="15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DFFD8"/>
            </a:gs>
            <a:gs pos="100000">
              <a:srgbClr val="94B9FF"/>
            </a:gs>
          </a:gsLst>
          <a:lin ang="5400000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/>
        </p:nvSpPr>
        <p:spPr>
          <a:xfrm>
            <a:off x="3778261" y="4525737"/>
            <a:ext cx="1083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>
                <a:solidFill>
                  <a:srgbClr val="1557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Teşekkürler :)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Agency Pitch Deck">
  <a:themeElements>
    <a:clrScheme name="Office">
      <a:dk1>
        <a:srgbClr val="1557FF"/>
      </a:dk1>
      <a:lt1>
        <a:srgbClr val="FFFFFF"/>
      </a:lt1>
      <a:dk2>
        <a:srgbClr val="4F7DCF"/>
      </a:dk2>
      <a:lt2>
        <a:srgbClr val="7EB7E8"/>
      </a:lt2>
      <a:accent1>
        <a:srgbClr val="CDFFD8"/>
      </a:accent1>
      <a:accent2>
        <a:srgbClr val="888888"/>
      </a:accent2>
      <a:accent3>
        <a:srgbClr val="191919"/>
      </a:accent3>
      <a:accent4>
        <a:srgbClr val="1557FF"/>
      </a:accent4>
      <a:accent5>
        <a:srgbClr val="4F7DCF"/>
      </a:accent5>
      <a:accent6>
        <a:srgbClr val="CDFFD8"/>
      </a:accent6>
      <a:hlink>
        <a:srgbClr val="1557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