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oppins"/>
      <p:regular r:id="rId18"/>
      <p:bold r:id="rId19"/>
      <p:italic r:id="rId20"/>
      <p:boldItalic r:id="rId21"/>
    </p:embeddedFon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mSs4VTYQFUERBdMN8cSR7UPAe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11" Type="http://schemas.openxmlformats.org/officeDocument/2006/relationships/slide" Target="slides/slide7.xml"/><Relationship Id="rId22" Type="http://schemas.openxmlformats.org/officeDocument/2006/relationships/font" Target="fonts/Lexend-regular.fntdata"/><Relationship Id="rId10" Type="http://schemas.openxmlformats.org/officeDocument/2006/relationships/slide" Target="slides/slide6.xml"/><Relationship Id="rId21" Type="http://schemas.openxmlformats.org/officeDocument/2006/relationships/font" Target="fonts/Poppins-boldItalic.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oppins-bold.fntdata"/><Relationship Id="rId6" Type="http://schemas.openxmlformats.org/officeDocument/2006/relationships/slide" Target="slides/slide2.xml"/><Relationship Id="rId18" Type="http://schemas.openxmlformats.org/officeDocument/2006/relationships/font" Target="fonts/Poppi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b76e2bf7f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51" name="Google Shape;151;g29b76e2bf7f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b15032e6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g29b15032e6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c72b0158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Suite: Most Wanted Feature diye bahset!!!</a:t>
            </a:r>
            <a:endParaRPr/>
          </a:p>
        </p:txBody>
      </p:sp>
      <p:sp>
        <p:nvSpPr>
          <p:cNvPr id="165" name="Google Shape;165;g29c72b0158f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b15032e6a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5B636F"/>
                </a:solidFill>
                <a:latin typeface="Poppins"/>
                <a:ea typeface="Poppins"/>
                <a:cs typeface="Poppins"/>
                <a:sym typeface="Poppins"/>
              </a:rPr>
              <a:t>Today, </a:t>
            </a:r>
            <a:r>
              <a:rPr lang="en-GB" sz="1800">
                <a:solidFill>
                  <a:srgbClr val="5B636F"/>
                </a:solidFill>
                <a:latin typeface="Poppins"/>
                <a:ea typeface="Poppins"/>
                <a:cs typeface="Poppins"/>
                <a:sym typeface="Poppins"/>
              </a:rPr>
              <a:t>I will some important features that came with ABP Framework 8.0. If you want to learn more, you can check the blog post.</a:t>
            </a:r>
            <a:endParaRPr>
              <a:solidFill>
                <a:schemeClr val="dk1"/>
              </a:solidFill>
            </a:endParaRPr>
          </a:p>
          <a:p>
            <a:pPr indent="0" lvl="0" marL="457200" rtl="0" algn="l">
              <a:lnSpc>
                <a:spcPct val="150000"/>
              </a:lnSpc>
              <a:spcBef>
                <a:spcPts val="0"/>
              </a:spcBef>
              <a:spcAft>
                <a:spcPts val="0"/>
              </a:spcAft>
              <a:buClr>
                <a:schemeClr val="dk1"/>
              </a:buClr>
              <a:buSzPts val="1100"/>
              <a:buFont typeface="Arial"/>
              <a:buNone/>
            </a:pPr>
            <a:r>
              <a:t/>
            </a:r>
            <a:endParaRPr sz="1800">
              <a:solidFill>
                <a:srgbClr val="5B636F"/>
              </a:solidFill>
              <a:latin typeface="Poppins"/>
              <a:ea typeface="Poppins"/>
              <a:cs typeface="Poppins"/>
              <a:sym typeface="Poppins"/>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92" name="Google Shape;92;g29b15032e6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b15032e6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ABP v8.0 RC.1 has been shipped based on .NET 8.0 and we are proud to say that we are one of the early adopters. If you are going to create a new application and start from scratch, you can check the get started documentation and you are free to start over. But if you are going to upgrade your existing projects to .NET 8.0, you need to make some changes in your project.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98" name="Google Shape;98;g29b15032e6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9b76e2bf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ABP v8.0 RC.1 has been shipped based on .NET 8.0 and we are proud to say that we are one of the early adopters. If you are going to create a new application and start from scratch, you can check the get started documentation and you are free to start over. But if you are going to upgrade your existing projects to .NET 8.0, you need to make some changes in your project.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104" name="Google Shape;104;g29b76e2bf7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9c72b0158f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10" name="Google Shape;110;g29c72b0158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b15032e6a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800">
                <a:solidFill>
                  <a:srgbClr val="5B636F"/>
                </a:solidFill>
                <a:latin typeface="Poppins"/>
                <a:ea typeface="Poppins"/>
                <a:cs typeface="Poppins"/>
                <a:sym typeface="Poppins"/>
              </a:rPr>
              <a:t>After the configurations, the DynamicClaims middleware will use the IAbpClaimsPrincipalFactory to dynamically generate claims for the current user in each request.</a:t>
            </a:r>
            <a:endParaRPr/>
          </a:p>
        </p:txBody>
      </p:sp>
      <p:sp>
        <p:nvSpPr>
          <p:cNvPr id="116" name="Google Shape;116;g29b15032e6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b15032e6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25" name="Google Shape;125;g29b15032e6a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b15032e6a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33" name="Google Shape;133;g29b15032e6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b15032e6a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GDPR dan bahset 1. Özellik için!!</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In this version, there are two new features in the Account Module: “Allowing to set username on social registration” and “adding </a:t>
            </a:r>
            <a:r>
              <a:rPr lang="en-GB" sz="1800">
                <a:solidFill>
                  <a:srgbClr val="5B636F"/>
                </a:solidFill>
                <a:latin typeface="Poppins"/>
                <a:ea typeface="Poppins"/>
                <a:cs typeface="Poppins"/>
                <a:sym typeface="Poppins"/>
              </a:rPr>
              <a:t>social media register options to the register page”.</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Prior to this version, when you register with your social accounts in the first time, your email address was becoming your username and it was shown everywhere in the application. So, you would need to update your username later on.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With this version now, whenever you register as an </a:t>
            </a:r>
            <a:r>
              <a:rPr lang="en-GB" sz="1800">
                <a:solidFill>
                  <a:srgbClr val="5B636F"/>
                </a:solidFill>
                <a:latin typeface="Poppins"/>
                <a:ea typeface="Poppins"/>
                <a:cs typeface="Poppins"/>
                <a:sym typeface="Poppins"/>
              </a:rPr>
              <a:t>external user, a username and email address shown you in a form for you to revise and update them if you need before login into the application. Thanks to that, after the social registration you would not need to update your username and email address.</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And the second feature is adding register with option to the Register Page. In the previous, version the external authentication options was only seen on the login page, and that might lead users to miss the social login options. Therefore, in this version, we have added social media register options to the Register Page as you can see in the figure.</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41" name="Google Shape;141;g29b15032e6a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blog.abp.io/abp/announcing-abp-8-0-release-candid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learn.microsoft.com/en-us/aspnet/core/migration/70-80" TargetMode="External"/><Relationship Id="rId5" Type="http://schemas.openxmlformats.org/officeDocument/2006/relationships/hyperlink" Target="https://docs.abp.io/en/abp/8.0/Migration-Guides/Abp-8_0" TargetMode="External"/><Relationship Id="rId6" Type="http://schemas.openxmlformats.org/officeDocument/2006/relationships/hyperlink" Target="https://docs.abp.io/en/commercial/8.0/migration-guides/v8_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hyperlink" Target="https://blog.angular.io/introducing-angular-v17-4d7033312e4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docs.abp.io/en/abp/8.0/Dynamic-Clai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docs.abp.io/en/abp/latest/UI/AspNetCore/Bundling-Minification" TargetMode="External"/><Relationship Id="rId5" Type="http://schemas.openxmlformats.org/officeDocument/2006/relationships/image" Target="../media/image8.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hyperlink" Target="https://learn.microsoft.com/en-us/ef/core/querying/tracking#no-tracking-queries" TargetMode="External"/><Relationship Id="rId6" Type="http://schemas.openxmlformats.org/officeDocument/2006/relationships/hyperlink" Target="https://learn.microsoft.com/en-us/ef/core/querying/tracking#no-tracking-queri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4">
            <a:alphaModFix/>
          </a:blip>
          <a:srcRect b="0" l="0" r="0" t="0"/>
          <a:stretch/>
        </p:blipFill>
        <p:spPr>
          <a:xfrm>
            <a:off x="1177204" y="1147764"/>
            <a:ext cx="1914610" cy="681035"/>
          </a:xfrm>
          <a:prstGeom prst="rect">
            <a:avLst/>
          </a:prstGeom>
          <a:noFill/>
          <a:ln>
            <a:noFill/>
          </a:ln>
        </p:spPr>
      </p:pic>
      <p:sp>
        <p:nvSpPr>
          <p:cNvPr id="85" name="Google Shape;85;p1"/>
          <p:cNvSpPr txBox="1"/>
          <p:nvPr/>
        </p:nvSpPr>
        <p:spPr>
          <a:xfrm>
            <a:off x="1068224" y="2572738"/>
            <a:ext cx="7662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600"/>
              <a:buFont typeface="Arial"/>
              <a:buNone/>
            </a:pPr>
            <a:r>
              <a:rPr b="1" lang="en-GB" sz="5600">
                <a:solidFill>
                  <a:srgbClr val="292D33"/>
                </a:solidFill>
                <a:latin typeface="Lexend"/>
                <a:ea typeface="Lexend"/>
                <a:cs typeface="Lexend"/>
                <a:sym typeface="Lexend"/>
              </a:rPr>
              <a:t>What’s new with ABP 8.0?</a:t>
            </a:r>
            <a:endParaRPr b="1" i="0" sz="5600" u="none" cap="none" strike="noStrike">
              <a:solidFill>
                <a:srgbClr val="292D33"/>
              </a:solidFill>
              <a:latin typeface="Lexend"/>
              <a:ea typeface="Lexend"/>
              <a:cs typeface="Lexend"/>
              <a:sym typeface="Lexend"/>
            </a:endParaRPr>
          </a:p>
        </p:txBody>
      </p:sp>
      <p:grpSp>
        <p:nvGrpSpPr>
          <p:cNvPr id="86" name="Google Shape;86;p1"/>
          <p:cNvGrpSpPr/>
          <p:nvPr/>
        </p:nvGrpSpPr>
        <p:grpSpPr>
          <a:xfrm>
            <a:off x="2371577" y="4927159"/>
            <a:ext cx="6359433" cy="867018"/>
            <a:chOff x="2413912" y="5384359"/>
            <a:chExt cx="6359433" cy="867018"/>
          </a:xfrm>
        </p:grpSpPr>
        <p:sp>
          <p:nvSpPr>
            <p:cNvPr id="87" name="Google Shape;87;p1"/>
            <p:cNvSpPr txBox="1"/>
            <p:nvPr/>
          </p:nvSpPr>
          <p:spPr>
            <a:xfrm>
              <a:off x="2422379" y="5384359"/>
              <a:ext cx="48365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292D33"/>
                  </a:solidFill>
                  <a:latin typeface="Poppins"/>
                  <a:ea typeface="Poppins"/>
                  <a:cs typeface="Poppins"/>
                  <a:sym typeface="Poppins"/>
                </a:rPr>
                <a:t>Engincan VESKE</a:t>
              </a:r>
              <a:endParaRPr b="0" i="0" sz="2800" u="none" cap="none" strike="noStrike">
                <a:solidFill>
                  <a:srgbClr val="292D33"/>
                </a:solidFill>
                <a:latin typeface="Poppins"/>
                <a:ea typeface="Poppins"/>
                <a:cs typeface="Poppins"/>
                <a:sym typeface="Poppins"/>
              </a:endParaRPr>
            </a:p>
          </p:txBody>
        </p:sp>
        <p:sp>
          <p:nvSpPr>
            <p:cNvPr id="88" name="Google Shape;88;p1"/>
            <p:cNvSpPr txBox="1"/>
            <p:nvPr/>
          </p:nvSpPr>
          <p:spPr>
            <a:xfrm>
              <a:off x="2413912" y="5882045"/>
              <a:ext cx="63594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5B636F"/>
                  </a:solidFill>
                  <a:latin typeface="Poppins"/>
                  <a:ea typeface="Poppins"/>
                  <a:cs typeface="Poppins"/>
                  <a:sym typeface="Poppins"/>
                </a:rPr>
                <a:t>Software Engineer at Volosoft</a:t>
              </a:r>
              <a:endParaRPr b="0" i="0" sz="1800" u="none" cap="none" strike="noStrike">
                <a:solidFill>
                  <a:srgbClr val="5B636F"/>
                </a:solidFill>
                <a:latin typeface="Poppins"/>
                <a:ea typeface="Poppins"/>
                <a:cs typeface="Poppins"/>
                <a:sym typeface="Poppins"/>
              </a:endParaRPr>
            </a:p>
          </p:txBody>
        </p:sp>
      </p:grpSp>
      <p:pic>
        <p:nvPicPr>
          <p:cNvPr id="89" name="Google Shape;89;p1"/>
          <p:cNvPicPr preferRelativeResize="0"/>
          <p:nvPr/>
        </p:nvPicPr>
        <p:blipFill rotWithShape="1">
          <a:blip r:embed="rId5">
            <a:alphaModFix/>
          </a:blip>
          <a:srcRect b="0" l="0" r="0" t="0"/>
          <a:stretch/>
        </p:blipFill>
        <p:spPr>
          <a:xfrm>
            <a:off x="1068224" y="4728175"/>
            <a:ext cx="1264950" cy="126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g29b76e2bf7f_0_5"/>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Other News</a:t>
            </a:r>
            <a:endParaRPr b="1" i="0" sz="3200" u="none" cap="none" strike="noStrike">
              <a:solidFill>
                <a:srgbClr val="292D33"/>
              </a:solidFill>
              <a:latin typeface="Lexend"/>
              <a:ea typeface="Lexend"/>
              <a:cs typeface="Lexend"/>
              <a:sym typeface="Lexend"/>
            </a:endParaRPr>
          </a:p>
        </p:txBody>
      </p:sp>
      <p:sp>
        <p:nvSpPr>
          <p:cNvPr id="154" name="Google Shape;154;g29b76e2bf7f_0_5"/>
          <p:cNvSpPr txBox="1"/>
          <p:nvPr/>
        </p:nvSpPr>
        <p:spPr>
          <a:xfrm>
            <a:off x="714375" y="1453075"/>
            <a:ext cx="10491900" cy="22164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50000"/>
              </a:lnSpc>
              <a:spcBef>
                <a:spcPts val="0"/>
              </a:spcBef>
              <a:spcAft>
                <a:spcPts val="0"/>
              </a:spcAft>
              <a:buClr>
                <a:srgbClr val="5B636F"/>
              </a:buClr>
              <a:buSzPts val="1600"/>
              <a:buFont typeface="Poppins"/>
              <a:buChar char="●"/>
            </a:pPr>
            <a:r>
              <a:rPr b="1" lang="en-GB" sz="1600">
                <a:solidFill>
                  <a:srgbClr val="5B636F"/>
                </a:solidFill>
                <a:latin typeface="Poppins"/>
                <a:ea typeface="Poppins"/>
                <a:cs typeface="Poppins"/>
                <a:sym typeface="Poppins"/>
              </a:rPr>
              <a:t>LDAP over SSL (LDAPS)</a:t>
            </a:r>
            <a:r>
              <a:rPr lang="en-GB" sz="1600">
                <a:solidFill>
                  <a:srgbClr val="5B636F"/>
                </a:solidFill>
                <a:latin typeface="Poppins"/>
                <a:ea typeface="Poppins"/>
                <a:cs typeface="Poppins"/>
                <a:sym typeface="Poppins"/>
              </a:rPr>
              <a:t> setting has been added and recommended to establish a secure connection.</a:t>
            </a:r>
            <a:endParaRPr sz="1600">
              <a:solidFill>
                <a:srgbClr val="5B636F"/>
              </a:solidFill>
              <a:latin typeface="Poppins"/>
              <a:ea typeface="Poppins"/>
              <a:cs typeface="Poppins"/>
              <a:sym typeface="Poppins"/>
            </a:endParaRPr>
          </a:p>
          <a:p>
            <a:pPr indent="-330200" lvl="0" marL="457200" marR="0" rtl="0" algn="l">
              <a:lnSpc>
                <a:spcPct val="150000"/>
              </a:lnSpc>
              <a:spcBef>
                <a:spcPts val="0"/>
              </a:spcBef>
              <a:spcAft>
                <a:spcPts val="0"/>
              </a:spcAft>
              <a:buClr>
                <a:srgbClr val="5B636F"/>
              </a:buClr>
              <a:buSzPts val="1600"/>
              <a:buFont typeface="Poppins"/>
              <a:buChar char="●"/>
            </a:pPr>
            <a:r>
              <a:rPr b="1" lang="en-GB" sz="1600">
                <a:solidFill>
                  <a:srgbClr val="5B636F"/>
                </a:solidFill>
                <a:latin typeface="Poppins"/>
                <a:ea typeface="Poppins"/>
                <a:cs typeface="Poppins"/>
                <a:sym typeface="Poppins"/>
              </a:rPr>
              <a:t>Object Mapping Enhancements</a:t>
            </a:r>
            <a:r>
              <a:rPr lang="en-GB" sz="1600">
                <a:solidFill>
                  <a:srgbClr val="5B636F"/>
                </a:solidFill>
                <a:latin typeface="Poppins"/>
                <a:ea typeface="Poppins"/>
                <a:cs typeface="Poppins"/>
                <a:sym typeface="Poppins"/>
              </a:rPr>
              <a:t> (supports mapping collection of objects for custom object mappers)</a:t>
            </a:r>
            <a:endParaRPr sz="1600">
              <a:solidFill>
                <a:srgbClr val="5B636F"/>
              </a:solidFill>
              <a:latin typeface="Poppins"/>
              <a:ea typeface="Poppins"/>
              <a:cs typeface="Poppins"/>
              <a:sym typeface="Poppins"/>
            </a:endParaRPr>
          </a:p>
          <a:p>
            <a:pPr indent="-330200" lvl="0" marL="457200" rtl="0" algn="l">
              <a:lnSpc>
                <a:spcPct val="150000"/>
              </a:lnSpc>
              <a:spcBef>
                <a:spcPts val="0"/>
              </a:spcBef>
              <a:spcAft>
                <a:spcPts val="0"/>
              </a:spcAft>
              <a:buClr>
                <a:srgbClr val="5B636F"/>
              </a:buClr>
              <a:buSzPts val="1600"/>
              <a:buFont typeface="Poppins"/>
              <a:buChar char="●"/>
            </a:pPr>
            <a:r>
              <a:rPr b="1" lang="en-GB" sz="1600">
                <a:solidFill>
                  <a:srgbClr val="5B636F"/>
                </a:solidFill>
                <a:latin typeface="Poppins"/>
                <a:ea typeface="Poppins"/>
                <a:cs typeface="Poppins"/>
                <a:sym typeface="Poppins"/>
              </a:rPr>
              <a:t>Email Sending Enhancements</a:t>
            </a:r>
            <a:r>
              <a:rPr lang="en-GB" sz="1600">
                <a:solidFill>
                  <a:srgbClr val="5B636F"/>
                </a:solidFill>
                <a:latin typeface="Poppins"/>
                <a:ea typeface="Poppins"/>
                <a:cs typeface="Poppins"/>
                <a:sym typeface="Poppins"/>
              </a:rPr>
              <a:t> </a:t>
            </a:r>
            <a:r>
              <a:rPr lang="en-GB">
                <a:solidFill>
                  <a:srgbClr val="5B636F"/>
                </a:solidFill>
                <a:latin typeface="Poppins"/>
                <a:ea typeface="Poppins"/>
                <a:cs typeface="Poppins"/>
                <a:sym typeface="Poppins"/>
              </a:rPr>
              <a:t>(allowing sending attachments with </a:t>
            </a:r>
            <a:r>
              <a:rPr b="1" lang="en-GB">
                <a:solidFill>
                  <a:srgbClr val="5B636F"/>
                </a:solidFill>
                <a:latin typeface="Poppins"/>
                <a:ea typeface="Poppins"/>
                <a:cs typeface="Poppins"/>
                <a:sym typeface="Poppins"/>
              </a:rPr>
              <a:t>IEmailSender.QueueAsync()</a:t>
            </a:r>
            <a:r>
              <a:rPr lang="en-GB">
                <a:solidFill>
                  <a:srgbClr val="5B636F"/>
                </a:solidFill>
                <a:latin typeface="Poppins"/>
                <a:ea typeface="Poppins"/>
                <a:cs typeface="Poppins"/>
                <a:sym typeface="Poppins"/>
              </a:rPr>
              <a:t> method)</a:t>
            </a:r>
            <a:endParaRPr>
              <a:solidFill>
                <a:srgbClr val="5B636F"/>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5B636F"/>
              </a:solidFill>
              <a:latin typeface="Poppins"/>
              <a:ea typeface="Poppins"/>
              <a:cs typeface="Poppins"/>
              <a:sym typeface="Poppins"/>
            </a:endParaRPr>
          </a:p>
        </p:txBody>
      </p:sp>
      <p:pic>
        <p:nvPicPr>
          <p:cNvPr id="155" name="Google Shape;155;g29b76e2bf7f_0_5"/>
          <p:cNvPicPr preferRelativeResize="0"/>
          <p:nvPr/>
        </p:nvPicPr>
        <p:blipFill>
          <a:blip r:embed="rId4">
            <a:alphaModFix/>
          </a:blip>
          <a:stretch>
            <a:fillRect/>
          </a:stretch>
        </p:blipFill>
        <p:spPr>
          <a:xfrm>
            <a:off x="894500" y="3426725"/>
            <a:ext cx="4097773" cy="3006650"/>
          </a:xfrm>
          <a:prstGeom prst="rect">
            <a:avLst/>
          </a:prstGeom>
          <a:noFill/>
          <a:ln>
            <a:noFill/>
          </a:ln>
        </p:spPr>
      </p:pic>
      <p:pic>
        <p:nvPicPr>
          <p:cNvPr id="156" name="Google Shape;156;g29b76e2bf7f_0_5"/>
          <p:cNvPicPr preferRelativeResize="0"/>
          <p:nvPr/>
        </p:nvPicPr>
        <p:blipFill>
          <a:blip r:embed="rId5">
            <a:alphaModFix/>
          </a:blip>
          <a:stretch>
            <a:fillRect/>
          </a:stretch>
        </p:blipFill>
        <p:spPr>
          <a:xfrm>
            <a:off x="5375927" y="3960127"/>
            <a:ext cx="6044376" cy="1685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29b15032e6a_0_30"/>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What’s New with ABP Commercial 8.0?</a:t>
            </a:r>
            <a:endParaRPr b="1" i="0" sz="3200" u="none" cap="none" strike="noStrike">
              <a:solidFill>
                <a:srgbClr val="292D33"/>
              </a:solidFill>
              <a:latin typeface="Lexend"/>
              <a:ea typeface="Lexend"/>
              <a:cs typeface="Lexend"/>
              <a:sym typeface="Lexend"/>
            </a:endParaRPr>
          </a:p>
        </p:txBody>
      </p:sp>
      <p:sp>
        <p:nvSpPr>
          <p:cNvPr id="162" name="Google Shape;162;g29b15032e6a_0_30"/>
          <p:cNvSpPr txBox="1"/>
          <p:nvPr/>
        </p:nvSpPr>
        <p:spPr>
          <a:xfrm>
            <a:off x="714375" y="1453075"/>
            <a:ext cx="10491900" cy="3478500"/>
          </a:xfrm>
          <a:prstGeom prst="rect">
            <a:avLst/>
          </a:prstGeom>
          <a:noFill/>
          <a:ln>
            <a:noFill/>
          </a:ln>
        </p:spPr>
        <p:txBody>
          <a:bodyPr anchorCtr="0" anchor="t" bIns="45700" lIns="91425" spcFirstLastPara="1" rIns="91425" wrap="square" tIns="45700">
            <a:spAutoFit/>
          </a:bodyPr>
          <a:lstStyle/>
          <a:p>
            <a:pPr indent="-368300" lvl="0" marL="457200" marR="0" rtl="0" algn="l">
              <a:lnSpc>
                <a:spcPct val="150000"/>
              </a:lnSpc>
              <a:spcBef>
                <a:spcPts val="0"/>
              </a:spcBef>
              <a:spcAft>
                <a:spcPts val="0"/>
              </a:spcAft>
              <a:buClr>
                <a:srgbClr val="5B636F"/>
              </a:buClr>
              <a:buSzPts val="2200"/>
              <a:buFont typeface="Poppins"/>
              <a:buChar char="●"/>
            </a:pPr>
            <a:r>
              <a:rPr lang="en-GB" sz="2200">
                <a:solidFill>
                  <a:srgbClr val="5B636F"/>
                </a:solidFill>
                <a:latin typeface="Poppins"/>
                <a:ea typeface="Poppins"/>
                <a:cs typeface="Poppins"/>
                <a:sym typeface="Poppins"/>
              </a:rPr>
              <a:t>Try to get profile picture from social/external logins</a:t>
            </a:r>
            <a:endParaRPr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a:solidFill>
                  <a:srgbClr val="5B636F"/>
                </a:solidFill>
                <a:latin typeface="Poppins"/>
                <a:ea typeface="Poppins"/>
                <a:cs typeface="Poppins"/>
                <a:sym typeface="Poppins"/>
              </a:rPr>
              <a:t>Switch from Ocelot to YARP for the API Gateway (Microservice Solution Template)</a:t>
            </a:r>
            <a:endParaRPr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a:solidFill>
                  <a:srgbClr val="5B636F"/>
                </a:solidFill>
                <a:latin typeface="Poppins"/>
                <a:ea typeface="Poppins"/>
                <a:cs typeface="Poppins"/>
                <a:sym typeface="Poppins"/>
              </a:rPr>
              <a:t>Password complexity indicators for MVC &amp; Blazor UIs</a:t>
            </a:r>
            <a:endParaRPr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a:solidFill>
                  <a:srgbClr val="5B636F"/>
                </a:solidFill>
                <a:latin typeface="Poppins"/>
                <a:ea typeface="Poppins"/>
                <a:cs typeface="Poppins"/>
                <a:sym typeface="Poppins"/>
              </a:rPr>
              <a:t>Read-only view for Identity/Users page</a:t>
            </a:r>
            <a:endParaRPr b="1"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a:solidFill>
                  <a:srgbClr val="5B636F"/>
                </a:solidFill>
                <a:latin typeface="Poppins"/>
                <a:ea typeface="Poppins"/>
                <a:cs typeface="Poppins"/>
                <a:sym typeface="Poppins"/>
              </a:rPr>
              <a:t>Export &amp; Import Users as Excel/CSV</a:t>
            </a:r>
            <a:endParaRPr b="1" sz="2200">
              <a:solidFill>
                <a:srgbClr val="5B636F"/>
              </a:solidFill>
              <a:latin typeface="Poppins"/>
              <a:ea typeface="Poppins"/>
              <a:cs typeface="Poppins"/>
              <a:sym typeface="Poppins"/>
            </a:endParaRPr>
          </a:p>
          <a:p>
            <a:pPr indent="-368300" lvl="0" marL="457200" marR="0" rtl="0" algn="l">
              <a:lnSpc>
                <a:spcPct val="150000"/>
              </a:lnSpc>
              <a:spcBef>
                <a:spcPts val="0"/>
              </a:spcBef>
              <a:spcAft>
                <a:spcPts val="0"/>
              </a:spcAft>
              <a:buClr>
                <a:srgbClr val="5B636F"/>
              </a:buClr>
              <a:buSzPts val="2200"/>
              <a:buFont typeface="Poppins"/>
              <a:buChar char="●"/>
            </a:pPr>
            <a:r>
              <a:rPr lang="en-GB" sz="2200">
                <a:solidFill>
                  <a:srgbClr val="5B636F"/>
                </a:solidFill>
                <a:latin typeface="Poppins"/>
                <a:ea typeface="Poppins"/>
                <a:cs typeface="Poppins"/>
                <a:sym typeface="Poppins"/>
              </a:rPr>
              <a:t>Suite: Generating Master/Detail Forms</a:t>
            </a:r>
            <a:endParaRPr sz="2200">
              <a:solidFill>
                <a:srgbClr val="5B636F"/>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29c72b0158f_0_32"/>
          <p:cNvSpPr txBox="1"/>
          <p:nvPr/>
        </p:nvSpPr>
        <p:spPr>
          <a:xfrm>
            <a:off x="714375" y="6191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Suite: Generating Master/Detail Forms</a:t>
            </a:r>
            <a:endParaRPr b="1" i="0" sz="3200" u="none" cap="none" strike="noStrike">
              <a:solidFill>
                <a:srgbClr val="292D33"/>
              </a:solidFill>
              <a:latin typeface="Lexend"/>
              <a:ea typeface="Lexend"/>
              <a:cs typeface="Lexend"/>
              <a:sym typeface="Lexend"/>
            </a:endParaRPr>
          </a:p>
        </p:txBody>
      </p:sp>
      <p:sp>
        <p:nvSpPr>
          <p:cNvPr id="168" name="Google Shape;168;g29c72b0158f_0_32"/>
          <p:cNvSpPr txBox="1"/>
          <p:nvPr/>
        </p:nvSpPr>
        <p:spPr>
          <a:xfrm>
            <a:off x="714375" y="1300675"/>
            <a:ext cx="10491900" cy="669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500">
                <a:solidFill>
                  <a:srgbClr val="5B636F"/>
                </a:solidFill>
                <a:latin typeface="Poppins"/>
                <a:ea typeface="Poppins"/>
                <a:cs typeface="Poppins"/>
                <a:sym typeface="Poppins"/>
              </a:rPr>
              <a:t>ABP Suite allows you to create a master-detail relationship with a few clicks. It generates the necessary code for the master and detail tables, including the foreign key relationship between the two tables.</a:t>
            </a:r>
            <a:endParaRPr sz="1500">
              <a:solidFill>
                <a:srgbClr val="5B636F"/>
              </a:solidFill>
              <a:latin typeface="Poppins"/>
              <a:ea typeface="Poppins"/>
              <a:cs typeface="Poppins"/>
              <a:sym typeface="Poppins"/>
            </a:endParaRPr>
          </a:p>
        </p:txBody>
      </p:sp>
      <p:pic>
        <p:nvPicPr>
          <p:cNvPr id="169" name="Google Shape;169;g29c72b0158f_0_32"/>
          <p:cNvPicPr preferRelativeResize="0"/>
          <p:nvPr/>
        </p:nvPicPr>
        <p:blipFill>
          <a:blip r:embed="rId4">
            <a:alphaModFix/>
          </a:blip>
          <a:stretch>
            <a:fillRect/>
          </a:stretch>
        </p:blipFill>
        <p:spPr>
          <a:xfrm>
            <a:off x="1647900" y="2130150"/>
            <a:ext cx="8150292" cy="4099024"/>
          </a:xfrm>
          <a:prstGeom prst="rect">
            <a:avLst/>
          </a:prstGeom>
          <a:noFill/>
          <a:ln>
            <a:noFill/>
          </a:ln>
        </p:spPr>
      </p:pic>
      <p:sp>
        <p:nvSpPr>
          <p:cNvPr id="170" name="Google Shape;170;g29c72b0158f_0_32"/>
          <p:cNvSpPr/>
          <p:nvPr/>
        </p:nvSpPr>
        <p:spPr>
          <a:xfrm>
            <a:off x="1647900" y="2130150"/>
            <a:ext cx="8247600" cy="4098900"/>
          </a:xfrm>
          <a:prstGeom prst="rect">
            <a:avLst/>
          </a:prstGeom>
          <a:noFill/>
          <a:ln cap="flat" cmpd="sng" w="9525">
            <a:solidFill>
              <a:srgbClr val="88888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pic>
        <p:nvPicPr>
          <p:cNvPr id="175" name="Google Shape;175;p3"/>
          <p:cNvPicPr preferRelativeResize="0"/>
          <p:nvPr/>
        </p:nvPicPr>
        <p:blipFill rotWithShape="1">
          <a:blip r:embed="rId4">
            <a:alphaModFix/>
          </a:blip>
          <a:srcRect b="0" l="0" r="0" t="0"/>
          <a:stretch/>
        </p:blipFill>
        <p:spPr>
          <a:xfrm>
            <a:off x="2581556" y="1733550"/>
            <a:ext cx="2309127" cy="3352800"/>
          </a:xfrm>
          <a:prstGeom prst="rect">
            <a:avLst/>
          </a:prstGeom>
          <a:noFill/>
          <a:ln>
            <a:noFill/>
          </a:ln>
        </p:spPr>
      </p:pic>
      <p:pic>
        <p:nvPicPr>
          <p:cNvPr id="176" name="Google Shape;176;p3"/>
          <p:cNvPicPr preferRelativeResize="0"/>
          <p:nvPr/>
        </p:nvPicPr>
        <p:blipFill rotWithShape="1">
          <a:blip r:embed="rId5">
            <a:alphaModFix/>
          </a:blip>
          <a:srcRect b="0" l="0" r="0" t="0"/>
          <a:stretch/>
        </p:blipFill>
        <p:spPr>
          <a:xfrm>
            <a:off x="5128478" y="4022808"/>
            <a:ext cx="1745886" cy="621019"/>
          </a:xfrm>
          <a:prstGeom prst="rect">
            <a:avLst/>
          </a:prstGeom>
          <a:noFill/>
          <a:ln>
            <a:noFill/>
          </a:ln>
        </p:spPr>
      </p:pic>
      <p:sp>
        <p:nvSpPr>
          <p:cNvPr id="177" name="Google Shape;177;p3"/>
          <p:cNvSpPr txBox="1"/>
          <p:nvPr/>
        </p:nvSpPr>
        <p:spPr>
          <a:xfrm>
            <a:off x="4992441" y="2003724"/>
            <a:ext cx="4993800" cy="181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THANKS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WATCHING</a:t>
            </a:r>
            <a:endParaRPr b="1" i="0" sz="5600" u="none" cap="none" strike="noStrike">
              <a:solidFill>
                <a:srgbClr val="292D33"/>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g29b15032e6a_0_13"/>
          <p:cNvSpPr txBox="1"/>
          <p:nvPr/>
        </p:nvSpPr>
        <p:spPr>
          <a:xfrm>
            <a:off x="714375" y="6191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Overall</a:t>
            </a:r>
            <a:endParaRPr b="1" i="0" sz="3200" u="none" cap="none" strike="noStrike">
              <a:solidFill>
                <a:srgbClr val="292D33"/>
              </a:solidFill>
              <a:latin typeface="Lexend"/>
              <a:ea typeface="Lexend"/>
              <a:cs typeface="Lexend"/>
              <a:sym typeface="Lexend"/>
            </a:endParaRPr>
          </a:p>
        </p:txBody>
      </p:sp>
      <p:sp>
        <p:nvSpPr>
          <p:cNvPr id="95" name="Google Shape;95;g29b15032e6a_0_13"/>
          <p:cNvSpPr txBox="1"/>
          <p:nvPr/>
        </p:nvSpPr>
        <p:spPr>
          <a:xfrm>
            <a:off x="714375" y="1300675"/>
            <a:ext cx="10491900" cy="41097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GB" sz="1800" u="sng">
                <a:solidFill>
                  <a:schemeClr val="hlink"/>
                </a:solidFill>
                <a:latin typeface="Poppins"/>
                <a:ea typeface="Poppins"/>
                <a:cs typeface="Poppins"/>
                <a:sym typeface="Poppins"/>
                <a:hlinkClick r:id="rId4"/>
              </a:rPr>
              <a:t>https://blog.abp.io/abp/announcing-abp-8-0-release-candidate</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None/>
            </a:pPr>
            <a:r>
              <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Upgrading to .NET 8.0</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Upgrading to Angular 17</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Dynamic Claims</a:t>
            </a:r>
            <a:endParaRPr sz="1800">
              <a:solidFill>
                <a:srgbClr val="5B636F"/>
              </a:solidFill>
              <a:latin typeface="Poppins"/>
              <a:ea typeface="Poppins"/>
              <a:cs typeface="Poppins"/>
              <a:sym typeface="Poppins"/>
            </a:endParaRPr>
          </a:p>
          <a:p>
            <a:pPr indent="-342900" lvl="0" marL="45720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Bundling &amp; Minification: CDN Support</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Read-Only Repositories</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New Features for Account Module </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Other News…</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a:solidFill>
                  <a:srgbClr val="5B636F"/>
                </a:solidFill>
                <a:latin typeface="Poppins"/>
                <a:ea typeface="Poppins"/>
                <a:cs typeface="Poppins"/>
                <a:sym typeface="Poppins"/>
              </a:rPr>
              <a:t>What’s New with ABP Commercial 8.0?</a:t>
            </a:r>
            <a:endParaRPr sz="1800">
              <a:solidFill>
                <a:srgbClr val="5B636F"/>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g29b15032e6a_0_20"/>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Upgrading to .NET 8.0</a:t>
            </a:r>
            <a:endParaRPr b="1" sz="3200">
              <a:solidFill>
                <a:srgbClr val="292D33"/>
              </a:solidFill>
              <a:latin typeface="Lexend"/>
              <a:ea typeface="Lexend"/>
              <a:cs typeface="Lexend"/>
              <a:sym typeface="Lexend"/>
            </a:endParaRPr>
          </a:p>
        </p:txBody>
      </p:sp>
      <p:sp>
        <p:nvSpPr>
          <p:cNvPr id="101" name="Google Shape;101;g29b15032e6a_0_20"/>
          <p:cNvSpPr txBox="1"/>
          <p:nvPr/>
        </p:nvSpPr>
        <p:spPr>
          <a:xfrm>
            <a:off x="714375" y="1453075"/>
            <a:ext cx="10491900" cy="4987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GB" sz="1800">
                <a:solidFill>
                  <a:srgbClr val="5B636F"/>
                </a:solidFill>
                <a:latin typeface="Poppins"/>
                <a:ea typeface="Poppins"/>
                <a:cs typeface="Poppins"/>
                <a:sym typeface="Poppins"/>
              </a:rPr>
              <a:t>ABP v8.0 RC.1</a:t>
            </a:r>
            <a:r>
              <a:rPr lang="en-GB" sz="1800">
                <a:solidFill>
                  <a:srgbClr val="5B636F"/>
                </a:solidFill>
                <a:latin typeface="Poppins"/>
                <a:ea typeface="Poppins"/>
                <a:cs typeface="Poppins"/>
                <a:sym typeface="Poppins"/>
              </a:rPr>
              <a:t> has been shipped based on </a:t>
            </a:r>
            <a:r>
              <a:rPr b="1" lang="en-GB" sz="1800">
                <a:solidFill>
                  <a:srgbClr val="5B636F"/>
                </a:solidFill>
                <a:latin typeface="Poppins"/>
                <a:ea typeface="Poppins"/>
                <a:cs typeface="Poppins"/>
                <a:sym typeface="Poppins"/>
              </a:rPr>
              <a:t>.NET 8.0</a:t>
            </a:r>
            <a:r>
              <a:rPr lang="en-GB" sz="1800">
                <a:solidFill>
                  <a:srgbClr val="5B636F"/>
                </a:solidFill>
                <a:latin typeface="Poppins"/>
                <a:ea typeface="Poppins"/>
                <a:cs typeface="Poppins"/>
                <a:sym typeface="Poppins"/>
              </a:rPr>
              <a:t>.</a:t>
            </a:r>
            <a:r>
              <a:rPr lang="en-GB" sz="1800">
                <a:solidFill>
                  <a:srgbClr val="5B636F"/>
                </a:solidFill>
                <a:latin typeface="Poppins"/>
                <a:ea typeface="Poppins"/>
                <a:cs typeface="Poppins"/>
                <a:sym typeface="Poppins"/>
              </a:rPr>
              <a:t> Therefore,</a:t>
            </a:r>
            <a:r>
              <a:rPr lang="en-GB" sz="1800">
                <a:solidFill>
                  <a:srgbClr val="5B636F"/>
                </a:solidFill>
                <a:latin typeface="Poppins"/>
                <a:ea typeface="Poppins"/>
                <a:cs typeface="Poppins"/>
                <a:sym typeface="Poppins"/>
              </a:rPr>
              <a:t> if you are going to upgrade your existing projects to </a:t>
            </a:r>
            <a:r>
              <a:rPr b="1" lang="en-GB" sz="1800">
                <a:solidFill>
                  <a:srgbClr val="5B636F"/>
                </a:solidFill>
                <a:latin typeface="Poppins"/>
                <a:ea typeface="Poppins"/>
                <a:cs typeface="Poppins"/>
                <a:sym typeface="Poppins"/>
              </a:rPr>
              <a:t>.NET 8.0</a:t>
            </a:r>
            <a:r>
              <a:rPr lang="en-GB" sz="1800">
                <a:solidFill>
                  <a:srgbClr val="5B636F"/>
                </a:solidFill>
                <a:latin typeface="Poppins"/>
                <a:ea typeface="Poppins"/>
                <a:cs typeface="Poppins"/>
                <a:sym typeface="Poppins"/>
              </a:rPr>
              <a:t>, you need to make some changes to your project.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None/>
            </a:pPr>
            <a:r>
              <a:rPr lang="en-GB" sz="1800">
                <a:solidFill>
                  <a:srgbClr val="5B636F"/>
                </a:solidFill>
                <a:latin typeface="Poppins"/>
                <a:ea typeface="Poppins"/>
                <a:cs typeface="Poppins"/>
                <a:sym typeface="Poppins"/>
              </a:rPr>
              <a:t>For example, you need to change the </a:t>
            </a:r>
            <a:r>
              <a:rPr b="1" lang="en-GB" sz="1800">
                <a:solidFill>
                  <a:srgbClr val="5B636F"/>
                </a:solidFill>
                <a:latin typeface="Poppins"/>
                <a:ea typeface="Poppins"/>
                <a:cs typeface="Poppins"/>
                <a:sym typeface="Poppins"/>
              </a:rPr>
              <a:t>Target Framework</a:t>
            </a:r>
            <a:r>
              <a:rPr lang="en-GB" sz="1800">
                <a:solidFill>
                  <a:srgbClr val="5B636F"/>
                </a:solidFill>
                <a:latin typeface="Poppins"/>
                <a:ea typeface="Poppins"/>
                <a:cs typeface="Poppins"/>
                <a:sym typeface="Poppins"/>
              </a:rPr>
              <a:t>, and update Microsoft’s package versions and so on. For that purpose, you can check the </a:t>
            </a:r>
            <a:r>
              <a:rPr lang="en-GB" sz="1800" u="sng">
                <a:solidFill>
                  <a:schemeClr val="hlink"/>
                </a:solidFill>
                <a:latin typeface="Poppins"/>
                <a:ea typeface="Poppins"/>
                <a:cs typeface="Poppins"/>
                <a:sym typeface="Poppins"/>
                <a:hlinkClick r:id="rId4"/>
              </a:rPr>
              <a:t>Microsoft’s Migrate from ASP.NET Core 7.0 to 8.0 documentation</a:t>
            </a:r>
            <a:r>
              <a:rPr lang="en-GB" sz="1800">
                <a:solidFill>
                  <a:srgbClr val="5B636F"/>
                </a:solidFill>
                <a:latin typeface="Poppins"/>
                <a:ea typeface="Poppins"/>
                <a:cs typeface="Poppins"/>
                <a:sym typeface="Poppins"/>
              </a:rPr>
              <a:t>.</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1" lang="en-GB" sz="2000" u="sng">
                <a:solidFill>
                  <a:srgbClr val="5B636F"/>
                </a:solidFill>
                <a:latin typeface="Poppins"/>
                <a:ea typeface="Poppins"/>
                <a:cs typeface="Poppins"/>
                <a:sym typeface="Poppins"/>
              </a:rPr>
              <a:t>Migration Guides</a:t>
            </a:r>
            <a:endParaRPr b="1" sz="2000" u="sng">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u="sng">
                <a:solidFill>
                  <a:schemeClr val="hlink"/>
                </a:solidFill>
                <a:latin typeface="Poppins"/>
                <a:ea typeface="Poppins"/>
                <a:cs typeface="Poppins"/>
                <a:sym typeface="Poppins"/>
                <a:hlinkClick r:id="rId5"/>
              </a:rPr>
              <a:t>ABP Framework 7.x to 8.0</a:t>
            </a:r>
            <a:endParaRPr sz="1800">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lang="en-GB" sz="1800" u="sng">
                <a:solidFill>
                  <a:schemeClr val="hlink"/>
                </a:solidFill>
                <a:latin typeface="Poppins"/>
                <a:ea typeface="Poppins"/>
                <a:cs typeface="Poppins"/>
                <a:sym typeface="Poppins"/>
                <a:hlinkClick r:id="rId6"/>
              </a:rPr>
              <a:t>ABP Commercial 7.x to 8.0</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g29b76e2bf7f_0_0"/>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Upgrading to Angular 17</a:t>
            </a:r>
            <a:endParaRPr b="1" sz="3200">
              <a:solidFill>
                <a:srgbClr val="292D33"/>
              </a:solidFill>
              <a:latin typeface="Lexend"/>
              <a:ea typeface="Lexend"/>
              <a:cs typeface="Lexend"/>
              <a:sym typeface="Lexend"/>
            </a:endParaRPr>
          </a:p>
        </p:txBody>
      </p:sp>
      <p:sp>
        <p:nvSpPr>
          <p:cNvPr id="107" name="Google Shape;107;g29b76e2bf7f_0_0"/>
          <p:cNvSpPr txBox="1"/>
          <p:nvPr/>
        </p:nvSpPr>
        <p:spPr>
          <a:xfrm>
            <a:off x="714375" y="1453075"/>
            <a:ext cx="10491900" cy="4941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Angular 17 </a:t>
            </a:r>
            <a:r>
              <a:rPr lang="en-GB" sz="1800" u="sng">
                <a:solidFill>
                  <a:schemeClr val="hlink"/>
                </a:solidFill>
                <a:latin typeface="Poppins"/>
                <a:ea typeface="Poppins"/>
                <a:cs typeface="Poppins"/>
                <a:sym typeface="Poppins"/>
                <a:hlinkClick r:id="rId4"/>
              </a:rPr>
              <a:t>has been released on November 8</a:t>
            </a:r>
            <a:r>
              <a:rPr lang="en-GB" sz="1800">
                <a:solidFill>
                  <a:srgbClr val="5B636F"/>
                </a:solidFill>
                <a:latin typeface="Poppins"/>
                <a:ea typeface="Poppins"/>
                <a:cs typeface="Poppins"/>
                <a:sym typeface="Poppins"/>
              </a:rPr>
              <a:t> and ABP Framework &amp; ABP Commercial startup templates are immediately migrated to </a:t>
            </a:r>
            <a:r>
              <a:rPr b="1" lang="en-GB" sz="1800">
                <a:solidFill>
                  <a:srgbClr val="5B636F"/>
                </a:solidFill>
                <a:latin typeface="Poppins"/>
                <a:ea typeface="Poppins"/>
                <a:cs typeface="Poppins"/>
                <a:sym typeface="Poppins"/>
              </a:rPr>
              <a:t>Angular 17!</a:t>
            </a:r>
            <a:r>
              <a:rPr lang="en-GB" sz="1800">
                <a:solidFill>
                  <a:srgbClr val="5B636F"/>
                </a:solidFill>
                <a:latin typeface="Poppins"/>
                <a:ea typeface="Poppins"/>
                <a:cs typeface="Poppins"/>
                <a:sym typeface="Poppins"/>
              </a:rPr>
              <a:t>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So, when you create a new solution with the Angular UI, you will take advantage of the new Angular with the new cutting-edge features and enhancements right from the start!</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g29c72b0158f_0_2"/>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Dynamic Claims</a:t>
            </a:r>
            <a:endParaRPr b="1" i="0" sz="3200" u="none" cap="none" strike="noStrike">
              <a:solidFill>
                <a:srgbClr val="292D33"/>
              </a:solidFill>
              <a:latin typeface="Lexend"/>
              <a:ea typeface="Lexend"/>
              <a:cs typeface="Lexend"/>
              <a:sym typeface="Lexend"/>
            </a:endParaRPr>
          </a:p>
        </p:txBody>
      </p:sp>
      <p:sp>
        <p:nvSpPr>
          <p:cNvPr id="113" name="Google Shape;113;g29c72b0158f_0_2"/>
          <p:cNvSpPr txBox="1"/>
          <p:nvPr/>
        </p:nvSpPr>
        <p:spPr>
          <a:xfrm>
            <a:off x="714375" y="1681675"/>
            <a:ext cx="10491900" cy="4109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The </a:t>
            </a:r>
            <a:r>
              <a:rPr b="1" lang="en-GB" sz="1800">
                <a:solidFill>
                  <a:srgbClr val="5B636F"/>
                </a:solidFill>
                <a:latin typeface="Poppins"/>
                <a:ea typeface="Poppins"/>
                <a:cs typeface="Poppins"/>
                <a:sym typeface="Poppins"/>
              </a:rPr>
              <a:t>Dynamic Claims</a:t>
            </a:r>
            <a:r>
              <a:rPr lang="en-GB" sz="1800">
                <a:solidFill>
                  <a:srgbClr val="5B636F"/>
                </a:solidFill>
                <a:latin typeface="Poppins"/>
                <a:ea typeface="Poppins"/>
                <a:cs typeface="Poppins"/>
                <a:sym typeface="Poppins"/>
              </a:rPr>
              <a:t> feature is used to dynamically generate claims for the user in each request. This </a:t>
            </a:r>
            <a:r>
              <a:rPr lang="en-GB" sz="1800">
                <a:solidFill>
                  <a:srgbClr val="5B636F"/>
                </a:solidFill>
                <a:latin typeface="Poppins"/>
                <a:ea typeface="Poppins"/>
                <a:cs typeface="Poppins"/>
                <a:sym typeface="Poppins"/>
              </a:rPr>
              <a:t>was needed</a:t>
            </a:r>
            <a:r>
              <a:rPr lang="en-GB" sz="1800">
                <a:solidFill>
                  <a:srgbClr val="5B636F"/>
                </a:solidFill>
                <a:latin typeface="Poppins"/>
                <a:ea typeface="Poppins"/>
                <a:cs typeface="Poppins"/>
                <a:sym typeface="Poppins"/>
              </a:rPr>
              <a:t> because claims-based authentication is using in the ASP.NET Core, and because it stores the claims in the cookie or token, and they are being static, they don’t change until a next re-login.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lang="en-GB" sz="1800">
                <a:solidFill>
                  <a:srgbClr val="5B636F"/>
                </a:solidFill>
                <a:latin typeface="Poppins"/>
                <a:ea typeface="Poppins"/>
                <a:cs typeface="Poppins"/>
                <a:sym typeface="Poppins"/>
              </a:rPr>
              <a:t>In other words, </a:t>
            </a:r>
            <a:r>
              <a:rPr b="1" lang="en-GB" sz="1800">
                <a:solidFill>
                  <a:srgbClr val="5B636F"/>
                </a:solidFill>
                <a:latin typeface="Poppins"/>
                <a:ea typeface="Poppins"/>
                <a:cs typeface="Poppins"/>
                <a:sym typeface="Poppins"/>
              </a:rPr>
              <a:t>Dynamic Claims </a:t>
            </a:r>
            <a:r>
              <a:rPr lang="en-GB" sz="1800">
                <a:solidFill>
                  <a:srgbClr val="5B636F"/>
                </a:solidFill>
                <a:latin typeface="Poppins"/>
                <a:ea typeface="Poppins"/>
                <a:cs typeface="Poppins"/>
                <a:sym typeface="Poppins"/>
              </a:rPr>
              <a:t>allows you to </a:t>
            </a:r>
            <a:r>
              <a:rPr b="1" lang="en-GB" sz="1800">
                <a:solidFill>
                  <a:srgbClr val="5B636F"/>
                </a:solidFill>
                <a:latin typeface="Poppins"/>
                <a:ea typeface="Poppins"/>
                <a:cs typeface="Poppins"/>
                <a:sym typeface="Poppins"/>
              </a:rPr>
              <a:t>get the latest user claims </a:t>
            </a:r>
            <a:r>
              <a:rPr lang="en-GB" sz="1800">
                <a:solidFill>
                  <a:srgbClr val="5B636F"/>
                </a:solidFill>
                <a:latin typeface="Poppins"/>
                <a:ea typeface="Poppins"/>
                <a:cs typeface="Poppins"/>
                <a:sym typeface="Poppins"/>
              </a:rPr>
              <a:t>without need to re-login in each time</a:t>
            </a:r>
            <a:r>
              <a:rPr b="1" lang="en-GB" sz="1800">
                <a:solidFill>
                  <a:srgbClr val="5B636F"/>
                </a:solidFill>
                <a:latin typeface="Poppins"/>
                <a:ea typeface="Poppins"/>
                <a:cs typeface="Poppins"/>
                <a:sym typeface="Poppins"/>
              </a:rPr>
              <a:t>.</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1" lang="en-GB" sz="1800">
                <a:solidFill>
                  <a:srgbClr val="5B636F"/>
                </a:solidFill>
                <a:latin typeface="Poppins"/>
                <a:ea typeface="Poppins"/>
                <a:cs typeface="Poppins"/>
                <a:sym typeface="Poppins"/>
              </a:rPr>
              <a:t>It’s already been documented: </a:t>
            </a:r>
            <a:r>
              <a:rPr lang="en-GB" sz="1800" u="sng">
                <a:solidFill>
                  <a:schemeClr val="hlink"/>
                </a:solidFill>
                <a:latin typeface="Poppins"/>
                <a:ea typeface="Poppins"/>
                <a:cs typeface="Poppins"/>
                <a:sym typeface="Poppins"/>
                <a:hlinkClick r:id="rId4"/>
              </a:rPr>
              <a:t>https://docs.abp.io/en/abp/8.0/Dynamic-Claims</a:t>
            </a:r>
            <a:endParaRPr sz="21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sz="1800">
              <a:solidFill>
                <a:srgbClr val="5B636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g29b15032e6a_0_40"/>
          <p:cNvSpPr txBox="1"/>
          <p:nvPr/>
        </p:nvSpPr>
        <p:spPr>
          <a:xfrm>
            <a:off x="714375" y="5429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Dynamic Claims</a:t>
            </a:r>
            <a:endParaRPr b="1" i="0" sz="3200" u="none" cap="none" strike="noStrike">
              <a:solidFill>
                <a:srgbClr val="292D33"/>
              </a:solidFill>
              <a:latin typeface="Lexend"/>
              <a:ea typeface="Lexend"/>
              <a:cs typeface="Lexend"/>
              <a:sym typeface="Lexend"/>
            </a:endParaRPr>
          </a:p>
        </p:txBody>
      </p:sp>
      <p:pic>
        <p:nvPicPr>
          <p:cNvPr id="119" name="Google Shape;119;g29b15032e6a_0_40"/>
          <p:cNvPicPr preferRelativeResize="0"/>
          <p:nvPr/>
        </p:nvPicPr>
        <p:blipFill>
          <a:blip r:embed="rId4">
            <a:alphaModFix/>
          </a:blip>
          <a:stretch>
            <a:fillRect/>
          </a:stretch>
        </p:blipFill>
        <p:spPr>
          <a:xfrm>
            <a:off x="4909050" y="1951975"/>
            <a:ext cx="5619750" cy="1390650"/>
          </a:xfrm>
          <a:prstGeom prst="rect">
            <a:avLst/>
          </a:prstGeom>
          <a:noFill/>
          <a:ln>
            <a:noFill/>
          </a:ln>
        </p:spPr>
      </p:pic>
      <p:pic>
        <p:nvPicPr>
          <p:cNvPr id="120" name="Google Shape;120;g29b15032e6a_0_40"/>
          <p:cNvPicPr preferRelativeResize="0"/>
          <p:nvPr/>
        </p:nvPicPr>
        <p:blipFill>
          <a:blip r:embed="rId5">
            <a:alphaModFix/>
          </a:blip>
          <a:stretch>
            <a:fillRect/>
          </a:stretch>
        </p:blipFill>
        <p:spPr>
          <a:xfrm>
            <a:off x="4909050" y="4035000"/>
            <a:ext cx="6591300" cy="1371600"/>
          </a:xfrm>
          <a:prstGeom prst="rect">
            <a:avLst/>
          </a:prstGeom>
          <a:noFill/>
          <a:ln>
            <a:noFill/>
          </a:ln>
        </p:spPr>
      </p:pic>
      <p:sp>
        <p:nvSpPr>
          <p:cNvPr id="121" name="Google Shape;121;g29b15032e6a_0_40"/>
          <p:cNvSpPr txBox="1"/>
          <p:nvPr/>
        </p:nvSpPr>
        <p:spPr>
          <a:xfrm>
            <a:off x="772075" y="2296388"/>
            <a:ext cx="3772200" cy="7695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100">
                <a:solidFill>
                  <a:srgbClr val="5B636F"/>
                </a:solidFill>
                <a:latin typeface="Poppins"/>
                <a:ea typeface="Poppins"/>
                <a:cs typeface="Poppins"/>
                <a:sym typeface="Poppins"/>
              </a:rPr>
              <a:t>Configure the</a:t>
            </a:r>
            <a:r>
              <a:rPr lang="en-GB" sz="1100">
                <a:solidFill>
                  <a:srgbClr val="5B636F"/>
                </a:solidFill>
                <a:latin typeface="Poppins"/>
                <a:ea typeface="Poppins"/>
                <a:cs typeface="Poppins"/>
                <a:sym typeface="Poppins"/>
              </a:rPr>
              <a:t> </a:t>
            </a:r>
            <a:r>
              <a:rPr b="1" lang="en-GB" sz="1100">
                <a:solidFill>
                  <a:srgbClr val="5B636F"/>
                </a:solidFill>
                <a:latin typeface="Poppins"/>
                <a:ea typeface="Poppins"/>
                <a:cs typeface="Poppins"/>
                <a:sym typeface="Poppins"/>
              </a:rPr>
              <a:t>AbpClaimsPrincipalFactoryOptions </a:t>
            </a:r>
            <a:r>
              <a:rPr lang="en-GB" sz="1100">
                <a:solidFill>
                  <a:srgbClr val="5B636F"/>
                </a:solidFill>
                <a:latin typeface="Poppins"/>
                <a:ea typeface="Poppins"/>
                <a:cs typeface="Poppins"/>
                <a:sym typeface="Poppins"/>
              </a:rPr>
              <a:t>and set the </a:t>
            </a:r>
            <a:r>
              <a:rPr b="1" lang="en-GB" sz="1100">
                <a:solidFill>
                  <a:srgbClr val="5B636F"/>
                </a:solidFill>
                <a:latin typeface="Poppins"/>
                <a:ea typeface="Poppins"/>
                <a:cs typeface="Poppins"/>
                <a:sym typeface="Poppins"/>
              </a:rPr>
              <a:t>IsDynamicClaimsEnabled </a:t>
            </a:r>
            <a:r>
              <a:rPr lang="en-GB" sz="1100">
                <a:solidFill>
                  <a:srgbClr val="5B636F"/>
                </a:solidFill>
                <a:latin typeface="Poppins"/>
                <a:ea typeface="Poppins"/>
                <a:cs typeface="Poppins"/>
                <a:sym typeface="Poppins"/>
              </a:rPr>
              <a:t>option as true </a:t>
            </a:r>
            <a:r>
              <a:rPr lang="en-GB" sz="1100">
                <a:solidFill>
                  <a:srgbClr val="5B636F"/>
                </a:solidFill>
                <a:highlight>
                  <a:srgbClr val="FFFFFF"/>
                </a:highlight>
              </a:rPr>
              <a:t>👉</a:t>
            </a:r>
            <a:endParaRPr b="1">
              <a:solidFill>
                <a:srgbClr val="5B636F"/>
              </a:solidFill>
              <a:latin typeface="Poppins"/>
              <a:ea typeface="Poppins"/>
              <a:cs typeface="Poppins"/>
              <a:sym typeface="Poppins"/>
            </a:endParaRPr>
          </a:p>
        </p:txBody>
      </p:sp>
      <p:sp>
        <p:nvSpPr>
          <p:cNvPr id="122" name="Google Shape;122;g29b15032e6a_0_40"/>
          <p:cNvSpPr txBox="1"/>
          <p:nvPr/>
        </p:nvSpPr>
        <p:spPr>
          <a:xfrm>
            <a:off x="714375" y="4469275"/>
            <a:ext cx="3772200" cy="515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100">
                <a:solidFill>
                  <a:srgbClr val="5B636F"/>
                </a:solidFill>
                <a:latin typeface="Poppins"/>
                <a:ea typeface="Poppins"/>
                <a:cs typeface="Poppins"/>
                <a:sym typeface="Poppins"/>
              </a:rPr>
              <a:t>Add the </a:t>
            </a:r>
            <a:r>
              <a:rPr b="1" lang="en-GB" sz="1100">
                <a:solidFill>
                  <a:srgbClr val="5B636F"/>
                </a:solidFill>
                <a:latin typeface="Poppins"/>
                <a:ea typeface="Poppins"/>
                <a:cs typeface="Poppins"/>
                <a:sym typeface="Poppins"/>
              </a:rPr>
              <a:t>DynamicClaims</a:t>
            </a:r>
            <a:r>
              <a:rPr lang="en-GB" sz="1100">
                <a:solidFill>
                  <a:srgbClr val="5B636F"/>
                </a:solidFill>
                <a:latin typeface="Poppins"/>
                <a:ea typeface="Poppins"/>
                <a:cs typeface="Poppins"/>
                <a:sym typeface="Poppins"/>
              </a:rPr>
              <a:t> middleware into the request pipeline </a:t>
            </a:r>
            <a:r>
              <a:rPr lang="en-GB" sz="1100">
                <a:solidFill>
                  <a:srgbClr val="5B636F"/>
                </a:solidFill>
                <a:highlight>
                  <a:srgbClr val="FFFFFF"/>
                </a:highlight>
              </a:rPr>
              <a:t>👉</a:t>
            </a:r>
            <a:endParaRPr b="1">
              <a:solidFill>
                <a:srgbClr val="5B636F"/>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g29b15032e6a_0_47"/>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Bundling &amp; Minification: CDN Support</a:t>
            </a:r>
            <a:endParaRPr b="1" i="0" sz="3200" u="none" cap="none" strike="noStrike">
              <a:solidFill>
                <a:srgbClr val="292D33"/>
              </a:solidFill>
              <a:latin typeface="Lexend"/>
              <a:ea typeface="Lexend"/>
              <a:cs typeface="Lexend"/>
              <a:sym typeface="Lexend"/>
            </a:endParaRPr>
          </a:p>
        </p:txBody>
      </p:sp>
      <p:sp>
        <p:nvSpPr>
          <p:cNvPr id="128" name="Google Shape;128;g29b15032e6a_0_47"/>
          <p:cNvSpPr txBox="1"/>
          <p:nvPr/>
        </p:nvSpPr>
        <p:spPr>
          <a:xfrm>
            <a:off x="6030300" y="2122550"/>
            <a:ext cx="53793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600">
                <a:solidFill>
                  <a:srgbClr val="5B636F"/>
                </a:solidFill>
                <a:latin typeface="Poppins"/>
                <a:ea typeface="Poppins"/>
                <a:cs typeface="Poppins"/>
                <a:sym typeface="Poppins"/>
              </a:rPr>
              <a:t>In this version on, ABP Framework’s </a:t>
            </a:r>
            <a:r>
              <a:rPr lang="en-GB" sz="1600" u="sng">
                <a:solidFill>
                  <a:schemeClr val="hlink"/>
                </a:solidFill>
                <a:latin typeface="Poppins"/>
                <a:ea typeface="Poppins"/>
                <a:cs typeface="Poppins"/>
                <a:sym typeface="Poppins"/>
                <a:hlinkClick r:id="rId4"/>
              </a:rPr>
              <a:t>Bundling System</a:t>
            </a:r>
            <a:r>
              <a:rPr lang="en-GB" sz="1600">
                <a:solidFill>
                  <a:srgbClr val="5B636F"/>
                </a:solidFill>
                <a:latin typeface="Poppins"/>
                <a:ea typeface="Poppins"/>
                <a:cs typeface="Poppins"/>
                <a:sym typeface="Poppins"/>
              </a:rPr>
              <a:t> provides </a:t>
            </a:r>
            <a:r>
              <a:rPr b="1" lang="en-GB" sz="1600">
                <a:solidFill>
                  <a:srgbClr val="5B636F"/>
                </a:solidFill>
                <a:latin typeface="Poppins"/>
                <a:ea typeface="Poppins"/>
                <a:cs typeface="Poppins"/>
                <a:sym typeface="Poppins"/>
              </a:rPr>
              <a:t>CDN Support</a:t>
            </a:r>
            <a:r>
              <a:rPr lang="en-GB" sz="1600">
                <a:solidFill>
                  <a:srgbClr val="5B636F"/>
                </a:solidFill>
                <a:latin typeface="Poppins"/>
                <a:ea typeface="Poppins"/>
                <a:cs typeface="Poppins"/>
                <a:sym typeface="Poppins"/>
              </a:rPr>
              <a:t> for bundling. </a:t>
            </a:r>
            <a:endParaRPr sz="16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sz="1600">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lang="en-GB" sz="1600">
                <a:solidFill>
                  <a:srgbClr val="5B636F"/>
                </a:solidFill>
                <a:latin typeface="Poppins"/>
                <a:ea typeface="Poppins"/>
                <a:cs typeface="Poppins"/>
                <a:sym typeface="Poppins"/>
              </a:rPr>
              <a:t>The bundling system automatically recognizes the </a:t>
            </a:r>
            <a:r>
              <a:rPr b="1" lang="en-GB" sz="1600">
                <a:solidFill>
                  <a:srgbClr val="5B636F"/>
                </a:solidFill>
                <a:latin typeface="Poppins"/>
                <a:ea typeface="Poppins"/>
                <a:cs typeface="Poppins"/>
                <a:sym typeface="Poppins"/>
              </a:rPr>
              <a:t>external/CDN files</a:t>
            </a:r>
            <a:r>
              <a:rPr lang="en-GB" sz="1600">
                <a:solidFill>
                  <a:srgbClr val="5B636F"/>
                </a:solidFill>
                <a:latin typeface="Poppins"/>
                <a:ea typeface="Poppins"/>
                <a:cs typeface="Poppins"/>
                <a:sym typeface="Poppins"/>
              </a:rPr>
              <a:t> and places them as script tags into the page along with the bundled inline CSS/JS files.</a:t>
            </a:r>
            <a:endParaRPr sz="1600">
              <a:solidFill>
                <a:srgbClr val="5B636F"/>
              </a:solidFill>
              <a:latin typeface="Poppins"/>
              <a:ea typeface="Poppins"/>
              <a:cs typeface="Poppins"/>
              <a:sym typeface="Poppins"/>
            </a:endParaRPr>
          </a:p>
        </p:txBody>
      </p:sp>
      <p:pic>
        <p:nvPicPr>
          <p:cNvPr id="129" name="Google Shape;129;g29b15032e6a_0_47"/>
          <p:cNvPicPr preferRelativeResize="0"/>
          <p:nvPr/>
        </p:nvPicPr>
        <p:blipFill>
          <a:blip r:embed="rId5">
            <a:alphaModFix/>
          </a:blip>
          <a:stretch>
            <a:fillRect/>
          </a:stretch>
        </p:blipFill>
        <p:spPr>
          <a:xfrm>
            <a:off x="541700" y="1453075"/>
            <a:ext cx="5147726" cy="3481549"/>
          </a:xfrm>
          <a:prstGeom prst="rect">
            <a:avLst/>
          </a:prstGeom>
          <a:noFill/>
          <a:ln>
            <a:noFill/>
          </a:ln>
        </p:spPr>
      </p:pic>
      <p:pic>
        <p:nvPicPr>
          <p:cNvPr id="130" name="Google Shape;130;g29b15032e6a_0_47"/>
          <p:cNvPicPr preferRelativeResize="0"/>
          <p:nvPr/>
        </p:nvPicPr>
        <p:blipFill>
          <a:blip r:embed="rId6">
            <a:alphaModFix/>
          </a:blip>
          <a:stretch>
            <a:fillRect/>
          </a:stretch>
        </p:blipFill>
        <p:spPr>
          <a:xfrm>
            <a:off x="541700" y="5335975"/>
            <a:ext cx="9280050" cy="106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g29b15032e6a_0_35"/>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Read-Only Repositories (AsNoTracking())</a:t>
            </a:r>
            <a:endParaRPr b="1" i="0" sz="3200" u="none" cap="none" strike="noStrike">
              <a:solidFill>
                <a:srgbClr val="292D33"/>
              </a:solidFill>
              <a:latin typeface="Lexend"/>
              <a:ea typeface="Lexend"/>
              <a:cs typeface="Lexend"/>
              <a:sym typeface="Lexend"/>
            </a:endParaRPr>
          </a:p>
        </p:txBody>
      </p:sp>
      <p:sp>
        <p:nvSpPr>
          <p:cNvPr id="136" name="Google Shape;136;g29b15032e6a_0_35"/>
          <p:cNvSpPr txBox="1"/>
          <p:nvPr/>
        </p:nvSpPr>
        <p:spPr>
          <a:xfrm>
            <a:off x="7318300" y="2068100"/>
            <a:ext cx="42702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600">
                <a:solidFill>
                  <a:srgbClr val="5B636F"/>
                </a:solidFill>
                <a:latin typeface="Poppins"/>
                <a:ea typeface="Poppins"/>
                <a:cs typeface="Poppins"/>
                <a:sym typeface="Poppins"/>
              </a:rPr>
              <a:t>In this version, ABP Framework provides read-only repository interfaces (</a:t>
            </a:r>
            <a:r>
              <a:rPr b="1" lang="en-GB" sz="1200">
                <a:solidFill>
                  <a:srgbClr val="5B636F"/>
                </a:solidFill>
                <a:latin typeface="Poppins"/>
                <a:ea typeface="Poppins"/>
                <a:cs typeface="Poppins"/>
                <a:sym typeface="Poppins"/>
              </a:rPr>
              <a:t>IReadOnlyRepository&lt;T&gt;</a:t>
            </a:r>
            <a:r>
              <a:rPr lang="en-GB" sz="1600">
                <a:solidFill>
                  <a:srgbClr val="5B636F"/>
                </a:solidFill>
                <a:latin typeface="Poppins"/>
                <a:ea typeface="Poppins"/>
                <a:cs typeface="Poppins"/>
                <a:sym typeface="Poppins"/>
              </a:rPr>
              <a:t> or </a:t>
            </a:r>
            <a:r>
              <a:rPr b="1" lang="en-GB" sz="1200">
                <a:solidFill>
                  <a:srgbClr val="5B636F"/>
                </a:solidFill>
                <a:latin typeface="Poppins"/>
                <a:ea typeface="Poppins"/>
                <a:cs typeface="Poppins"/>
                <a:sym typeface="Poppins"/>
              </a:rPr>
              <a:t>IReadOnlyBasicRepository&lt;T&gt;</a:t>
            </a:r>
            <a:r>
              <a:rPr lang="en-GB" sz="1600">
                <a:solidFill>
                  <a:srgbClr val="5B636F"/>
                </a:solidFill>
                <a:latin typeface="Poppins"/>
                <a:ea typeface="Poppins"/>
                <a:cs typeface="Poppins"/>
                <a:sym typeface="Poppins"/>
              </a:rPr>
              <a:t>) to explicitly indicate that your purpose is to query data, but not change it.</a:t>
            </a:r>
            <a:endParaRPr sz="1600">
              <a:solidFill>
                <a:srgbClr val="5B636F"/>
              </a:solidFill>
              <a:latin typeface="Poppins"/>
              <a:ea typeface="Poppins"/>
              <a:cs typeface="Poppins"/>
              <a:sym typeface="Poppins"/>
            </a:endParaRPr>
          </a:p>
        </p:txBody>
      </p:sp>
      <p:pic>
        <p:nvPicPr>
          <p:cNvPr id="137" name="Google Shape;137;g29b15032e6a_0_35"/>
          <p:cNvPicPr preferRelativeResize="0"/>
          <p:nvPr/>
        </p:nvPicPr>
        <p:blipFill>
          <a:blip r:embed="rId4">
            <a:alphaModFix/>
          </a:blip>
          <a:stretch>
            <a:fillRect/>
          </a:stretch>
        </p:blipFill>
        <p:spPr>
          <a:xfrm>
            <a:off x="842774" y="1493886"/>
            <a:ext cx="6163300" cy="3364125"/>
          </a:xfrm>
          <a:prstGeom prst="rect">
            <a:avLst/>
          </a:prstGeom>
          <a:noFill/>
          <a:ln>
            <a:noFill/>
          </a:ln>
        </p:spPr>
      </p:pic>
      <p:sp>
        <p:nvSpPr>
          <p:cNvPr id="138" name="Google Shape;138;g29b15032e6a_0_35"/>
          <p:cNvSpPr txBox="1"/>
          <p:nvPr/>
        </p:nvSpPr>
        <p:spPr>
          <a:xfrm>
            <a:off x="766575" y="5098225"/>
            <a:ext cx="91653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lang="en-GB" sz="1600">
                <a:solidFill>
                  <a:srgbClr val="5B636F"/>
                </a:solidFill>
                <a:latin typeface="Poppins"/>
                <a:ea typeface="Poppins"/>
                <a:cs typeface="Poppins"/>
                <a:sym typeface="Poppins"/>
              </a:rPr>
              <a:t>Entity Framework Core read-only repository implementation uses</a:t>
            </a:r>
            <a:r>
              <a:rPr lang="en-GB" sz="1600">
                <a:solidFill>
                  <a:srgbClr val="5B636F"/>
                </a:solidFill>
                <a:uFill>
                  <a:noFill/>
                </a:uFill>
                <a:latin typeface="Poppins"/>
                <a:ea typeface="Poppins"/>
                <a:cs typeface="Poppins"/>
                <a:sym typeface="Poppins"/>
                <a:hlinkClick r:id="rId5">
                  <a:extLst>
                    <a:ext uri="{A12FA001-AC4F-418D-AE19-62706E023703}">
                      <ahyp:hlinkClr val="tx"/>
                    </a:ext>
                  </a:extLst>
                </a:hlinkClick>
              </a:rPr>
              <a:t> </a:t>
            </a:r>
            <a:r>
              <a:rPr lang="en-GB" sz="1600" u="sng">
                <a:solidFill>
                  <a:srgbClr val="0563C1"/>
                </a:solidFill>
                <a:latin typeface="Poppins"/>
                <a:ea typeface="Poppins"/>
                <a:cs typeface="Poppins"/>
                <a:sym typeface="Poppins"/>
                <a:hlinkClick r:id="rId6">
                  <a:extLst>
                    <a:ext uri="{A12FA001-AC4F-418D-AE19-62706E023703}">
                      <ahyp:hlinkClr val="tx"/>
                    </a:ext>
                  </a:extLst>
                </a:hlinkClick>
              </a:rPr>
              <a:t>EF Core’s No-Tracking</a:t>
            </a:r>
            <a:r>
              <a:rPr lang="en-GB" sz="1600">
                <a:solidFill>
                  <a:srgbClr val="5B636F"/>
                </a:solidFill>
                <a:latin typeface="Poppins"/>
                <a:ea typeface="Poppins"/>
                <a:cs typeface="Poppins"/>
                <a:sym typeface="Poppins"/>
              </a:rPr>
              <a:t> feature and that means the entities returned from the repository will not be tracked by the EF Core change tracker and this makes significant performance improvements.</a:t>
            </a:r>
            <a:endParaRPr sz="1600">
              <a:solidFill>
                <a:srgbClr val="5B636F"/>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g29b15032e6a_0_52"/>
          <p:cNvSpPr txBox="1"/>
          <p:nvPr/>
        </p:nvSpPr>
        <p:spPr>
          <a:xfrm>
            <a:off x="714375" y="6953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New Features for Account Module</a:t>
            </a:r>
            <a:endParaRPr b="1" i="0" sz="3200" u="none" cap="none" strike="noStrike">
              <a:solidFill>
                <a:srgbClr val="292D33"/>
              </a:solidFill>
              <a:latin typeface="Lexend"/>
              <a:ea typeface="Lexend"/>
              <a:cs typeface="Lexend"/>
              <a:sym typeface="Lexend"/>
            </a:endParaRPr>
          </a:p>
        </p:txBody>
      </p:sp>
      <p:sp>
        <p:nvSpPr>
          <p:cNvPr id="144" name="Google Shape;144;g29b15032e6a_0_52"/>
          <p:cNvSpPr txBox="1"/>
          <p:nvPr/>
        </p:nvSpPr>
        <p:spPr>
          <a:xfrm>
            <a:off x="550700" y="1488513"/>
            <a:ext cx="5233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GB" sz="1600">
                <a:solidFill>
                  <a:srgbClr val="5B636F"/>
                </a:solidFill>
                <a:latin typeface="Poppins"/>
                <a:ea typeface="Poppins"/>
                <a:cs typeface="Poppins"/>
                <a:sym typeface="Poppins"/>
              </a:rPr>
              <a:t>Allowing to set username on social registration</a:t>
            </a:r>
            <a:endParaRPr b="1" sz="1800">
              <a:solidFill>
                <a:srgbClr val="5B636F"/>
              </a:solidFill>
              <a:latin typeface="Poppins"/>
              <a:ea typeface="Poppins"/>
              <a:cs typeface="Poppins"/>
              <a:sym typeface="Poppins"/>
            </a:endParaRPr>
          </a:p>
        </p:txBody>
      </p:sp>
      <p:sp>
        <p:nvSpPr>
          <p:cNvPr id="145" name="Google Shape;145;g29b15032e6a_0_52"/>
          <p:cNvSpPr txBox="1"/>
          <p:nvPr/>
        </p:nvSpPr>
        <p:spPr>
          <a:xfrm>
            <a:off x="6263350" y="1453075"/>
            <a:ext cx="5503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GB" sz="1600">
                <a:solidFill>
                  <a:srgbClr val="5B636F"/>
                </a:solidFill>
                <a:latin typeface="Poppins"/>
                <a:ea typeface="Poppins"/>
                <a:cs typeface="Poppins"/>
                <a:sym typeface="Poppins"/>
              </a:rPr>
              <a:t>Adding “register with” option (social registration)</a:t>
            </a:r>
            <a:endParaRPr b="1" sz="1600">
              <a:solidFill>
                <a:srgbClr val="5B636F"/>
              </a:solidFill>
              <a:latin typeface="Poppins"/>
              <a:ea typeface="Poppins"/>
              <a:cs typeface="Poppins"/>
              <a:sym typeface="Poppins"/>
            </a:endParaRPr>
          </a:p>
        </p:txBody>
      </p:sp>
      <p:cxnSp>
        <p:nvCxnSpPr>
          <p:cNvPr id="146" name="Google Shape;146;g29b15032e6a_0_52"/>
          <p:cNvCxnSpPr/>
          <p:nvPr/>
        </p:nvCxnSpPr>
        <p:spPr>
          <a:xfrm>
            <a:off x="6023625" y="1470750"/>
            <a:ext cx="0" cy="4971600"/>
          </a:xfrm>
          <a:prstGeom prst="straightConnector1">
            <a:avLst/>
          </a:prstGeom>
          <a:noFill/>
          <a:ln cap="flat" cmpd="sng" w="9525">
            <a:solidFill>
              <a:schemeClr val="dk2"/>
            </a:solidFill>
            <a:prstDash val="solid"/>
            <a:round/>
            <a:headEnd len="med" w="med" type="none"/>
            <a:tailEnd len="med" w="med" type="none"/>
          </a:ln>
        </p:spPr>
      </p:cxnSp>
      <p:pic>
        <p:nvPicPr>
          <p:cNvPr id="147" name="Google Shape;147;g29b15032e6a_0_52"/>
          <p:cNvPicPr preferRelativeResize="0"/>
          <p:nvPr/>
        </p:nvPicPr>
        <p:blipFill>
          <a:blip r:embed="rId4">
            <a:alphaModFix/>
          </a:blip>
          <a:stretch>
            <a:fillRect/>
          </a:stretch>
        </p:blipFill>
        <p:spPr>
          <a:xfrm>
            <a:off x="1193125" y="2035400"/>
            <a:ext cx="3731299" cy="4414948"/>
          </a:xfrm>
          <a:prstGeom prst="rect">
            <a:avLst/>
          </a:prstGeom>
          <a:noFill/>
          <a:ln>
            <a:noFill/>
          </a:ln>
        </p:spPr>
      </p:pic>
      <p:pic>
        <p:nvPicPr>
          <p:cNvPr id="148" name="Google Shape;148;g29b15032e6a_0_52"/>
          <p:cNvPicPr preferRelativeResize="0"/>
          <p:nvPr/>
        </p:nvPicPr>
        <p:blipFill>
          <a:blip r:embed="rId5">
            <a:alphaModFix/>
          </a:blip>
          <a:stretch>
            <a:fillRect/>
          </a:stretch>
        </p:blipFill>
        <p:spPr>
          <a:xfrm>
            <a:off x="6460700" y="2054338"/>
            <a:ext cx="3300501" cy="3804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2023-08-29T10:33:10Z</dcterms:created>
  <dc:creator>Yasin Aydın</dc:creator>
</cp:coreProperties>
</file>