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18288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Archivo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2734E7-0381-49A0-B609-49DF091CB0B5}">
  <a:tblStyle styleId="{362734E7-0381-49A0-B609-49DF091CB0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Archivo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88654e5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d088654e5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313650" y="2388325"/>
            <a:ext cx="8505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994725" y="2557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124525" y="31093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8315525" y="31093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3" name="Google Shape;23;p6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body"/>
          </p:nvPr>
        </p:nvSpPr>
        <p:spPr>
          <a:xfrm>
            <a:off x="4010950" y="2768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>
            <p:ph idx="2" type="pic"/>
          </p:nvPr>
        </p:nvSpPr>
        <p:spPr>
          <a:xfrm>
            <a:off x="9087229" y="1637750"/>
            <a:ext cx="7395900" cy="5547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495750" y="3774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type="title"/>
          </p:nvPr>
        </p:nvSpPr>
        <p:spPr>
          <a:xfrm>
            <a:off x="1495750" y="1637750"/>
            <a:ext cx="67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 rot="5400000">
            <a:off x="4090821" y="-4090940"/>
            <a:ext cx="10287066" cy="18468946"/>
            <a:chOff x="0" y="-47625"/>
            <a:chExt cx="2709333" cy="4864217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2709333" cy="4816592"/>
            </a:xfrm>
            <a:custGeom>
              <a:rect b="b" l="l" r="r" t="t"/>
              <a:pathLst>
                <a:path extrusionOk="0"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gradFill>
              <a:gsLst>
                <a:gs pos="0">
                  <a:srgbClr val="CDFFD8"/>
                </a:gs>
                <a:gs pos="100000">
                  <a:srgbClr val="94B9FF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" name="Google Shape;8;p1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9;p1"/>
          <p:cNvSpPr txBox="1"/>
          <p:nvPr>
            <p:ph type="title"/>
          </p:nvPr>
        </p:nvSpPr>
        <p:spPr>
          <a:xfrm>
            <a:off x="1495750" y="988650"/>
            <a:ext cx="1410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chivo Black"/>
              <a:buNone/>
              <a:defRPr i="0" sz="44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108300" y="32878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  <a:defRPr i="0" sz="3200" u="none" cap="none" strike="noStrike">
                <a:solidFill>
                  <a:schemeClr val="accent3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–"/>
              <a:defRPr i="0" sz="2800" u="none" cap="none" strike="noStrike">
                <a:solidFill>
                  <a:schemeClr val="accent3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i="0" sz="2400" u="none" cap="none" strike="noStrike">
                <a:solidFill>
                  <a:schemeClr val="accent3"/>
                </a:solidFill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–"/>
              <a:defRPr i="0" sz="2000" u="none" cap="none" strike="noStrike">
                <a:solidFill>
                  <a:schemeClr val="accent3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 i="0" sz="2000" u="none" cap="none" strike="noStrike">
                <a:solidFill>
                  <a:schemeClr val="accent3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hyperlink" Target="https://twitter.com/EngincanVeske" TargetMode="External"/><Relationship Id="rId13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.jpg"/><Relationship Id="rId9" Type="http://schemas.openxmlformats.org/officeDocument/2006/relationships/hyperlink" Target="https://twitter.com/EngincanVeske" TargetMode="External"/><Relationship Id="rId15" Type="http://schemas.openxmlformats.org/officeDocument/2006/relationships/image" Target="../media/image11.png"/><Relationship Id="rId14" Type="http://schemas.openxmlformats.org/officeDocument/2006/relationships/image" Target="../media/image3.png"/><Relationship Id="rId5" Type="http://schemas.openxmlformats.org/officeDocument/2006/relationships/image" Target="../media/image13.jpg"/><Relationship Id="rId6" Type="http://schemas.openxmlformats.org/officeDocument/2006/relationships/hyperlink" Target="https://github.com/EngincanV" TargetMode="External"/><Relationship Id="rId7" Type="http://schemas.openxmlformats.org/officeDocument/2006/relationships/hyperlink" Target="http://engincanv.github.io" TargetMode="External"/><Relationship Id="rId8" Type="http://schemas.openxmlformats.org/officeDocument/2006/relationships/hyperlink" Target="https://volosof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0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otnet/machinelearning" TargetMode="External"/><Relationship Id="rId4" Type="http://schemas.openxmlformats.org/officeDocument/2006/relationships/hyperlink" Target="https://github.com/SciSharp/BotSharp" TargetMode="External"/><Relationship Id="rId9" Type="http://schemas.openxmlformats.org/officeDocument/2006/relationships/image" Target="../media/image17.png"/><Relationship Id="rId5" Type="http://schemas.openxmlformats.org/officeDocument/2006/relationships/hyperlink" Target="http://tensorflow.net" TargetMode="External"/><Relationship Id="rId6" Type="http://schemas.openxmlformats.org/officeDocument/2006/relationships/hyperlink" Target="https://github.com/accord-net/framework" TargetMode="External"/><Relationship Id="rId7" Type="http://schemas.openxmlformats.org/officeDocument/2006/relationships/hyperlink" Target="https://github.com/dotnet/spark" TargetMode="External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.jpg"/><Relationship Id="rId5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9"/>
          <p:cNvGrpSpPr/>
          <p:nvPr/>
        </p:nvGrpSpPr>
        <p:grpSpPr>
          <a:xfrm rot="5400000">
            <a:off x="4090821" y="-4090940"/>
            <a:ext cx="10287066" cy="18468946"/>
            <a:chOff x="0" y="-47625"/>
            <a:chExt cx="2709333" cy="4864217"/>
          </a:xfrm>
        </p:grpSpPr>
        <p:sp>
          <p:nvSpPr>
            <p:cNvPr id="36" name="Google Shape;36;p9"/>
            <p:cNvSpPr/>
            <p:nvPr/>
          </p:nvSpPr>
          <p:spPr>
            <a:xfrm>
              <a:off x="0" y="0"/>
              <a:ext cx="2709333" cy="4816592"/>
            </a:xfrm>
            <a:custGeom>
              <a:rect b="b" l="l" r="r" t="t"/>
              <a:pathLst>
                <a:path extrusionOk="0"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gradFill>
              <a:gsLst>
                <a:gs pos="0">
                  <a:srgbClr val="CDFFD8"/>
                </a:gs>
                <a:gs pos="100000">
                  <a:srgbClr val="94B9FF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37" name="Google Shape;37;p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9"/>
          <p:cNvGrpSpPr/>
          <p:nvPr/>
        </p:nvGrpSpPr>
        <p:grpSpPr>
          <a:xfrm>
            <a:off x="870313" y="567004"/>
            <a:ext cx="16645749" cy="9294084"/>
            <a:chOff x="0" y="0"/>
            <a:chExt cx="22194332" cy="12392113"/>
          </a:xfrm>
        </p:grpSpPr>
        <p:sp>
          <p:nvSpPr>
            <p:cNvPr id="39" name="Google Shape;39;p9"/>
            <p:cNvSpPr/>
            <p:nvPr/>
          </p:nvSpPr>
          <p:spPr>
            <a:xfrm>
              <a:off x="4028" y="12104970"/>
              <a:ext cx="22190303" cy="261743"/>
            </a:xfrm>
            <a:custGeom>
              <a:rect b="b" l="l" r="r" t="t"/>
              <a:pathLst>
                <a:path extrusionOk="0" h="261743" w="22190303">
                  <a:moveTo>
                    <a:pt x="0" y="0"/>
                  </a:moveTo>
                  <a:lnTo>
                    <a:pt x="22190303" y="0"/>
                  </a:lnTo>
                  <a:lnTo>
                    <a:pt x="22190303" y="261743"/>
                  </a:lnTo>
                  <a:lnTo>
                    <a:pt x="0" y="261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5575360" l="0" r="-524" t="0"/>
              </a:stretch>
            </a:blipFill>
            <a:ln>
              <a:noFill/>
            </a:ln>
          </p:spPr>
        </p:sp>
        <p:sp>
          <p:nvSpPr>
            <p:cNvPr id="40" name="Google Shape;40;p9"/>
            <p:cNvSpPr/>
            <p:nvPr/>
          </p:nvSpPr>
          <p:spPr>
            <a:xfrm>
              <a:off x="0" y="77552"/>
              <a:ext cx="340312" cy="12301860"/>
            </a:xfrm>
            <a:custGeom>
              <a:rect b="b" l="l" r="r" t="t"/>
              <a:pathLst>
                <a:path extrusionOk="0" h="12301860" w="340312">
                  <a:moveTo>
                    <a:pt x="0" y="0"/>
                  </a:moveTo>
                  <a:lnTo>
                    <a:pt x="340312" y="0"/>
                  </a:lnTo>
                  <a:lnTo>
                    <a:pt x="340312" y="12301861"/>
                  </a:lnTo>
                  <a:lnTo>
                    <a:pt x="0" y="1230186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-5322991" t="0"/>
              </a:stretch>
            </a:blipFill>
            <a:ln>
              <a:noFill/>
            </a:ln>
          </p:spPr>
        </p:sp>
        <p:sp>
          <p:nvSpPr>
            <p:cNvPr id="41" name="Google Shape;41;p9"/>
            <p:cNvSpPr/>
            <p:nvPr/>
          </p:nvSpPr>
          <p:spPr>
            <a:xfrm>
              <a:off x="4028" y="0"/>
              <a:ext cx="22190303" cy="261743"/>
            </a:xfrm>
            <a:custGeom>
              <a:rect b="b" l="l" r="r" t="t"/>
              <a:pathLst>
                <a:path extrusionOk="0" h="261743" w="22190303">
                  <a:moveTo>
                    <a:pt x="0" y="0"/>
                  </a:moveTo>
                  <a:lnTo>
                    <a:pt x="22190303" y="0"/>
                  </a:lnTo>
                  <a:lnTo>
                    <a:pt x="22190303" y="261743"/>
                  </a:lnTo>
                  <a:lnTo>
                    <a:pt x="0" y="261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5575360" l="0" r="-524" t="0"/>
              </a:stretch>
            </a:blipFill>
            <a:ln>
              <a:noFill/>
            </a:ln>
          </p:spPr>
        </p:sp>
        <p:sp>
          <p:nvSpPr>
            <p:cNvPr id="42" name="Google Shape;42;p9"/>
            <p:cNvSpPr/>
            <p:nvPr/>
          </p:nvSpPr>
          <p:spPr>
            <a:xfrm rot="5400000">
              <a:off x="15859452" y="6057233"/>
              <a:ext cx="12379413" cy="290346"/>
            </a:xfrm>
            <a:custGeom>
              <a:rect b="b" l="l" r="r" t="t"/>
              <a:pathLst>
                <a:path extrusionOk="0" h="290346" w="12379413">
                  <a:moveTo>
                    <a:pt x="0" y="0"/>
                  </a:moveTo>
                  <a:lnTo>
                    <a:pt x="12379412" y="0"/>
                  </a:lnTo>
                  <a:lnTo>
                    <a:pt x="12379412" y="290346"/>
                  </a:lnTo>
                  <a:lnTo>
                    <a:pt x="0" y="2903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755511" l="0" r="-524" t="0"/>
              </a:stretch>
            </a:blipFill>
            <a:ln>
              <a:noFill/>
            </a:ln>
          </p:spPr>
        </p:sp>
      </p:grpSp>
      <p:sp>
        <p:nvSpPr>
          <p:cNvPr id="43" name="Google Shape;43;p9"/>
          <p:cNvSpPr txBox="1"/>
          <p:nvPr/>
        </p:nvSpPr>
        <p:spPr>
          <a:xfrm>
            <a:off x="2709943" y="923925"/>
            <a:ext cx="963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1820055" y="923925"/>
            <a:ext cx="466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6772875" y="3028800"/>
            <a:ext cx="934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99">
                <a:latin typeface="Montserrat"/>
                <a:ea typeface="Montserrat"/>
                <a:cs typeface="Montserrat"/>
                <a:sym typeface="Montserrat"/>
              </a:rPr>
              <a:t>Sentiment Analysis in .NET</a:t>
            </a:r>
            <a:endParaRPr sz="100"/>
          </a:p>
        </p:txBody>
      </p:sp>
      <p:sp>
        <p:nvSpPr>
          <p:cNvPr id="46" name="Google Shape;46;p9"/>
          <p:cNvSpPr txBox="1"/>
          <p:nvPr/>
        </p:nvSpPr>
        <p:spPr>
          <a:xfrm>
            <a:off x="7842575" y="4648146"/>
            <a:ext cx="5801400" cy="3693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EngincanV</a:t>
            </a:r>
            <a:endParaRPr sz="2400"/>
          </a:p>
        </p:txBody>
      </p:sp>
      <p:sp>
        <p:nvSpPr>
          <p:cNvPr id="47" name="Google Shape;47;p9"/>
          <p:cNvSpPr txBox="1"/>
          <p:nvPr/>
        </p:nvSpPr>
        <p:spPr>
          <a:xfrm>
            <a:off x="7842585" y="5493829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engincanv.github.io</a:t>
            </a:r>
            <a:endParaRPr sz="2400"/>
          </a:p>
        </p:txBody>
      </p:sp>
      <p:sp>
        <p:nvSpPr>
          <p:cNvPr id="48" name="Google Shape;48;p9"/>
          <p:cNvSpPr txBox="1"/>
          <p:nvPr/>
        </p:nvSpPr>
        <p:spPr>
          <a:xfrm>
            <a:off x="7842585" y="7243837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Software Engineer at 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Volosoft</a:t>
            </a:r>
            <a:endParaRPr sz="2400"/>
          </a:p>
        </p:txBody>
      </p:sp>
      <p:sp>
        <p:nvSpPr>
          <p:cNvPr id="49" name="Google Shape;49;p9"/>
          <p:cNvSpPr txBox="1"/>
          <p:nvPr/>
        </p:nvSpPr>
        <p:spPr>
          <a:xfrm>
            <a:off x="7842585" y="6368835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@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10"/>
              </a:rPr>
              <a:t>EngincanVeske</a:t>
            </a:r>
            <a:endParaRPr sz="2400"/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72875" y="61239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72875" y="4432600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72875" y="53235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72875" y="70282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04150" y="3056638"/>
            <a:ext cx="474345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0"/>
          <p:cNvGrpSpPr/>
          <p:nvPr/>
        </p:nvGrpSpPr>
        <p:grpSpPr>
          <a:xfrm>
            <a:off x="7025824" y="4793950"/>
            <a:ext cx="6385275" cy="1363900"/>
            <a:chOff x="-3" y="9"/>
            <a:chExt cx="8513700" cy="1818533"/>
          </a:xfrm>
        </p:grpSpPr>
        <p:sp>
          <p:nvSpPr>
            <p:cNvPr id="60" name="Google Shape;60;p10"/>
            <p:cNvSpPr txBox="1"/>
            <p:nvPr/>
          </p:nvSpPr>
          <p:spPr>
            <a:xfrm>
              <a:off x="-3" y="9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Machine Learning in .NET</a:t>
              </a:r>
              <a:endParaRPr/>
            </a:p>
          </p:txBody>
        </p:sp>
        <p:sp>
          <p:nvSpPr>
            <p:cNvPr id="61" name="Google Shape;61;p10"/>
            <p:cNvSpPr txBox="1"/>
            <p:nvPr/>
          </p:nvSpPr>
          <p:spPr>
            <a:xfrm>
              <a:off x="-3" y="833343"/>
              <a:ext cx="85137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Which libraries or tools do we have in .NET for Machine </a:t>
              </a:r>
              <a:r>
                <a:rPr lang="en-US" sz="2400"/>
                <a:t>Learning</a:t>
              </a:r>
              <a:r>
                <a:rPr lang="en-US" sz="2400"/>
                <a:t>?</a:t>
              </a:r>
              <a:endParaRPr/>
            </a:p>
          </p:txBody>
        </p:sp>
      </p:grpSp>
      <p:grpSp>
        <p:nvGrpSpPr>
          <p:cNvPr id="62" name="Google Shape;62;p10"/>
          <p:cNvGrpSpPr/>
          <p:nvPr/>
        </p:nvGrpSpPr>
        <p:grpSpPr>
          <a:xfrm>
            <a:off x="0" y="3217325"/>
            <a:ext cx="18288000" cy="1037300"/>
            <a:chOff x="-8250168" y="-5"/>
            <a:chExt cx="24384000" cy="1383067"/>
          </a:xfrm>
        </p:grpSpPr>
        <p:sp>
          <p:nvSpPr>
            <p:cNvPr id="63" name="Google Shape;63;p10"/>
            <p:cNvSpPr txBox="1"/>
            <p:nvPr/>
          </p:nvSpPr>
          <p:spPr>
            <a:xfrm>
              <a:off x="-8250168" y="-5"/>
              <a:ext cx="24384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Sentiment </a:t>
              </a: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Analysis</a:t>
              </a:r>
              <a:endParaRPr/>
            </a:p>
          </p:txBody>
        </p:sp>
        <p:sp>
          <p:nvSpPr>
            <p:cNvPr id="64" name="Google Shape;64;p10"/>
            <p:cNvSpPr txBox="1"/>
            <p:nvPr/>
          </p:nvSpPr>
          <p:spPr>
            <a:xfrm>
              <a:off x="-8250168" y="890461"/>
              <a:ext cx="2438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What is the sentiment analysis?</a:t>
              </a:r>
              <a:endParaRPr/>
            </a:p>
          </p:txBody>
        </p:sp>
      </p:grpSp>
      <p:grpSp>
        <p:nvGrpSpPr>
          <p:cNvPr id="65" name="Google Shape;65;p10"/>
          <p:cNvGrpSpPr/>
          <p:nvPr/>
        </p:nvGrpSpPr>
        <p:grpSpPr>
          <a:xfrm>
            <a:off x="7025824" y="6509150"/>
            <a:ext cx="6385275" cy="976625"/>
            <a:chOff x="-3" y="-5"/>
            <a:chExt cx="8513700" cy="1302167"/>
          </a:xfrm>
        </p:grpSpPr>
        <p:sp>
          <p:nvSpPr>
            <p:cNvPr id="66" name="Google Shape;66;p10"/>
            <p:cNvSpPr txBox="1"/>
            <p:nvPr/>
          </p:nvSpPr>
          <p:spPr>
            <a:xfrm>
              <a:off x="-2" y="-5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ML.NET</a:t>
              </a:r>
              <a:endParaRPr/>
            </a:p>
          </p:txBody>
        </p:sp>
        <p:sp>
          <p:nvSpPr>
            <p:cNvPr id="67" name="Google Shape;67;p10"/>
            <p:cNvSpPr txBox="1"/>
            <p:nvPr/>
          </p:nvSpPr>
          <p:spPr>
            <a:xfrm>
              <a:off x="-3" y="809561"/>
              <a:ext cx="8513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What is the ML.NET library used for?</a:t>
              </a:r>
              <a:endParaRPr/>
            </a:p>
          </p:txBody>
        </p:sp>
      </p:grpSp>
      <p:sp>
        <p:nvSpPr>
          <p:cNvPr id="68" name="Google Shape;68;p10"/>
          <p:cNvSpPr txBox="1"/>
          <p:nvPr/>
        </p:nvSpPr>
        <p:spPr>
          <a:xfrm>
            <a:off x="890224" y="1009650"/>
            <a:ext cx="16507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-3066269" y="3217329"/>
            <a:ext cx="8566099" cy="8566099"/>
            <a:chOff x="0" y="0"/>
            <a:chExt cx="812800" cy="812800"/>
          </a:xfrm>
        </p:grpSpPr>
        <p:sp>
          <p:nvSpPr>
            <p:cNvPr id="70" name="Google Shape;70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F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" name="Google Shape;72;p10"/>
          <p:cNvGrpSpPr/>
          <p:nvPr/>
        </p:nvGrpSpPr>
        <p:grpSpPr>
          <a:xfrm>
            <a:off x="6182319" y="3293529"/>
            <a:ext cx="628051" cy="628051"/>
            <a:chOff x="0" y="0"/>
            <a:chExt cx="812800" cy="812800"/>
          </a:xfrm>
        </p:grpSpPr>
        <p:sp>
          <p:nvSpPr>
            <p:cNvPr id="73" name="Google Shape;73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0"/>
          <p:cNvGrpSpPr/>
          <p:nvPr/>
        </p:nvGrpSpPr>
        <p:grpSpPr>
          <a:xfrm>
            <a:off x="6182319" y="4793943"/>
            <a:ext cx="628051" cy="628051"/>
            <a:chOff x="0" y="0"/>
            <a:chExt cx="812800" cy="812800"/>
          </a:xfrm>
        </p:grpSpPr>
        <p:sp>
          <p:nvSpPr>
            <p:cNvPr id="76" name="Google Shape;76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10"/>
          <p:cNvGrpSpPr/>
          <p:nvPr/>
        </p:nvGrpSpPr>
        <p:grpSpPr>
          <a:xfrm>
            <a:off x="6182319" y="6509154"/>
            <a:ext cx="628051" cy="628051"/>
            <a:chOff x="0" y="0"/>
            <a:chExt cx="812800" cy="812800"/>
          </a:xfrm>
        </p:grpSpPr>
        <p:sp>
          <p:nvSpPr>
            <p:cNvPr id="79" name="Google Shape;79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10"/>
          <p:cNvGrpSpPr/>
          <p:nvPr/>
        </p:nvGrpSpPr>
        <p:grpSpPr>
          <a:xfrm>
            <a:off x="7025824" y="7837075"/>
            <a:ext cx="6385275" cy="1346075"/>
            <a:chOff x="-3" y="-5"/>
            <a:chExt cx="8513700" cy="1794767"/>
          </a:xfrm>
        </p:grpSpPr>
        <p:sp>
          <p:nvSpPr>
            <p:cNvPr id="82" name="Google Shape;82;p10"/>
            <p:cNvSpPr txBox="1"/>
            <p:nvPr/>
          </p:nvSpPr>
          <p:spPr>
            <a:xfrm>
              <a:off x="-2" y="-5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Demo</a:t>
              </a:r>
              <a:endParaRPr/>
            </a:p>
          </p:txBody>
        </p:sp>
        <p:sp>
          <p:nvSpPr>
            <p:cNvPr id="83" name="Google Shape;83;p10"/>
            <p:cNvSpPr txBox="1"/>
            <p:nvPr/>
          </p:nvSpPr>
          <p:spPr>
            <a:xfrm>
              <a:off x="-3" y="809561"/>
              <a:ext cx="85137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Applying Sentiment Analysis to CMS Kit’s Commenting Feature</a:t>
              </a:r>
              <a:endParaRPr/>
            </a:p>
          </p:txBody>
        </p:sp>
      </p:grpSp>
      <p:grpSp>
        <p:nvGrpSpPr>
          <p:cNvPr id="84" name="Google Shape;84;p10"/>
          <p:cNvGrpSpPr/>
          <p:nvPr/>
        </p:nvGrpSpPr>
        <p:grpSpPr>
          <a:xfrm>
            <a:off x="6182319" y="7837079"/>
            <a:ext cx="628051" cy="628051"/>
            <a:chOff x="0" y="0"/>
            <a:chExt cx="812800" cy="812800"/>
          </a:xfrm>
        </p:grpSpPr>
        <p:sp>
          <p:nvSpPr>
            <p:cNvPr id="85" name="Google Shape;85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/>
        </p:nvSpPr>
        <p:spPr>
          <a:xfrm>
            <a:off x="0" y="1009650"/>
            <a:ext cx="1828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Sentiment Analysis</a:t>
            </a:r>
            <a:endParaRPr/>
          </a:p>
        </p:txBody>
      </p:sp>
      <p:pic>
        <p:nvPicPr>
          <p:cNvPr id="92" name="Google Shape;9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275" y="3142278"/>
            <a:ext cx="10263324" cy="297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275" y="6783450"/>
            <a:ext cx="10190745" cy="29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9000" y="4063725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675" y="3233425"/>
            <a:ext cx="2533225" cy="3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675" y="6937850"/>
            <a:ext cx="2533225" cy="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2"/>
          <p:cNvGraphicFramePr/>
          <p:nvPr/>
        </p:nvGraphicFramePr>
        <p:xfrm>
          <a:off x="1006278" y="3562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{362734E7-0381-49A0-B609-49DF091CB0B5}</a:tableStyleId>
              </a:tblPr>
              <a:tblGrid>
                <a:gridCol w="8128975"/>
                <a:gridCol w="8127775"/>
              </a:tblGrid>
              <a:tr h="255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99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ML.NET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3"/>
                        </a:rPr>
                        <a:t>https://github.com/dotnet/machinelearning</a:t>
                      </a:r>
                      <a:endParaRPr b="1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99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SciSharp Stack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4"/>
                        </a:rPr>
                        <a:t>BotSharp</a:t>
                      </a:r>
                      <a:r>
                        <a:rPr b="1" lang="en-US" sz="2100"/>
                        <a:t>, </a:t>
                      </a:r>
                      <a:r>
                        <a:rPr b="1" lang="en-US" sz="2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5"/>
                        </a:rPr>
                        <a:t>TensorFlow.NET</a:t>
                      </a:r>
                      <a:r>
                        <a:rPr b="1" lang="en-US" sz="2100"/>
                        <a:t> etc.</a:t>
                      </a:r>
                      <a:endParaRPr b="1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999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99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Accord.NET</a:t>
                      </a:r>
                      <a:endParaRPr b="1" sz="1100" cap="none" strike="noStrike"/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6"/>
                        </a:rPr>
                        <a:t>https://github.com/accord-net/framework</a:t>
                      </a:r>
                      <a:endParaRPr b="1">
                        <a:solidFill>
                          <a:srgbClr val="EFEFEF"/>
                        </a:solidFill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999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400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99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Spark</a:t>
                      </a:r>
                      <a:endParaRPr b="1" sz="1100" u="none" cap="none" strike="noStrike"/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7"/>
                        </a:rPr>
                        <a:t>.NET for Apache Spark</a:t>
                      </a:r>
                      <a:endParaRPr b="1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2"/>
          <p:cNvSpPr txBox="1"/>
          <p:nvPr/>
        </p:nvSpPr>
        <p:spPr>
          <a:xfrm>
            <a:off x="0" y="1009650"/>
            <a:ext cx="1828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Machine Learning in .NET</a:t>
            </a:r>
            <a:endParaRPr/>
          </a:p>
        </p:txBody>
      </p:sp>
      <p:pic>
        <p:nvPicPr>
          <p:cNvPr id="103" name="Google Shape;103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49338" y="2597787"/>
            <a:ext cx="1662426" cy="166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29450" y="2597767"/>
            <a:ext cx="1662425" cy="16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272862" y="5652007"/>
            <a:ext cx="1975600" cy="151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49350" y="5578941"/>
            <a:ext cx="1662425" cy="166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3"/>
          <p:cNvGrpSpPr/>
          <p:nvPr/>
        </p:nvGrpSpPr>
        <p:grpSpPr>
          <a:xfrm rot="5400000">
            <a:off x="4090821" y="-4548140"/>
            <a:ext cx="10287066" cy="18468946"/>
            <a:chOff x="0" y="-47625"/>
            <a:chExt cx="2709333" cy="4864217"/>
          </a:xfrm>
        </p:grpSpPr>
        <p:sp>
          <p:nvSpPr>
            <p:cNvPr id="112" name="Google Shape;112;p13"/>
            <p:cNvSpPr/>
            <p:nvPr/>
          </p:nvSpPr>
          <p:spPr>
            <a:xfrm>
              <a:off x="0" y="0"/>
              <a:ext cx="2709333" cy="4816592"/>
            </a:xfrm>
            <a:custGeom>
              <a:rect b="b" l="l" r="r" t="t"/>
              <a:pathLst>
                <a:path extrusionOk="0"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gradFill>
              <a:gsLst>
                <a:gs pos="0">
                  <a:srgbClr val="CDFFD8"/>
                </a:gs>
                <a:gs pos="100000">
                  <a:srgbClr val="94B9FF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13" name="Google Shape;113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3"/>
          <p:cNvSpPr txBox="1"/>
          <p:nvPr/>
        </p:nvSpPr>
        <p:spPr>
          <a:xfrm>
            <a:off x="0" y="797250"/>
            <a:ext cx="1828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ML.NET</a:t>
            </a:r>
            <a:endParaRPr/>
          </a:p>
        </p:txBody>
      </p:sp>
      <p:grpSp>
        <p:nvGrpSpPr>
          <p:cNvPr id="115" name="Google Shape;115;p13"/>
          <p:cNvGrpSpPr/>
          <p:nvPr/>
        </p:nvGrpSpPr>
        <p:grpSpPr>
          <a:xfrm>
            <a:off x="571500" y="2650366"/>
            <a:ext cx="5357250" cy="6084302"/>
            <a:chOff x="0" y="-241300"/>
            <a:chExt cx="7143000" cy="8112403"/>
          </a:xfrm>
        </p:grpSpPr>
        <p:sp>
          <p:nvSpPr>
            <p:cNvPr id="116" name="Google Shape;116;p13"/>
            <p:cNvSpPr txBox="1"/>
            <p:nvPr/>
          </p:nvSpPr>
          <p:spPr>
            <a:xfrm>
              <a:off x="0" y="975303"/>
              <a:ext cx="7143000" cy="68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22251" lvl="1" marL="431802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•"/>
              </a:pPr>
              <a:r>
                <a:rPr lang="en-US" sz="2100"/>
                <a:t>ML.NET is a </a:t>
              </a:r>
              <a:r>
                <a:rPr b="1" lang="en-US" sz="2100"/>
                <a:t>machine learning</a:t>
              </a:r>
              <a:r>
                <a:rPr lang="en-US" sz="2100"/>
                <a:t> framework for .NET developers; you can use ML.NET to integrate custom machine learning models into your .NET applications</a:t>
              </a:r>
              <a:endParaRPr sz="2100"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  <a:p>
              <a:pPr indent="-222251" lvl="1" marL="431802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Char char="•"/>
              </a:pPr>
              <a:r>
                <a:rPr lang="en-US" sz="2100"/>
                <a:t>You can use ML.NET for many </a:t>
              </a:r>
              <a:r>
                <a:rPr lang="en-US" sz="2100"/>
                <a:t>scenarios</a:t>
              </a:r>
              <a:r>
                <a:rPr lang="en-US" sz="2100"/>
                <a:t>, such as </a:t>
              </a:r>
              <a:r>
                <a:rPr b="1" lang="en-US" sz="2100"/>
                <a:t>Sentiment Analysis</a:t>
              </a:r>
              <a:r>
                <a:rPr lang="en-US" sz="2100"/>
                <a:t>, </a:t>
              </a:r>
              <a:r>
                <a:rPr b="1" lang="en-US" sz="2100"/>
                <a:t>Price Prediction</a:t>
              </a:r>
              <a:r>
                <a:rPr lang="en-US" sz="2100"/>
                <a:t>, </a:t>
              </a:r>
              <a:r>
                <a:rPr b="1" lang="en-US" sz="2100"/>
                <a:t>Product Recommendation</a:t>
              </a:r>
              <a:r>
                <a:rPr lang="en-US" sz="2100"/>
                <a:t>, </a:t>
              </a:r>
              <a:r>
                <a:rPr b="1" lang="en-US" sz="2100"/>
                <a:t>Image Classification</a:t>
              </a:r>
              <a:r>
                <a:rPr lang="en-US" sz="2100"/>
                <a:t>, </a:t>
              </a:r>
              <a:r>
                <a:rPr b="1" lang="en-US" sz="2100"/>
                <a:t>Object Detection</a:t>
              </a:r>
              <a:r>
                <a:rPr lang="en-US" sz="2100"/>
                <a:t>, and more…</a:t>
              </a:r>
              <a:endParaRPr sz="2100"/>
            </a:p>
          </p:txBody>
        </p:sp>
        <p:sp>
          <p:nvSpPr>
            <p:cNvPr id="117" name="Google Shape;117;p13"/>
            <p:cNvSpPr txBox="1"/>
            <p:nvPr/>
          </p:nvSpPr>
          <p:spPr>
            <a:xfrm>
              <a:off x="0" y="-241300"/>
              <a:ext cx="68550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latin typeface="Montserrat"/>
                  <a:ea typeface="Montserrat"/>
                  <a:cs typeface="Montserrat"/>
                  <a:sym typeface="Montserrat"/>
                </a:rPr>
                <a:t>What is ML.NET?</a:t>
              </a:r>
              <a:endParaRPr/>
            </a:p>
          </p:txBody>
        </p:sp>
      </p:grpSp>
      <p:sp>
        <p:nvSpPr>
          <p:cNvPr id="118" name="Google Shape;118;p13"/>
          <p:cNvSpPr txBox="1"/>
          <p:nvPr/>
        </p:nvSpPr>
        <p:spPr>
          <a:xfrm>
            <a:off x="7002372" y="3550912"/>
            <a:ext cx="44085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2251" lvl="1" marL="4318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/>
              <a:t>ML.NET offers </a:t>
            </a:r>
            <a:r>
              <a:rPr b="1" lang="en-US" sz="2100"/>
              <a:t>Model Builder (a simple UI tool)</a:t>
            </a:r>
            <a:r>
              <a:rPr lang="en-US" sz="2100"/>
              <a:t> and </a:t>
            </a:r>
            <a:r>
              <a:rPr b="1" lang="en-US" sz="2100"/>
              <a:t>ML.NET CLI</a:t>
            </a:r>
            <a:r>
              <a:rPr lang="en-US" sz="2100"/>
              <a:t> to make it easy to build custom ML Models.</a:t>
            </a:r>
            <a:endParaRPr sz="21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222251" lvl="1" marL="4318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/>
              <a:t>These tools use </a:t>
            </a:r>
            <a:r>
              <a:rPr b="1" lang="en-US" sz="2100"/>
              <a:t>AutoML (Automated ML)</a:t>
            </a:r>
            <a:r>
              <a:rPr lang="en-US" sz="2100"/>
              <a:t>, a cutting edge technology that automates the process of building best performing models for your Machine Learning scenario.</a:t>
            </a:r>
            <a:endParaRPr sz="2100"/>
          </a:p>
        </p:txBody>
      </p:sp>
      <p:sp>
        <p:nvSpPr>
          <p:cNvPr id="119" name="Google Shape;119;p13"/>
          <p:cNvSpPr txBox="1"/>
          <p:nvPr/>
        </p:nvSpPr>
        <p:spPr>
          <a:xfrm>
            <a:off x="7002370" y="2702391"/>
            <a:ext cx="514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Uses AutoML</a:t>
            </a:r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2221125" y="2702475"/>
            <a:ext cx="5609700" cy="2931550"/>
            <a:chOff x="4" y="-171821"/>
            <a:chExt cx="7479601" cy="3908733"/>
          </a:xfrm>
        </p:grpSpPr>
        <p:sp>
          <p:nvSpPr>
            <p:cNvPr id="121" name="Google Shape;121;p13"/>
            <p:cNvSpPr txBox="1"/>
            <p:nvPr/>
          </p:nvSpPr>
          <p:spPr>
            <a:xfrm>
              <a:off x="4" y="2255212"/>
              <a:ext cx="7479600" cy="14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1" lvl="1" marL="431802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Char char="•"/>
              </a:pPr>
              <a:r>
                <a:rPr lang="en-US" sz="1900"/>
                <a:t>ML.NET is an extensible platform and allows to consume other popular ML Frameworks (</a:t>
              </a:r>
              <a:r>
                <a:rPr b="1" lang="en-US" sz="1900"/>
                <a:t>TensorFlow</a:t>
              </a:r>
              <a:r>
                <a:rPr lang="en-US" sz="1900"/>
                <a:t>, </a:t>
              </a:r>
              <a:r>
                <a:rPr b="1" lang="en-US" sz="1900"/>
                <a:t>ONNX</a:t>
              </a:r>
              <a:r>
                <a:rPr lang="en-US" sz="1900"/>
                <a:t>, </a:t>
              </a:r>
              <a:r>
                <a:rPr b="1" lang="en-US" sz="1900"/>
                <a:t>Infer.NET</a:t>
              </a:r>
              <a:r>
                <a:rPr lang="en-US" sz="1900"/>
                <a:t>, and more…).</a:t>
              </a:r>
              <a:endParaRPr sz="1900"/>
            </a:p>
          </p:txBody>
        </p:sp>
        <p:sp>
          <p:nvSpPr>
            <p:cNvPr id="122" name="Google Shape;122;p13"/>
            <p:cNvSpPr txBox="1"/>
            <p:nvPr/>
          </p:nvSpPr>
          <p:spPr>
            <a:xfrm>
              <a:off x="5" y="-171821"/>
              <a:ext cx="7479600" cy="16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latin typeface="Montserrat"/>
                  <a:ea typeface="Montserrat"/>
                  <a:cs typeface="Montserrat"/>
                  <a:sym typeface="Montserrat"/>
                </a:rPr>
                <a:t>Integrations with other popular libraries</a:t>
              </a:r>
              <a:endParaRPr/>
            </a:p>
          </p:txBody>
        </p:sp>
      </p:grpSp>
      <p:cxnSp>
        <p:nvCxnSpPr>
          <p:cNvPr id="123" name="Google Shape;123;p13"/>
          <p:cNvCxnSpPr/>
          <p:nvPr/>
        </p:nvCxnSpPr>
        <p:spPr>
          <a:xfrm flipH="1">
            <a:off x="6457800" y="2781125"/>
            <a:ext cx="46200" cy="5720100"/>
          </a:xfrm>
          <a:prstGeom prst="straightConnector1">
            <a:avLst/>
          </a:prstGeom>
          <a:noFill/>
          <a:ln cap="flat" cmpd="sng" w="47625">
            <a:solidFill>
              <a:srgbClr val="4F7DC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3"/>
          <p:cNvCxnSpPr/>
          <p:nvPr/>
        </p:nvCxnSpPr>
        <p:spPr>
          <a:xfrm flipH="1">
            <a:off x="11792900" y="2781125"/>
            <a:ext cx="46200" cy="5720100"/>
          </a:xfrm>
          <a:prstGeom prst="straightConnector1">
            <a:avLst/>
          </a:prstGeom>
          <a:noFill/>
          <a:ln cap="flat" cmpd="sng" w="47625">
            <a:solidFill>
              <a:srgbClr val="4F7DC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1028700" y="1009650"/>
            <a:ext cx="162306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Demo: Applying Sentiment Analysis to CMS Kit’s Commenting Feature</a:t>
            </a:r>
            <a:endParaRPr sz="200"/>
          </a:p>
        </p:txBody>
      </p:sp>
      <p:sp>
        <p:nvSpPr>
          <p:cNvPr id="130" name="Google Shape;130;p14"/>
          <p:cNvSpPr txBox="1"/>
          <p:nvPr/>
        </p:nvSpPr>
        <p:spPr>
          <a:xfrm>
            <a:off x="1216551" y="6503850"/>
            <a:ext cx="33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Comment</a:t>
            </a:r>
            <a:endParaRPr/>
          </a:p>
        </p:txBody>
      </p:sp>
      <p:cxnSp>
        <p:nvCxnSpPr>
          <p:cNvPr id="131" name="Google Shape;131;p14"/>
          <p:cNvCxnSpPr/>
          <p:nvPr/>
        </p:nvCxnSpPr>
        <p:spPr>
          <a:xfrm>
            <a:off x="1028700" y="5217294"/>
            <a:ext cx="15868200" cy="0"/>
          </a:xfrm>
          <a:prstGeom prst="straightConnector1">
            <a:avLst/>
          </a:prstGeom>
          <a:noFill/>
          <a:ln cap="flat" cmpd="sng" w="47625">
            <a:solidFill>
              <a:srgbClr val="4F7DC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4"/>
          <p:cNvSpPr txBox="1"/>
          <p:nvPr/>
        </p:nvSpPr>
        <p:spPr>
          <a:xfrm>
            <a:off x="5089448" y="6503838"/>
            <a:ext cx="36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9296849" y="6503888"/>
            <a:ext cx="33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 Results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3175625" y="6471113"/>
            <a:ext cx="35946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Approve or Reject the Comment</a:t>
            </a:r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5885632" y="4318650"/>
            <a:ext cx="1915770" cy="1915770"/>
            <a:chOff x="0" y="0"/>
            <a:chExt cx="812800" cy="812800"/>
          </a:xfrm>
        </p:grpSpPr>
        <p:sp>
          <p:nvSpPr>
            <p:cNvPr id="136" name="Google Shape;136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1927205" y="4318650"/>
            <a:ext cx="1915770" cy="1915770"/>
            <a:chOff x="0" y="0"/>
            <a:chExt cx="812800" cy="812800"/>
          </a:xfrm>
        </p:grpSpPr>
        <p:sp>
          <p:nvSpPr>
            <p:cNvPr id="139" name="Google Shape;139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9844059" y="4318650"/>
            <a:ext cx="1915770" cy="1915770"/>
            <a:chOff x="0" y="0"/>
            <a:chExt cx="812800" cy="812800"/>
          </a:xfrm>
        </p:grpSpPr>
        <p:sp>
          <p:nvSpPr>
            <p:cNvPr id="142" name="Google Shape;142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13802486" y="4318650"/>
            <a:ext cx="1915770" cy="1915770"/>
            <a:chOff x="0" y="0"/>
            <a:chExt cx="812800" cy="812800"/>
          </a:xfrm>
        </p:grpSpPr>
        <p:sp>
          <p:nvSpPr>
            <p:cNvPr id="145" name="Google Shape;145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4"/>
          <p:cNvSpPr/>
          <p:nvPr/>
        </p:nvSpPr>
        <p:spPr>
          <a:xfrm rot="2406410">
            <a:off x="5870952" y="8015183"/>
            <a:ext cx="6185243" cy="618521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78578" r="-25045" t="-29533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 b="45298" l="12055" r="80651" t="38706"/>
          <a:stretch/>
        </p:blipFill>
        <p:spPr>
          <a:xfrm>
            <a:off x="2280500" y="4452175"/>
            <a:ext cx="1321400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4">
            <a:alphaModFix/>
          </a:blip>
          <a:srcRect b="45298" l="34287" r="59509" t="38706"/>
          <a:stretch/>
        </p:blipFill>
        <p:spPr>
          <a:xfrm>
            <a:off x="6281700" y="4454300"/>
            <a:ext cx="1123676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4">
            <a:alphaModFix/>
          </a:blip>
          <a:srcRect b="45298" l="56470" r="37813" t="38706"/>
          <a:stretch/>
        </p:blipFill>
        <p:spPr>
          <a:xfrm>
            <a:off x="10300170" y="4454300"/>
            <a:ext cx="1035612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 rotWithShape="1">
          <a:blip r:embed="rId4">
            <a:alphaModFix/>
          </a:blip>
          <a:srcRect b="45298" l="77371" r="15334" t="38706"/>
          <a:stretch/>
        </p:blipFill>
        <p:spPr>
          <a:xfrm>
            <a:off x="14162672" y="4454300"/>
            <a:ext cx="1321400" cy="16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5"/>
          <p:cNvGrpSpPr/>
          <p:nvPr/>
        </p:nvGrpSpPr>
        <p:grpSpPr>
          <a:xfrm>
            <a:off x="870313" y="567004"/>
            <a:ext cx="16645748" cy="9294084"/>
            <a:chOff x="0" y="0"/>
            <a:chExt cx="22194332" cy="12392113"/>
          </a:xfrm>
        </p:grpSpPr>
        <p:sp>
          <p:nvSpPr>
            <p:cNvPr id="157" name="Google Shape;157;p15"/>
            <p:cNvSpPr/>
            <p:nvPr/>
          </p:nvSpPr>
          <p:spPr>
            <a:xfrm>
              <a:off x="4028" y="12104970"/>
              <a:ext cx="22190303" cy="261743"/>
            </a:xfrm>
            <a:custGeom>
              <a:rect b="b" l="l" r="r" t="t"/>
              <a:pathLst>
                <a:path extrusionOk="0" h="261743" w="22190303">
                  <a:moveTo>
                    <a:pt x="0" y="0"/>
                  </a:moveTo>
                  <a:lnTo>
                    <a:pt x="22190303" y="0"/>
                  </a:lnTo>
                  <a:lnTo>
                    <a:pt x="22190303" y="261743"/>
                  </a:lnTo>
                  <a:lnTo>
                    <a:pt x="0" y="261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5575360" l="0" r="-524" t="0"/>
              </a:stretch>
            </a:blipFill>
            <a:ln>
              <a:noFill/>
            </a:ln>
          </p:spPr>
        </p:sp>
        <p:sp>
          <p:nvSpPr>
            <p:cNvPr id="158" name="Google Shape;158;p15"/>
            <p:cNvSpPr/>
            <p:nvPr/>
          </p:nvSpPr>
          <p:spPr>
            <a:xfrm>
              <a:off x="0" y="77552"/>
              <a:ext cx="340312" cy="12301860"/>
            </a:xfrm>
            <a:custGeom>
              <a:rect b="b" l="l" r="r" t="t"/>
              <a:pathLst>
                <a:path extrusionOk="0" h="12301860" w="340312">
                  <a:moveTo>
                    <a:pt x="0" y="0"/>
                  </a:moveTo>
                  <a:lnTo>
                    <a:pt x="340312" y="0"/>
                  </a:lnTo>
                  <a:lnTo>
                    <a:pt x="340312" y="12301861"/>
                  </a:lnTo>
                  <a:lnTo>
                    <a:pt x="0" y="1230186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-5322991" t="0"/>
              </a:stretch>
            </a:blipFill>
            <a:ln>
              <a:noFill/>
            </a:ln>
          </p:spPr>
        </p:sp>
        <p:sp>
          <p:nvSpPr>
            <p:cNvPr id="159" name="Google Shape;159;p15"/>
            <p:cNvSpPr/>
            <p:nvPr/>
          </p:nvSpPr>
          <p:spPr>
            <a:xfrm>
              <a:off x="4028" y="0"/>
              <a:ext cx="22190303" cy="261743"/>
            </a:xfrm>
            <a:custGeom>
              <a:rect b="b" l="l" r="r" t="t"/>
              <a:pathLst>
                <a:path extrusionOk="0" h="261743" w="22190303">
                  <a:moveTo>
                    <a:pt x="0" y="0"/>
                  </a:moveTo>
                  <a:lnTo>
                    <a:pt x="22190303" y="0"/>
                  </a:lnTo>
                  <a:lnTo>
                    <a:pt x="22190303" y="261743"/>
                  </a:lnTo>
                  <a:lnTo>
                    <a:pt x="0" y="2617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5575360" l="0" r="-524" t="0"/>
              </a:stretch>
            </a:blipFill>
            <a:ln>
              <a:noFill/>
            </a:ln>
          </p:spPr>
        </p:sp>
        <p:sp>
          <p:nvSpPr>
            <p:cNvPr id="160" name="Google Shape;160;p15"/>
            <p:cNvSpPr/>
            <p:nvPr/>
          </p:nvSpPr>
          <p:spPr>
            <a:xfrm rot="5400000">
              <a:off x="15859452" y="6057233"/>
              <a:ext cx="12379413" cy="290346"/>
            </a:xfrm>
            <a:custGeom>
              <a:rect b="b" l="l" r="r" t="t"/>
              <a:pathLst>
                <a:path extrusionOk="0" h="290346" w="12379413">
                  <a:moveTo>
                    <a:pt x="0" y="0"/>
                  </a:moveTo>
                  <a:lnTo>
                    <a:pt x="12379412" y="0"/>
                  </a:lnTo>
                  <a:lnTo>
                    <a:pt x="12379412" y="290346"/>
                  </a:lnTo>
                  <a:lnTo>
                    <a:pt x="0" y="2903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755511" l="0" r="-524" t="0"/>
              </a:stretch>
            </a:blipFill>
            <a:ln>
              <a:noFill/>
            </a:ln>
          </p:spPr>
        </p:sp>
      </p:grpSp>
      <p:sp>
        <p:nvSpPr>
          <p:cNvPr id="161" name="Google Shape;161;p15"/>
          <p:cNvSpPr txBox="1"/>
          <p:nvPr/>
        </p:nvSpPr>
        <p:spPr>
          <a:xfrm>
            <a:off x="3778261" y="4525737"/>
            <a:ext cx="1083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Agency Pitch Deck">
  <a:themeElements>
    <a:clrScheme name="Office">
      <a:dk1>
        <a:srgbClr val="1557FF"/>
      </a:dk1>
      <a:lt1>
        <a:srgbClr val="FFFFFF"/>
      </a:lt1>
      <a:dk2>
        <a:srgbClr val="4F7DCF"/>
      </a:dk2>
      <a:lt2>
        <a:srgbClr val="7EB7E8"/>
      </a:lt2>
      <a:accent1>
        <a:srgbClr val="CDFFD8"/>
      </a:accent1>
      <a:accent2>
        <a:srgbClr val="888888"/>
      </a:accent2>
      <a:accent3>
        <a:srgbClr val="191919"/>
      </a:accent3>
      <a:accent4>
        <a:srgbClr val="1557FF"/>
      </a:accent4>
      <a:accent5>
        <a:srgbClr val="4F7DCF"/>
      </a:accent5>
      <a:accent6>
        <a:srgbClr val="CDFFD8"/>
      </a:accent6>
      <a:hlink>
        <a:srgbClr val="1557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