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10287000" cx="18288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
      <p:font typeface="Archivo Black"/>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9EED66-68F7-4B2C-B27E-84E680B6CAAB}">
  <a:tblStyle styleId="{159EED66-68F7-4B2C-B27E-84E680B6CAA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5.xml"/><Relationship Id="rId22" Type="http://schemas.openxmlformats.org/officeDocument/2006/relationships/font" Target="fonts/Montserrat-boldItalic.fntdata"/><Relationship Id="rId10" Type="http://schemas.openxmlformats.org/officeDocument/2006/relationships/slide" Target="slides/slide4.xml"/><Relationship Id="rId21" Type="http://schemas.openxmlformats.org/officeDocument/2006/relationships/font" Target="fonts/Montserrat-italic.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ArchivoBlac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19" Type="http://schemas.openxmlformats.org/officeDocument/2006/relationships/font" Target="fonts/Montserrat-regular.fntdata"/><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088654e5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2d088654e53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AutoML is a really helpful </a:t>
            </a:r>
            <a:r>
              <a:rPr lang="en-US"/>
              <a:t>system that helps us to select the best-performing algorithms for the given tas for a given dataset. This automation enables users with limited machine learning expertise to build high-quality models efficiently and effectively.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example, you might not have an expertise on the machine learning and data-science. In this case, you can get benefit of the AutoML system, which creates the pipeline your behalf and compare and select the best possible algorithm for the given task.</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0D0D0D"/>
                </a:solidFill>
                <a:highlight>
                  <a:srgbClr val="FFFFFF"/>
                </a:highlight>
                <a:latin typeface="Roboto"/>
                <a:ea typeface="Roboto"/>
                <a:cs typeface="Roboto"/>
                <a:sym typeface="Roboto"/>
              </a:rPr>
              <a:t>At its core, sentiment analysis is the process of computationally identifying and categorizing opinions expressed in a piece of text, whether it's a social media post, product review, or any other form of communication. It's like having a digital empathy, capable of understanding the tone and underlying emotions behind words.</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lang="en-US" sz="1200">
                <a:solidFill>
                  <a:srgbClr val="0D0D0D"/>
                </a:solidFill>
                <a:highlight>
                  <a:srgbClr val="FFFFFF"/>
                </a:highlight>
                <a:latin typeface="Roboto"/>
                <a:ea typeface="Roboto"/>
                <a:cs typeface="Roboto"/>
                <a:sym typeface="Roboto"/>
              </a:rPr>
              <a:t>Sentiment analysis goes beyond just classifying sentiments; it can also uncover deeper insights such as identifying trends, understanding customer preferences, or even predicting future behavior based on current sentiment trends</a:t>
            </a:r>
            <a:endParaRPr sz="1200">
              <a:solidFill>
                <a:srgbClr val="0D0D0D"/>
              </a:solidFill>
              <a:highlight>
                <a:srgbClr val="FFFFFF"/>
              </a:highlight>
              <a:latin typeface="Roboto"/>
              <a:ea typeface="Roboto"/>
              <a:cs typeface="Roboto"/>
              <a:sym typeface="Roboto"/>
            </a:endParaRPr>
          </a:p>
        </p:txBody>
      </p:sp>
      <p:sp>
        <p:nvSpPr>
          <p:cNvPr id="117" name="Google Shape;1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159c2ab0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rPr>
              <a:t>Note: </a:t>
            </a:r>
            <a:r>
              <a:rPr lang="en-US" sz="1200">
                <a:solidFill>
                  <a:schemeClr val="dk1"/>
                </a:solidFill>
              </a:rPr>
              <a:t>Before using the model, it should be tested against the splitted test data. Accuracy and other metrics should be evaluated and if it does not meet the criterias then a new algorithm should be selected and the dataset should be populated.</a:t>
            </a:r>
            <a:endParaRPr sz="1200">
              <a:solidFill>
                <a:schemeClr val="dk1"/>
              </a:solidFill>
            </a:endParaRPr>
          </a:p>
          <a:p>
            <a:pPr indent="0" lvl="0" marL="0" rtl="0" algn="l">
              <a:spcBef>
                <a:spcPts val="0"/>
              </a:spcBef>
              <a:spcAft>
                <a:spcPts val="0"/>
              </a:spcAft>
              <a:buNone/>
            </a:pPr>
            <a:r>
              <a:t/>
            </a:r>
            <a:endParaRPr sz="200"/>
          </a:p>
        </p:txBody>
      </p:sp>
      <p:sp>
        <p:nvSpPr>
          <p:cNvPr id="127" name="Google Shape;127;g2d159c2ab0f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In a typical machine-learning process, we mainly have four or five steps: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AutoNum type="arabicPeriod"/>
            </a:pPr>
            <a:r>
              <a:rPr lang="en-US">
                <a:solidFill>
                  <a:schemeClr val="dk1"/>
                </a:solidFill>
              </a:rPr>
              <a:t>First, we need to have a data-set and </a:t>
            </a:r>
            <a:r>
              <a:rPr b="1" lang="en-US">
                <a:solidFill>
                  <a:schemeClr val="dk1"/>
                </a:solidFill>
              </a:rPr>
              <a:t>build a model</a:t>
            </a:r>
            <a:r>
              <a:rPr lang="en-US">
                <a:solidFill>
                  <a:schemeClr val="dk1"/>
                </a:solidFill>
              </a:rPr>
              <a:t> according to that.</a:t>
            </a:r>
            <a:endParaRPr>
              <a:solidFill>
                <a:schemeClr val="dk1"/>
              </a:solidFill>
            </a:endParaRPr>
          </a:p>
          <a:p>
            <a:pPr indent="-298450" lvl="0" marL="457200" rtl="0" algn="l">
              <a:spcBef>
                <a:spcPts val="0"/>
              </a:spcBef>
              <a:spcAft>
                <a:spcPts val="0"/>
              </a:spcAft>
              <a:buClr>
                <a:schemeClr val="dk1"/>
              </a:buClr>
              <a:buSzPts val="1100"/>
              <a:buAutoNum type="arabicPeriod"/>
            </a:pPr>
            <a:r>
              <a:rPr lang="en-US">
                <a:solidFill>
                  <a:schemeClr val="dk1"/>
                </a:solidFill>
              </a:rPr>
              <a:t>Then, we should </a:t>
            </a:r>
            <a:r>
              <a:rPr b="1" lang="en-US">
                <a:solidFill>
                  <a:schemeClr val="dk1"/>
                </a:solidFill>
              </a:rPr>
              <a:t>train the model</a:t>
            </a:r>
            <a:r>
              <a:rPr lang="en-US">
                <a:solidFill>
                  <a:schemeClr val="dk1"/>
                </a:solidFill>
              </a:rPr>
              <a:t> (for this we should choose an algorithm to tune the parameters of the model).</a:t>
            </a:r>
            <a:endParaRPr>
              <a:solidFill>
                <a:schemeClr val="dk1"/>
              </a:solidFill>
            </a:endParaRPr>
          </a:p>
          <a:p>
            <a:pPr indent="-298450" lvl="0" marL="457200" rtl="0" algn="l">
              <a:spcBef>
                <a:spcPts val="0"/>
              </a:spcBef>
              <a:spcAft>
                <a:spcPts val="0"/>
              </a:spcAft>
              <a:buClr>
                <a:schemeClr val="dk1"/>
              </a:buClr>
              <a:buSzPts val="1100"/>
              <a:buAutoNum type="arabicPeriod"/>
            </a:pPr>
            <a:r>
              <a:rPr lang="en-US">
                <a:solidFill>
                  <a:schemeClr val="dk1"/>
                </a:solidFill>
              </a:rPr>
              <a:t>After that, for the third step, we need to </a:t>
            </a:r>
            <a:r>
              <a:rPr b="1" lang="en-US">
                <a:solidFill>
                  <a:schemeClr val="dk1"/>
                </a:solidFill>
              </a:rPr>
              <a:t>evaluate the model</a:t>
            </a:r>
            <a:r>
              <a:rPr lang="en-US">
                <a:solidFill>
                  <a:schemeClr val="dk1"/>
                </a:solidFill>
              </a:rPr>
              <a:t> to see the accuracy of our model on new data. If we are not satisfied with the quality of the model, then we should try to improve it by providing larger training datasets and by choosing different training algorithms with different parameters.</a:t>
            </a:r>
            <a:endParaRPr>
              <a:solidFill>
                <a:schemeClr val="dk1"/>
              </a:solidFill>
            </a:endParaRPr>
          </a:p>
          <a:p>
            <a:pPr indent="-298450" lvl="0" marL="457200" rtl="0" algn="l">
              <a:spcBef>
                <a:spcPts val="0"/>
              </a:spcBef>
              <a:spcAft>
                <a:spcPts val="0"/>
              </a:spcAft>
              <a:buClr>
                <a:schemeClr val="dk1"/>
              </a:buClr>
              <a:buSzPts val="1100"/>
              <a:buAutoNum type="arabicPeriod"/>
            </a:pPr>
            <a:r>
              <a:rPr lang="en-US">
                <a:solidFill>
                  <a:schemeClr val="dk1"/>
                </a:solidFill>
              </a:rPr>
              <a:t>After evaluating the model and be okay with its accuracy, finally we can </a:t>
            </a:r>
            <a:r>
              <a:rPr b="1" lang="en-US">
                <a:solidFill>
                  <a:schemeClr val="dk1"/>
                </a:solidFill>
              </a:rPr>
              <a:t>consume the model</a:t>
            </a:r>
            <a:r>
              <a:rPr lang="en-US">
                <a:solidFill>
                  <a:schemeClr val="dk1"/>
                </a:solidFill>
              </a:rPr>
              <a: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you look at these flow, for our example, we have the same step by step flow, and I will show you that on the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will first add a comment, then a machine-learning model will be build and make a sentiment analysis, the model will evaluate the results and will predict a result for us (either positive or negative) and then the system will approve or reject our comment in the background.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Let’s see the demo in action and then deep dive into the code.</a:t>
            </a:r>
            <a:endParaRPr/>
          </a:p>
        </p:txBody>
      </p:sp>
      <p:sp>
        <p:nvSpPr>
          <p:cNvPr id="140" name="Google Shape;1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3"/>
          <p:cNvSpPr txBox="1"/>
          <p:nvPr>
            <p:ph type="ctrTitle"/>
          </p:nvPr>
        </p:nvSpPr>
        <p:spPr>
          <a:xfrm>
            <a:off x="3217225" y="1156800"/>
            <a:ext cx="11089800" cy="1470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
          <p:cNvSpPr txBox="1"/>
          <p:nvPr>
            <p:ph idx="1" type="subTitle"/>
          </p:nvPr>
        </p:nvSpPr>
        <p:spPr>
          <a:xfrm>
            <a:off x="4313650" y="2388325"/>
            <a:ext cx="85053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SzPts val="3200"/>
              <a:buFont typeface="Montserrat"/>
              <a:buNone/>
              <a:defRPr>
                <a:latin typeface="Montserrat"/>
                <a:ea typeface="Montserrat"/>
                <a:cs typeface="Montserrat"/>
                <a:sym typeface="Montserrat"/>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
          <p:cNvSpPr txBox="1"/>
          <p:nvPr>
            <p:ph idx="1" type="body"/>
          </p:nvPr>
        </p:nvSpPr>
        <p:spPr>
          <a:xfrm>
            <a:off x="3994725" y="25576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 name="Google Shape;17;p4"/>
          <p:cNvSpPr txBox="1"/>
          <p:nvPr>
            <p:ph type="ctrTitle"/>
          </p:nvPr>
        </p:nvSpPr>
        <p:spPr>
          <a:xfrm>
            <a:off x="3217225" y="1156800"/>
            <a:ext cx="110898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5"/>
          <p:cNvSpPr txBox="1"/>
          <p:nvPr>
            <p:ph type="ctrTitle"/>
          </p:nvPr>
        </p:nvSpPr>
        <p:spPr>
          <a:xfrm>
            <a:off x="3217225" y="1156800"/>
            <a:ext cx="110898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 name="Shape 20"/>
        <p:cNvGrpSpPr/>
        <p:nvPr/>
      </p:nvGrpSpPr>
      <p:grpSpPr>
        <a:xfrm>
          <a:off x="0" y="0"/>
          <a:ext cx="0" cy="0"/>
          <a:chOff x="0" y="0"/>
          <a:chExt cx="0" cy="0"/>
        </a:xfrm>
      </p:grpSpPr>
      <p:sp>
        <p:nvSpPr>
          <p:cNvPr id="21" name="Google Shape;21;p6"/>
          <p:cNvSpPr txBox="1"/>
          <p:nvPr>
            <p:ph idx="1" type="body"/>
          </p:nvPr>
        </p:nvSpPr>
        <p:spPr>
          <a:xfrm>
            <a:off x="4124525" y="3109325"/>
            <a:ext cx="40386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2" name="Google Shape;22;p6"/>
          <p:cNvSpPr txBox="1"/>
          <p:nvPr>
            <p:ph idx="2" type="body"/>
          </p:nvPr>
        </p:nvSpPr>
        <p:spPr>
          <a:xfrm>
            <a:off x="8315525" y="3109325"/>
            <a:ext cx="40386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3" name="Google Shape;23;p6"/>
          <p:cNvSpPr txBox="1"/>
          <p:nvPr>
            <p:ph type="ctrTitle"/>
          </p:nvPr>
        </p:nvSpPr>
        <p:spPr>
          <a:xfrm>
            <a:off x="3217225" y="1156800"/>
            <a:ext cx="110898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7"/>
          <p:cNvSpPr txBox="1"/>
          <p:nvPr>
            <p:ph idx="1" type="body"/>
          </p:nvPr>
        </p:nvSpPr>
        <p:spPr>
          <a:xfrm>
            <a:off x="4010950" y="276855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6" name="Google Shape;26;p7"/>
          <p:cNvSpPr txBox="1"/>
          <p:nvPr>
            <p:ph type="ctrTitle"/>
          </p:nvPr>
        </p:nvSpPr>
        <p:spPr>
          <a:xfrm>
            <a:off x="3217225" y="1156800"/>
            <a:ext cx="11089800" cy="1470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 name="Shape 27"/>
        <p:cNvGrpSpPr/>
        <p:nvPr/>
      </p:nvGrpSpPr>
      <p:grpSpPr>
        <a:xfrm>
          <a:off x="0" y="0"/>
          <a:ext cx="0" cy="0"/>
          <a:chOff x="0" y="0"/>
          <a:chExt cx="0" cy="0"/>
        </a:xfrm>
      </p:grpSpPr>
      <p:sp>
        <p:nvSpPr>
          <p:cNvPr id="28" name="Google Shape;28;p8"/>
          <p:cNvSpPr/>
          <p:nvPr>
            <p:ph idx="2" type="pic"/>
          </p:nvPr>
        </p:nvSpPr>
        <p:spPr>
          <a:xfrm>
            <a:off x="9087229" y="1637750"/>
            <a:ext cx="7395900" cy="5547000"/>
          </a:xfrm>
          <a:prstGeom prst="rect">
            <a:avLst/>
          </a:prstGeom>
          <a:noFill/>
          <a:ln>
            <a:noFill/>
          </a:ln>
        </p:spPr>
      </p:sp>
      <p:sp>
        <p:nvSpPr>
          <p:cNvPr id="29" name="Google Shape;29;p8"/>
          <p:cNvSpPr txBox="1"/>
          <p:nvPr>
            <p:ph idx="1" type="body"/>
          </p:nvPr>
        </p:nvSpPr>
        <p:spPr>
          <a:xfrm>
            <a:off x="1495750" y="3774625"/>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30" name="Google Shape;30;p8"/>
          <p:cNvSpPr txBox="1"/>
          <p:nvPr>
            <p:ph type="title"/>
          </p:nvPr>
        </p:nvSpPr>
        <p:spPr>
          <a:xfrm>
            <a:off x="1495750" y="1637750"/>
            <a:ext cx="6758400" cy="11430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rot="5400000">
            <a:off x="4090821" y="-4090940"/>
            <a:ext cx="10287066" cy="18468946"/>
            <a:chOff x="0" y="-47625"/>
            <a:chExt cx="2709333" cy="4864217"/>
          </a:xfrm>
        </p:grpSpPr>
        <p:sp>
          <p:nvSpPr>
            <p:cNvPr id="7" name="Google Shape;7;p1"/>
            <p:cNvSpPr/>
            <p:nvPr/>
          </p:nvSpPr>
          <p:spPr>
            <a:xfrm>
              <a:off x="0" y="0"/>
              <a:ext cx="2709333" cy="4816592"/>
            </a:xfrm>
            <a:custGeom>
              <a:rect b="b" l="l" r="r" t="t"/>
              <a:pathLst>
                <a:path extrusionOk="0" h="4816592" w="2709333">
                  <a:moveTo>
                    <a:pt x="0" y="0"/>
                  </a:moveTo>
                  <a:lnTo>
                    <a:pt x="2709333" y="0"/>
                  </a:lnTo>
                  <a:lnTo>
                    <a:pt x="2709333" y="4816592"/>
                  </a:lnTo>
                  <a:lnTo>
                    <a:pt x="0" y="4816592"/>
                  </a:lnTo>
                  <a:close/>
                </a:path>
              </a:pathLst>
            </a:custGeom>
            <a:gradFill>
              <a:gsLst>
                <a:gs pos="0">
                  <a:srgbClr val="CDFFD8"/>
                </a:gs>
                <a:gs pos="100000">
                  <a:srgbClr val="94B9FF"/>
                </a:gs>
              </a:gsLst>
              <a:lin ang="0" scaled="0"/>
            </a:gradFill>
            <a:ln>
              <a:noFill/>
            </a:ln>
          </p:spPr>
        </p:sp>
        <p:sp>
          <p:nvSpPr>
            <p:cNvPr id="8" name="Google Shape;8;p1"/>
            <p:cNvSpPr txBox="1"/>
            <p:nvPr/>
          </p:nvSpPr>
          <p:spPr>
            <a:xfrm>
              <a:off x="0" y="-47625"/>
              <a:ext cx="812700" cy="8604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 name="Google Shape;9;p1"/>
          <p:cNvSpPr txBox="1"/>
          <p:nvPr>
            <p:ph type="title"/>
          </p:nvPr>
        </p:nvSpPr>
        <p:spPr>
          <a:xfrm>
            <a:off x="1495750" y="988650"/>
            <a:ext cx="141093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chivo Black"/>
              <a:buNone/>
              <a:defRPr i="0" sz="4400" u="none" cap="none" strike="noStrike">
                <a:solidFill>
                  <a:schemeClr val="dk1"/>
                </a:solidFill>
                <a:latin typeface="Archivo Black"/>
                <a:ea typeface="Archivo Black"/>
                <a:cs typeface="Archivo Black"/>
                <a:sym typeface="Archivo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4108300" y="3287825"/>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accent3"/>
              </a:buClr>
              <a:buSzPts val="3200"/>
              <a:buChar char="•"/>
              <a:defRPr i="0" sz="3200" u="none" cap="none" strike="noStrike">
                <a:solidFill>
                  <a:schemeClr val="accent3"/>
                </a:solidFill>
              </a:defRPr>
            </a:lvl1pPr>
            <a:lvl2pPr indent="-406400" lvl="1" marL="914400" marR="0" rtl="0" algn="l">
              <a:spcBef>
                <a:spcPts val="560"/>
              </a:spcBef>
              <a:spcAft>
                <a:spcPts val="0"/>
              </a:spcAft>
              <a:buClr>
                <a:schemeClr val="accent3"/>
              </a:buClr>
              <a:buSzPts val="2800"/>
              <a:buChar char="–"/>
              <a:defRPr i="0" sz="2800" u="none" cap="none" strike="noStrike">
                <a:solidFill>
                  <a:schemeClr val="accent3"/>
                </a:solidFill>
              </a:defRPr>
            </a:lvl2pPr>
            <a:lvl3pPr indent="-381000" lvl="2" marL="1371600" marR="0" rtl="0" algn="l">
              <a:spcBef>
                <a:spcPts val="480"/>
              </a:spcBef>
              <a:spcAft>
                <a:spcPts val="0"/>
              </a:spcAft>
              <a:buClr>
                <a:schemeClr val="accent3"/>
              </a:buClr>
              <a:buSzPts val="2400"/>
              <a:buChar char="•"/>
              <a:defRPr i="0" sz="2400" u="none" cap="none" strike="noStrike">
                <a:solidFill>
                  <a:schemeClr val="accent3"/>
                </a:solidFill>
              </a:defRPr>
            </a:lvl3pPr>
            <a:lvl4pPr indent="-355600" lvl="3" marL="1828800" marR="0" rtl="0" algn="l">
              <a:spcBef>
                <a:spcPts val="400"/>
              </a:spcBef>
              <a:spcAft>
                <a:spcPts val="0"/>
              </a:spcAft>
              <a:buClr>
                <a:schemeClr val="accent3"/>
              </a:buClr>
              <a:buSzPts val="2000"/>
              <a:buChar char="–"/>
              <a:defRPr i="0" sz="2000" u="none" cap="none" strike="noStrike">
                <a:solidFill>
                  <a:schemeClr val="accent3"/>
                </a:solidFill>
              </a:defRPr>
            </a:lvl4pPr>
            <a:lvl5pPr indent="-355600" lvl="4" marL="2286000" marR="0" rtl="0" algn="l">
              <a:spcBef>
                <a:spcPts val="400"/>
              </a:spcBef>
              <a:spcAft>
                <a:spcPts val="0"/>
              </a:spcAft>
              <a:buClr>
                <a:schemeClr val="accent3"/>
              </a:buClr>
              <a:buSzPts val="2000"/>
              <a:buChar char="»"/>
              <a:defRPr i="0" sz="2000" u="none" cap="none" strike="noStrike">
                <a:solidFill>
                  <a:schemeClr val="accent3"/>
                </a:solidFill>
              </a:defRPr>
            </a:lvl5pPr>
            <a:lvl6pPr indent="-355600" lvl="5" marL="2743200" marR="0" rtl="0" algn="l">
              <a:spcBef>
                <a:spcPts val="400"/>
              </a:spcBef>
              <a:spcAft>
                <a:spcPts val="0"/>
              </a:spcAft>
              <a:buClr>
                <a:schemeClr val="accent3"/>
              </a:buClr>
              <a:buSzPts val="2000"/>
              <a:buChar char="•"/>
              <a:defRPr i="0" sz="2000" u="none" cap="none" strike="noStrike">
                <a:solidFill>
                  <a:schemeClr val="accent3"/>
                </a:solidFill>
              </a:defRPr>
            </a:lvl6pPr>
            <a:lvl7pPr indent="-355600" lvl="6" marL="3200400" marR="0" rtl="0" algn="l">
              <a:spcBef>
                <a:spcPts val="400"/>
              </a:spcBef>
              <a:spcAft>
                <a:spcPts val="0"/>
              </a:spcAft>
              <a:buClr>
                <a:schemeClr val="accent3"/>
              </a:buClr>
              <a:buSzPts val="2000"/>
              <a:buChar char="•"/>
              <a:defRPr i="0" sz="2000" u="none" cap="none" strike="noStrike">
                <a:solidFill>
                  <a:schemeClr val="accent3"/>
                </a:solidFill>
              </a:defRPr>
            </a:lvl7pPr>
            <a:lvl8pPr indent="-355600" lvl="7" marL="3657600" marR="0" rtl="0" algn="l">
              <a:spcBef>
                <a:spcPts val="400"/>
              </a:spcBef>
              <a:spcAft>
                <a:spcPts val="0"/>
              </a:spcAft>
              <a:buClr>
                <a:schemeClr val="accent3"/>
              </a:buClr>
              <a:buSzPts val="2000"/>
              <a:buChar char="•"/>
              <a:defRPr i="0" sz="2000" u="none" cap="none" strike="noStrike">
                <a:solidFill>
                  <a:schemeClr val="accent3"/>
                </a:solidFill>
              </a:defRPr>
            </a:lvl8pPr>
            <a:lvl9pPr indent="-355600" lvl="8" marL="4114800" marR="0" rtl="0" algn="l">
              <a:spcBef>
                <a:spcPts val="400"/>
              </a:spcBef>
              <a:spcAft>
                <a:spcPts val="0"/>
              </a:spcAft>
              <a:buClr>
                <a:schemeClr val="accent3"/>
              </a:buClr>
              <a:buSzPts val="2000"/>
              <a:buChar char="•"/>
              <a:defRPr i="0" sz="2000" u="none" cap="none" strike="noStrike">
                <a:solidFill>
                  <a:schemeClr val="accent3"/>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hyperlink" Target="https://twitter.com/EngincanVeske" TargetMode="External"/><Relationship Id="rId13" Type="http://schemas.openxmlformats.org/officeDocument/2006/relationships/image" Target="../media/image21.png"/><Relationship Id="rId12"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2.jpg"/><Relationship Id="rId9" Type="http://schemas.openxmlformats.org/officeDocument/2006/relationships/hyperlink" Target="https://twitter.com/EngincanVeske" TargetMode="External"/><Relationship Id="rId15" Type="http://schemas.openxmlformats.org/officeDocument/2006/relationships/image" Target="../media/image12.png"/><Relationship Id="rId14" Type="http://schemas.openxmlformats.org/officeDocument/2006/relationships/image" Target="../media/image8.png"/><Relationship Id="rId5" Type="http://schemas.openxmlformats.org/officeDocument/2006/relationships/image" Target="../media/image4.jpg"/><Relationship Id="rId6" Type="http://schemas.openxmlformats.org/officeDocument/2006/relationships/hyperlink" Target="https://github.com/EngincanV" TargetMode="External"/><Relationship Id="rId7" Type="http://schemas.openxmlformats.org/officeDocument/2006/relationships/hyperlink" Target="http://engincanv.github.io" TargetMode="External"/><Relationship Id="rId8" Type="http://schemas.openxmlformats.org/officeDocument/2006/relationships/hyperlink" Target="https://volosof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github.com/dotnet/machinelearning" TargetMode="External"/><Relationship Id="rId4" Type="http://schemas.openxmlformats.org/officeDocument/2006/relationships/hyperlink" Target="https://github.com/SciSharp/BotSharp" TargetMode="External"/><Relationship Id="rId9" Type="http://schemas.openxmlformats.org/officeDocument/2006/relationships/image" Target="../media/image6.png"/><Relationship Id="rId5" Type="http://schemas.openxmlformats.org/officeDocument/2006/relationships/hyperlink" Target="http://tensorflow.net" TargetMode="External"/><Relationship Id="rId6" Type="http://schemas.openxmlformats.org/officeDocument/2006/relationships/hyperlink" Target="https://github.com/accord-net/framework" TargetMode="External"/><Relationship Id="rId7" Type="http://schemas.openxmlformats.org/officeDocument/2006/relationships/hyperlink" Target="https://github.com/dotnet/spark" TargetMode="External"/><Relationship Id="rId8"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2.png"/><Relationship Id="rId5" Type="http://schemas.openxmlformats.org/officeDocument/2006/relationships/hyperlink" Target="https://www.kaggle.com/datasets/ue153011/spam-mail-detection-data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2.jpg"/><Relationship Id="rId5"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grpSp>
        <p:nvGrpSpPr>
          <p:cNvPr id="35" name="Google Shape;35;p9"/>
          <p:cNvGrpSpPr/>
          <p:nvPr/>
        </p:nvGrpSpPr>
        <p:grpSpPr>
          <a:xfrm rot="5400000">
            <a:off x="4090821" y="-4090940"/>
            <a:ext cx="10287066" cy="18468946"/>
            <a:chOff x="0" y="-47625"/>
            <a:chExt cx="2709333" cy="4864217"/>
          </a:xfrm>
        </p:grpSpPr>
        <p:sp>
          <p:nvSpPr>
            <p:cNvPr id="36" name="Google Shape;36;p9"/>
            <p:cNvSpPr/>
            <p:nvPr/>
          </p:nvSpPr>
          <p:spPr>
            <a:xfrm>
              <a:off x="0" y="0"/>
              <a:ext cx="2709333" cy="4816592"/>
            </a:xfrm>
            <a:custGeom>
              <a:rect b="b" l="l" r="r" t="t"/>
              <a:pathLst>
                <a:path extrusionOk="0" h="4816592" w="2709333">
                  <a:moveTo>
                    <a:pt x="0" y="0"/>
                  </a:moveTo>
                  <a:lnTo>
                    <a:pt x="2709333" y="0"/>
                  </a:lnTo>
                  <a:lnTo>
                    <a:pt x="2709333" y="4816592"/>
                  </a:lnTo>
                  <a:lnTo>
                    <a:pt x="0" y="4816592"/>
                  </a:lnTo>
                  <a:close/>
                </a:path>
              </a:pathLst>
            </a:custGeom>
            <a:gradFill>
              <a:gsLst>
                <a:gs pos="0">
                  <a:srgbClr val="CDFFD8"/>
                </a:gs>
                <a:gs pos="100000">
                  <a:srgbClr val="94B9FF"/>
                </a:gs>
              </a:gsLst>
              <a:lin ang="0" scaled="0"/>
            </a:gradFill>
            <a:ln>
              <a:noFill/>
            </a:ln>
          </p:spPr>
        </p:sp>
        <p:sp>
          <p:nvSpPr>
            <p:cNvPr id="37" name="Google Shape;37;p9"/>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 name="Google Shape;38;p9"/>
          <p:cNvGrpSpPr/>
          <p:nvPr/>
        </p:nvGrpSpPr>
        <p:grpSpPr>
          <a:xfrm>
            <a:off x="870313" y="567004"/>
            <a:ext cx="16645749" cy="9294084"/>
            <a:chOff x="0" y="0"/>
            <a:chExt cx="22194332" cy="12392113"/>
          </a:xfrm>
        </p:grpSpPr>
        <p:sp>
          <p:nvSpPr>
            <p:cNvPr id="39" name="Google Shape;39;p9"/>
            <p:cNvSpPr/>
            <p:nvPr/>
          </p:nvSpPr>
          <p:spPr>
            <a:xfrm>
              <a:off x="4028" y="12104970"/>
              <a:ext cx="22190303" cy="261743"/>
            </a:xfrm>
            <a:custGeom>
              <a:rect b="b" l="l" r="r" t="t"/>
              <a:pathLst>
                <a:path extrusionOk="0" h="261743" w="22190303">
                  <a:moveTo>
                    <a:pt x="0" y="0"/>
                  </a:moveTo>
                  <a:lnTo>
                    <a:pt x="22190303" y="0"/>
                  </a:lnTo>
                  <a:lnTo>
                    <a:pt x="22190303" y="261743"/>
                  </a:lnTo>
                  <a:lnTo>
                    <a:pt x="0" y="261743"/>
                  </a:lnTo>
                  <a:lnTo>
                    <a:pt x="0" y="0"/>
                  </a:lnTo>
                  <a:close/>
                </a:path>
              </a:pathLst>
            </a:custGeom>
            <a:blipFill rotWithShape="1">
              <a:blip r:embed="rId3">
                <a:alphaModFix/>
              </a:blip>
              <a:stretch>
                <a:fillRect b="-5575360" l="0" r="-524" t="0"/>
              </a:stretch>
            </a:blipFill>
            <a:ln>
              <a:noFill/>
            </a:ln>
          </p:spPr>
        </p:sp>
        <p:sp>
          <p:nvSpPr>
            <p:cNvPr id="40" name="Google Shape;40;p9"/>
            <p:cNvSpPr/>
            <p:nvPr/>
          </p:nvSpPr>
          <p:spPr>
            <a:xfrm>
              <a:off x="0" y="77552"/>
              <a:ext cx="340312" cy="12301860"/>
            </a:xfrm>
            <a:custGeom>
              <a:rect b="b" l="l" r="r" t="t"/>
              <a:pathLst>
                <a:path extrusionOk="0" h="12301860" w="340312">
                  <a:moveTo>
                    <a:pt x="0" y="0"/>
                  </a:moveTo>
                  <a:lnTo>
                    <a:pt x="340312" y="0"/>
                  </a:lnTo>
                  <a:lnTo>
                    <a:pt x="340312" y="12301861"/>
                  </a:lnTo>
                  <a:lnTo>
                    <a:pt x="0" y="12301861"/>
                  </a:lnTo>
                  <a:lnTo>
                    <a:pt x="0" y="0"/>
                  </a:lnTo>
                  <a:close/>
                </a:path>
              </a:pathLst>
            </a:custGeom>
            <a:blipFill rotWithShape="1">
              <a:blip r:embed="rId4">
                <a:alphaModFix/>
              </a:blip>
              <a:stretch>
                <a:fillRect b="0" l="0" r="-5322991" t="0"/>
              </a:stretch>
            </a:blipFill>
            <a:ln>
              <a:noFill/>
            </a:ln>
          </p:spPr>
        </p:sp>
        <p:sp>
          <p:nvSpPr>
            <p:cNvPr id="41" name="Google Shape;41;p9"/>
            <p:cNvSpPr/>
            <p:nvPr/>
          </p:nvSpPr>
          <p:spPr>
            <a:xfrm>
              <a:off x="4028" y="0"/>
              <a:ext cx="22190303" cy="261743"/>
            </a:xfrm>
            <a:custGeom>
              <a:rect b="b" l="l" r="r" t="t"/>
              <a:pathLst>
                <a:path extrusionOk="0" h="261743" w="22190303">
                  <a:moveTo>
                    <a:pt x="0" y="0"/>
                  </a:moveTo>
                  <a:lnTo>
                    <a:pt x="22190303" y="0"/>
                  </a:lnTo>
                  <a:lnTo>
                    <a:pt x="22190303" y="261743"/>
                  </a:lnTo>
                  <a:lnTo>
                    <a:pt x="0" y="261743"/>
                  </a:lnTo>
                  <a:lnTo>
                    <a:pt x="0" y="0"/>
                  </a:lnTo>
                  <a:close/>
                </a:path>
              </a:pathLst>
            </a:custGeom>
            <a:blipFill rotWithShape="1">
              <a:blip r:embed="rId4">
                <a:alphaModFix/>
              </a:blip>
              <a:stretch>
                <a:fillRect b="-5575360" l="0" r="-524" t="0"/>
              </a:stretch>
            </a:blipFill>
            <a:ln>
              <a:noFill/>
            </a:ln>
          </p:spPr>
        </p:sp>
        <p:sp>
          <p:nvSpPr>
            <p:cNvPr id="42" name="Google Shape;42;p9"/>
            <p:cNvSpPr/>
            <p:nvPr/>
          </p:nvSpPr>
          <p:spPr>
            <a:xfrm rot="5400000">
              <a:off x="15859452" y="6057233"/>
              <a:ext cx="12379413" cy="290346"/>
            </a:xfrm>
            <a:custGeom>
              <a:rect b="b" l="l" r="r" t="t"/>
              <a:pathLst>
                <a:path extrusionOk="0" h="290346" w="12379413">
                  <a:moveTo>
                    <a:pt x="0" y="0"/>
                  </a:moveTo>
                  <a:lnTo>
                    <a:pt x="12379412" y="0"/>
                  </a:lnTo>
                  <a:lnTo>
                    <a:pt x="12379412" y="290346"/>
                  </a:lnTo>
                  <a:lnTo>
                    <a:pt x="0" y="290346"/>
                  </a:lnTo>
                  <a:lnTo>
                    <a:pt x="0" y="0"/>
                  </a:lnTo>
                  <a:close/>
                </a:path>
              </a:pathLst>
            </a:custGeom>
            <a:blipFill rotWithShape="1">
              <a:blip r:embed="rId5">
                <a:alphaModFix/>
              </a:blip>
              <a:stretch>
                <a:fillRect b="-2755511" l="0" r="-524" t="0"/>
              </a:stretch>
            </a:blipFill>
            <a:ln>
              <a:noFill/>
            </a:ln>
          </p:spPr>
        </p:sp>
      </p:grpSp>
      <p:sp>
        <p:nvSpPr>
          <p:cNvPr id="43" name="Google Shape;43;p9"/>
          <p:cNvSpPr txBox="1"/>
          <p:nvPr/>
        </p:nvSpPr>
        <p:spPr>
          <a:xfrm>
            <a:off x="2709943" y="923925"/>
            <a:ext cx="96399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
        <p:nvSpPr>
          <p:cNvPr id="44" name="Google Shape;44;p9"/>
          <p:cNvSpPr txBox="1"/>
          <p:nvPr/>
        </p:nvSpPr>
        <p:spPr>
          <a:xfrm>
            <a:off x="1820055" y="923925"/>
            <a:ext cx="4668300" cy="215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a:p>
        </p:txBody>
      </p:sp>
      <p:sp>
        <p:nvSpPr>
          <p:cNvPr id="45" name="Google Shape;45;p9"/>
          <p:cNvSpPr txBox="1"/>
          <p:nvPr/>
        </p:nvSpPr>
        <p:spPr>
          <a:xfrm>
            <a:off x="6772875" y="3028800"/>
            <a:ext cx="9343500" cy="8004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1" lang="en-US" sz="5199">
                <a:latin typeface="Montserrat"/>
                <a:ea typeface="Montserrat"/>
                <a:cs typeface="Montserrat"/>
                <a:sym typeface="Montserrat"/>
              </a:rPr>
              <a:t>Sentiment Analysis in .NET</a:t>
            </a:r>
            <a:endParaRPr sz="100"/>
          </a:p>
        </p:txBody>
      </p:sp>
      <p:sp>
        <p:nvSpPr>
          <p:cNvPr id="46" name="Google Shape;46;p9"/>
          <p:cNvSpPr txBox="1"/>
          <p:nvPr/>
        </p:nvSpPr>
        <p:spPr>
          <a:xfrm>
            <a:off x="7842575" y="4648146"/>
            <a:ext cx="5801400" cy="369300"/>
          </a:xfrm>
          <a:prstGeom prst="rect">
            <a:avLst/>
          </a:prstGeom>
          <a:solidFill>
            <a:srgbClr val="000000">
              <a:alpha val="0"/>
            </a:srgbClr>
          </a:solid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lang="en-US" sz="2400">
                <a:solidFill>
                  <a:schemeClr val="hlink"/>
                </a:solidFill>
                <a:uFill>
                  <a:noFill/>
                </a:uFill>
                <a:hlinkClick r:id="rId6"/>
              </a:rPr>
              <a:t>EngincanV</a:t>
            </a:r>
            <a:endParaRPr sz="2400"/>
          </a:p>
        </p:txBody>
      </p:sp>
      <p:sp>
        <p:nvSpPr>
          <p:cNvPr id="47" name="Google Shape;47;p9"/>
          <p:cNvSpPr txBox="1"/>
          <p:nvPr/>
        </p:nvSpPr>
        <p:spPr>
          <a:xfrm>
            <a:off x="7842585" y="5493829"/>
            <a:ext cx="4893000" cy="369300"/>
          </a:xfrm>
          <a:prstGeom prst="rect">
            <a:avLst/>
          </a:prstGeom>
          <a:noFill/>
          <a:ln>
            <a:noFill/>
          </a:ln>
        </p:spPr>
        <p:txBody>
          <a:bodyPr anchorCtr="0" anchor="t" bIns="0" lIns="0" spcFirstLastPara="1" rIns="0" wrap="square" tIns="0">
            <a:spAutoFit/>
          </a:bodyPr>
          <a:lstStyle/>
          <a:p>
            <a:pPr indent="0" lvl="0" marL="0" rtl="0" algn="l">
              <a:lnSpc>
                <a:spcPct val="139958"/>
              </a:lnSpc>
              <a:spcBef>
                <a:spcPts val="0"/>
              </a:spcBef>
              <a:spcAft>
                <a:spcPts val="0"/>
              </a:spcAft>
              <a:buNone/>
            </a:pPr>
            <a:r>
              <a:rPr lang="en-US" sz="2400">
                <a:solidFill>
                  <a:schemeClr val="hlink"/>
                </a:solidFill>
                <a:uFill>
                  <a:noFill/>
                </a:uFill>
                <a:hlinkClick r:id="rId7"/>
              </a:rPr>
              <a:t>engincanv.github.io</a:t>
            </a:r>
            <a:endParaRPr sz="2400"/>
          </a:p>
        </p:txBody>
      </p:sp>
      <p:sp>
        <p:nvSpPr>
          <p:cNvPr id="48" name="Google Shape;48;p9"/>
          <p:cNvSpPr txBox="1"/>
          <p:nvPr/>
        </p:nvSpPr>
        <p:spPr>
          <a:xfrm>
            <a:off x="7842585" y="7243837"/>
            <a:ext cx="4893000" cy="3693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lang="en-US" sz="2400"/>
              <a:t>Software Engineer at </a:t>
            </a:r>
            <a:r>
              <a:rPr lang="en-US" sz="2400">
                <a:solidFill>
                  <a:schemeClr val="hlink"/>
                </a:solidFill>
                <a:uFill>
                  <a:noFill/>
                </a:uFill>
                <a:hlinkClick r:id="rId8"/>
              </a:rPr>
              <a:t>Volosoft</a:t>
            </a:r>
            <a:endParaRPr sz="2400"/>
          </a:p>
        </p:txBody>
      </p:sp>
      <p:sp>
        <p:nvSpPr>
          <p:cNvPr id="49" name="Google Shape;49;p9"/>
          <p:cNvSpPr txBox="1"/>
          <p:nvPr/>
        </p:nvSpPr>
        <p:spPr>
          <a:xfrm>
            <a:off x="7842585" y="6368835"/>
            <a:ext cx="4893000" cy="3693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lang="en-US" sz="2400">
                <a:solidFill>
                  <a:schemeClr val="hlink"/>
                </a:solidFill>
                <a:uFill>
                  <a:noFill/>
                </a:uFill>
                <a:latin typeface="Arial"/>
                <a:ea typeface="Arial"/>
                <a:cs typeface="Arial"/>
                <a:sym typeface="Arial"/>
                <a:hlinkClick r:id="rId9"/>
              </a:rPr>
              <a:t>@</a:t>
            </a:r>
            <a:r>
              <a:rPr lang="en-US" sz="2400">
                <a:solidFill>
                  <a:schemeClr val="hlink"/>
                </a:solidFill>
                <a:uFill>
                  <a:noFill/>
                </a:uFill>
                <a:hlinkClick r:id="rId10"/>
              </a:rPr>
              <a:t>EngincanVeske</a:t>
            </a:r>
            <a:endParaRPr sz="2400"/>
          </a:p>
        </p:txBody>
      </p:sp>
      <p:pic>
        <p:nvPicPr>
          <p:cNvPr id="50" name="Google Shape;50;p9"/>
          <p:cNvPicPr preferRelativeResize="0"/>
          <p:nvPr/>
        </p:nvPicPr>
        <p:blipFill>
          <a:blip r:embed="rId11">
            <a:alphaModFix/>
          </a:blip>
          <a:stretch>
            <a:fillRect/>
          </a:stretch>
        </p:blipFill>
        <p:spPr>
          <a:xfrm>
            <a:off x="6772875" y="6123975"/>
            <a:ext cx="800400" cy="800400"/>
          </a:xfrm>
          <a:prstGeom prst="rect">
            <a:avLst/>
          </a:prstGeom>
          <a:noFill/>
          <a:ln>
            <a:noFill/>
          </a:ln>
        </p:spPr>
      </p:pic>
      <p:pic>
        <p:nvPicPr>
          <p:cNvPr id="51" name="Google Shape;51;p9"/>
          <p:cNvPicPr preferRelativeResize="0"/>
          <p:nvPr/>
        </p:nvPicPr>
        <p:blipFill>
          <a:blip r:embed="rId12">
            <a:alphaModFix/>
          </a:blip>
          <a:stretch>
            <a:fillRect/>
          </a:stretch>
        </p:blipFill>
        <p:spPr>
          <a:xfrm>
            <a:off x="6772875" y="4432600"/>
            <a:ext cx="800400" cy="800400"/>
          </a:xfrm>
          <a:prstGeom prst="rect">
            <a:avLst/>
          </a:prstGeom>
          <a:noFill/>
          <a:ln>
            <a:noFill/>
          </a:ln>
        </p:spPr>
      </p:pic>
      <p:pic>
        <p:nvPicPr>
          <p:cNvPr id="52" name="Google Shape;52;p9"/>
          <p:cNvPicPr preferRelativeResize="0"/>
          <p:nvPr/>
        </p:nvPicPr>
        <p:blipFill>
          <a:blip r:embed="rId13">
            <a:alphaModFix/>
          </a:blip>
          <a:stretch>
            <a:fillRect/>
          </a:stretch>
        </p:blipFill>
        <p:spPr>
          <a:xfrm>
            <a:off x="6772875" y="5323575"/>
            <a:ext cx="800400" cy="800400"/>
          </a:xfrm>
          <a:prstGeom prst="rect">
            <a:avLst/>
          </a:prstGeom>
          <a:noFill/>
          <a:ln>
            <a:noFill/>
          </a:ln>
        </p:spPr>
      </p:pic>
      <p:pic>
        <p:nvPicPr>
          <p:cNvPr id="53" name="Google Shape;53;p9"/>
          <p:cNvPicPr preferRelativeResize="0"/>
          <p:nvPr/>
        </p:nvPicPr>
        <p:blipFill>
          <a:blip r:embed="rId14">
            <a:alphaModFix/>
          </a:blip>
          <a:stretch>
            <a:fillRect/>
          </a:stretch>
        </p:blipFill>
        <p:spPr>
          <a:xfrm>
            <a:off x="6772875" y="7028275"/>
            <a:ext cx="800400" cy="800400"/>
          </a:xfrm>
          <a:prstGeom prst="rect">
            <a:avLst/>
          </a:prstGeom>
          <a:noFill/>
          <a:ln>
            <a:noFill/>
          </a:ln>
        </p:spPr>
      </p:pic>
      <p:pic>
        <p:nvPicPr>
          <p:cNvPr id="54" name="Google Shape;54;p9"/>
          <p:cNvPicPr preferRelativeResize="0"/>
          <p:nvPr/>
        </p:nvPicPr>
        <p:blipFill>
          <a:blip r:embed="rId15">
            <a:alphaModFix/>
          </a:blip>
          <a:stretch>
            <a:fillRect/>
          </a:stretch>
        </p:blipFill>
        <p:spPr>
          <a:xfrm>
            <a:off x="1504150" y="3056638"/>
            <a:ext cx="4743450" cy="4772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B9FF"/>
            </a:gs>
          </a:gsLst>
          <a:path path="circle">
            <a:fillToRect b="50%" l="50%" r="50%" t="50%"/>
          </a:path>
          <a:tileRect/>
        </a:gradFill>
      </p:bgPr>
    </p:bg>
    <p:spTree>
      <p:nvGrpSpPr>
        <p:cNvPr id="58" name="Shape 58"/>
        <p:cNvGrpSpPr/>
        <p:nvPr/>
      </p:nvGrpSpPr>
      <p:grpSpPr>
        <a:xfrm>
          <a:off x="0" y="0"/>
          <a:ext cx="0" cy="0"/>
          <a:chOff x="0" y="0"/>
          <a:chExt cx="0" cy="0"/>
        </a:xfrm>
      </p:grpSpPr>
      <p:grpSp>
        <p:nvGrpSpPr>
          <p:cNvPr id="59" name="Google Shape;59;p10"/>
          <p:cNvGrpSpPr/>
          <p:nvPr/>
        </p:nvGrpSpPr>
        <p:grpSpPr>
          <a:xfrm>
            <a:off x="7025824" y="3193750"/>
            <a:ext cx="6385275" cy="1363900"/>
            <a:chOff x="-3" y="9"/>
            <a:chExt cx="8513700" cy="1818533"/>
          </a:xfrm>
        </p:grpSpPr>
        <p:sp>
          <p:nvSpPr>
            <p:cNvPr id="60" name="Google Shape;60;p10"/>
            <p:cNvSpPr txBox="1"/>
            <p:nvPr/>
          </p:nvSpPr>
          <p:spPr>
            <a:xfrm>
              <a:off x="-3" y="9"/>
              <a:ext cx="8513700" cy="65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200">
                  <a:latin typeface="Montserrat"/>
                  <a:ea typeface="Montserrat"/>
                  <a:cs typeface="Montserrat"/>
                  <a:sym typeface="Montserrat"/>
                </a:rPr>
                <a:t>Machine Learning in .NET</a:t>
              </a:r>
              <a:endParaRPr/>
            </a:p>
          </p:txBody>
        </p:sp>
        <p:sp>
          <p:nvSpPr>
            <p:cNvPr id="61" name="Google Shape;61;p10"/>
            <p:cNvSpPr txBox="1"/>
            <p:nvPr/>
          </p:nvSpPr>
          <p:spPr>
            <a:xfrm>
              <a:off x="-3" y="833343"/>
              <a:ext cx="8513700" cy="985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2400"/>
                <a:t>Which libraries or tools do we have in .NET for Machine </a:t>
              </a:r>
              <a:r>
                <a:rPr lang="en-US" sz="2400"/>
                <a:t>Learning</a:t>
              </a:r>
              <a:r>
                <a:rPr lang="en-US" sz="2400"/>
                <a:t>?</a:t>
              </a:r>
              <a:endParaRPr/>
            </a:p>
          </p:txBody>
        </p:sp>
      </p:grpSp>
      <p:grpSp>
        <p:nvGrpSpPr>
          <p:cNvPr id="62" name="Google Shape;62;p10"/>
          <p:cNvGrpSpPr/>
          <p:nvPr/>
        </p:nvGrpSpPr>
        <p:grpSpPr>
          <a:xfrm>
            <a:off x="7025825" y="6341525"/>
            <a:ext cx="11262150" cy="1073700"/>
            <a:chOff x="1117599" y="-5"/>
            <a:chExt cx="15016200" cy="1431600"/>
          </a:xfrm>
        </p:grpSpPr>
        <p:sp>
          <p:nvSpPr>
            <p:cNvPr id="63" name="Google Shape;63;p10"/>
            <p:cNvSpPr txBox="1"/>
            <p:nvPr/>
          </p:nvSpPr>
          <p:spPr>
            <a:xfrm>
              <a:off x="1117599" y="-5"/>
              <a:ext cx="8513700" cy="65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200">
                  <a:latin typeface="Montserrat"/>
                  <a:ea typeface="Montserrat"/>
                  <a:cs typeface="Montserrat"/>
                  <a:sym typeface="Montserrat"/>
                </a:rPr>
                <a:t>Sentiment </a:t>
              </a:r>
              <a:r>
                <a:rPr b="1" lang="en-US" sz="3200">
                  <a:latin typeface="Montserrat"/>
                  <a:ea typeface="Montserrat"/>
                  <a:cs typeface="Montserrat"/>
                  <a:sym typeface="Montserrat"/>
                </a:rPr>
                <a:t>Analysis</a:t>
              </a:r>
              <a:endParaRPr/>
            </a:p>
          </p:txBody>
        </p:sp>
        <p:sp>
          <p:nvSpPr>
            <p:cNvPr id="64" name="Google Shape;64;p10"/>
            <p:cNvSpPr txBox="1"/>
            <p:nvPr/>
          </p:nvSpPr>
          <p:spPr>
            <a:xfrm>
              <a:off x="1117599" y="938995"/>
              <a:ext cx="15016200" cy="49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2400"/>
                <a:t>What is the sentiment analysis?</a:t>
              </a:r>
              <a:endParaRPr/>
            </a:p>
          </p:txBody>
        </p:sp>
      </p:grpSp>
      <p:grpSp>
        <p:nvGrpSpPr>
          <p:cNvPr id="65" name="Google Shape;65;p10"/>
          <p:cNvGrpSpPr/>
          <p:nvPr/>
        </p:nvGrpSpPr>
        <p:grpSpPr>
          <a:xfrm>
            <a:off x="7025824" y="4985150"/>
            <a:ext cx="6385275" cy="976625"/>
            <a:chOff x="-3" y="-5"/>
            <a:chExt cx="8513700" cy="1302167"/>
          </a:xfrm>
        </p:grpSpPr>
        <p:sp>
          <p:nvSpPr>
            <p:cNvPr id="66" name="Google Shape;66;p10"/>
            <p:cNvSpPr txBox="1"/>
            <p:nvPr/>
          </p:nvSpPr>
          <p:spPr>
            <a:xfrm>
              <a:off x="-2" y="-5"/>
              <a:ext cx="8513700" cy="65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200">
                  <a:latin typeface="Montserrat"/>
                  <a:ea typeface="Montserrat"/>
                  <a:cs typeface="Montserrat"/>
                  <a:sym typeface="Montserrat"/>
                </a:rPr>
                <a:t>ML.NET</a:t>
              </a:r>
              <a:endParaRPr/>
            </a:p>
          </p:txBody>
        </p:sp>
        <p:sp>
          <p:nvSpPr>
            <p:cNvPr id="67" name="Google Shape;67;p10"/>
            <p:cNvSpPr txBox="1"/>
            <p:nvPr/>
          </p:nvSpPr>
          <p:spPr>
            <a:xfrm>
              <a:off x="-3" y="809561"/>
              <a:ext cx="8513700" cy="492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2400"/>
                <a:t>What is the ML.NET library used for?</a:t>
              </a:r>
              <a:endParaRPr/>
            </a:p>
          </p:txBody>
        </p:sp>
      </p:grpSp>
      <p:sp>
        <p:nvSpPr>
          <p:cNvPr id="68" name="Google Shape;68;p10"/>
          <p:cNvSpPr txBox="1"/>
          <p:nvPr/>
        </p:nvSpPr>
        <p:spPr>
          <a:xfrm>
            <a:off x="890224" y="1009650"/>
            <a:ext cx="165075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500">
                <a:solidFill>
                  <a:srgbClr val="1557FF"/>
                </a:solidFill>
                <a:latin typeface="Archivo Black"/>
                <a:ea typeface="Archivo Black"/>
                <a:cs typeface="Archivo Black"/>
                <a:sym typeface="Archivo Black"/>
              </a:rPr>
              <a:t>Agenda</a:t>
            </a:r>
            <a:endParaRPr/>
          </a:p>
        </p:txBody>
      </p:sp>
      <p:grpSp>
        <p:nvGrpSpPr>
          <p:cNvPr id="69" name="Google Shape;69;p10"/>
          <p:cNvGrpSpPr/>
          <p:nvPr/>
        </p:nvGrpSpPr>
        <p:grpSpPr>
          <a:xfrm>
            <a:off x="-3066269" y="3217329"/>
            <a:ext cx="8566099" cy="8566099"/>
            <a:chOff x="0" y="0"/>
            <a:chExt cx="812800" cy="812800"/>
          </a:xfrm>
        </p:grpSpPr>
        <p:sp>
          <p:nvSpPr>
            <p:cNvPr id="70" name="Google Shape;70;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DF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2" name="Google Shape;72;p10"/>
          <p:cNvGrpSpPr/>
          <p:nvPr/>
        </p:nvGrpSpPr>
        <p:grpSpPr>
          <a:xfrm>
            <a:off x="6182319" y="6417729"/>
            <a:ext cx="628051" cy="628051"/>
            <a:chOff x="0" y="0"/>
            <a:chExt cx="812800" cy="812800"/>
          </a:xfrm>
        </p:grpSpPr>
        <p:sp>
          <p:nvSpPr>
            <p:cNvPr id="73" name="Google Shape;73;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5" name="Google Shape;75;p10"/>
          <p:cNvGrpSpPr/>
          <p:nvPr/>
        </p:nvGrpSpPr>
        <p:grpSpPr>
          <a:xfrm>
            <a:off x="6182319" y="3193743"/>
            <a:ext cx="628051" cy="628051"/>
            <a:chOff x="0" y="0"/>
            <a:chExt cx="812800" cy="812800"/>
          </a:xfrm>
        </p:grpSpPr>
        <p:sp>
          <p:nvSpPr>
            <p:cNvPr id="76" name="Google Shape;76;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8" name="Google Shape;78;p10"/>
          <p:cNvGrpSpPr/>
          <p:nvPr/>
        </p:nvGrpSpPr>
        <p:grpSpPr>
          <a:xfrm>
            <a:off x="6182319" y="4985154"/>
            <a:ext cx="628051" cy="628051"/>
            <a:chOff x="0" y="0"/>
            <a:chExt cx="812800" cy="812800"/>
          </a:xfrm>
        </p:grpSpPr>
        <p:sp>
          <p:nvSpPr>
            <p:cNvPr id="79" name="Google Shape;79;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1" name="Google Shape;81;p10"/>
          <p:cNvGrpSpPr/>
          <p:nvPr/>
        </p:nvGrpSpPr>
        <p:grpSpPr>
          <a:xfrm>
            <a:off x="7025824" y="7837075"/>
            <a:ext cx="6385275" cy="1346075"/>
            <a:chOff x="-3" y="-5"/>
            <a:chExt cx="8513700" cy="1794767"/>
          </a:xfrm>
        </p:grpSpPr>
        <p:sp>
          <p:nvSpPr>
            <p:cNvPr id="82" name="Google Shape;82;p10"/>
            <p:cNvSpPr txBox="1"/>
            <p:nvPr/>
          </p:nvSpPr>
          <p:spPr>
            <a:xfrm>
              <a:off x="-2" y="-5"/>
              <a:ext cx="8513700" cy="65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lang="en-US" sz="3200">
                  <a:latin typeface="Montserrat"/>
                  <a:ea typeface="Montserrat"/>
                  <a:cs typeface="Montserrat"/>
                  <a:sym typeface="Montserrat"/>
                </a:rPr>
                <a:t>Demo: Spam Detection</a:t>
              </a:r>
              <a:endParaRPr/>
            </a:p>
          </p:txBody>
        </p:sp>
        <p:sp>
          <p:nvSpPr>
            <p:cNvPr id="83" name="Google Shape;83;p10"/>
            <p:cNvSpPr txBox="1"/>
            <p:nvPr/>
          </p:nvSpPr>
          <p:spPr>
            <a:xfrm>
              <a:off x="-3" y="809561"/>
              <a:ext cx="8513700" cy="985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2400"/>
                <a:t>Applying Sentiment Analysis to CMS Kit’s Commenting Feature</a:t>
              </a:r>
              <a:endParaRPr/>
            </a:p>
          </p:txBody>
        </p:sp>
      </p:grpSp>
      <p:grpSp>
        <p:nvGrpSpPr>
          <p:cNvPr id="84" name="Google Shape;84;p10"/>
          <p:cNvGrpSpPr/>
          <p:nvPr/>
        </p:nvGrpSpPr>
        <p:grpSpPr>
          <a:xfrm>
            <a:off x="6182319" y="7837079"/>
            <a:ext cx="628051" cy="628051"/>
            <a:chOff x="0" y="0"/>
            <a:chExt cx="812800" cy="812800"/>
          </a:xfrm>
        </p:grpSpPr>
        <p:sp>
          <p:nvSpPr>
            <p:cNvPr id="85" name="Google Shape;85;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B9FF"/>
            </a:gs>
          </a:gsLst>
          <a:path path="circle">
            <a:fillToRect b="50%" l="50%" r="50%" t="50%"/>
          </a:path>
          <a:tileRect/>
        </a:gradFill>
      </p:bgPr>
    </p:bg>
    <p:spTree>
      <p:nvGrpSpPr>
        <p:cNvPr id="90" name="Shape 90"/>
        <p:cNvGrpSpPr/>
        <p:nvPr/>
      </p:nvGrpSpPr>
      <p:grpSpPr>
        <a:xfrm>
          <a:off x="0" y="0"/>
          <a:ext cx="0" cy="0"/>
          <a:chOff x="0" y="0"/>
          <a:chExt cx="0" cy="0"/>
        </a:xfrm>
      </p:grpSpPr>
      <p:graphicFrame>
        <p:nvGraphicFramePr>
          <p:cNvPr id="91" name="Google Shape;91;p11"/>
          <p:cNvGraphicFramePr/>
          <p:nvPr/>
        </p:nvGraphicFramePr>
        <p:xfrm>
          <a:off x="1006278" y="3562032"/>
          <a:ext cx="3000000" cy="3000000"/>
        </p:xfrm>
        <a:graphic>
          <a:graphicData uri="http://schemas.openxmlformats.org/drawingml/2006/table">
            <a:tbl>
              <a:tblPr>
                <a:noFill/>
                <a:tableStyleId>{159EED66-68F7-4B2C-B27E-84E680B6CAAB}</a:tableStyleId>
              </a:tblPr>
              <a:tblGrid>
                <a:gridCol w="8128975"/>
                <a:gridCol w="8127775"/>
              </a:tblGrid>
              <a:tr h="2555650">
                <a:tc>
                  <a:txBody>
                    <a:bodyPr/>
                    <a:lstStyle/>
                    <a:p>
                      <a:pPr indent="0" lvl="0" marL="0" marR="0" rtl="0" algn="ctr">
                        <a:lnSpc>
                          <a:spcPct val="140013"/>
                        </a:lnSpc>
                        <a:spcBef>
                          <a:spcPts val="0"/>
                        </a:spcBef>
                        <a:spcAft>
                          <a:spcPts val="0"/>
                        </a:spcAft>
                        <a:buNone/>
                      </a:pPr>
                      <a:r>
                        <a:rPr b="1" lang="en-US" sz="2999">
                          <a:latin typeface="Montserrat"/>
                          <a:ea typeface="Montserrat"/>
                          <a:cs typeface="Montserrat"/>
                          <a:sym typeface="Montserrat"/>
                        </a:rPr>
                        <a:t>ML.NET</a:t>
                      </a:r>
                      <a:endParaRPr b="1" sz="1100" u="none" cap="none" strike="noStrike"/>
                    </a:p>
                    <a:p>
                      <a:pPr indent="0" lvl="0" marL="0" marR="0" rtl="0" algn="ctr">
                        <a:lnSpc>
                          <a:spcPct val="140000"/>
                        </a:lnSpc>
                        <a:spcBef>
                          <a:spcPts val="0"/>
                        </a:spcBef>
                        <a:spcAft>
                          <a:spcPts val="0"/>
                        </a:spcAft>
                        <a:buNone/>
                      </a:pPr>
                      <a:r>
                        <a:rPr b="1" lang="en-US" sz="2100">
                          <a:solidFill>
                            <a:schemeClr val="hlink"/>
                          </a:solidFill>
                          <a:uFill>
                            <a:noFill/>
                          </a:uFill>
                          <a:hlinkClick r:id="rId3"/>
                        </a:rPr>
                        <a:t>https://github.com/dotnet/machinelearning</a:t>
                      </a:r>
                      <a:endParaRPr b="1"/>
                    </a:p>
                  </a:txBody>
                  <a:tcPr marT="190500" marB="190500" marR="190500" marL="190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40013"/>
                        </a:lnSpc>
                        <a:spcBef>
                          <a:spcPts val="0"/>
                        </a:spcBef>
                        <a:spcAft>
                          <a:spcPts val="0"/>
                        </a:spcAft>
                        <a:buNone/>
                      </a:pPr>
                      <a:r>
                        <a:rPr b="1" lang="en-US" sz="2999">
                          <a:latin typeface="Montserrat"/>
                          <a:ea typeface="Montserrat"/>
                          <a:cs typeface="Montserrat"/>
                          <a:sym typeface="Montserrat"/>
                        </a:rPr>
                        <a:t>SciSharp Stack</a:t>
                      </a:r>
                      <a:endParaRPr b="1" sz="1100" u="none" cap="none" strike="noStrike"/>
                    </a:p>
                    <a:p>
                      <a:pPr indent="0" lvl="0" marL="0" marR="0" rtl="0" algn="ctr">
                        <a:lnSpc>
                          <a:spcPct val="140000"/>
                        </a:lnSpc>
                        <a:spcBef>
                          <a:spcPts val="0"/>
                        </a:spcBef>
                        <a:spcAft>
                          <a:spcPts val="0"/>
                        </a:spcAft>
                        <a:buNone/>
                      </a:pPr>
                      <a:r>
                        <a:rPr b="1" lang="en-US" sz="2100">
                          <a:solidFill>
                            <a:schemeClr val="hlink"/>
                          </a:solidFill>
                          <a:uFill>
                            <a:noFill/>
                          </a:uFill>
                          <a:hlinkClick r:id="rId4"/>
                        </a:rPr>
                        <a:t>BotSharp</a:t>
                      </a:r>
                      <a:r>
                        <a:rPr b="1" lang="en-US" sz="2100"/>
                        <a:t>, </a:t>
                      </a:r>
                      <a:r>
                        <a:rPr b="1" lang="en-US" sz="2100">
                          <a:solidFill>
                            <a:schemeClr val="hlink"/>
                          </a:solidFill>
                          <a:uFill>
                            <a:noFill/>
                          </a:uFill>
                          <a:hlinkClick r:id="rId5"/>
                        </a:rPr>
                        <a:t>TensorFlow.NET</a:t>
                      </a:r>
                      <a:r>
                        <a:rPr b="1" lang="en-US" sz="2100"/>
                        <a:t> etc.</a:t>
                      </a:r>
                      <a:endParaRPr b="1"/>
                    </a:p>
                  </a:txBody>
                  <a:tcPr marT="190500" marB="190500" marR="190500" marL="190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40625">
                <a:tc>
                  <a:txBody>
                    <a:bodyPr/>
                    <a:lstStyle/>
                    <a:p>
                      <a:pPr indent="0" lvl="0" marL="0" marR="0" rtl="0" algn="ctr">
                        <a:lnSpc>
                          <a:spcPct val="140013"/>
                        </a:lnSpc>
                        <a:spcBef>
                          <a:spcPts val="0"/>
                        </a:spcBef>
                        <a:spcAft>
                          <a:spcPts val="0"/>
                        </a:spcAft>
                        <a:buNone/>
                      </a:pPr>
                      <a:r>
                        <a:t/>
                      </a:r>
                      <a:endParaRPr b="1" sz="2999">
                        <a:latin typeface="Montserrat"/>
                        <a:ea typeface="Montserrat"/>
                        <a:cs typeface="Montserrat"/>
                        <a:sym typeface="Montserrat"/>
                      </a:endParaRPr>
                    </a:p>
                    <a:p>
                      <a:pPr indent="0" lvl="0" marL="0" marR="0" rtl="0" algn="ctr">
                        <a:lnSpc>
                          <a:spcPct val="140013"/>
                        </a:lnSpc>
                        <a:spcBef>
                          <a:spcPts val="0"/>
                        </a:spcBef>
                        <a:spcAft>
                          <a:spcPts val="0"/>
                        </a:spcAft>
                        <a:buNone/>
                      </a:pPr>
                      <a:r>
                        <a:rPr b="1" lang="en-US" sz="2999">
                          <a:latin typeface="Montserrat"/>
                          <a:ea typeface="Montserrat"/>
                          <a:cs typeface="Montserrat"/>
                          <a:sym typeface="Montserrat"/>
                        </a:rPr>
                        <a:t>Accord.NET</a:t>
                      </a:r>
                      <a:endParaRPr b="1" sz="1100" cap="none" strike="noStrike"/>
                    </a:p>
                    <a:p>
                      <a:pPr indent="0" lvl="0" marL="0" marR="0" rtl="0" algn="ctr">
                        <a:lnSpc>
                          <a:spcPct val="140000"/>
                        </a:lnSpc>
                        <a:spcBef>
                          <a:spcPts val="0"/>
                        </a:spcBef>
                        <a:spcAft>
                          <a:spcPts val="0"/>
                        </a:spcAft>
                        <a:buNone/>
                      </a:pPr>
                      <a:r>
                        <a:rPr b="1" lang="en-US" sz="2100">
                          <a:solidFill>
                            <a:schemeClr val="hlink"/>
                          </a:solidFill>
                          <a:uFill>
                            <a:noFill/>
                          </a:uFill>
                          <a:hlinkClick r:id="rId6"/>
                        </a:rPr>
                        <a:t>https://github.com/accord-net/framework</a:t>
                      </a:r>
                      <a:endParaRPr b="1">
                        <a:solidFill>
                          <a:srgbClr val="EFEFEF"/>
                        </a:solidFill>
                      </a:endParaRPr>
                    </a:p>
                  </a:txBody>
                  <a:tcPr marT="190500" marB="190500" marR="190500" marL="190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40013"/>
                        </a:lnSpc>
                        <a:spcBef>
                          <a:spcPts val="0"/>
                        </a:spcBef>
                        <a:spcAft>
                          <a:spcPts val="0"/>
                        </a:spcAft>
                        <a:buNone/>
                      </a:pPr>
                      <a:r>
                        <a:t/>
                      </a:r>
                      <a:endParaRPr b="1" sz="2999">
                        <a:latin typeface="Montserrat"/>
                        <a:ea typeface="Montserrat"/>
                        <a:cs typeface="Montserrat"/>
                        <a:sym typeface="Montserrat"/>
                      </a:endParaRPr>
                    </a:p>
                    <a:p>
                      <a:pPr indent="0" lvl="0" marL="0" marR="0" rtl="0" algn="ctr">
                        <a:lnSpc>
                          <a:spcPct val="140013"/>
                        </a:lnSpc>
                        <a:spcBef>
                          <a:spcPts val="0"/>
                        </a:spcBef>
                        <a:spcAft>
                          <a:spcPts val="0"/>
                        </a:spcAft>
                        <a:buNone/>
                      </a:pPr>
                      <a:r>
                        <a:rPr b="1" lang="en-US" sz="2999">
                          <a:latin typeface="Montserrat"/>
                          <a:ea typeface="Montserrat"/>
                          <a:cs typeface="Montserrat"/>
                          <a:sym typeface="Montserrat"/>
                        </a:rPr>
                        <a:t>Spark</a:t>
                      </a:r>
                      <a:endParaRPr b="1" sz="1100" u="none" cap="none" strike="noStrike"/>
                    </a:p>
                    <a:p>
                      <a:pPr indent="0" lvl="0" marL="0" marR="0" rtl="0" algn="ctr">
                        <a:lnSpc>
                          <a:spcPct val="140000"/>
                        </a:lnSpc>
                        <a:spcBef>
                          <a:spcPts val="0"/>
                        </a:spcBef>
                        <a:spcAft>
                          <a:spcPts val="0"/>
                        </a:spcAft>
                        <a:buNone/>
                      </a:pPr>
                      <a:r>
                        <a:rPr b="1" lang="en-US" sz="2100">
                          <a:solidFill>
                            <a:schemeClr val="hlink"/>
                          </a:solidFill>
                          <a:uFill>
                            <a:noFill/>
                          </a:uFill>
                          <a:hlinkClick r:id="rId7"/>
                        </a:rPr>
                        <a:t>.NET for Apache Spark</a:t>
                      </a:r>
                      <a:endParaRPr b="1"/>
                    </a:p>
                  </a:txBody>
                  <a:tcPr marT="190500" marB="190500" marR="190500" marL="190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2" name="Google Shape;92;p11"/>
          <p:cNvSpPr txBox="1"/>
          <p:nvPr/>
        </p:nvSpPr>
        <p:spPr>
          <a:xfrm>
            <a:off x="0" y="1009650"/>
            <a:ext cx="182880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500">
                <a:solidFill>
                  <a:srgbClr val="1557FF"/>
                </a:solidFill>
                <a:latin typeface="Archivo Black"/>
                <a:ea typeface="Archivo Black"/>
                <a:cs typeface="Archivo Black"/>
                <a:sym typeface="Archivo Black"/>
              </a:rPr>
              <a:t>Machine Learning in .NET</a:t>
            </a:r>
            <a:endParaRPr/>
          </a:p>
        </p:txBody>
      </p:sp>
      <p:pic>
        <p:nvPicPr>
          <p:cNvPr id="93" name="Google Shape;93;p11"/>
          <p:cNvPicPr preferRelativeResize="0"/>
          <p:nvPr/>
        </p:nvPicPr>
        <p:blipFill>
          <a:blip r:embed="rId8">
            <a:alphaModFix/>
          </a:blip>
          <a:stretch>
            <a:fillRect/>
          </a:stretch>
        </p:blipFill>
        <p:spPr>
          <a:xfrm>
            <a:off x="4249338" y="2597787"/>
            <a:ext cx="1662426" cy="1662426"/>
          </a:xfrm>
          <a:prstGeom prst="rect">
            <a:avLst/>
          </a:prstGeom>
          <a:noFill/>
          <a:ln>
            <a:noFill/>
          </a:ln>
        </p:spPr>
      </p:pic>
      <p:pic>
        <p:nvPicPr>
          <p:cNvPr id="94" name="Google Shape;94;p11"/>
          <p:cNvPicPr preferRelativeResize="0"/>
          <p:nvPr/>
        </p:nvPicPr>
        <p:blipFill>
          <a:blip r:embed="rId9">
            <a:alphaModFix/>
          </a:blip>
          <a:stretch>
            <a:fillRect/>
          </a:stretch>
        </p:blipFill>
        <p:spPr>
          <a:xfrm>
            <a:off x="12429450" y="2597767"/>
            <a:ext cx="1662425" cy="1662425"/>
          </a:xfrm>
          <a:prstGeom prst="rect">
            <a:avLst/>
          </a:prstGeom>
          <a:noFill/>
          <a:ln>
            <a:noFill/>
          </a:ln>
        </p:spPr>
      </p:pic>
      <p:pic>
        <p:nvPicPr>
          <p:cNvPr id="95" name="Google Shape;95;p11"/>
          <p:cNvPicPr preferRelativeResize="0"/>
          <p:nvPr/>
        </p:nvPicPr>
        <p:blipFill>
          <a:blip r:embed="rId10">
            <a:alphaModFix/>
          </a:blip>
          <a:stretch>
            <a:fillRect/>
          </a:stretch>
        </p:blipFill>
        <p:spPr>
          <a:xfrm>
            <a:off x="12272862" y="5652007"/>
            <a:ext cx="1975600" cy="1516308"/>
          </a:xfrm>
          <a:prstGeom prst="rect">
            <a:avLst/>
          </a:prstGeom>
          <a:noFill/>
          <a:ln>
            <a:noFill/>
          </a:ln>
        </p:spPr>
      </p:pic>
      <p:pic>
        <p:nvPicPr>
          <p:cNvPr id="96" name="Google Shape;96;p11"/>
          <p:cNvPicPr preferRelativeResize="0"/>
          <p:nvPr/>
        </p:nvPicPr>
        <p:blipFill>
          <a:blip r:embed="rId11">
            <a:alphaModFix/>
          </a:blip>
          <a:stretch>
            <a:fillRect/>
          </a:stretch>
        </p:blipFill>
        <p:spPr>
          <a:xfrm>
            <a:off x="4249350" y="5578941"/>
            <a:ext cx="1662425" cy="16624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12"/>
          <p:cNvGrpSpPr/>
          <p:nvPr/>
        </p:nvGrpSpPr>
        <p:grpSpPr>
          <a:xfrm rot="5400000">
            <a:off x="4090821" y="-4548140"/>
            <a:ext cx="10287066" cy="18468946"/>
            <a:chOff x="0" y="-47625"/>
            <a:chExt cx="2709333" cy="4864217"/>
          </a:xfrm>
        </p:grpSpPr>
        <p:sp>
          <p:nvSpPr>
            <p:cNvPr id="102" name="Google Shape;102;p12"/>
            <p:cNvSpPr/>
            <p:nvPr/>
          </p:nvSpPr>
          <p:spPr>
            <a:xfrm>
              <a:off x="0" y="0"/>
              <a:ext cx="2709333" cy="4816592"/>
            </a:xfrm>
            <a:custGeom>
              <a:rect b="b" l="l" r="r" t="t"/>
              <a:pathLst>
                <a:path extrusionOk="0" h="4816592" w="2709333">
                  <a:moveTo>
                    <a:pt x="0" y="0"/>
                  </a:moveTo>
                  <a:lnTo>
                    <a:pt x="2709333" y="0"/>
                  </a:lnTo>
                  <a:lnTo>
                    <a:pt x="2709333" y="4816592"/>
                  </a:lnTo>
                  <a:lnTo>
                    <a:pt x="0" y="4816592"/>
                  </a:lnTo>
                  <a:close/>
                </a:path>
              </a:pathLst>
            </a:custGeom>
            <a:gradFill>
              <a:gsLst>
                <a:gs pos="0">
                  <a:srgbClr val="CDFFD8"/>
                </a:gs>
                <a:gs pos="100000">
                  <a:srgbClr val="94B9FF"/>
                </a:gs>
              </a:gsLst>
              <a:lin ang="0" scaled="0"/>
            </a:gradFill>
            <a:ln>
              <a:noFill/>
            </a:ln>
          </p:spPr>
        </p:sp>
        <p:sp>
          <p:nvSpPr>
            <p:cNvPr id="103" name="Google Shape;103;p12"/>
            <p:cNvSpPr txBox="1"/>
            <p:nvPr/>
          </p:nvSpPr>
          <p:spPr>
            <a:xfrm>
              <a:off x="0" y="-47625"/>
              <a:ext cx="812800" cy="860425"/>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4" name="Google Shape;104;p12"/>
          <p:cNvSpPr txBox="1"/>
          <p:nvPr/>
        </p:nvSpPr>
        <p:spPr>
          <a:xfrm>
            <a:off x="0" y="797250"/>
            <a:ext cx="18288000" cy="1154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7500">
                <a:solidFill>
                  <a:srgbClr val="1557FF"/>
                </a:solidFill>
                <a:latin typeface="Archivo Black"/>
                <a:ea typeface="Archivo Black"/>
                <a:cs typeface="Archivo Black"/>
                <a:sym typeface="Archivo Black"/>
              </a:rPr>
              <a:t>ML.NET</a:t>
            </a:r>
            <a:endParaRPr/>
          </a:p>
        </p:txBody>
      </p:sp>
      <p:grpSp>
        <p:nvGrpSpPr>
          <p:cNvPr id="105" name="Google Shape;105;p12"/>
          <p:cNvGrpSpPr/>
          <p:nvPr/>
        </p:nvGrpSpPr>
        <p:grpSpPr>
          <a:xfrm>
            <a:off x="571500" y="2650366"/>
            <a:ext cx="5357250" cy="6084302"/>
            <a:chOff x="0" y="-241300"/>
            <a:chExt cx="7143000" cy="8112403"/>
          </a:xfrm>
        </p:grpSpPr>
        <p:sp>
          <p:nvSpPr>
            <p:cNvPr id="106" name="Google Shape;106;p12"/>
            <p:cNvSpPr txBox="1"/>
            <p:nvPr/>
          </p:nvSpPr>
          <p:spPr>
            <a:xfrm>
              <a:off x="0" y="975303"/>
              <a:ext cx="7143000" cy="6895800"/>
            </a:xfrm>
            <a:prstGeom prst="rect">
              <a:avLst/>
            </a:prstGeom>
            <a:noFill/>
            <a:ln>
              <a:noFill/>
            </a:ln>
          </p:spPr>
          <p:txBody>
            <a:bodyPr anchorCtr="0" anchor="t" bIns="0" lIns="0" spcFirstLastPara="1" rIns="0" wrap="square" tIns="0">
              <a:spAutoFit/>
            </a:bodyPr>
            <a:lstStyle/>
            <a:p>
              <a:pPr indent="-222251" lvl="1" marL="431802" marR="0" rtl="0" algn="l">
                <a:lnSpc>
                  <a:spcPct val="150000"/>
                </a:lnSpc>
                <a:spcBef>
                  <a:spcPts val="0"/>
                </a:spcBef>
                <a:spcAft>
                  <a:spcPts val="0"/>
                </a:spcAft>
                <a:buClr>
                  <a:srgbClr val="000000"/>
                </a:buClr>
                <a:buSzPts val="2100"/>
                <a:buFont typeface="Arial"/>
                <a:buChar char="•"/>
              </a:pPr>
              <a:r>
                <a:rPr lang="en-US" sz="2100"/>
                <a:t>ML.NET is a </a:t>
              </a:r>
              <a:r>
                <a:rPr b="1" lang="en-US" sz="2100"/>
                <a:t>machine learning</a:t>
              </a:r>
              <a:r>
                <a:rPr lang="en-US" sz="2100"/>
                <a:t> framework for .NET developers; you can use ML.NET to integrate custom machine learning models into your .NET applications.</a:t>
              </a:r>
              <a:endParaRPr sz="2100"/>
            </a:p>
            <a:p>
              <a:pPr indent="0" lvl="0" marL="0" marR="0" rtl="0" algn="l">
                <a:lnSpc>
                  <a:spcPct val="150000"/>
                </a:lnSpc>
                <a:spcBef>
                  <a:spcPts val="0"/>
                </a:spcBef>
                <a:spcAft>
                  <a:spcPts val="0"/>
                </a:spcAft>
                <a:buNone/>
              </a:pPr>
              <a:r>
                <a:t/>
              </a:r>
              <a:endParaRPr sz="2100"/>
            </a:p>
            <a:p>
              <a:pPr indent="-222251" lvl="1" marL="431802" marR="0" rtl="0" algn="l">
                <a:lnSpc>
                  <a:spcPct val="150000"/>
                </a:lnSpc>
                <a:spcBef>
                  <a:spcPts val="0"/>
                </a:spcBef>
                <a:spcAft>
                  <a:spcPts val="0"/>
                </a:spcAft>
                <a:buClr>
                  <a:srgbClr val="000000"/>
                </a:buClr>
                <a:buSzPts val="2100"/>
                <a:buFont typeface="Arial"/>
                <a:buChar char="•"/>
              </a:pPr>
              <a:r>
                <a:rPr lang="en-US" sz="2100"/>
                <a:t>You can use ML.NET for many </a:t>
              </a:r>
              <a:r>
                <a:rPr lang="en-US" sz="2100"/>
                <a:t>scenarios</a:t>
              </a:r>
              <a:r>
                <a:rPr lang="en-US" sz="2100"/>
                <a:t>, such as </a:t>
              </a:r>
              <a:r>
                <a:rPr b="1" lang="en-US" sz="2100"/>
                <a:t>Sentiment Analysis</a:t>
              </a:r>
              <a:r>
                <a:rPr lang="en-US" sz="2100"/>
                <a:t>, </a:t>
              </a:r>
              <a:r>
                <a:rPr b="1" lang="en-US" sz="2100"/>
                <a:t>Price Prediction</a:t>
              </a:r>
              <a:r>
                <a:rPr lang="en-US" sz="2100"/>
                <a:t>, </a:t>
              </a:r>
              <a:r>
                <a:rPr b="1" lang="en-US" sz="2100"/>
                <a:t>Product Recommendation</a:t>
              </a:r>
              <a:r>
                <a:rPr lang="en-US" sz="2100"/>
                <a:t>, </a:t>
              </a:r>
              <a:r>
                <a:rPr b="1" lang="en-US" sz="2100"/>
                <a:t>Image Classification</a:t>
              </a:r>
              <a:r>
                <a:rPr lang="en-US" sz="2100"/>
                <a:t>, </a:t>
              </a:r>
              <a:r>
                <a:rPr b="1" lang="en-US" sz="2100"/>
                <a:t>Object Detection</a:t>
              </a:r>
              <a:r>
                <a:rPr lang="en-US" sz="2100"/>
                <a:t>, and more…</a:t>
              </a:r>
              <a:endParaRPr sz="2100"/>
            </a:p>
          </p:txBody>
        </p:sp>
        <p:sp>
          <p:nvSpPr>
            <p:cNvPr id="107" name="Google Shape;107;p12"/>
            <p:cNvSpPr txBox="1"/>
            <p:nvPr/>
          </p:nvSpPr>
          <p:spPr>
            <a:xfrm>
              <a:off x="0" y="-241300"/>
              <a:ext cx="6855000" cy="718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3500">
                  <a:latin typeface="Montserrat"/>
                  <a:ea typeface="Montserrat"/>
                  <a:cs typeface="Montserrat"/>
                  <a:sym typeface="Montserrat"/>
                </a:rPr>
                <a:t>What is ML.NET?</a:t>
              </a:r>
              <a:endParaRPr/>
            </a:p>
          </p:txBody>
        </p:sp>
      </p:grpSp>
      <p:sp>
        <p:nvSpPr>
          <p:cNvPr id="108" name="Google Shape;108;p12"/>
          <p:cNvSpPr txBox="1"/>
          <p:nvPr/>
        </p:nvSpPr>
        <p:spPr>
          <a:xfrm>
            <a:off x="7002372" y="3550912"/>
            <a:ext cx="4408500" cy="4848600"/>
          </a:xfrm>
          <a:prstGeom prst="rect">
            <a:avLst/>
          </a:prstGeom>
          <a:noFill/>
          <a:ln>
            <a:noFill/>
          </a:ln>
        </p:spPr>
        <p:txBody>
          <a:bodyPr anchorCtr="0" anchor="t" bIns="0" lIns="0" spcFirstLastPara="1" rIns="0" wrap="square" tIns="0">
            <a:spAutoFit/>
          </a:bodyPr>
          <a:lstStyle/>
          <a:p>
            <a:pPr indent="-222251" lvl="1" marL="431802" marR="0" rtl="0" algn="l">
              <a:lnSpc>
                <a:spcPct val="140000"/>
              </a:lnSpc>
              <a:spcBef>
                <a:spcPts val="0"/>
              </a:spcBef>
              <a:spcAft>
                <a:spcPts val="0"/>
              </a:spcAft>
              <a:buClr>
                <a:srgbClr val="000000"/>
              </a:buClr>
              <a:buSzPts val="2100"/>
              <a:buFont typeface="Arial"/>
              <a:buChar char="•"/>
            </a:pPr>
            <a:r>
              <a:rPr lang="en-US" sz="2100"/>
              <a:t>ML.NET offers </a:t>
            </a:r>
            <a:r>
              <a:rPr b="1" lang="en-US" sz="2100"/>
              <a:t>Model Builder (a simple UI tool)</a:t>
            </a:r>
            <a:r>
              <a:rPr lang="en-US" sz="2100"/>
              <a:t> and </a:t>
            </a:r>
            <a:r>
              <a:rPr b="1" lang="en-US" sz="2100"/>
              <a:t>ML.NET CLI</a:t>
            </a:r>
            <a:r>
              <a:rPr lang="en-US" sz="2100"/>
              <a:t> to make it easy to build custom ML Models.</a:t>
            </a:r>
            <a:endParaRPr sz="2100"/>
          </a:p>
          <a:p>
            <a:pPr indent="0" lvl="0" marL="0" marR="0" rtl="0" algn="l">
              <a:lnSpc>
                <a:spcPct val="140000"/>
              </a:lnSpc>
              <a:spcBef>
                <a:spcPts val="0"/>
              </a:spcBef>
              <a:spcAft>
                <a:spcPts val="0"/>
              </a:spcAft>
              <a:buNone/>
            </a:pPr>
            <a:r>
              <a:t/>
            </a:r>
            <a:endParaRPr sz="2100"/>
          </a:p>
          <a:p>
            <a:pPr indent="-222251" lvl="1" marL="431802" marR="0" rtl="0" algn="l">
              <a:lnSpc>
                <a:spcPct val="140000"/>
              </a:lnSpc>
              <a:spcBef>
                <a:spcPts val="0"/>
              </a:spcBef>
              <a:spcAft>
                <a:spcPts val="0"/>
              </a:spcAft>
              <a:buClr>
                <a:srgbClr val="000000"/>
              </a:buClr>
              <a:buSzPts val="2100"/>
              <a:buFont typeface="Arial"/>
              <a:buChar char="•"/>
            </a:pPr>
            <a:r>
              <a:rPr lang="en-US" sz="2100"/>
              <a:t>These tools use </a:t>
            </a:r>
            <a:r>
              <a:rPr b="1" lang="en-US" sz="2100"/>
              <a:t>AutoML (Automated ML)</a:t>
            </a:r>
            <a:r>
              <a:rPr lang="en-US" sz="2100"/>
              <a:t>, which refers to the process of automating the end-to-end process of applying machine learning to real-world problems.</a:t>
            </a:r>
            <a:endParaRPr sz="2100"/>
          </a:p>
        </p:txBody>
      </p:sp>
      <p:sp>
        <p:nvSpPr>
          <p:cNvPr id="109" name="Google Shape;109;p12"/>
          <p:cNvSpPr txBox="1"/>
          <p:nvPr/>
        </p:nvSpPr>
        <p:spPr>
          <a:xfrm>
            <a:off x="7002370" y="2702391"/>
            <a:ext cx="5141400" cy="538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3500">
                <a:latin typeface="Montserrat"/>
                <a:ea typeface="Montserrat"/>
                <a:cs typeface="Montserrat"/>
                <a:sym typeface="Montserrat"/>
              </a:rPr>
              <a:t>Uses AutoML</a:t>
            </a:r>
            <a:endParaRPr/>
          </a:p>
        </p:txBody>
      </p:sp>
      <p:grpSp>
        <p:nvGrpSpPr>
          <p:cNvPr id="110" name="Google Shape;110;p12"/>
          <p:cNvGrpSpPr/>
          <p:nvPr/>
        </p:nvGrpSpPr>
        <p:grpSpPr>
          <a:xfrm>
            <a:off x="12221125" y="2702475"/>
            <a:ext cx="5609700" cy="3341050"/>
            <a:chOff x="4" y="-171821"/>
            <a:chExt cx="7479601" cy="4454733"/>
          </a:xfrm>
        </p:grpSpPr>
        <p:sp>
          <p:nvSpPr>
            <p:cNvPr id="111" name="Google Shape;111;p12"/>
            <p:cNvSpPr txBox="1"/>
            <p:nvPr/>
          </p:nvSpPr>
          <p:spPr>
            <a:xfrm>
              <a:off x="4" y="2255212"/>
              <a:ext cx="7479600" cy="2027700"/>
            </a:xfrm>
            <a:prstGeom prst="rect">
              <a:avLst/>
            </a:prstGeom>
            <a:noFill/>
            <a:ln>
              <a:noFill/>
            </a:ln>
          </p:spPr>
          <p:txBody>
            <a:bodyPr anchorCtr="0" anchor="t" bIns="0" lIns="0" spcFirstLastPara="1" rIns="0" wrap="square" tIns="0">
              <a:spAutoFit/>
            </a:bodyPr>
            <a:lstStyle/>
            <a:p>
              <a:pPr indent="-209551" lvl="1" marL="431802" marR="0" rtl="0" algn="l">
                <a:lnSpc>
                  <a:spcPct val="140000"/>
                </a:lnSpc>
                <a:spcBef>
                  <a:spcPts val="0"/>
                </a:spcBef>
                <a:spcAft>
                  <a:spcPts val="0"/>
                </a:spcAft>
                <a:buClr>
                  <a:srgbClr val="000000"/>
                </a:buClr>
                <a:buSzPts val="1900"/>
                <a:buFont typeface="Arial"/>
                <a:buChar char="•"/>
              </a:pPr>
              <a:r>
                <a:rPr lang="en-US" sz="1900"/>
                <a:t>ML.NET is an extensible platform and allows to consume other popular ML Frameworks (</a:t>
              </a:r>
              <a:r>
                <a:rPr b="1" lang="en-US" sz="1900"/>
                <a:t>TensorFlow</a:t>
              </a:r>
              <a:r>
                <a:rPr lang="en-US" sz="1900"/>
                <a:t>, </a:t>
              </a:r>
              <a:r>
                <a:rPr b="1" lang="en-US" sz="1900"/>
                <a:t>ONNX (Open Neutral Network Exchange)</a:t>
              </a:r>
              <a:r>
                <a:rPr lang="en-US" sz="1900"/>
                <a:t>, </a:t>
              </a:r>
              <a:r>
                <a:rPr b="1" lang="en-US" sz="1900"/>
                <a:t>Infer.NET</a:t>
              </a:r>
              <a:r>
                <a:rPr lang="en-US" sz="1900"/>
                <a:t>, and more…).</a:t>
              </a:r>
              <a:endParaRPr sz="1900"/>
            </a:p>
          </p:txBody>
        </p:sp>
        <p:sp>
          <p:nvSpPr>
            <p:cNvPr id="112" name="Google Shape;112;p12"/>
            <p:cNvSpPr txBox="1"/>
            <p:nvPr/>
          </p:nvSpPr>
          <p:spPr>
            <a:xfrm>
              <a:off x="5" y="-171821"/>
              <a:ext cx="7479600" cy="1652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3500">
                  <a:latin typeface="Montserrat"/>
                  <a:ea typeface="Montserrat"/>
                  <a:cs typeface="Montserrat"/>
                  <a:sym typeface="Montserrat"/>
                </a:rPr>
                <a:t>Integrations with other popular libraries</a:t>
              </a:r>
              <a:endParaRPr/>
            </a:p>
          </p:txBody>
        </p:sp>
      </p:grpSp>
      <p:cxnSp>
        <p:nvCxnSpPr>
          <p:cNvPr id="113" name="Google Shape;113;p12"/>
          <p:cNvCxnSpPr/>
          <p:nvPr/>
        </p:nvCxnSpPr>
        <p:spPr>
          <a:xfrm flipH="1">
            <a:off x="6457800" y="2781125"/>
            <a:ext cx="46200" cy="5720100"/>
          </a:xfrm>
          <a:prstGeom prst="straightConnector1">
            <a:avLst/>
          </a:prstGeom>
          <a:noFill/>
          <a:ln cap="flat" cmpd="sng" w="47625">
            <a:solidFill>
              <a:srgbClr val="4F7DCF"/>
            </a:solidFill>
            <a:prstDash val="solid"/>
            <a:round/>
            <a:headEnd len="sm" w="sm" type="none"/>
            <a:tailEnd len="sm" w="sm" type="none"/>
          </a:ln>
        </p:spPr>
      </p:cxnSp>
      <p:cxnSp>
        <p:nvCxnSpPr>
          <p:cNvPr id="114" name="Google Shape;114;p12"/>
          <p:cNvCxnSpPr/>
          <p:nvPr/>
        </p:nvCxnSpPr>
        <p:spPr>
          <a:xfrm flipH="1">
            <a:off x="11792900" y="2781125"/>
            <a:ext cx="46200" cy="5720100"/>
          </a:xfrm>
          <a:prstGeom prst="straightConnector1">
            <a:avLst/>
          </a:prstGeom>
          <a:noFill/>
          <a:ln cap="flat" cmpd="sng" w="47625">
            <a:solidFill>
              <a:srgbClr val="4F7DCF"/>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B9FF"/>
            </a:gs>
          </a:gsLst>
          <a:path path="circle">
            <a:fillToRect b="50%" l="50%" r="50%" t="50%"/>
          </a:path>
          <a:tileRect/>
        </a:gradFill>
      </p:bgPr>
    </p:bg>
    <p:spTree>
      <p:nvGrpSpPr>
        <p:cNvPr id="118" name="Shape 118"/>
        <p:cNvGrpSpPr/>
        <p:nvPr/>
      </p:nvGrpSpPr>
      <p:grpSpPr>
        <a:xfrm>
          <a:off x="0" y="0"/>
          <a:ext cx="0" cy="0"/>
          <a:chOff x="0" y="0"/>
          <a:chExt cx="0" cy="0"/>
        </a:xfrm>
      </p:grpSpPr>
      <p:sp>
        <p:nvSpPr>
          <p:cNvPr id="119" name="Google Shape;119;p13"/>
          <p:cNvSpPr txBox="1"/>
          <p:nvPr/>
        </p:nvSpPr>
        <p:spPr>
          <a:xfrm>
            <a:off x="0" y="1009650"/>
            <a:ext cx="18288000" cy="1154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500">
                <a:solidFill>
                  <a:srgbClr val="1557FF"/>
                </a:solidFill>
                <a:latin typeface="Archivo Black"/>
                <a:ea typeface="Archivo Black"/>
                <a:cs typeface="Archivo Black"/>
                <a:sym typeface="Archivo Black"/>
              </a:rPr>
              <a:t>Sentiment Analysis</a:t>
            </a:r>
            <a:endParaRPr/>
          </a:p>
        </p:txBody>
      </p:sp>
      <p:pic>
        <p:nvPicPr>
          <p:cNvPr id="120" name="Google Shape;120;p13"/>
          <p:cNvPicPr preferRelativeResize="0"/>
          <p:nvPr/>
        </p:nvPicPr>
        <p:blipFill>
          <a:blip r:embed="rId3">
            <a:alphaModFix/>
          </a:blip>
          <a:stretch>
            <a:fillRect/>
          </a:stretch>
        </p:blipFill>
        <p:spPr>
          <a:xfrm>
            <a:off x="1006275" y="3142278"/>
            <a:ext cx="10263324" cy="2975397"/>
          </a:xfrm>
          <a:prstGeom prst="rect">
            <a:avLst/>
          </a:prstGeom>
          <a:noFill/>
          <a:ln>
            <a:noFill/>
          </a:ln>
        </p:spPr>
      </p:pic>
      <p:pic>
        <p:nvPicPr>
          <p:cNvPr id="121" name="Google Shape;121;p13"/>
          <p:cNvPicPr preferRelativeResize="0"/>
          <p:nvPr/>
        </p:nvPicPr>
        <p:blipFill>
          <a:blip r:embed="rId4">
            <a:alphaModFix/>
          </a:blip>
          <a:stretch>
            <a:fillRect/>
          </a:stretch>
        </p:blipFill>
        <p:spPr>
          <a:xfrm>
            <a:off x="1006275" y="6783450"/>
            <a:ext cx="10190745" cy="2975400"/>
          </a:xfrm>
          <a:prstGeom prst="rect">
            <a:avLst/>
          </a:prstGeom>
          <a:noFill/>
          <a:ln>
            <a:noFill/>
          </a:ln>
        </p:spPr>
      </p:pic>
      <p:pic>
        <p:nvPicPr>
          <p:cNvPr id="122" name="Google Shape;122;p13"/>
          <p:cNvPicPr preferRelativeResize="0"/>
          <p:nvPr/>
        </p:nvPicPr>
        <p:blipFill>
          <a:blip r:embed="rId5">
            <a:alphaModFix/>
          </a:blip>
          <a:stretch>
            <a:fillRect/>
          </a:stretch>
        </p:blipFill>
        <p:spPr>
          <a:xfrm>
            <a:off x="12029000" y="4063725"/>
            <a:ext cx="4876800" cy="4876800"/>
          </a:xfrm>
          <a:prstGeom prst="rect">
            <a:avLst/>
          </a:prstGeom>
          <a:noFill/>
          <a:ln>
            <a:noFill/>
          </a:ln>
        </p:spPr>
      </p:pic>
      <p:pic>
        <p:nvPicPr>
          <p:cNvPr id="123" name="Google Shape;123;p13"/>
          <p:cNvPicPr preferRelativeResize="0"/>
          <p:nvPr/>
        </p:nvPicPr>
        <p:blipFill>
          <a:blip r:embed="rId6">
            <a:alphaModFix/>
          </a:blip>
          <a:stretch>
            <a:fillRect/>
          </a:stretch>
        </p:blipFill>
        <p:spPr>
          <a:xfrm>
            <a:off x="1830675" y="3233425"/>
            <a:ext cx="2533225" cy="391150"/>
          </a:xfrm>
          <a:prstGeom prst="rect">
            <a:avLst/>
          </a:prstGeom>
          <a:noFill/>
          <a:ln>
            <a:noFill/>
          </a:ln>
        </p:spPr>
      </p:pic>
      <p:pic>
        <p:nvPicPr>
          <p:cNvPr id="124" name="Google Shape;124;p13"/>
          <p:cNvPicPr preferRelativeResize="0"/>
          <p:nvPr/>
        </p:nvPicPr>
        <p:blipFill>
          <a:blip r:embed="rId6">
            <a:alphaModFix/>
          </a:blip>
          <a:stretch>
            <a:fillRect/>
          </a:stretch>
        </p:blipFill>
        <p:spPr>
          <a:xfrm>
            <a:off x="1830675" y="6937850"/>
            <a:ext cx="2533225" cy="39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B9FF"/>
            </a:gs>
          </a:gsLst>
          <a:lin ang="5400012" scaled="0"/>
        </a:gradFill>
      </p:bgPr>
    </p:bg>
    <p:spTree>
      <p:nvGrpSpPr>
        <p:cNvPr id="128" name="Shape 128"/>
        <p:cNvGrpSpPr/>
        <p:nvPr/>
      </p:nvGrpSpPr>
      <p:grpSpPr>
        <a:xfrm>
          <a:off x="0" y="0"/>
          <a:ext cx="0" cy="0"/>
          <a:chOff x="0" y="0"/>
          <a:chExt cx="0" cy="0"/>
        </a:xfrm>
      </p:grpSpPr>
      <p:sp>
        <p:nvSpPr>
          <p:cNvPr id="129" name="Google Shape;129;p14"/>
          <p:cNvSpPr txBox="1"/>
          <p:nvPr/>
        </p:nvSpPr>
        <p:spPr>
          <a:xfrm>
            <a:off x="1216551" y="6503850"/>
            <a:ext cx="3355500" cy="400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2600">
                <a:latin typeface="Montserrat"/>
                <a:ea typeface="Montserrat"/>
                <a:cs typeface="Montserrat"/>
                <a:sym typeface="Montserrat"/>
              </a:rPr>
              <a:t>Comment</a:t>
            </a:r>
            <a:endParaRPr/>
          </a:p>
        </p:txBody>
      </p:sp>
      <p:grpSp>
        <p:nvGrpSpPr>
          <p:cNvPr id="130" name="Google Shape;130;p14"/>
          <p:cNvGrpSpPr/>
          <p:nvPr/>
        </p:nvGrpSpPr>
        <p:grpSpPr>
          <a:xfrm>
            <a:off x="1927205" y="4318650"/>
            <a:ext cx="1915770" cy="1915770"/>
            <a:chOff x="0" y="0"/>
            <a:chExt cx="812800" cy="812800"/>
          </a:xfrm>
        </p:grpSpPr>
        <p:sp>
          <p:nvSpPr>
            <p:cNvPr id="131" name="Google Shape;131;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txBox="1"/>
            <p:nvPr/>
          </p:nvSpPr>
          <p:spPr>
            <a:xfrm>
              <a:off x="76200" y="28575"/>
              <a:ext cx="660300" cy="708000"/>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33" name="Google Shape;133;p14"/>
          <p:cNvPicPr preferRelativeResize="0"/>
          <p:nvPr/>
        </p:nvPicPr>
        <p:blipFill rotWithShape="1">
          <a:blip r:embed="rId3">
            <a:alphaModFix/>
          </a:blip>
          <a:srcRect b="45298" l="12055" r="80651" t="38706"/>
          <a:stretch/>
        </p:blipFill>
        <p:spPr>
          <a:xfrm>
            <a:off x="2280500" y="4452175"/>
            <a:ext cx="1321400" cy="1630100"/>
          </a:xfrm>
          <a:prstGeom prst="rect">
            <a:avLst/>
          </a:prstGeom>
          <a:noFill/>
          <a:ln>
            <a:noFill/>
          </a:ln>
        </p:spPr>
      </p:pic>
      <p:pic>
        <p:nvPicPr>
          <p:cNvPr id="134" name="Google Shape;134;p14"/>
          <p:cNvPicPr preferRelativeResize="0"/>
          <p:nvPr/>
        </p:nvPicPr>
        <p:blipFill>
          <a:blip r:embed="rId4">
            <a:alphaModFix/>
          </a:blip>
          <a:stretch>
            <a:fillRect/>
          </a:stretch>
        </p:blipFill>
        <p:spPr>
          <a:xfrm>
            <a:off x="1028700" y="678100"/>
            <a:ext cx="6968200" cy="8991200"/>
          </a:xfrm>
          <a:prstGeom prst="rect">
            <a:avLst/>
          </a:prstGeom>
          <a:noFill/>
          <a:ln>
            <a:noFill/>
          </a:ln>
        </p:spPr>
      </p:pic>
      <p:grpSp>
        <p:nvGrpSpPr>
          <p:cNvPr id="135" name="Google Shape;135;p14"/>
          <p:cNvGrpSpPr/>
          <p:nvPr/>
        </p:nvGrpSpPr>
        <p:grpSpPr>
          <a:xfrm>
            <a:off x="9522175" y="3282048"/>
            <a:ext cx="7413720" cy="3970375"/>
            <a:chOff x="0" y="-241300"/>
            <a:chExt cx="7143000" cy="3582401"/>
          </a:xfrm>
        </p:grpSpPr>
        <p:sp>
          <p:nvSpPr>
            <p:cNvPr id="136" name="Google Shape;136;p14"/>
            <p:cNvSpPr txBox="1"/>
            <p:nvPr/>
          </p:nvSpPr>
          <p:spPr>
            <a:xfrm>
              <a:off x="0" y="507901"/>
              <a:ext cx="7143000" cy="2833200"/>
            </a:xfrm>
            <a:prstGeom prst="rect">
              <a:avLst/>
            </a:prstGeom>
            <a:noFill/>
            <a:ln>
              <a:noFill/>
            </a:ln>
          </p:spPr>
          <p:txBody>
            <a:bodyPr anchorCtr="0" anchor="t" bIns="0" lIns="0" spcFirstLastPara="1" rIns="0" wrap="square" tIns="0">
              <a:spAutoFit/>
            </a:bodyPr>
            <a:lstStyle/>
            <a:p>
              <a:pPr indent="-381000" lvl="0" marL="457200" marR="0" rtl="0" algn="l">
                <a:lnSpc>
                  <a:spcPct val="150000"/>
                </a:lnSpc>
                <a:spcBef>
                  <a:spcPts val="0"/>
                </a:spcBef>
                <a:spcAft>
                  <a:spcPts val="0"/>
                </a:spcAft>
                <a:buSzPts val="2400"/>
                <a:buAutoNum type="arabicPeriod"/>
              </a:pPr>
              <a:r>
                <a:rPr lang="en-US" sz="2400"/>
                <a:t>Load the </a:t>
              </a:r>
              <a:r>
                <a:rPr lang="en-US" sz="2400" u="sng">
                  <a:solidFill>
                    <a:schemeClr val="hlink"/>
                  </a:solidFill>
                  <a:hlinkClick r:id="rId5"/>
                </a:rPr>
                <a:t>data</a:t>
              </a:r>
              <a:endParaRPr sz="2400"/>
            </a:p>
            <a:p>
              <a:pPr indent="-381000" lvl="0" marL="457200" marR="0" rtl="0" algn="l">
                <a:lnSpc>
                  <a:spcPct val="150000"/>
                </a:lnSpc>
                <a:spcBef>
                  <a:spcPts val="0"/>
                </a:spcBef>
                <a:spcAft>
                  <a:spcPts val="0"/>
                </a:spcAft>
                <a:buSzPts val="2400"/>
                <a:buAutoNum type="arabicPeriod"/>
              </a:pPr>
              <a:r>
                <a:rPr lang="en-US" sz="2400"/>
                <a:t>Split the data as train and test data</a:t>
              </a:r>
              <a:endParaRPr sz="2400"/>
            </a:p>
            <a:p>
              <a:pPr indent="-381000" lvl="0" marL="457200" marR="0" rtl="0" algn="l">
                <a:lnSpc>
                  <a:spcPct val="150000"/>
                </a:lnSpc>
                <a:spcBef>
                  <a:spcPts val="0"/>
                </a:spcBef>
                <a:spcAft>
                  <a:spcPts val="0"/>
                </a:spcAft>
                <a:buSzPts val="2400"/>
                <a:buAutoNum type="arabicPeriod"/>
              </a:pPr>
              <a:r>
                <a:rPr lang="en-US" sz="2400"/>
                <a:t>Data transformations and choosing the correct algorithm</a:t>
              </a:r>
              <a:endParaRPr sz="2400"/>
            </a:p>
            <a:p>
              <a:pPr indent="-381000" lvl="0" marL="457200" marR="0" rtl="0" algn="l">
                <a:lnSpc>
                  <a:spcPct val="150000"/>
                </a:lnSpc>
                <a:spcBef>
                  <a:spcPts val="0"/>
                </a:spcBef>
                <a:spcAft>
                  <a:spcPts val="0"/>
                </a:spcAft>
                <a:buSzPts val="2400"/>
                <a:buAutoNum type="arabicPeriod"/>
              </a:pPr>
              <a:r>
                <a:rPr lang="en-US" sz="2400"/>
                <a:t>Train the model</a:t>
              </a:r>
              <a:endParaRPr sz="2400"/>
            </a:p>
            <a:p>
              <a:pPr indent="-381000" lvl="0" marL="457200" marR="0" rtl="0" algn="l">
                <a:lnSpc>
                  <a:spcPct val="150000"/>
                </a:lnSpc>
                <a:spcBef>
                  <a:spcPts val="0"/>
                </a:spcBef>
                <a:spcAft>
                  <a:spcPts val="0"/>
                </a:spcAft>
                <a:buSzPts val="2400"/>
                <a:buAutoNum type="arabicPeriod"/>
              </a:pPr>
              <a:r>
                <a:rPr lang="en-US" sz="2400"/>
                <a:t>Predict the sample data</a:t>
              </a:r>
              <a:endParaRPr b="1" sz="2300"/>
            </a:p>
          </p:txBody>
        </p:sp>
        <p:sp>
          <p:nvSpPr>
            <p:cNvPr id="137" name="Google Shape;137;p14"/>
            <p:cNvSpPr txBox="1"/>
            <p:nvPr/>
          </p:nvSpPr>
          <p:spPr>
            <a:xfrm>
              <a:off x="0" y="-241300"/>
              <a:ext cx="6855000" cy="500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3600">
                  <a:latin typeface="Montserrat"/>
                  <a:ea typeface="Montserrat"/>
                  <a:cs typeface="Montserrat"/>
                  <a:sym typeface="Montserrat"/>
                </a:rPr>
                <a:t>Sentiment Analysis Flow:</a:t>
              </a:r>
              <a:endParaRPr b="1" sz="1500"/>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B9FF"/>
            </a:gs>
          </a:gsLst>
          <a:lin ang="5400000" scaled="0"/>
        </a:gradFill>
      </p:bgPr>
    </p:bg>
    <p:spTree>
      <p:nvGrpSpPr>
        <p:cNvPr id="141" name="Shape 141"/>
        <p:cNvGrpSpPr/>
        <p:nvPr/>
      </p:nvGrpSpPr>
      <p:grpSpPr>
        <a:xfrm>
          <a:off x="0" y="0"/>
          <a:ext cx="0" cy="0"/>
          <a:chOff x="0" y="0"/>
          <a:chExt cx="0" cy="0"/>
        </a:xfrm>
      </p:grpSpPr>
      <p:sp>
        <p:nvSpPr>
          <p:cNvPr id="142" name="Google Shape;142;p15"/>
          <p:cNvSpPr txBox="1"/>
          <p:nvPr/>
        </p:nvSpPr>
        <p:spPr>
          <a:xfrm>
            <a:off x="1028700" y="1009650"/>
            <a:ext cx="16230600" cy="2133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6300">
                <a:solidFill>
                  <a:srgbClr val="1557FF"/>
                </a:solidFill>
                <a:latin typeface="Archivo Black"/>
                <a:ea typeface="Archivo Black"/>
                <a:cs typeface="Archivo Black"/>
                <a:sym typeface="Archivo Black"/>
              </a:rPr>
              <a:t>Demo: Applying Sentiment Analysis to CMS Kit’s Commenting Feature</a:t>
            </a:r>
            <a:endParaRPr sz="200"/>
          </a:p>
        </p:txBody>
      </p:sp>
      <p:sp>
        <p:nvSpPr>
          <p:cNvPr id="143" name="Google Shape;143;p15"/>
          <p:cNvSpPr txBox="1"/>
          <p:nvPr/>
        </p:nvSpPr>
        <p:spPr>
          <a:xfrm>
            <a:off x="1216551" y="6503850"/>
            <a:ext cx="3355500" cy="400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2600">
                <a:latin typeface="Montserrat"/>
                <a:ea typeface="Montserrat"/>
                <a:cs typeface="Montserrat"/>
                <a:sym typeface="Montserrat"/>
              </a:rPr>
              <a:t>Comment</a:t>
            </a:r>
            <a:endParaRPr/>
          </a:p>
        </p:txBody>
      </p:sp>
      <p:cxnSp>
        <p:nvCxnSpPr>
          <p:cNvPr id="144" name="Google Shape;144;p15"/>
          <p:cNvCxnSpPr/>
          <p:nvPr/>
        </p:nvCxnSpPr>
        <p:spPr>
          <a:xfrm>
            <a:off x="1028700" y="5217294"/>
            <a:ext cx="15868200" cy="0"/>
          </a:xfrm>
          <a:prstGeom prst="straightConnector1">
            <a:avLst/>
          </a:prstGeom>
          <a:noFill/>
          <a:ln cap="flat" cmpd="sng" w="47625">
            <a:solidFill>
              <a:srgbClr val="4F7DCF"/>
            </a:solidFill>
            <a:prstDash val="solid"/>
            <a:round/>
            <a:headEnd len="sm" w="sm" type="none"/>
            <a:tailEnd len="sm" w="sm" type="none"/>
          </a:ln>
        </p:spPr>
      </p:cxnSp>
      <p:sp>
        <p:nvSpPr>
          <p:cNvPr id="145" name="Google Shape;145;p15"/>
          <p:cNvSpPr txBox="1"/>
          <p:nvPr/>
        </p:nvSpPr>
        <p:spPr>
          <a:xfrm>
            <a:off x="5089448" y="6503838"/>
            <a:ext cx="3690000" cy="880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2600">
                <a:latin typeface="Montserrat"/>
                <a:ea typeface="Montserrat"/>
                <a:cs typeface="Montserrat"/>
                <a:sym typeface="Montserrat"/>
              </a:rPr>
              <a:t>Sentiment Analysis</a:t>
            </a:r>
            <a:endParaRPr b="1" sz="2600">
              <a:latin typeface="Montserrat"/>
              <a:ea typeface="Montserrat"/>
              <a:cs typeface="Montserrat"/>
              <a:sym typeface="Montserrat"/>
            </a:endParaRPr>
          </a:p>
          <a:p>
            <a:pPr indent="0" lvl="0" marL="0" marR="0" rtl="0" algn="ctr">
              <a:lnSpc>
                <a:spcPct val="120000"/>
              </a:lnSpc>
              <a:spcBef>
                <a:spcPts val="0"/>
              </a:spcBef>
              <a:spcAft>
                <a:spcPts val="0"/>
              </a:spcAft>
              <a:buNone/>
            </a:pPr>
            <a:r>
              <a:rPr b="1" lang="en-US" sz="2600">
                <a:latin typeface="Montserrat"/>
                <a:ea typeface="Montserrat"/>
                <a:cs typeface="Montserrat"/>
                <a:sym typeface="Montserrat"/>
              </a:rPr>
              <a:t>(Spam Detection)</a:t>
            </a:r>
            <a:endParaRPr b="1" sz="2600">
              <a:latin typeface="Montserrat"/>
              <a:ea typeface="Montserrat"/>
              <a:cs typeface="Montserrat"/>
              <a:sym typeface="Montserrat"/>
            </a:endParaRPr>
          </a:p>
        </p:txBody>
      </p:sp>
      <p:sp>
        <p:nvSpPr>
          <p:cNvPr id="146" name="Google Shape;146;p15"/>
          <p:cNvSpPr txBox="1"/>
          <p:nvPr/>
        </p:nvSpPr>
        <p:spPr>
          <a:xfrm>
            <a:off x="9296849" y="6503888"/>
            <a:ext cx="3355500" cy="400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2600">
                <a:latin typeface="Montserrat"/>
                <a:ea typeface="Montserrat"/>
                <a:cs typeface="Montserrat"/>
                <a:sym typeface="Montserrat"/>
              </a:rPr>
              <a:t>Evaluate</a:t>
            </a:r>
            <a:r>
              <a:rPr b="1" lang="en-US" sz="2600">
                <a:latin typeface="Montserrat"/>
                <a:ea typeface="Montserrat"/>
                <a:cs typeface="Montserrat"/>
                <a:sym typeface="Montserrat"/>
              </a:rPr>
              <a:t> Results</a:t>
            </a:r>
            <a:endParaRPr/>
          </a:p>
        </p:txBody>
      </p:sp>
      <p:sp>
        <p:nvSpPr>
          <p:cNvPr id="147" name="Google Shape;147;p15"/>
          <p:cNvSpPr txBox="1"/>
          <p:nvPr/>
        </p:nvSpPr>
        <p:spPr>
          <a:xfrm>
            <a:off x="13175625" y="6471113"/>
            <a:ext cx="3594600" cy="880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lang="en-US" sz="2600">
                <a:latin typeface="Montserrat"/>
                <a:ea typeface="Montserrat"/>
                <a:cs typeface="Montserrat"/>
                <a:sym typeface="Montserrat"/>
              </a:rPr>
              <a:t>Approve or Reject the Comment</a:t>
            </a:r>
            <a:endParaRPr/>
          </a:p>
        </p:txBody>
      </p:sp>
      <p:grpSp>
        <p:nvGrpSpPr>
          <p:cNvPr id="148" name="Google Shape;148;p15"/>
          <p:cNvGrpSpPr/>
          <p:nvPr/>
        </p:nvGrpSpPr>
        <p:grpSpPr>
          <a:xfrm>
            <a:off x="5885632" y="4318650"/>
            <a:ext cx="1915770" cy="1915770"/>
            <a:chOff x="0" y="0"/>
            <a:chExt cx="812800" cy="812800"/>
          </a:xfrm>
        </p:grpSpPr>
        <p:sp>
          <p:nvSpPr>
            <p:cNvPr id="149" name="Google Shape;149;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1" name="Google Shape;151;p15"/>
          <p:cNvGrpSpPr/>
          <p:nvPr/>
        </p:nvGrpSpPr>
        <p:grpSpPr>
          <a:xfrm>
            <a:off x="1927205" y="4318650"/>
            <a:ext cx="1915770" cy="1915770"/>
            <a:chOff x="0" y="0"/>
            <a:chExt cx="812800" cy="812800"/>
          </a:xfrm>
        </p:grpSpPr>
        <p:sp>
          <p:nvSpPr>
            <p:cNvPr id="152" name="Google Shape;152;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4" name="Google Shape;154;p15"/>
          <p:cNvGrpSpPr/>
          <p:nvPr/>
        </p:nvGrpSpPr>
        <p:grpSpPr>
          <a:xfrm>
            <a:off x="9844059" y="4318650"/>
            <a:ext cx="1915770" cy="1915770"/>
            <a:chOff x="0" y="0"/>
            <a:chExt cx="812800" cy="812800"/>
          </a:xfrm>
        </p:grpSpPr>
        <p:sp>
          <p:nvSpPr>
            <p:cNvPr id="155" name="Google Shape;155;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7" name="Google Shape;157;p15"/>
          <p:cNvGrpSpPr/>
          <p:nvPr/>
        </p:nvGrpSpPr>
        <p:grpSpPr>
          <a:xfrm>
            <a:off x="13802486" y="4318650"/>
            <a:ext cx="1915770" cy="1915770"/>
            <a:chOff x="0" y="0"/>
            <a:chExt cx="812800" cy="812800"/>
          </a:xfrm>
        </p:grpSpPr>
        <p:sp>
          <p:nvSpPr>
            <p:cNvPr id="158" name="Google Shape;158;p1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B7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60" name="Google Shape;160;p15"/>
          <p:cNvPicPr preferRelativeResize="0"/>
          <p:nvPr/>
        </p:nvPicPr>
        <p:blipFill rotWithShape="1">
          <a:blip r:embed="rId3">
            <a:alphaModFix/>
          </a:blip>
          <a:srcRect b="45298" l="12055" r="80651" t="38706"/>
          <a:stretch/>
        </p:blipFill>
        <p:spPr>
          <a:xfrm>
            <a:off x="2280500" y="4452175"/>
            <a:ext cx="1321400" cy="1630100"/>
          </a:xfrm>
          <a:prstGeom prst="rect">
            <a:avLst/>
          </a:prstGeom>
          <a:noFill/>
          <a:ln>
            <a:noFill/>
          </a:ln>
        </p:spPr>
      </p:pic>
      <p:pic>
        <p:nvPicPr>
          <p:cNvPr id="161" name="Google Shape;161;p15"/>
          <p:cNvPicPr preferRelativeResize="0"/>
          <p:nvPr/>
        </p:nvPicPr>
        <p:blipFill rotWithShape="1">
          <a:blip r:embed="rId3">
            <a:alphaModFix/>
          </a:blip>
          <a:srcRect b="45298" l="34287" r="59509" t="38706"/>
          <a:stretch/>
        </p:blipFill>
        <p:spPr>
          <a:xfrm>
            <a:off x="6281700" y="4454300"/>
            <a:ext cx="1123676" cy="1630100"/>
          </a:xfrm>
          <a:prstGeom prst="rect">
            <a:avLst/>
          </a:prstGeom>
          <a:noFill/>
          <a:ln>
            <a:noFill/>
          </a:ln>
        </p:spPr>
      </p:pic>
      <p:pic>
        <p:nvPicPr>
          <p:cNvPr id="162" name="Google Shape;162;p15"/>
          <p:cNvPicPr preferRelativeResize="0"/>
          <p:nvPr/>
        </p:nvPicPr>
        <p:blipFill rotWithShape="1">
          <a:blip r:embed="rId3">
            <a:alphaModFix/>
          </a:blip>
          <a:srcRect b="45298" l="56470" r="37813" t="38706"/>
          <a:stretch/>
        </p:blipFill>
        <p:spPr>
          <a:xfrm>
            <a:off x="10300170" y="4454300"/>
            <a:ext cx="1035612" cy="1630100"/>
          </a:xfrm>
          <a:prstGeom prst="rect">
            <a:avLst/>
          </a:prstGeom>
          <a:noFill/>
          <a:ln>
            <a:noFill/>
          </a:ln>
        </p:spPr>
      </p:pic>
      <p:pic>
        <p:nvPicPr>
          <p:cNvPr id="163" name="Google Shape;163;p15"/>
          <p:cNvPicPr preferRelativeResize="0"/>
          <p:nvPr/>
        </p:nvPicPr>
        <p:blipFill rotWithShape="1">
          <a:blip r:embed="rId3">
            <a:alphaModFix/>
          </a:blip>
          <a:srcRect b="45298" l="77371" r="15334" t="38706"/>
          <a:stretch/>
        </p:blipFill>
        <p:spPr>
          <a:xfrm>
            <a:off x="14162672" y="4454300"/>
            <a:ext cx="1321400" cy="1630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DFFD8"/>
            </a:gs>
            <a:gs pos="100000">
              <a:srgbClr val="94B9FF"/>
            </a:gs>
          </a:gsLst>
          <a:lin ang="5400000" scaled="0"/>
        </a:gradFill>
      </p:bgPr>
    </p:bg>
    <p:spTree>
      <p:nvGrpSpPr>
        <p:cNvPr id="167" name="Shape 167"/>
        <p:cNvGrpSpPr/>
        <p:nvPr/>
      </p:nvGrpSpPr>
      <p:grpSpPr>
        <a:xfrm>
          <a:off x="0" y="0"/>
          <a:ext cx="0" cy="0"/>
          <a:chOff x="0" y="0"/>
          <a:chExt cx="0" cy="0"/>
        </a:xfrm>
      </p:grpSpPr>
      <p:grpSp>
        <p:nvGrpSpPr>
          <p:cNvPr id="168" name="Google Shape;168;p16"/>
          <p:cNvGrpSpPr/>
          <p:nvPr/>
        </p:nvGrpSpPr>
        <p:grpSpPr>
          <a:xfrm>
            <a:off x="870313" y="567004"/>
            <a:ext cx="16645748" cy="9294084"/>
            <a:chOff x="0" y="0"/>
            <a:chExt cx="22194332" cy="12392113"/>
          </a:xfrm>
        </p:grpSpPr>
        <p:sp>
          <p:nvSpPr>
            <p:cNvPr id="169" name="Google Shape;169;p16"/>
            <p:cNvSpPr/>
            <p:nvPr/>
          </p:nvSpPr>
          <p:spPr>
            <a:xfrm>
              <a:off x="4028" y="12104970"/>
              <a:ext cx="22190303" cy="261743"/>
            </a:xfrm>
            <a:custGeom>
              <a:rect b="b" l="l" r="r" t="t"/>
              <a:pathLst>
                <a:path extrusionOk="0" h="261743" w="22190303">
                  <a:moveTo>
                    <a:pt x="0" y="0"/>
                  </a:moveTo>
                  <a:lnTo>
                    <a:pt x="22190303" y="0"/>
                  </a:lnTo>
                  <a:lnTo>
                    <a:pt x="22190303" y="261743"/>
                  </a:lnTo>
                  <a:lnTo>
                    <a:pt x="0" y="261743"/>
                  </a:lnTo>
                  <a:lnTo>
                    <a:pt x="0" y="0"/>
                  </a:lnTo>
                  <a:close/>
                </a:path>
              </a:pathLst>
            </a:custGeom>
            <a:blipFill rotWithShape="1">
              <a:blip r:embed="rId3">
                <a:alphaModFix/>
              </a:blip>
              <a:stretch>
                <a:fillRect b="-5575360" l="0" r="-524" t="0"/>
              </a:stretch>
            </a:blipFill>
            <a:ln>
              <a:noFill/>
            </a:ln>
          </p:spPr>
        </p:sp>
        <p:sp>
          <p:nvSpPr>
            <p:cNvPr id="170" name="Google Shape;170;p16"/>
            <p:cNvSpPr/>
            <p:nvPr/>
          </p:nvSpPr>
          <p:spPr>
            <a:xfrm>
              <a:off x="0" y="77552"/>
              <a:ext cx="340312" cy="12301860"/>
            </a:xfrm>
            <a:custGeom>
              <a:rect b="b" l="l" r="r" t="t"/>
              <a:pathLst>
                <a:path extrusionOk="0" h="12301860" w="340312">
                  <a:moveTo>
                    <a:pt x="0" y="0"/>
                  </a:moveTo>
                  <a:lnTo>
                    <a:pt x="340312" y="0"/>
                  </a:lnTo>
                  <a:lnTo>
                    <a:pt x="340312" y="12301861"/>
                  </a:lnTo>
                  <a:lnTo>
                    <a:pt x="0" y="12301861"/>
                  </a:lnTo>
                  <a:lnTo>
                    <a:pt x="0" y="0"/>
                  </a:lnTo>
                  <a:close/>
                </a:path>
              </a:pathLst>
            </a:custGeom>
            <a:blipFill rotWithShape="1">
              <a:blip r:embed="rId4">
                <a:alphaModFix/>
              </a:blip>
              <a:stretch>
                <a:fillRect b="0" l="0" r="-5322991" t="0"/>
              </a:stretch>
            </a:blipFill>
            <a:ln>
              <a:noFill/>
            </a:ln>
          </p:spPr>
        </p:sp>
        <p:sp>
          <p:nvSpPr>
            <p:cNvPr id="171" name="Google Shape;171;p16"/>
            <p:cNvSpPr/>
            <p:nvPr/>
          </p:nvSpPr>
          <p:spPr>
            <a:xfrm>
              <a:off x="4028" y="0"/>
              <a:ext cx="22190303" cy="261743"/>
            </a:xfrm>
            <a:custGeom>
              <a:rect b="b" l="l" r="r" t="t"/>
              <a:pathLst>
                <a:path extrusionOk="0" h="261743" w="22190303">
                  <a:moveTo>
                    <a:pt x="0" y="0"/>
                  </a:moveTo>
                  <a:lnTo>
                    <a:pt x="22190303" y="0"/>
                  </a:lnTo>
                  <a:lnTo>
                    <a:pt x="22190303" y="261743"/>
                  </a:lnTo>
                  <a:lnTo>
                    <a:pt x="0" y="261743"/>
                  </a:lnTo>
                  <a:lnTo>
                    <a:pt x="0" y="0"/>
                  </a:lnTo>
                  <a:close/>
                </a:path>
              </a:pathLst>
            </a:custGeom>
            <a:blipFill rotWithShape="1">
              <a:blip r:embed="rId4">
                <a:alphaModFix/>
              </a:blip>
              <a:stretch>
                <a:fillRect b="-5575360" l="0" r="-524" t="0"/>
              </a:stretch>
            </a:blipFill>
            <a:ln>
              <a:noFill/>
            </a:ln>
          </p:spPr>
        </p:sp>
        <p:sp>
          <p:nvSpPr>
            <p:cNvPr id="172" name="Google Shape;172;p16"/>
            <p:cNvSpPr/>
            <p:nvPr/>
          </p:nvSpPr>
          <p:spPr>
            <a:xfrm rot="5400000">
              <a:off x="15859452" y="6057233"/>
              <a:ext cx="12379413" cy="290346"/>
            </a:xfrm>
            <a:custGeom>
              <a:rect b="b" l="l" r="r" t="t"/>
              <a:pathLst>
                <a:path extrusionOk="0" h="290346" w="12379413">
                  <a:moveTo>
                    <a:pt x="0" y="0"/>
                  </a:moveTo>
                  <a:lnTo>
                    <a:pt x="12379412" y="0"/>
                  </a:lnTo>
                  <a:lnTo>
                    <a:pt x="12379412" y="290346"/>
                  </a:lnTo>
                  <a:lnTo>
                    <a:pt x="0" y="290346"/>
                  </a:lnTo>
                  <a:lnTo>
                    <a:pt x="0" y="0"/>
                  </a:lnTo>
                  <a:close/>
                </a:path>
              </a:pathLst>
            </a:custGeom>
            <a:blipFill rotWithShape="1">
              <a:blip r:embed="rId5">
                <a:alphaModFix/>
              </a:blip>
              <a:stretch>
                <a:fillRect b="-2755511" l="0" r="-524" t="0"/>
              </a:stretch>
            </a:blipFill>
            <a:ln>
              <a:noFill/>
            </a:ln>
          </p:spPr>
        </p:sp>
      </p:grpSp>
      <p:sp>
        <p:nvSpPr>
          <p:cNvPr id="173" name="Google Shape;173;p16"/>
          <p:cNvSpPr txBox="1"/>
          <p:nvPr/>
        </p:nvSpPr>
        <p:spPr>
          <a:xfrm>
            <a:off x="3778261" y="4525737"/>
            <a:ext cx="10830000" cy="1385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9000">
                <a:solidFill>
                  <a:srgbClr val="1557FF"/>
                </a:solidFill>
                <a:latin typeface="Archivo Black"/>
                <a:ea typeface="Archivo Black"/>
                <a:cs typeface="Archivo Black"/>
                <a:sym typeface="Archivo Black"/>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I Agency Pitch Deck">
  <a:themeElements>
    <a:clrScheme name="Office">
      <a:dk1>
        <a:srgbClr val="1557FF"/>
      </a:dk1>
      <a:lt1>
        <a:srgbClr val="FFFFFF"/>
      </a:lt1>
      <a:dk2>
        <a:srgbClr val="4F7DCF"/>
      </a:dk2>
      <a:lt2>
        <a:srgbClr val="7EB7E8"/>
      </a:lt2>
      <a:accent1>
        <a:srgbClr val="CDFFD8"/>
      </a:accent1>
      <a:accent2>
        <a:srgbClr val="888888"/>
      </a:accent2>
      <a:accent3>
        <a:srgbClr val="191919"/>
      </a:accent3>
      <a:accent4>
        <a:srgbClr val="1557FF"/>
      </a:accent4>
      <a:accent5>
        <a:srgbClr val="4F7DCF"/>
      </a:accent5>
      <a:accent6>
        <a:srgbClr val="CDFFD8"/>
      </a:accent6>
      <a:hlink>
        <a:srgbClr val="1557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