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Poppins"/>
      <p:regular r:id="rId17"/>
      <p:bold r:id="rId18"/>
      <p:italic r:id="rId19"/>
      <p:boldItalic r:id="rId20"/>
    </p:embeddedFont>
    <p:embeddedFont>
      <p:font typeface="Lexen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boldItalic.fntdata"/><Relationship Id="rId11" Type="http://schemas.openxmlformats.org/officeDocument/2006/relationships/slide" Target="slides/slide7.xml"/><Relationship Id="rId22" Type="http://schemas.openxmlformats.org/officeDocument/2006/relationships/font" Target="fonts/Lexend-bold.fntdata"/><Relationship Id="rId10" Type="http://schemas.openxmlformats.org/officeDocument/2006/relationships/slide" Target="slides/slide6.xml"/><Relationship Id="rId21" Type="http://schemas.openxmlformats.org/officeDocument/2006/relationships/font" Target="fonts/Lexend-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oppi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italic.fntdata"/><Relationship Id="rId6" Type="http://schemas.openxmlformats.org/officeDocument/2006/relationships/slide" Target="slides/slide2.xml"/><Relationship Id="rId18" Type="http://schemas.openxmlformats.org/officeDocument/2006/relationships/font" Target="fonts/Poppi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GB" sz="1500">
                <a:solidFill>
                  <a:srgbClr val="5B636F"/>
                </a:solidFill>
                <a:latin typeface="Poppins"/>
                <a:ea typeface="Poppins"/>
                <a:cs typeface="Poppins"/>
                <a:sym typeface="Poppins"/>
              </a:rPr>
              <a:t>ABP Suite allows you to create a master-detail relationship with a few clicks. It generates the necessary code for the master and detail tables, including the foreign key relationship between the two tables. </a:t>
            </a:r>
            <a:endParaRPr sz="15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800"/>
              <a:buNone/>
            </a:pPr>
            <a:r>
              <a:t/>
            </a:r>
            <a:endParaRPr sz="1500">
              <a:solidFill>
                <a:srgbClr val="5B636F"/>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800"/>
              <a:buFont typeface="Arial"/>
              <a:buNone/>
            </a:pPr>
            <a:r>
              <a:rPr lang="en-GB" sz="1500">
                <a:solidFill>
                  <a:srgbClr val="5B636F"/>
                </a:solidFill>
                <a:latin typeface="Poppins"/>
                <a:ea typeface="Poppins"/>
                <a:cs typeface="Poppins"/>
                <a:sym typeface="Poppins"/>
              </a:rPr>
              <a:t>It’s already documented and you can find the documentation link in the description section below, give it a shot to the master/detail feature and provide feedback.</a:t>
            </a:r>
            <a:endParaRPr sz="15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5B636F"/>
                </a:solidFill>
                <a:latin typeface="Poppins"/>
                <a:ea typeface="Poppins"/>
                <a:cs typeface="Poppins"/>
                <a:sym typeface="Poppins"/>
              </a:rPr>
              <a:t>Today, I will highlight some important features that came with ABP Framework 8.0. If you want to learn more, you can check the blog post.</a:t>
            </a:r>
            <a:endParaRPr>
              <a:solidFill>
                <a:schemeClr val="dk1"/>
              </a:solidFill>
            </a:endParaRPr>
          </a:p>
          <a:p>
            <a:pPr indent="0" lvl="0" marL="457200" rtl="0" algn="l">
              <a:lnSpc>
                <a:spcPct val="150000"/>
              </a:lnSpc>
              <a:spcBef>
                <a:spcPts val="0"/>
              </a:spcBef>
              <a:spcAft>
                <a:spcPts val="0"/>
              </a:spcAft>
              <a:buClr>
                <a:schemeClr val="dk1"/>
              </a:buClr>
              <a:buSzPts val="1100"/>
              <a:buFont typeface="Arial"/>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ABP v8.0 RC.1 has been shipped based on .NET 8.0 and we are proud to say that we are one of the early adopters. If you are going to create a new application and start from scratch, you can check the get started documentation and you are free to start over. But if you are going to upgrade your existing projects to .NET 8.0, you need to make some changes in your project.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And for that purpose, you can read these migration guides. You can find the links down below on the comment section or in the v8.0 release </a:t>
            </a:r>
            <a:r>
              <a:rPr lang="en-GB"/>
              <a:t>blog post.</a:t>
            </a:r>
            <a:endParaRPr/>
          </a:p>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Angular 17 has been released on November 8 and ABP Framework &amp; ABP Commercial startup templates are based on Angular 17.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So, when you create a new solution with the Angular UI, you will take advantage of the new Angular with its new cutting-edge features and enhancements right from the start!</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800">
                <a:solidFill>
                  <a:srgbClr val="5B636F"/>
                </a:solidFill>
                <a:latin typeface="Poppins"/>
                <a:ea typeface="Poppins"/>
                <a:cs typeface="Poppins"/>
                <a:sym typeface="Poppins"/>
              </a:rPr>
              <a:t>After the configurations, the DynamicClaims middleware will use the IAbpClaimsPrincipalFactory to dynamically generate claims for the current user in each request.</a:t>
            </a:r>
            <a:endParaRPr/>
          </a:p>
        </p:txBody>
      </p:sp>
      <p:sp>
        <p:nvSpPr>
          <p:cNvPr id="116" name="Google Shape;11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800">
                <a:solidFill>
                  <a:srgbClr val="5B636F"/>
                </a:solidFill>
                <a:latin typeface="Poppins"/>
                <a:ea typeface="Poppins"/>
                <a:cs typeface="Poppins"/>
                <a:sym typeface="Poppins"/>
              </a:rPr>
              <a:t>It uses EF Core’s No-Tracking Feature behind the scenes, which means the entities returned from the repository will not be tracked by the EF Core’s change tracker and thanks to that you get significant performance gains.</a:t>
            </a:r>
            <a:endParaRPr/>
          </a:p>
        </p:txBody>
      </p:sp>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Prior to this version, when you registered with your social accounts for the first time, your email address was becoming your username and it was shown everywhere in the application. So, you would need to update your username later on and this is not a good user experience.</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Thus, in this version, we have enhanced this flow, and now, when you register as an external user for the first time, a username and email address are shown you in a form for you to revise and update if you want, before logging into the application. Thanks to that, after the social registration you would not need to update your username and email address. This is also good at the point of GDPR regulations because your email address will not be shown as a username and will not exposed.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With this version now, when you register as an external user, a username and email address shown you in a form for you to revise and update them if you need, before login into the application. Thanks to that, after the social registration you would not need to update your username and email address. This is also good at the point of GDPR regulations because your email address will not be shown as username and will not be exposed.</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abp.io/b/v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learn.microsoft.com/en-us/aspnet/core/migration/70-80" TargetMode="External"/><Relationship Id="rId5" Type="http://schemas.openxmlformats.org/officeDocument/2006/relationships/hyperlink" Target="https://docs.abp.io/en/abp/8.0/Migration-Guides/Abp-8_0" TargetMode="External"/><Relationship Id="rId6" Type="http://schemas.openxmlformats.org/officeDocument/2006/relationships/hyperlink" Target="https://docs.abp.io/en/abp/8.0/Migration-Guides/Abp-8_0" TargetMode="External"/><Relationship Id="rId7" Type="http://schemas.openxmlformats.org/officeDocument/2006/relationships/hyperlink" Target="https://docs.abp.io/en/commercial/8.0/migration-guides/v8_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blog.angular.io/introducing-angular-v17-4d7033312e4b" TargetMode="External"/><Relationship Id="rId5" Type="http://schemas.openxmlformats.org/officeDocument/2006/relationships/hyperlink" Target="https://blog.angular.io/introducing-angular-v17-4d7033312e4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hyperlink" Target="https://docs.abp.io/en/abp/8.0/Dynamic-Clai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docs.abp.io/en/abp/latest/UI/AspNetCore/Bundling-Minification" TargetMode="External"/><Relationship Id="rId5" Type="http://schemas.openxmlformats.org/officeDocument/2006/relationships/image" Target="../media/image8.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4">
            <a:alphaModFix/>
          </a:blip>
          <a:srcRect b="0" l="0" r="0" t="0"/>
          <a:stretch/>
        </p:blipFill>
        <p:spPr>
          <a:xfrm>
            <a:off x="1177204" y="1147764"/>
            <a:ext cx="1914610" cy="681035"/>
          </a:xfrm>
          <a:prstGeom prst="rect">
            <a:avLst/>
          </a:prstGeom>
          <a:noFill/>
          <a:ln>
            <a:noFill/>
          </a:ln>
        </p:spPr>
      </p:pic>
      <p:sp>
        <p:nvSpPr>
          <p:cNvPr id="85" name="Google Shape;85;p13"/>
          <p:cNvSpPr txBox="1"/>
          <p:nvPr/>
        </p:nvSpPr>
        <p:spPr>
          <a:xfrm>
            <a:off x="1068224" y="2572738"/>
            <a:ext cx="7662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What’s new with ABP 8.0?</a:t>
            </a:r>
            <a:endParaRPr b="1" i="0" sz="5600" u="none" cap="none" strike="noStrike">
              <a:solidFill>
                <a:srgbClr val="292D33"/>
              </a:solidFill>
              <a:latin typeface="Lexend"/>
              <a:ea typeface="Lexend"/>
              <a:cs typeface="Lexend"/>
              <a:sym typeface="Lexend"/>
            </a:endParaRPr>
          </a:p>
        </p:txBody>
      </p:sp>
      <p:grpSp>
        <p:nvGrpSpPr>
          <p:cNvPr id="86" name="Google Shape;86;p13"/>
          <p:cNvGrpSpPr/>
          <p:nvPr/>
        </p:nvGrpSpPr>
        <p:grpSpPr>
          <a:xfrm>
            <a:off x="2371577" y="4927159"/>
            <a:ext cx="6359433" cy="867018"/>
            <a:chOff x="2413912" y="5384359"/>
            <a:chExt cx="6359433" cy="867018"/>
          </a:xfrm>
        </p:grpSpPr>
        <p:sp>
          <p:nvSpPr>
            <p:cNvPr id="87" name="Google Shape;87;p13"/>
            <p:cNvSpPr txBox="1"/>
            <p:nvPr/>
          </p:nvSpPr>
          <p:spPr>
            <a:xfrm>
              <a:off x="2422379" y="5384359"/>
              <a:ext cx="48365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292D33"/>
                  </a:solidFill>
                  <a:latin typeface="Poppins"/>
                  <a:ea typeface="Poppins"/>
                  <a:cs typeface="Poppins"/>
                  <a:sym typeface="Poppins"/>
                </a:rPr>
                <a:t>Engincan VESKE</a:t>
              </a:r>
              <a:endParaRPr b="0" i="0" sz="2800" u="none" cap="none" strike="noStrike">
                <a:solidFill>
                  <a:srgbClr val="292D33"/>
                </a:solidFill>
                <a:latin typeface="Poppins"/>
                <a:ea typeface="Poppins"/>
                <a:cs typeface="Poppins"/>
                <a:sym typeface="Poppins"/>
              </a:endParaRPr>
            </a:p>
          </p:txBody>
        </p:sp>
        <p:sp>
          <p:nvSpPr>
            <p:cNvPr id="88" name="Google Shape;88;p13"/>
            <p:cNvSpPr txBox="1"/>
            <p:nvPr/>
          </p:nvSpPr>
          <p:spPr>
            <a:xfrm>
              <a:off x="2413912" y="5882045"/>
              <a:ext cx="63594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Software Engineer at Volosoft</a:t>
              </a:r>
              <a:endParaRPr b="0" i="0" sz="1800" u="none" cap="none" strike="noStrike">
                <a:solidFill>
                  <a:srgbClr val="5B636F"/>
                </a:solidFill>
                <a:latin typeface="Poppins"/>
                <a:ea typeface="Poppins"/>
                <a:cs typeface="Poppins"/>
                <a:sym typeface="Poppins"/>
              </a:endParaRPr>
            </a:p>
          </p:txBody>
        </p:sp>
      </p:grpSp>
      <p:pic>
        <p:nvPicPr>
          <p:cNvPr id="89" name="Google Shape;89;p13"/>
          <p:cNvPicPr preferRelativeResize="0"/>
          <p:nvPr/>
        </p:nvPicPr>
        <p:blipFill rotWithShape="1">
          <a:blip r:embed="rId5">
            <a:alphaModFix/>
          </a:blip>
          <a:srcRect b="0" l="0" r="0" t="0"/>
          <a:stretch/>
        </p:blipFill>
        <p:spPr>
          <a:xfrm>
            <a:off x="1068224" y="4728175"/>
            <a:ext cx="1264950" cy="126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2"/>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Other News</a:t>
            </a:r>
            <a:endParaRPr b="1" i="0" sz="3400" u="none" cap="none" strike="noStrike">
              <a:solidFill>
                <a:srgbClr val="292D33"/>
              </a:solidFill>
              <a:latin typeface="Lexend"/>
              <a:ea typeface="Lexend"/>
              <a:cs typeface="Lexend"/>
              <a:sym typeface="Lexend"/>
            </a:endParaRPr>
          </a:p>
        </p:txBody>
      </p:sp>
      <p:sp>
        <p:nvSpPr>
          <p:cNvPr id="154" name="Google Shape;154;p22"/>
          <p:cNvSpPr txBox="1"/>
          <p:nvPr/>
        </p:nvSpPr>
        <p:spPr>
          <a:xfrm>
            <a:off x="714375" y="1453075"/>
            <a:ext cx="10491900" cy="4309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50000"/>
              </a:lnSpc>
              <a:spcBef>
                <a:spcPts val="0"/>
              </a:spcBef>
              <a:spcAft>
                <a:spcPts val="0"/>
              </a:spcAft>
              <a:buClr>
                <a:srgbClr val="5B636F"/>
              </a:buClr>
              <a:buSzPts val="1700"/>
              <a:buFont typeface="Poppins"/>
              <a:buChar char="●"/>
            </a:pPr>
            <a:r>
              <a:rPr b="1" i="0" lang="en-GB" sz="1700" u="none" cap="none" strike="noStrike">
                <a:solidFill>
                  <a:srgbClr val="5B636F"/>
                </a:solidFill>
                <a:latin typeface="Poppins"/>
                <a:ea typeface="Poppins"/>
                <a:cs typeface="Poppins"/>
                <a:sym typeface="Poppins"/>
              </a:rPr>
              <a:t>LDAP over SSL (LDAPS)</a:t>
            </a:r>
            <a:r>
              <a:rPr b="0" i="0" lang="en-GB" sz="1700" u="none" cap="none" strike="noStrike">
                <a:solidFill>
                  <a:srgbClr val="5B636F"/>
                </a:solidFill>
                <a:latin typeface="Poppins"/>
                <a:ea typeface="Poppins"/>
                <a:cs typeface="Poppins"/>
                <a:sym typeface="Poppins"/>
              </a:rPr>
              <a:t> setting has been added and recommended to establish a secure connection.</a:t>
            </a:r>
            <a:endParaRPr b="0" i="0" sz="1700" u="none" cap="none" strike="noStrike">
              <a:solidFill>
                <a:srgbClr val="5B636F"/>
              </a:solidFill>
              <a:latin typeface="Poppins"/>
              <a:ea typeface="Poppins"/>
              <a:cs typeface="Poppins"/>
              <a:sym typeface="Poppins"/>
            </a:endParaRPr>
          </a:p>
          <a:p>
            <a:pPr indent="-336550" lvl="0" marL="457200" marR="0" rtl="0" algn="l">
              <a:lnSpc>
                <a:spcPct val="150000"/>
              </a:lnSpc>
              <a:spcBef>
                <a:spcPts val="0"/>
              </a:spcBef>
              <a:spcAft>
                <a:spcPts val="0"/>
              </a:spcAft>
              <a:buClr>
                <a:srgbClr val="5B636F"/>
              </a:buClr>
              <a:buSzPts val="1700"/>
              <a:buFont typeface="Poppins"/>
              <a:buChar char="●"/>
            </a:pPr>
            <a:r>
              <a:rPr b="1" i="0" lang="en-GB" sz="1700" u="none" cap="none" strike="noStrike">
                <a:solidFill>
                  <a:srgbClr val="5B636F"/>
                </a:solidFill>
                <a:latin typeface="Poppins"/>
                <a:ea typeface="Poppins"/>
                <a:cs typeface="Poppins"/>
                <a:sym typeface="Poppins"/>
              </a:rPr>
              <a:t>Object Mapping Enhancements</a:t>
            </a:r>
            <a:r>
              <a:rPr b="0" i="0" lang="en-GB" sz="1700" u="none" cap="none" strike="noStrike">
                <a:solidFill>
                  <a:srgbClr val="5B636F"/>
                </a:solidFill>
                <a:latin typeface="Poppins"/>
                <a:ea typeface="Poppins"/>
                <a:cs typeface="Poppins"/>
                <a:sym typeface="Poppins"/>
              </a:rPr>
              <a:t> (supports mapping collection of objects for custom object mappers)</a:t>
            </a: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endParaRPr b="0" i="0" sz="1700" u="none" cap="none" strike="noStrike">
              <a:solidFill>
                <a:srgbClr val="5B636F"/>
              </a:solidFill>
              <a:latin typeface="Poppins"/>
              <a:ea typeface="Poppins"/>
              <a:cs typeface="Poppins"/>
              <a:sym typeface="Poppins"/>
            </a:endParaRPr>
          </a:p>
          <a:p>
            <a:pPr indent="-330200" lvl="0" marL="457200" marR="0" rtl="0" algn="l">
              <a:lnSpc>
                <a:spcPct val="150000"/>
              </a:lnSpc>
              <a:spcBef>
                <a:spcPts val="0"/>
              </a:spcBef>
              <a:spcAft>
                <a:spcPts val="0"/>
              </a:spcAft>
              <a:buClr>
                <a:srgbClr val="5B636F"/>
              </a:buClr>
              <a:buSzPts val="1600"/>
              <a:buFont typeface="Poppins"/>
              <a:buChar char="●"/>
            </a:pPr>
            <a:r>
              <a:rPr b="1" i="0" lang="en-GB" sz="1700" u="none" cap="none" strike="noStrike">
                <a:solidFill>
                  <a:srgbClr val="5B636F"/>
                </a:solidFill>
                <a:latin typeface="Poppins"/>
                <a:ea typeface="Poppins"/>
                <a:cs typeface="Poppins"/>
                <a:sym typeface="Poppins"/>
              </a:rPr>
              <a:t>S</a:t>
            </a:r>
            <a:r>
              <a:rPr b="1" i="0" lang="en-GB" sz="1500" u="none" cap="none" strike="noStrike">
                <a:solidFill>
                  <a:srgbClr val="5B636F"/>
                </a:solidFill>
                <a:latin typeface="Poppins"/>
                <a:ea typeface="Poppins"/>
                <a:cs typeface="Poppins"/>
                <a:sym typeface="Poppins"/>
              </a:rPr>
              <a:t>ending attachments </a:t>
            </a:r>
            <a:r>
              <a:rPr b="0" i="0" lang="en-GB" sz="1500" u="none" cap="none" strike="noStrike">
                <a:solidFill>
                  <a:srgbClr val="5B636F"/>
                </a:solidFill>
                <a:latin typeface="Poppins"/>
                <a:ea typeface="Poppins"/>
                <a:cs typeface="Poppins"/>
                <a:sym typeface="Poppins"/>
              </a:rPr>
              <a:t>with </a:t>
            </a:r>
            <a:r>
              <a:rPr b="1" i="0" lang="en-GB" sz="1500" u="none" cap="none" strike="noStrike">
                <a:solidFill>
                  <a:srgbClr val="5B636F"/>
                </a:solidFill>
                <a:latin typeface="Poppins"/>
                <a:ea typeface="Poppins"/>
                <a:cs typeface="Poppins"/>
                <a:sym typeface="Poppins"/>
              </a:rPr>
              <a:t>IEmailSender.QueueAsync()</a:t>
            </a:r>
            <a:r>
              <a:rPr b="0" i="0" lang="en-GB" sz="1500" u="none" cap="none" strike="noStrike">
                <a:solidFill>
                  <a:srgbClr val="5B636F"/>
                </a:solidFill>
                <a:latin typeface="Poppins"/>
                <a:ea typeface="Poppins"/>
                <a:cs typeface="Poppins"/>
                <a:sym typeface="Poppins"/>
              </a:rPr>
              <a:t> method</a:t>
            </a:r>
            <a:endParaRPr b="0" i="0" sz="15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0" i="0" sz="1900" u="none" cap="none" strike="noStrike">
              <a:solidFill>
                <a:srgbClr val="5B636F"/>
              </a:solidFill>
              <a:latin typeface="Poppins"/>
              <a:ea typeface="Poppins"/>
              <a:cs typeface="Poppins"/>
              <a:sym typeface="Poppins"/>
            </a:endParaRPr>
          </a:p>
        </p:txBody>
      </p:sp>
      <p:pic>
        <p:nvPicPr>
          <p:cNvPr id="155" name="Google Shape;155;p22"/>
          <p:cNvPicPr preferRelativeResize="0"/>
          <p:nvPr/>
        </p:nvPicPr>
        <p:blipFill rotWithShape="1">
          <a:blip r:embed="rId4">
            <a:alphaModFix/>
          </a:blip>
          <a:srcRect b="0" l="0" r="0" t="0"/>
          <a:stretch/>
        </p:blipFill>
        <p:spPr>
          <a:xfrm>
            <a:off x="1252418" y="3078385"/>
            <a:ext cx="6044376" cy="168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3"/>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ABP Commercial 8.0 Highlights</a:t>
            </a:r>
            <a:endParaRPr b="1" i="0" sz="3400" u="none" cap="none" strike="noStrike">
              <a:solidFill>
                <a:srgbClr val="292D33"/>
              </a:solidFill>
              <a:latin typeface="Lexend"/>
              <a:ea typeface="Lexend"/>
              <a:cs typeface="Lexend"/>
              <a:sym typeface="Lexend"/>
            </a:endParaRPr>
          </a:p>
        </p:txBody>
      </p:sp>
      <p:sp>
        <p:nvSpPr>
          <p:cNvPr id="161" name="Google Shape;161;p23"/>
          <p:cNvSpPr txBox="1"/>
          <p:nvPr/>
        </p:nvSpPr>
        <p:spPr>
          <a:xfrm>
            <a:off x="714375" y="1453075"/>
            <a:ext cx="10491900" cy="3101400"/>
          </a:xfrm>
          <a:prstGeom prst="rect">
            <a:avLst/>
          </a:prstGeom>
          <a:noFill/>
          <a:ln>
            <a:noFill/>
          </a:ln>
        </p:spPr>
        <p:txBody>
          <a:bodyPr anchorCtr="0" anchor="t" bIns="45700" lIns="91425" spcFirstLastPara="1" rIns="91425" wrap="square" tIns="45700">
            <a:spAutoFit/>
          </a:bodyPr>
          <a:lstStyle/>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Suite: </a:t>
            </a:r>
            <a:r>
              <a:rPr lang="en-GB" sz="2300">
                <a:solidFill>
                  <a:srgbClr val="5B636F"/>
                </a:solidFill>
                <a:latin typeface="Poppins"/>
                <a:ea typeface="Poppins"/>
                <a:cs typeface="Poppins"/>
                <a:sym typeface="Poppins"/>
              </a:rPr>
              <a:t>Creating</a:t>
            </a:r>
            <a:r>
              <a:rPr b="0" i="0" lang="en-GB" sz="2300" u="none" cap="none" strike="noStrike">
                <a:solidFill>
                  <a:srgbClr val="5B636F"/>
                </a:solidFill>
                <a:latin typeface="Poppins"/>
                <a:ea typeface="Poppins"/>
                <a:cs typeface="Poppins"/>
                <a:sym typeface="Poppins"/>
              </a:rPr>
              <a:t> </a:t>
            </a:r>
            <a:r>
              <a:rPr b="1" i="0" lang="en-GB" sz="2300" u="none" cap="none" strike="noStrike">
                <a:solidFill>
                  <a:srgbClr val="5B636F"/>
                </a:solidFill>
                <a:latin typeface="Poppins"/>
                <a:ea typeface="Poppins"/>
                <a:cs typeface="Poppins"/>
                <a:sym typeface="Poppins"/>
              </a:rPr>
              <a:t>Master/Detail </a:t>
            </a:r>
            <a:r>
              <a:rPr b="0" i="0" lang="en-GB" sz="2300" u="none" cap="none" strike="noStrike">
                <a:solidFill>
                  <a:srgbClr val="5B636F"/>
                </a:solidFill>
                <a:latin typeface="Poppins"/>
                <a:ea typeface="Poppins"/>
                <a:cs typeface="Poppins"/>
                <a:sym typeface="Poppins"/>
              </a:rPr>
              <a:t>Relationship</a:t>
            </a:r>
            <a:endParaRPr sz="1500"/>
          </a:p>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Get </a:t>
            </a:r>
            <a:r>
              <a:rPr b="1" i="0" lang="en-GB" sz="2300" u="none" cap="none" strike="noStrike">
                <a:solidFill>
                  <a:srgbClr val="5B636F"/>
                </a:solidFill>
                <a:latin typeface="Poppins"/>
                <a:ea typeface="Poppins"/>
                <a:cs typeface="Poppins"/>
                <a:sym typeface="Poppins"/>
              </a:rPr>
              <a:t>profile picture </a:t>
            </a:r>
            <a:r>
              <a:rPr b="0" i="0" lang="en-GB" sz="2300" u="none" cap="none" strike="noStrike">
                <a:solidFill>
                  <a:srgbClr val="5B636F"/>
                </a:solidFill>
                <a:latin typeface="Poppins"/>
                <a:ea typeface="Poppins"/>
                <a:cs typeface="Poppins"/>
                <a:sym typeface="Poppins"/>
              </a:rPr>
              <a:t>from </a:t>
            </a:r>
            <a:r>
              <a:rPr b="1" i="0" lang="en-GB" sz="2300" u="none" cap="none" strike="noStrike">
                <a:solidFill>
                  <a:srgbClr val="5B636F"/>
                </a:solidFill>
                <a:latin typeface="Poppins"/>
                <a:ea typeface="Poppins"/>
                <a:cs typeface="Poppins"/>
                <a:sym typeface="Poppins"/>
              </a:rPr>
              <a:t>social/external logins</a:t>
            </a:r>
            <a:endParaRPr b="1"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Switch from </a:t>
            </a:r>
            <a:r>
              <a:rPr b="1" i="0" lang="en-GB" sz="2300" u="none" cap="none" strike="noStrike">
                <a:solidFill>
                  <a:srgbClr val="5B636F"/>
                </a:solidFill>
                <a:latin typeface="Poppins"/>
                <a:ea typeface="Poppins"/>
                <a:cs typeface="Poppins"/>
                <a:sym typeface="Poppins"/>
              </a:rPr>
              <a:t>Ocelot </a:t>
            </a:r>
            <a:r>
              <a:rPr b="0" i="0" lang="en-GB" sz="2300" u="none" cap="none" strike="noStrike">
                <a:solidFill>
                  <a:srgbClr val="5B636F"/>
                </a:solidFill>
                <a:latin typeface="Poppins"/>
                <a:ea typeface="Poppins"/>
                <a:cs typeface="Poppins"/>
                <a:sym typeface="Poppins"/>
              </a:rPr>
              <a:t>to </a:t>
            </a:r>
            <a:r>
              <a:rPr b="1" i="0" lang="en-GB" sz="2300" u="none" cap="none" strike="noStrike">
                <a:solidFill>
                  <a:srgbClr val="5B636F"/>
                </a:solidFill>
                <a:latin typeface="Poppins"/>
                <a:ea typeface="Poppins"/>
                <a:cs typeface="Poppins"/>
                <a:sym typeface="Poppins"/>
              </a:rPr>
              <a:t>YARP </a:t>
            </a:r>
            <a:r>
              <a:rPr b="0" i="0" lang="en-GB" sz="2300" u="none" cap="none" strike="noStrike">
                <a:solidFill>
                  <a:srgbClr val="5B636F"/>
                </a:solidFill>
                <a:latin typeface="Poppins"/>
                <a:ea typeface="Poppins"/>
                <a:cs typeface="Poppins"/>
                <a:sym typeface="Poppins"/>
              </a:rPr>
              <a:t>for the API Gateway (Microservice Solution Template)</a:t>
            </a:r>
            <a:endParaRPr b="0"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1" i="0" lang="en-GB" sz="2300" u="none" cap="none" strike="noStrike">
                <a:solidFill>
                  <a:srgbClr val="5B636F"/>
                </a:solidFill>
                <a:latin typeface="Poppins"/>
                <a:ea typeface="Poppins"/>
                <a:cs typeface="Poppins"/>
                <a:sym typeface="Poppins"/>
              </a:rPr>
              <a:t>Password complexity indicators </a:t>
            </a:r>
            <a:r>
              <a:rPr b="0" i="0" lang="en-GB" sz="2300" u="none" cap="none" strike="noStrike">
                <a:solidFill>
                  <a:srgbClr val="5B636F"/>
                </a:solidFill>
                <a:latin typeface="Poppins"/>
                <a:ea typeface="Poppins"/>
                <a:cs typeface="Poppins"/>
                <a:sym typeface="Poppins"/>
              </a:rPr>
              <a:t>for MVC &amp; Blazor UIs</a:t>
            </a:r>
            <a:endParaRPr b="0"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1" i="0" lang="en-GB" sz="2300" u="none" cap="none" strike="noStrike">
                <a:solidFill>
                  <a:srgbClr val="5B636F"/>
                </a:solidFill>
                <a:latin typeface="Poppins"/>
                <a:ea typeface="Poppins"/>
                <a:cs typeface="Poppins"/>
                <a:sym typeface="Poppins"/>
              </a:rPr>
              <a:t>Export &amp; Import </a:t>
            </a:r>
            <a:r>
              <a:rPr b="0" i="0" lang="en-GB" sz="2300" u="none" cap="none" strike="noStrike">
                <a:solidFill>
                  <a:srgbClr val="5B636F"/>
                </a:solidFill>
                <a:latin typeface="Poppins"/>
                <a:ea typeface="Poppins"/>
                <a:cs typeface="Poppins"/>
                <a:sym typeface="Poppins"/>
              </a:rPr>
              <a:t>Users as Excel/CSV</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4"/>
          <p:cNvSpPr txBox="1"/>
          <p:nvPr/>
        </p:nvSpPr>
        <p:spPr>
          <a:xfrm>
            <a:off x="714375" y="4667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200" u="none" cap="none" strike="noStrike">
                <a:solidFill>
                  <a:srgbClr val="292D33"/>
                </a:solidFill>
                <a:latin typeface="Lexend"/>
                <a:ea typeface="Lexend"/>
                <a:cs typeface="Lexend"/>
                <a:sym typeface="Lexend"/>
              </a:rPr>
              <a:t>Suite: </a:t>
            </a:r>
            <a:r>
              <a:rPr b="1" lang="en-GB" sz="3200">
                <a:solidFill>
                  <a:srgbClr val="292D33"/>
                </a:solidFill>
                <a:latin typeface="Lexend"/>
                <a:ea typeface="Lexend"/>
                <a:cs typeface="Lexend"/>
                <a:sym typeface="Lexend"/>
              </a:rPr>
              <a:t>Creating</a:t>
            </a:r>
            <a:r>
              <a:rPr b="1" i="0" lang="en-GB" sz="3200" u="none" cap="none" strike="noStrike">
                <a:solidFill>
                  <a:srgbClr val="292D33"/>
                </a:solidFill>
                <a:latin typeface="Lexend"/>
                <a:ea typeface="Lexend"/>
                <a:cs typeface="Lexend"/>
                <a:sym typeface="Lexend"/>
              </a:rPr>
              <a:t> Master/Detail </a:t>
            </a:r>
            <a:r>
              <a:rPr b="1" lang="en-GB" sz="3200">
                <a:solidFill>
                  <a:srgbClr val="292D33"/>
                </a:solidFill>
                <a:latin typeface="Lexend"/>
                <a:ea typeface="Lexend"/>
                <a:cs typeface="Lexend"/>
                <a:sym typeface="Lexend"/>
              </a:rPr>
              <a:t>Relationship</a:t>
            </a:r>
            <a:endParaRPr b="1" i="0" sz="3200" u="none" cap="none" strike="noStrike">
              <a:solidFill>
                <a:srgbClr val="292D33"/>
              </a:solidFill>
              <a:latin typeface="Lexend"/>
              <a:ea typeface="Lexend"/>
              <a:cs typeface="Lexend"/>
              <a:sym typeface="Lexend"/>
            </a:endParaRPr>
          </a:p>
        </p:txBody>
      </p:sp>
      <p:sp>
        <p:nvSpPr>
          <p:cNvPr id="167" name="Google Shape;167;p24"/>
          <p:cNvSpPr txBox="1"/>
          <p:nvPr/>
        </p:nvSpPr>
        <p:spPr>
          <a:xfrm>
            <a:off x="714375" y="1300675"/>
            <a:ext cx="104919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5B636F"/>
              </a:solidFill>
              <a:latin typeface="Poppins"/>
              <a:ea typeface="Poppins"/>
              <a:cs typeface="Poppins"/>
              <a:sym typeface="Poppins"/>
            </a:endParaRPr>
          </a:p>
        </p:txBody>
      </p:sp>
      <p:pic>
        <p:nvPicPr>
          <p:cNvPr id="168" name="Google Shape;168;p24"/>
          <p:cNvPicPr preferRelativeResize="0"/>
          <p:nvPr/>
        </p:nvPicPr>
        <p:blipFill rotWithShape="1">
          <a:blip r:embed="rId4">
            <a:alphaModFix/>
          </a:blip>
          <a:srcRect b="0" l="0" r="0" t="0"/>
          <a:stretch/>
        </p:blipFill>
        <p:spPr>
          <a:xfrm>
            <a:off x="815075" y="1329275"/>
            <a:ext cx="9331876" cy="4693275"/>
          </a:xfrm>
          <a:prstGeom prst="rect">
            <a:avLst/>
          </a:prstGeom>
          <a:noFill/>
          <a:ln>
            <a:noFill/>
          </a:ln>
        </p:spPr>
      </p:pic>
      <p:sp>
        <p:nvSpPr>
          <p:cNvPr id="169" name="Google Shape;169;p24"/>
          <p:cNvSpPr/>
          <p:nvPr/>
        </p:nvSpPr>
        <p:spPr>
          <a:xfrm>
            <a:off x="832150" y="1233675"/>
            <a:ext cx="9331800" cy="478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4"/>
          <p:cNvSpPr txBox="1"/>
          <p:nvPr/>
        </p:nvSpPr>
        <p:spPr>
          <a:xfrm>
            <a:off x="714375" y="6191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ABP Framework 8.0 Highlights</a:t>
            </a:r>
            <a:endParaRPr b="1" i="0" sz="3400" u="none" cap="none" strike="noStrike">
              <a:solidFill>
                <a:srgbClr val="292D33"/>
              </a:solidFill>
              <a:latin typeface="Lexend"/>
              <a:ea typeface="Lexend"/>
              <a:cs typeface="Lexend"/>
              <a:sym typeface="Lexend"/>
            </a:endParaRPr>
          </a:p>
        </p:txBody>
      </p:sp>
      <p:sp>
        <p:nvSpPr>
          <p:cNvPr id="95" name="Google Shape;95;p14"/>
          <p:cNvSpPr txBox="1"/>
          <p:nvPr/>
        </p:nvSpPr>
        <p:spPr>
          <a:xfrm>
            <a:off x="714375" y="1300675"/>
            <a:ext cx="104919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GB" sz="2400" u="sng" cap="none" strike="noStrike">
                <a:solidFill>
                  <a:schemeClr val="hlink"/>
                </a:solidFill>
                <a:latin typeface="Poppins"/>
                <a:ea typeface="Poppins"/>
                <a:cs typeface="Poppins"/>
                <a:sym typeface="Poppins"/>
                <a:hlinkClick r:id="rId4"/>
              </a:rPr>
              <a:t>https://abp.io</a:t>
            </a:r>
            <a:r>
              <a:rPr b="0" i="0" lang="en-GB" sz="2400" u="sng" cap="none" strike="noStrike">
                <a:solidFill>
                  <a:schemeClr val="hlink"/>
                </a:solidFill>
                <a:latin typeface="Poppins"/>
                <a:ea typeface="Poppins"/>
                <a:cs typeface="Poppins"/>
                <a:sym typeface="Poppins"/>
              </a:rPr>
              <a:t>/b/v80</a:t>
            </a:r>
            <a:endParaRPr sz="2400" u="sng">
              <a:solidFill>
                <a:schemeClr val="hlink"/>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Upgraded to .NET 8.0</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Upgraded to Angular 17</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Dynamic Claims</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CDN Support for Bundling &amp; Minification system</a:t>
            </a:r>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Read-Only Repositories: Don’t track changes by default</a:t>
            </a:r>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Account Module: Set username after social login</a:t>
            </a:r>
            <a:endParaRPr b="0" i="0" sz="2400" u="none" cap="none" strike="noStrike">
              <a:solidFill>
                <a:srgbClr val="5B636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nvSpPr>
        <p:spPr>
          <a:xfrm>
            <a:off x="714375" y="695325"/>
            <a:ext cx="95487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300" u="none" cap="none" strike="noStrike">
                <a:solidFill>
                  <a:srgbClr val="292D33"/>
                </a:solidFill>
                <a:latin typeface="Lexend"/>
                <a:ea typeface="Lexend"/>
                <a:cs typeface="Lexend"/>
                <a:sym typeface="Lexend"/>
              </a:rPr>
              <a:t>Upgrad</a:t>
            </a:r>
            <a:r>
              <a:rPr b="1" lang="en-GB" sz="3300">
                <a:solidFill>
                  <a:srgbClr val="292D33"/>
                </a:solidFill>
                <a:latin typeface="Lexend"/>
                <a:ea typeface="Lexend"/>
                <a:cs typeface="Lexend"/>
                <a:sym typeface="Lexend"/>
              </a:rPr>
              <a:t>ed</a:t>
            </a:r>
            <a:r>
              <a:rPr b="1" i="0" lang="en-GB" sz="3300" u="none" cap="none" strike="noStrike">
                <a:solidFill>
                  <a:srgbClr val="292D33"/>
                </a:solidFill>
                <a:latin typeface="Lexend"/>
                <a:ea typeface="Lexend"/>
                <a:cs typeface="Lexend"/>
                <a:sym typeface="Lexend"/>
              </a:rPr>
              <a:t> to .NET 8.0</a:t>
            </a:r>
            <a:endParaRPr b="1" i="0" sz="3300" u="none" cap="none" strike="noStrike">
              <a:solidFill>
                <a:srgbClr val="292D33"/>
              </a:solidFill>
              <a:latin typeface="Lexend"/>
              <a:ea typeface="Lexend"/>
              <a:cs typeface="Lexend"/>
              <a:sym typeface="Lexend"/>
            </a:endParaRPr>
          </a:p>
        </p:txBody>
      </p:sp>
      <p:sp>
        <p:nvSpPr>
          <p:cNvPr id="101" name="Google Shape;101;p15"/>
          <p:cNvSpPr txBox="1"/>
          <p:nvPr/>
        </p:nvSpPr>
        <p:spPr>
          <a:xfrm>
            <a:off x="714375" y="1453075"/>
            <a:ext cx="10491900" cy="183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GB" sz="2200" u="sng" cap="none" strike="noStrike">
                <a:solidFill>
                  <a:srgbClr val="5B636F"/>
                </a:solidFill>
                <a:latin typeface="Poppins"/>
                <a:ea typeface="Poppins"/>
                <a:cs typeface="Poppins"/>
                <a:sym typeface="Poppins"/>
              </a:rPr>
              <a:t>Migration Guides</a:t>
            </a:r>
            <a:endParaRPr b="1" i="0" sz="2200" u="sng" cap="none" strike="noStrike">
              <a:solidFill>
                <a:srgbClr val="5B636F"/>
              </a:solidFill>
              <a:latin typeface="Poppins"/>
              <a:ea typeface="Poppins"/>
              <a:cs typeface="Poppins"/>
              <a:sym typeface="Poppins"/>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4"/>
              </a:rPr>
              <a:t>Microsoft’s Migrate from ASP.NET Core 7.0 to 8.0 documentation</a:t>
            </a:r>
            <a:endParaRPr b="0" i="0" sz="2000" u="sng" cap="none" strike="noStrike">
              <a:solidFill>
                <a:schemeClr val="hlink"/>
              </a:solidFill>
              <a:latin typeface="Poppins"/>
              <a:ea typeface="Poppins"/>
              <a:cs typeface="Poppins"/>
              <a:sym typeface="Poppins"/>
              <a:hlinkClick r:id="rId5"/>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6"/>
              </a:rPr>
              <a:t>ABP Framework 7.x to 8.0</a:t>
            </a:r>
            <a:endParaRPr b="0" i="0" sz="2000" u="none" cap="none" strike="noStrike">
              <a:solidFill>
                <a:srgbClr val="5B636F"/>
              </a:solidFill>
              <a:latin typeface="Poppins"/>
              <a:ea typeface="Poppins"/>
              <a:cs typeface="Poppins"/>
              <a:sym typeface="Poppins"/>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7"/>
              </a:rPr>
              <a:t>ABP Commercial 7.x to 8.0</a:t>
            </a:r>
            <a:endParaRPr b="0" i="0" sz="2000" u="none" cap="none" strike="noStrike">
              <a:solidFill>
                <a:srgbClr val="5B636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6"/>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Upgrad</a:t>
            </a:r>
            <a:r>
              <a:rPr b="1" lang="en-GB" sz="3400">
                <a:solidFill>
                  <a:srgbClr val="292D33"/>
                </a:solidFill>
                <a:latin typeface="Lexend"/>
                <a:ea typeface="Lexend"/>
                <a:cs typeface="Lexend"/>
                <a:sym typeface="Lexend"/>
              </a:rPr>
              <a:t>ed</a:t>
            </a:r>
            <a:r>
              <a:rPr b="1" i="0" lang="en-GB" sz="3400" u="none" cap="none" strike="noStrike">
                <a:solidFill>
                  <a:srgbClr val="292D33"/>
                </a:solidFill>
                <a:latin typeface="Lexend"/>
                <a:ea typeface="Lexend"/>
                <a:cs typeface="Lexend"/>
                <a:sym typeface="Lexend"/>
              </a:rPr>
              <a:t> to Angular 17</a:t>
            </a:r>
            <a:endParaRPr b="1" i="0" sz="3400" u="none" cap="none" strike="noStrike">
              <a:solidFill>
                <a:srgbClr val="292D33"/>
              </a:solidFill>
              <a:latin typeface="Lexend"/>
              <a:ea typeface="Lexend"/>
              <a:cs typeface="Lexend"/>
              <a:sym typeface="Lexend"/>
            </a:endParaRPr>
          </a:p>
        </p:txBody>
      </p:sp>
      <p:sp>
        <p:nvSpPr>
          <p:cNvPr id="107" name="Google Shape;107;p16"/>
          <p:cNvSpPr txBox="1"/>
          <p:nvPr/>
        </p:nvSpPr>
        <p:spPr>
          <a:xfrm>
            <a:off x="714375" y="1453075"/>
            <a:ext cx="10491900" cy="1015800"/>
          </a:xfrm>
          <a:prstGeom prst="rect">
            <a:avLst/>
          </a:prstGeom>
          <a:noFill/>
          <a:ln>
            <a:noFill/>
          </a:ln>
        </p:spPr>
        <p:txBody>
          <a:bodyPr anchorCtr="0" anchor="t" bIns="45700" lIns="91425" spcFirstLastPara="1" rIns="91425" wrap="square" tIns="45700">
            <a:spAutoFit/>
          </a:bodyPr>
          <a:lstStyle/>
          <a:p>
            <a:pPr indent="-323850" lvl="0" marL="28575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5B636F"/>
                </a:solidFill>
                <a:latin typeface="Poppins"/>
                <a:ea typeface="Poppins"/>
                <a:cs typeface="Poppins"/>
                <a:sym typeface="Poppins"/>
              </a:rPr>
              <a:t>Angular 17 </a:t>
            </a:r>
            <a:r>
              <a:rPr b="0" i="0" lang="en-GB" sz="2400" u="sng" cap="none" strike="noStrike">
                <a:solidFill>
                  <a:schemeClr val="hlink"/>
                </a:solidFill>
                <a:latin typeface="Poppins"/>
                <a:ea typeface="Poppins"/>
                <a:cs typeface="Poppins"/>
                <a:sym typeface="Poppins"/>
                <a:hlinkClick r:id="rId4"/>
              </a:rPr>
              <a:t>has been released on </a:t>
            </a:r>
            <a:r>
              <a:rPr b="1" i="0" lang="en-GB" sz="2400" u="sng" cap="none" strike="noStrike">
                <a:solidFill>
                  <a:schemeClr val="hlink"/>
                </a:solidFill>
                <a:latin typeface="Poppins"/>
                <a:ea typeface="Poppins"/>
                <a:cs typeface="Poppins"/>
                <a:sym typeface="Poppins"/>
                <a:hlinkClick r:id="rId5"/>
              </a:rPr>
              <a:t>November 8</a:t>
            </a:r>
            <a:r>
              <a:rPr b="0" i="0" lang="en-GB" sz="2400" u="none" cap="none" strike="noStrike">
                <a:solidFill>
                  <a:srgbClr val="5B636F"/>
                </a:solidFill>
                <a:latin typeface="Poppins"/>
                <a:ea typeface="Poppins"/>
                <a:cs typeface="Poppins"/>
                <a:sym typeface="Poppins"/>
              </a:rPr>
              <a:t> </a:t>
            </a:r>
            <a:endParaRPr sz="2400"/>
          </a:p>
          <a:p>
            <a:pPr indent="-323850" lvl="0" marL="28575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5B636F"/>
                </a:solidFill>
                <a:latin typeface="Poppins"/>
                <a:ea typeface="Poppins"/>
                <a:cs typeface="Poppins"/>
                <a:sym typeface="Poppins"/>
              </a:rPr>
              <a:t>ABP 8.0 Angular UI is based on Angular 17</a:t>
            </a:r>
            <a:endParaRPr b="1" i="0" sz="2400" u="none" cap="none" strike="noStrike">
              <a:solidFill>
                <a:srgbClr val="5B636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Dynamic Claims</a:t>
            </a:r>
            <a:endParaRPr b="1" i="0" sz="3400" u="none" cap="none" strike="noStrike">
              <a:solidFill>
                <a:srgbClr val="292D33"/>
              </a:solidFill>
              <a:latin typeface="Lexend"/>
              <a:ea typeface="Lexend"/>
              <a:cs typeface="Lexend"/>
              <a:sym typeface="Lexend"/>
            </a:endParaRPr>
          </a:p>
        </p:txBody>
      </p:sp>
      <p:sp>
        <p:nvSpPr>
          <p:cNvPr id="113" name="Google Shape;113;p17"/>
          <p:cNvSpPr txBox="1"/>
          <p:nvPr/>
        </p:nvSpPr>
        <p:spPr>
          <a:xfrm>
            <a:off x="714375" y="1681675"/>
            <a:ext cx="104919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GB" sz="1800" u="none" cap="none" strike="noStrike">
                <a:solidFill>
                  <a:srgbClr val="5B636F"/>
                </a:solidFill>
                <a:latin typeface="Poppins"/>
                <a:ea typeface="Poppins"/>
                <a:cs typeface="Poppins"/>
                <a:sym typeface="Poppins"/>
              </a:rPr>
              <a:t>Dynamic Claims </a:t>
            </a:r>
            <a:r>
              <a:rPr b="0" i="0" lang="en-GB" sz="1800" u="none" cap="none" strike="noStrike">
                <a:solidFill>
                  <a:srgbClr val="5B636F"/>
                </a:solidFill>
                <a:latin typeface="Poppins"/>
                <a:ea typeface="Poppins"/>
                <a:cs typeface="Poppins"/>
                <a:sym typeface="Poppins"/>
              </a:rPr>
              <a:t>allows you to </a:t>
            </a:r>
            <a:r>
              <a:rPr b="1" i="0" lang="en-GB" sz="1800" u="none" cap="none" strike="noStrike">
                <a:solidFill>
                  <a:srgbClr val="5B636F"/>
                </a:solidFill>
                <a:latin typeface="Poppins"/>
                <a:ea typeface="Poppins"/>
                <a:cs typeface="Poppins"/>
                <a:sym typeface="Poppins"/>
              </a:rPr>
              <a:t>get the latest user claims </a:t>
            </a:r>
            <a:r>
              <a:rPr b="0" i="0" lang="en-GB" sz="1800" u="none" cap="none" strike="noStrike">
                <a:solidFill>
                  <a:srgbClr val="5B636F"/>
                </a:solidFill>
                <a:latin typeface="Poppins"/>
                <a:ea typeface="Poppins"/>
                <a:cs typeface="Poppins"/>
                <a:sym typeface="Poppins"/>
              </a:rPr>
              <a:t>without the need to re-login</a:t>
            </a:r>
            <a:r>
              <a:rPr lang="en-GB" sz="1800">
                <a:solidFill>
                  <a:srgbClr val="5B636F"/>
                </a:solidFill>
                <a:latin typeface="Poppins"/>
                <a:ea typeface="Poppins"/>
                <a:cs typeface="Poppins"/>
                <a:sym typeface="Poppins"/>
              </a:rPr>
              <a:t> </a:t>
            </a:r>
            <a:r>
              <a:rPr b="0" i="0" lang="en-GB" sz="1800" u="none" cap="none" strike="noStrike">
                <a:solidFill>
                  <a:srgbClr val="5B636F"/>
                </a:solidFill>
                <a:latin typeface="Poppins"/>
                <a:ea typeface="Poppins"/>
                <a:cs typeface="Poppins"/>
                <a:sym typeface="Poppins"/>
              </a:rPr>
              <a:t>each time.</a:t>
            </a:r>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The </a:t>
            </a:r>
            <a:r>
              <a:rPr b="1" i="0" lang="en-GB" sz="1800" u="none" cap="none" strike="noStrike">
                <a:solidFill>
                  <a:srgbClr val="5B636F"/>
                </a:solidFill>
                <a:latin typeface="Poppins"/>
                <a:ea typeface="Poppins"/>
                <a:cs typeface="Poppins"/>
                <a:sym typeface="Poppins"/>
              </a:rPr>
              <a:t>Dynamic Claims</a:t>
            </a:r>
            <a:r>
              <a:rPr b="0" i="0" lang="en-GB" sz="1800" u="none" cap="none" strike="noStrike">
                <a:solidFill>
                  <a:srgbClr val="5B636F"/>
                </a:solidFill>
                <a:latin typeface="Poppins"/>
                <a:ea typeface="Poppins"/>
                <a:cs typeface="Poppins"/>
                <a:sym typeface="Poppins"/>
              </a:rPr>
              <a:t> feature is used to dynamically generate claims for the user in each request. This was needed because claims-based authentication is </a:t>
            </a:r>
            <a:r>
              <a:rPr lang="en-GB" sz="1800">
                <a:solidFill>
                  <a:srgbClr val="5B636F"/>
                </a:solidFill>
                <a:latin typeface="Poppins"/>
                <a:ea typeface="Poppins"/>
                <a:cs typeface="Poppins"/>
                <a:sym typeface="Poppins"/>
              </a:rPr>
              <a:t>used i</a:t>
            </a:r>
            <a:r>
              <a:rPr b="0" i="0" lang="en-GB" sz="1800" u="none" cap="none" strike="noStrike">
                <a:solidFill>
                  <a:srgbClr val="5B636F"/>
                </a:solidFill>
                <a:latin typeface="Poppins"/>
                <a:ea typeface="Poppins"/>
                <a:cs typeface="Poppins"/>
                <a:sym typeface="Poppins"/>
              </a:rPr>
              <a:t>n the ASP.NET Core, and because it stores the claims in the cookie or token, and they are static, they don’t change until </a:t>
            </a:r>
            <a:r>
              <a:rPr lang="en-GB" sz="1800">
                <a:solidFill>
                  <a:srgbClr val="5B636F"/>
                </a:solidFill>
                <a:latin typeface="Poppins"/>
                <a:ea typeface="Poppins"/>
                <a:cs typeface="Poppins"/>
                <a:sym typeface="Poppins"/>
              </a:rPr>
              <a:t>the</a:t>
            </a:r>
            <a:r>
              <a:rPr b="0" i="0" lang="en-GB" sz="1800" u="none" cap="none" strike="noStrike">
                <a:solidFill>
                  <a:srgbClr val="5B636F"/>
                </a:solidFill>
                <a:latin typeface="Poppins"/>
                <a:ea typeface="Poppins"/>
                <a:cs typeface="Poppins"/>
                <a:sym typeface="Poppins"/>
              </a:rPr>
              <a:t> next re-login. </a:t>
            </a:r>
            <a:endParaRPr b="0"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1" i="0" lang="en-GB" sz="1800" u="none" cap="none" strike="noStrike">
                <a:solidFill>
                  <a:srgbClr val="5B636F"/>
                </a:solidFill>
                <a:latin typeface="Poppins"/>
                <a:ea typeface="Poppins"/>
                <a:cs typeface="Poppins"/>
                <a:sym typeface="Poppins"/>
              </a:rPr>
              <a:t>It’s already been documented: </a:t>
            </a:r>
            <a:r>
              <a:rPr b="0" i="0" lang="en-GB" sz="1800" u="sng" cap="none" strike="noStrike">
                <a:solidFill>
                  <a:schemeClr val="hlink"/>
                </a:solidFill>
                <a:latin typeface="Poppins"/>
                <a:ea typeface="Poppins"/>
                <a:cs typeface="Poppins"/>
                <a:sym typeface="Poppins"/>
                <a:hlinkClick r:id="rId4"/>
              </a:rPr>
              <a:t>https://docs.abp.io/en/abp/8.0/Dynamic-Claims</a:t>
            </a:r>
            <a:endParaRPr b="0" i="0" sz="21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5B636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nvSpPr>
        <p:spPr>
          <a:xfrm>
            <a:off x="714375" y="5429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200" u="none" cap="none" strike="noStrike">
                <a:solidFill>
                  <a:srgbClr val="292D33"/>
                </a:solidFill>
                <a:latin typeface="Lexend"/>
                <a:ea typeface="Lexend"/>
                <a:cs typeface="Lexend"/>
                <a:sym typeface="Lexend"/>
              </a:rPr>
              <a:t>Dynamic Claims</a:t>
            </a:r>
            <a:endParaRPr b="1" i="0" sz="3200" u="none" cap="none" strike="noStrike">
              <a:solidFill>
                <a:srgbClr val="292D33"/>
              </a:solidFill>
              <a:latin typeface="Lexend"/>
              <a:ea typeface="Lexend"/>
              <a:cs typeface="Lexend"/>
              <a:sym typeface="Lexend"/>
            </a:endParaRPr>
          </a:p>
        </p:txBody>
      </p:sp>
      <p:pic>
        <p:nvPicPr>
          <p:cNvPr id="119" name="Google Shape;119;p18"/>
          <p:cNvPicPr preferRelativeResize="0"/>
          <p:nvPr/>
        </p:nvPicPr>
        <p:blipFill rotWithShape="1">
          <a:blip r:embed="rId4">
            <a:alphaModFix/>
          </a:blip>
          <a:srcRect b="0" l="0" r="0" t="0"/>
          <a:stretch/>
        </p:blipFill>
        <p:spPr>
          <a:xfrm>
            <a:off x="4909050" y="1951975"/>
            <a:ext cx="5619750" cy="1390650"/>
          </a:xfrm>
          <a:prstGeom prst="rect">
            <a:avLst/>
          </a:prstGeom>
          <a:noFill/>
          <a:ln>
            <a:noFill/>
          </a:ln>
        </p:spPr>
      </p:pic>
      <p:pic>
        <p:nvPicPr>
          <p:cNvPr id="120" name="Google Shape;120;p18"/>
          <p:cNvPicPr preferRelativeResize="0"/>
          <p:nvPr/>
        </p:nvPicPr>
        <p:blipFill rotWithShape="1">
          <a:blip r:embed="rId5">
            <a:alphaModFix/>
          </a:blip>
          <a:srcRect b="0" l="0" r="0" t="0"/>
          <a:stretch/>
        </p:blipFill>
        <p:spPr>
          <a:xfrm>
            <a:off x="4909050" y="4035000"/>
            <a:ext cx="6591300" cy="1371600"/>
          </a:xfrm>
          <a:prstGeom prst="rect">
            <a:avLst/>
          </a:prstGeom>
          <a:noFill/>
          <a:ln>
            <a:noFill/>
          </a:ln>
        </p:spPr>
      </p:pic>
      <p:sp>
        <p:nvSpPr>
          <p:cNvPr id="121" name="Google Shape;121;p18"/>
          <p:cNvSpPr txBox="1"/>
          <p:nvPr/>
        </p:nvSpPr>
        <p:spPr>
          <a:xfrm>
            <a:off x="772075" y="2067788"/>
            <a:ext cx="37722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u="none" cap="none" strike="noStrike">
                <a:solidFill>
                  <a:srgbClr val="5B636F"/>
                </a:solidFill>
                <a:latin typeface="Poppins"/>
                <a:ea typeface="Poppins"/>
                <a:cs typeface="Poppins"/>
                <a:sym typeface="Poppins"/>
              </a:rPr>
              <a:t>Configure the </a:t>
            </a:r>
            <a:r>
              <a:rPr b="1" i="0" lang="en-GB" u="none" cap="none" strike="noStrike">
                <a:solidFill>
                  <a:srgbClr val="5B636F"/>
                </a:solidFill>
                <a:latin typeface="Poppins"/>
                <a:ea typeface="Poppins"/>
                <a:cs typeface="Poppins"/>
                <a:sym typeface="Poppins"/>
              </a:rPr>
              <a:t>AbpClaimsPrincipalFactoryOptions </a:t>
            </a:r>
            <a:r>
              <a:rPr b="0" i="0" lang="en-GB" u="none" cap="none" strike="noStrike">
                <a:solidFill>
                  <a:srgbClr val="5B636F"/>
                </a:solidFill>
                <a:latin typeface="Poppins"/>
                <a:ea typeface="Poppins"/>
                <a:cs typeface="Poppins"/>
                <a:sym typeface="Poppins"/>
              </a:rPr>
              <a:t>and set the </a:t>
            </a:r>
            <a:r>
              <a:rPr b="1" i="0" lang="en-GB" u="none" cap="none" strike="noStrike">
                <a:solidFill>
                  <a:srgbClr val="5B636F"/>
                </a:solidFill>
                <a:latin typeface="Poppins"/>
                <a:ea typeface="Poppins"/>
                <a:cs typeface="Poppins"/>
                <a:sym typeface="Poppins"/>
              </a:rPr>
              <a:t>IsDynamicClaimsEnabled </a:t>
            </a:r>
            <a:r>
              <a:rPr b="0" i="0" lang="en-GB" u="none" cap="none" strike="noStrike">
                <a:solidFill>
                  <a:srgbClr val="5B636F"/>
                </a:solidFill>
                <a:latin typeface="Poppins"/>
                <a:ea typeface="Poppins"/>
                <a:cs typeface="Poppins"/>
                <a:sym typeface="Poppins"/>
              </a:rPr>
              <a:t>option as true </a:t>
            </a:r>
            <a:r>
              <a:rPr b="0" i="0" lang="en-GB" u="none" cap="none" strike="noStrike">
                <a:solidFill>
                  <a:srgbClr val="5B636F"/>
                </a:solidFill>
                <a:highlight>
                  <a:srgbClr val="FFFFFF"/>
                </a:highlight>
                <a:latin typeface="Arial"/>
                <a:ea typeface="Arial"/>
                <a:cs typeface="Arial"/>
                <a:sym typeface="Arial"/>
              </a:rPr>
              <a:t>👉</a:t>
            </a:r>
            <a:endParaRPr b="1" i="0" sz="1700" u="none" cap="none" strike="noStrike">
              <a:solidFill>
                <a:srgbClr val="5B636F"/>
              </a:solidFill>
              <a:latin typeface="Poppins"/>
              <a:ea typeface="Poppins"/>
              <a:cs typeface="Poppins"/>
              <a:sym typeface="Poppins"/>
            </a:endParaRPr>
          </a:p>
        </p:txBody>
      </p:sp>
      <p:sp>
        <p:nvSpPr>
          <p:cNvPr id="122" name="Google Shape;122;p18"/>
          <p:cNvSpPr txBox="1"/>
          <p:nvPr/>
        </p:nvSpPr>
        <p:spPr>
          <a:xfrm>
            <a:off x="714375" y="4393075"/>
            <a:ext cx="37722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u="none" cap="none" strike="noStrike">
                <a:solidFill>
                  <a:srgbClr val="5B636F"/>
                </a:solidFill>
                <a:latin typeface="Poppins"/>
                <a:ea typeface="Poppins"/>
                <a:cs typeface="Poppins"/>
                <a:sym typeface="Poppins"/>
              </a:rPr>
              <a:t>Add the </a:t>
            </a:r>
            <a:r>
              <a:rPr b="1" i="0" lang="en-GB" u="none" cap="none" strike="noStrike">
                <a:solidFill>
                  <a:srgbClr val="5B636F"/>
                </a:solidFill>
                <a:latin typeface="Poppins"/>
                <a:ea typeface="Poppins"/>
                <a:cs typeface="Poppins"/>
                <a:sym typeface="Poppins"/>
              </a:rPr>
              <a:t>DynamicClaims</a:t>
            </a:r>
            <a:r>
              <a:rPr b="0" i="0" lang="en-GB" u="none" cap="none" strike="noStrike">
                <a:solidFill>
                  <a:srgbClr val="5B636F"/>
                </a:solidFill>
                <a:latin typeface="Poppins"/>
                <a:ea typeface="Poppins"/>
                <a:cs typeface="Poppins"/>
                <a:sym typeface="Poppins"/>
              </a:rPr>
              <a:t> middleware into the request pipeline </a:t>
            </a:r>
            <a:r>
              <a:rPr b="0" i="0" lang="en-GB" u="none" cap="none" strike="noStrike">
                <a:solidFill>
                  <a:srgbClr val="5B636F"/>
                </a:solidFill>
                <a:highlight>
                  <a:srgbClr val="FFFFFF"/>
                </a:highlight>
                <a:latin typeface="Arial"/>
                <a:ea typeface="Arial"/>
                <a:cs typeface="Arial"/>
                <a:sym typeface="Arial"/>
              </a:rPr>
              <a:t>👉</a:t>
            </a:r>
            <a:endParaRPr b="1" i="0" sz="1700" u="none" cap="none" strike="noStrike">
              <a:solidFill>
                <a:srgbClr val="5B636F"/>
              </a:solidFill>
              <a:latin typeface="Poppins"/>
              <a:ea typeface="Poppins"/>
              <a:cs typeface="Poppins"/>
              <a:sym typeface="Poppins"/>
            </a:endParaRPr>
          </a:p>
        </p:txBody>
      </p:sp>
      <p:sp>
        <p:nvSpPr>
          <p:cNvPr id="123" name="Google Shape;123;p18"/>
          <p:cNvSpPr/>
          <p:nvPr/>
        </p:nvSpPr>
        <p:spPr>
          <a:xfrm>
            <a:off x="5237150" y="4597600"/>
            <a:ext cx="1665600" cy="23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txBox="1"/>
          <p:nvPr/>
        </p:nvSpPr>
        <p:spPr>
          <a:xfrm>
            <a:off x="714375" y="542925"/>
            <a:ext cx="11037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400">
                <a:solidFill>
                  <a:srgbClr val="292D33"/>
                </a:solidFill>
                <a:latin typeface="Lexend"/>
                <a:ea typeface="Lexend"/>
                <a:cs typeface="Lexend"/>
                <a:sym typeface="Lexend"/>
              </a:rPr>
              <a:t>CDN Support for Bundling &amp; Minification System</a:t>
            </a:r>
            <a:endParaRPr b="1" i="0" sz="3400" u="none" cap="none" strike="noStrike">
              <a:solidFill>
                <a:srgbClr val="292D33"/>
              </a:solidFill>
              <a:latin typeface="Lexend"/>
              <a:ea typeface="Lexend"/>
              <a:cs typeface="Lexend"/>
              <a:sym typeface="Lexend"/>
            </a:endParaRPr>
          </a:p>
        </p:txBody>
      </p:sp>
      <p:sp>
        <p:nvSpPr>
          <p:cNvPr id="129" name="Google Shape;129;p19"/>
          <p:cNvSpPr txBox="1"/>
          <p:nvPr/>
        </p:nvSpPr>
        <p:spPr>
          <a:xfrm>
            <a:off x="6030300" y="2122550"/>
            <a:ext cx="53793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In this version, ABP Framework’s </a:t>
            </a:r>
            <a:r>
              <a:rPr b="0" i="0" lang="en-GB" sz="1600" u="sng" cap="none" strike="noStrike">
                <a:solidFill>
                  <a:schemeClr val="hlink"/>
                </a:solidFill>
                <a:latin typeface="Poppins"/>
                <a:ea typeface="Poppins"/>
                <a:cs typeface="Poppins"/>
                <a:sym typeface="Poppins"/>
                <a:hlinkClick r:id="rId4"/>
              </a:rPr>
              <a:t>Bundling System</a:t>
            </a:r>
            <a:r>
              <a:rPr b="0" i="0" lang="en-GB" sz="1600" u="none" cap="none" strike="noStrike">
                <a:solidFill>
                  <a:srgbClr val="5B636F"/>
                </a:solidFill>
                <a:latin typeface="Poppins"/>
                <a:ea typeface="Poppins"/>
                <a:cs typeface="Poppins"/>
                <a:sym typeface="Poppins"/>
              </a:rPr>
              <a:t> provides </a:t>
            </a:r>
            <a:r>
              <a:rPr b="1" i="0" lang="en-GB" sz="1600" u="none" cap="none" strike="noStrike">
                <a:solidFill>
                  <a:srgbClr val="5B636F"/>
                </a:solidFill>
                <a:latin typeface="Poppins"/>
                <a:ea typeface="Poppins"/>
                <a:cs typeface="Poppins"/>
                <a:sym typeface="Poppins"/>
              </a:rPr>
              <a:t>CDN Support </a:t>
            </a:r>
            <a:r>
              <a:rPr lang="en-GB" sz="1600">
                <a:solidFill>
                  <a:srgbClr val="5B636F"/>
                </a:solidFill>
                <a:latin typeface="Poppins"/>
                <a:ea typeface="Poppins"/>
                <a:cs typeface="Poppins"/>
                <a:sym typeface="Poppins"/>
              </a:rPr>
              <a:t>for MVC / </a:t>
            </a:r>
            <a:r>
              <a:rPr lang="en-GB" sz="1600">
                <a:solidFill>
                  <a:srgbClr val="5B636F"/>
                </a:solidFill>
                <a:latin typeface="Poppins"/>
                <a:ea typeface="Poppins"/>
                <a:cs typeface="Poppins"/>
                <a:sym typeface="Poppins"/>
              </a:rPr>
              <a:t>Razor</a:t>
            </a:r>
            <a:r>
              <a:rPr lang="en-GB" sz="1600">
                <a:solidFill>
                  <a:srgbClr val="5B636F"/>
                </a:solidFill>
                <a:latin typeface="Poppins"/>
                <a:ea typeface="Poppins"/>
                <a:cs typeface="Poppins"/>
                <a:sym typeface="Poppins"/>
              </a:rPr>
              <a:t> Pages</a:t>
            </a:r>
            <a:r>
              <a:rPr b="0" i="0" lang="en-GB" sz="1600" u="none" cap="none" strike="noStrike">
                <a:solidFill>
                  <a:srgbClr val="5B636F"/>
                </a:solidFill>
                <a:latin typeface="Poppins"/>
                <a:ea typeface="Poppins"/>
                <a:cs typeface="Poppins"/>
                <a:sym typeface="Poppins"/>
              </a:rPr>
              <a:t>.</a:t>
            </a:r>
            <a:endParaRPr b="0" i="0" sz="16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The system automatically recognizes the </a:t>
            </a:r>
            <a:r>
              <a:rPr b="1" i="0" lang="en-GB" sz="1600" u="none" cap="none" strike="noStrike">
                <a:solidFill>
                  <a:srgbClr val="5B636F"/>
                </a:solidFill>
                <a:latin typeface="Poppins"/>
                <a:ea typeface="Poppins"/>
                <a:cs typeface="Poppins"/>
                <a:sym typeface="Poppins"/>
              </a:rPr>
              <a:t>external/CDN files</a:t>
            </a:r>
            <a:r>
              <a:rPr b="0" i="0" lang="en-GB" sz="1600" u="none" cap="none" strike="noStrike">
                <a:solidFill>
                  <a:srgbClr val="5B636F"/>
                </a:solidFill>
                <a:latin typeface="Poppins"/>
                <a:ea typeface="Poppins"/>
                <a:cs typeface="Poppins"/>
                <a:sym typeface="Poppins"/>
              </a:rPr>
              <a:t> and places them as script tags </a:t>
            </a:r>
            <a:r>
              <a:rPr lang="en-GB" sz="1600">
                <a:solidFill>
                  <a:srgbClr val="5B636F"/>
                </a:solidFill>
                <a:latin typeface="Poppins"/>
                <a:ea typeface="Poppins"/>
                <a:cs typeface="Poppins"/>
                <a:sym typeface="Poppins"/>
              </a:rPr>
              <a:t>on </a:t>
            </a:r>
            <a:r>
              <a:rPr b="0" i="0" lang="en-GB" sz="1600" u="none" cap="none" strike="noStrike">
                <a:solidFill>
                  <a:srgbClr val="5B636F"/>
                </a:solidFill>
                <a:latin typeface="Poppins"/>
                <a:ea typeface="Poppins"/>
                <a:cs typeface="Poppins"/>
                <a:sym typeface="Poppins"/>
              </a:rPr>
              <a:t>the page along with the bundled CSS/JS files.</a:t>
            </a:r>
            <a:endParaRPr b="0" i="0" sz="1600" u="none" cap="none" strike="noStrike">
              <a:solidFill>
                <a:srgbClr val="5B636F"/>
              </a:solidFill>
              <a:latin typeface="Poppins"/>
              <a:ea typeface="Poppins"/>
              <a:cs typeface="Poppins"/>
              <a:sym typeface="Poppins"/>
            </a:endParaRPr>
          </a:p>
        </p:txBody>
      </p:sp>
      <p:pic>
        <p:nvPicPr>
          <p:cNvPr id="130" name="Google Shape;130;p19"/>
          <p:cNvPicPr preferRelativeResize="0"/>
          <p:nvPr/>
        </p:nvPicPr>
        <p:blipFill rotWithShape="1">
          <a:blip r:embed="rId5">
            <a:alphaModFix/>
          </a:blip>
          <a:srcRect b="0" l="0" r="0" t="0"/>
          <a:stretch/>
        </p:blipFill>
        <p:spPr>
          <a:xfrm>
            <a:off x="541700" y="1453075"/>
            <a:ext cx="5147726" cy="3481549"/>
          </a:xfrm>
          <a:prstGeom prst="rect">
            <a:avLst/>
          </a:prstGeom>
          <a:noFill/>
          <a:ln>
            <a:noFill/>
          </a:ln>
        </p:spPr>
      </p:pic>
      <p:pic>
        <p:nvPicPr>
          <p:cNvPr id="131" name="Google Shape;131;p19"/>
          <p:cNvPicPr preferRelativeResize="0"/>
          <p:nvPr/>
        </p:nvPicPr>
        <p:blipFill rotWithShape="1">
          <a:blip r:embed="rId6">
            <a:alphaModFix/>
          </a:blip>
          <a:srcRect b="0" l="0" r="0" t="0"/>
          <a:stretch/>
        </p:blipFill>
        <p:spPr>
          <a:xfrm>
            <a:off x="541700" y="5335975"/>
            <a:ext cx="9280050" cy="1065950"/>
          </a:xfrm>
          <a:prstGeom prst="rect">
            <a:avLst/>
          </a:prstGeom>
          <a:noFill/>
          <a:ln>
            <a:noFill/>
          </a:ln>
        </p:spPr>
      </p:pic>
      <p:sp>
        <p:nvSpPr>
          <p:cNvPr id="132" name="Google Shape;132;p19"/>
          <p:cNvSpPr/>
          <p:nvPr/>
        </p:nvSpPr>
        <p:spPr>
          <a:xfrm>
            <a:off x="1612950" y="2847300"/>
            <a:ext cx="29019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p19"/>
          <p:cNvSpPr/>
          <p:nvPr/>
        </p:nvSpPr>
        <p:spPr>
          <a:xfrm>
            <a:off x="1583150" y="4366100"/>
            <a:ext cx="29019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4" name="Google Shape;134;p19"/>
          <p:cNvSpPr/>
          <p:nvPr/>
        </p:nvSpPr>
        <p:spPr>
          <a:xfrm>
            <a:off x="552375" y="5567075"/>
            <a:ext cx="51477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p19"/>
          <p:cNvSpPr/>
          <p:nvPr/>
        </p:nvSpPr>
        <p:spPr>
          <a:xfrm>
            <a:off x="552375" y="6206625"/>
            <a:ext cx="43854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0"/>
          <p:cNvSpPr txBox="1"/>
          <p:nvPr/>
        </p:nvSpPr>
        <p:spPr>
          <a:xfrm>
            <a:off x="714375" y="695325"/>
            <a:ext cx="108741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Read-Only Repositories</a:t>
            </a:r>
            <a:r>
              <a:rPr b="1" lang="en-GB" sz="3400">
                <a:solidFill>
                  <a:srgbClr val="292D33"/>
                </a:solidFill>
                <a:latin typeface="Lexend"/>
                <a:ea typeface="Lexend"/>
                <a:cs typeface="Lexend"/>
                <a:sym typeface="Lexend"/>
              </a:rPr>
              <a:t>: Don’t track changes by default</a:t>
            </a:r>
            <a:endParaRPr b="1" i="0" sz="3400" u="none" cap="none" strike="noStrike">
              <a:solidFill>
                <a:srgbClr val="292D33"/>
              </a:solidFill>
              <a:latin typeface="Lexend"/>
              <a:ea typeface="Lexend"/>
              <a:cs typeface="Lexend"/>
              <a:sym typeface="Lexend"/>
            </a:endParaRPr>
          </a:p>
        </p:txBody>
      </p:sp>
      <p:sp>
        <p:nvSpPr>
          <p:cNvPr id="141" name="Google Shape;141;p20"/>
          <p:cNvSpPr txBox="1"/>
          <p:nvPr/>
        </p:nvSpPr>
        <p:spPr>
          <a:xfrm>
            <a:off x="7318300" y="2906300"/>
            <a:ext cx="42702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In this version, ABP Framework provides read-only repository interfaces (</a:t>
            </a:r>
            <a:r>
              <a:rPr b="1" i="0" lang="en-GB" sz="1200" u="none" cap="none" strike="noStrike">
                <a:solidFill>
                  <a:srgbClr val="5B636F"/>
                </a:solidFill>
                <a:latin typeface="Poppins"/>
                <a:ea typeface="Poppins"/>
                <a:cs typeface="Poppins"/>
                <a:sym typeface="Poppins"/>
              </a:rPr>
              <a:t>IReadOnlyRepository&lt;T&gt;</a:t>
            </a:r>
            <a:r>
              <a:rPr b="0" i="0" lang="en-GB" sz="1600" u="none" cap="none" strike="noStrike">
                <a:solidFill>
                  <a:srgbClr val="5B636F"/>
                </a:solidFill>
                <a:latin typeface="Poppins"/>
                <a:ea typeface="Poppins"/>
                <a:cs typeface="Poppins"/>
                <a:sym typeface="Poppins"/>
              </a:rPr>
              <a:t> or </a:t>
            </a:r>
            <a:r>
              <a:rPr b="1" i="0" lang="en-GB" sz="1200" u="none" cap="none" strike="noStrike">
                <a:solidFill>
                  <a:srgbClr val="5B636F"/>
                </a:solidFill>
                <a:latin typeface="Poppins"/>
                <a:ea typeface="Poppins"/>
                <a:cs typeface="Poppins"/>
                <a:sym typeface="Poppins"/>
              </a:rPr>
              <a:t>IReadOnlyBasicRepository&lt;T&gt;</a:t>
            </a:r>
            <a:r>
              <a:rPr b="0" i="0" lang="en-GB" sz="1600" u="none" cap="none" strike="noStrike">
                <a:solidFill>
                  <a:srgbClr val="5B636F"/>
                </a:solidFill>
                <a:latin typeface="Poppins"/>
                <a:ea typeface="Poppins"/>
                <a:cs typeface="Poppins"/>
                <a:sym typeface="Poppins"/>
              </a:rPr>
              <a:t>) to explicitly indicate that your purpose is to query data, but not change it.</a:t>
            </a:r>
            <a:endParaRPr b="0" i="0" sz="1600" u="none" cap="none" strike="noStrike">
              <a:solidFill>
                <a:srgbClr val="5B636F"/>
              </a:solidFill>
              <a:latin typeface="Poppins"/>
              <a:ea typeface="Poppins"/>
              <a:cs typeface="Poppins"/>
              <a:sym typeface="Poppins"/>
            </a:endParaRPr>
          </a:p>
        </p:txBody>
      </p:sp>
      <p:pic>
        <p:nvPicPr>
          <p:cNvPr id="142" name="Google Shape;142;p20"/>
          <p:cNvPicPr preferRelativeResize="0"/>
          <p:nvPr/>
        </p:nvPicPr>
        <p:blipFill rotWithShape="1">
          <a:blip r:embed="rId4">
            <a:alphaModFix/>
          </a:blip>
          <a:srcRect b="0" l="0" r="0" t="0"/>
          <a:stretch/>
        </p:blipFill>
        <p:spPr>
          <a:xfrm>
            <a:off x="842774" y="2332086"/>
            <a:ext cx="6163300" cy="336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1"/>
          <p:cNvSpPr txBox="1"/>
          <p:nvPr/>
        </p:nvSpPr>
        <p:spPr>
          <a:xfrm>
            <a:off x="714375" y="695325"/>
            <a:ext cx="10891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Account Module: Set username after social login</a:t>
            </a:r>
            <a:endParaRPr b="1" i="0" sz="3200" u="none" cap="none" strike="noStrike">
              <a:solidFill>
                <a:srgbClr val="292D33"/>
              </a:solidFill>
              <a:latin typeface="Lexend"/>
              <a:ea typeface="Lexend"/>
              <a:cs typeface="Lexend"/>
              <a:sym typeface="Lexend"/>
            </a:endParaRPr>
          </a:p>
        </p:txBody>
      </p:sp>
      <p:pic>
        <p:nvPicPr>
          <p:cNvPr id="148" name="Google Shape;148;p21"/>
          <p:cNvPicPr preferRelativeResize="0"/>
          <p:nvPr/>
        </p:nvPicPr>
        <p:blipFill rotWithShape="1">
          <a:blip r:embed="rId4">
            <a:alphaModFix/>
          </a:blip>
          <a:srcRect b="0" l="0" r="0" t="0"/>
          <a:stretch/>
        </p:blipFill>
        <p:spPr>
          <a:xfrm>
            <a:off x="4062100" y="1485750"/>
            <a:ext cx="4067799" cy="4813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