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Poppins"/>
      <p:regular r:id="rId19"/>
      <p:bold r:id="rId20"/>
      <p:italic r:id="rId21"/>
      <p:boldItalic r:id="rId22"/>
    </p:embeddedFont>
    <p:embeddedFont>
      <p:font typeface="Poppins Medium"/>
      <p:regular r:id="rId23"/>
      <p:bold r:id="rId24"/>
      <p:italic r:id="rId25"/>
      <p:boldItalic r:id="rId26"/>
    </p:embeddedFont>
    <p:embeddedFont>
      <p:font typeface="Archivo Black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.fntdata"/><Relationship Id="rId22" Type="http://schemas.openxmlformats.org/officeDocument/2006/relationships/font" Target="fonts/Poppins-boldItalic.fntdata"/><Relationship Id="rId21" Type="http://schemas.openxmlformats.org/officeDocument/2006/relationships/font" Target="fonts/Poppins-italic.fntdata"/><Relationship Id="rId24" Type="http://schemas.openxmlformats.org/officeDocument/2006/relationships/font" Target="fonts/PoppinsMedium-bold.fntdata"/><Relationship Id="rId23" Type="http://schemas.openxmlformats.org/officeDocument/2006/relationships/font" Target="fonts/Poppins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Medium-boldItalic.fntdata"/><Relationship Id="rId25" Type="http://schemas.openxmlformats.org/officeDocument/2006/relationships/font" Target="fonts/PoppinsMedium-italic.fntdata"/><Relationship Id="rId27" Type="http://schemas.openxmlformats.org/officeDocument/2006/relationships/font" Target="fonts/ArchivoBlac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19" Type="http://schemas.openxmlformats.org/officeDocument/2006/relationships/font" Target="fonts/Poppins-regular.fntdata"/><Relationship Id="rId18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14cb72316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g314cb723160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D0D0D"/>
              </a:solidFill>
            </a:endParaRPr>
          </a:p>
        </p:txBody>
      </p:sp>
      <p:sp>
        <p:nvSpPr>
          <p:cNvPr id="102" name="Google Shape;10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1957346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d1957346e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159c2ab0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d159c2ab0f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3217225" y="1156800"/>
            <a:ext cx="110898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4313650" y="2388325"/>
            <a:ext cx="85053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994725" y="2557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type="ctrTitle"/>
          </p:nvPr>
        </p:nvSpPr>
        <p:spPr>
          <a:xfrm>
            <a:off x="3217225" y="1156800"/>
            <a:ext cx="110898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ctrTitle"/>
          </p:nvPr>
        </p:nvSpPr>
        <p:spPr>
          <a:xfrm>
            <a:off x="3217225" y="1156800"/>
            <a:ext cx="110898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124525" y="3109325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2" name="Google Shape;22;p6"/>
          <p:cNvSpPr txBox="1"/>
          <p:nvPr>
            <p:ph idx="2" type="body"/>
          </p:nvPr>
        </p:nvSpPr>
        <p:spPr>
          <a:xfrm>
            <a:off x="8315525" y="3109325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3" name="Google Shape;23;p6"/>
          <p:cNvSpPr txBox="1"/>
          <p:nvPr>
            <p:ph type="ctrTitle"/>
          </p:nvPr>
        </p:nvSpPr>
        <p:spPr>
          <a:xfrm>
            <a:off x="3217225" y="1156800"/>
            <a:ext cx="110898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body"/>
          </p:nvPr>
        </p:nvSpPr>
        <p:spPr>
          <a:xfrm>
            <a:off x="4010950" y="27685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type="ctrTitle"/>
          </p:nvPr>
        </p:nvSpPr>
        <p:spPr>
          <a:xfrm>
            <a:off x="3217225" y="1156800"/>
            <a:ext cx="110898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/>
          <p:nvPr>
            <p:ph idx="2" type="pic"/>
          </p:nvPr>
        </p:nvSpPr>
        <p:spPr>
          <a:xfrm>
            <a:off x="9087229" y="1637750"/>
            <a:ext cx="7395900" cy="5547000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1495750" y="37746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type="title"/>
          </p:nvPr>
        </p:nvSpPr>
        <p:spPr>
          <a:xfrm>
            <a:off x="1495750" y="1637750"/>
            <a:ext cx="67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 rot="5400000">
            <a:off x="4090821" y="-4090940"/>
            <a:ext cx="10287066" cy="18468946"/>
            <a:chOff x="0" y="-47625"/>
            <a:chExt cx="2709333" cy="4864217"/>
          </a:xfrm>
        </p:grpSpPr>
        <p:sp>
          <p:nvSpPr>
            <p:cNvPr id="7" name="Google Shape;7;p1"/>
            <p:cNvSpPr/>
            <p:nvPr/>
          </p:nvSpPr>
          <p:spPr>
            <a:xfrm>
              <a:off x="0" y="0"/>
              <a:ext cx="2709333" cy="4816592"/>
            </a:xfrm>
            <a:custGeom>
              <a:rect b="b" l="l" r="r" t="t"/>
              <a:pathLst>
                <a:path extrusionOk="0" h="4816592" w="2709333">
                  <a:moveTo>
                    <a:pt x="0" y="0"/>
                  </a:moveTo>
                  <a:lnTo>
                    <a:pt x="2709333" y="0"/>
                  </a:lnTo>
                  <a:lnTo>
                    <a:pt x="2709333" y="4816592"/>
                  </a:lnTo>
                  <a:lnTo>
                    <a:pt x="0" y="4816592"/>
                  </a:lnTo>
                  <a:close/>
                </a:path>
              </a:pathLst>
            </a:custGeom>
            <a:gradFill>
              <a:gsLst>
                <a:gs pos="0">
                  <a:srgbClr val="CDFFD8"/>
                </a:gs>
                <a:gs pos="100000">
                  <a:srgbClr val="94B9FF"/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8" name="Google Shape;8;p1"/>
            <p:cNvSpPr txBox="1"/>
            <p:nvPr/>
          </p:nvSpPr>
          <p:spPr>
            <a:xfrm>
              <a:off x="0" y="-47625"/>
              <a:ext cx="8127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" name="Google Shape;9;p1"/>
          <p:cNvSpPr txBox="1"/>
          <p:nvPr>
            <p:ph type="title"/>
          </p:nvPr>
        </p:nvSpPr>
        <p:spPr>
          <a:xfrm>
            <a:off x="1495750" y="988650"/>
            <a:ext cx="14109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chivo Black"/>
              <a:buNone/>
              <a:defRPr i="0" sz="4400" u="none" cap="none" strike="noStrik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4108300" y="32878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•"/>
              <a:defRPr i="0" sz="3200" u="none" cap="none" strike="noStrike">
                <a:solidFill>
                  <a:schemeClr val="accent3"/>
                </a:solidFill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3"/>
              </a:buClr>
              <a:buSzPts val="2800"/>
              <a:buChar char="–"/>
              <a:defRPr i="0" sz="2800" u="none" cap="none" strike="noStrike">
                <a:solidFill>
                  <a:schemeClr val="accent3"/>
                </a:solidFill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i="0" sz="2400" u="none" cap="none" strike="noStrike">
                <a:solidFill>
                  <a:schemeClr val="accent3"/>
                </a:solidFill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–"/>
              <a:defRPr i="0" sz="2000" u="none" cap="none" strike="noStrike">
                <a:solidFill>
                  <a:schemeClr val="accent3"/>
                </a:solidFill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 i="0" sz="2000" u="none" cap="none" strike="noStrike">
                <a:solidFill>
                  <a:schemeClr val="accent3"/>
                </a:solidFill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•"/>
              <a:defRPr i="0" sz="2000" u="none" cap="none" strike="noStrike">
                <a:solidFill>
                  <a:schemeClr val="accent3"/>
                </a:solidFill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•"/>
              <a:defRPr i="0" sz="2000" u="none" cap="none" strike="noStrike">
                <a:solidFill>
                  <a:schemeClr val="accent3"/>
                </a:solidFill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•"/>
              <a:defRPr i="0" sz="2000" u="none" cap="none" strike="noStrike">
                <a:solidFill>
                  <a:schemeClr val="accent3"/>
                </a:solidFill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•"/>
              <a:defRPr i="0" sz="2000" u="none" cap="none" strike="noStrike">
                <a:solidFill>
                  <a:schemeClr val="accent3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EngincanV" TargetMode="External"/><Relationship Id="rId4" Type="http://schemas.openxmlformats.org/officeDocument/2006/relationships/hyperlink" Target="http://engincanv.github.io" TargetMode="External"/><Relationship Id="rId11" Type="http://schemas.openxmlformats.org/officeDocument/2006/relationships/image" Target="../media/image10.png"/><Relationship Id="rId10" Type="http://schemas.openxmlformats.org/officeDocument/2006/relationships/image" Target="../media/image13.png"/><Relationship Id="rId12" Type="http://schemas.openxmlformats.org/officeDocument/2006/relationships/image" Target="../media/image9.png"/><Relationship Id="rId9" Type="http://schemas.openxmlformats.org/officeDocument/2006/relationships/image" Target="../media/image12.png"/><Relationship Id="rId5" Type="http://schemas.openxmlformats.org/officeDocument/2006/relationships/hyperlink" Target="https://volosoft.com/" TargetMode="External"/><Relationship Id="rId6" Type="http://schemas.openxmlformats.org/officeDocument/2006/relationships/hyperlink" Target="https://twitter.com/EngincanVeske" TargetMode="External"/><Relationship Id="rId7" Type="http://schemas.openxmlformats.org/officeDocument/2006/relationships/hyperlink" Target="https://twitter.com/EngincanVeske" TargetMode="External"/><Relationship Id="rId8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hyperlink" Target="https://enginveske.medium.com/" TargetMode="External"/><Relationship Id="rId13" Type="http://schemas.openxmlformats.org/officeDocument/2006/relationships/hyperlink" Target="https://github.com/EngincanV" TargetMode="External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9" Type="http://schemas.openxmlformats.org/officeDocument/2006/relationships/hyperlink" Target="http://engincanv.github.io" TargetMode="External"/><Relationship Id="rId14" Type="http://schemas.openxmlformats.org/officeDocument/2006/relationships/hyperlink" Target="https://x.com/EngincanVeske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hyperlink" Target="https://github.com/EngincanV/SentimentAnalysisDemo" TargetMode="External"/><Relationship Id="rId5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hyperlink" Target="https://www.kaggle.com/datasets/ue153011/spam-mail-detection-datase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hyperlink" Target="https://x.com/EngincanVeske" TargetMode="External"/><Relationship Id="rId6" Type="http://schemas.openxmlformats.org/officeDocument/2006/relationships/hyperlink" Target="https://github.com/EngincanV" TargetMode="External"/><Relationship Id="rId7" Type="http://schemas.openxmlformats.org/officeDocument/2006/relationships/image" Target="../media/image24.png"/><Relationship Id="rId8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/>
        </p:nvSpPr>
        <p:spPr>
          <a:xfrm>
            <a:off x="6772875" y="3028800"/>
            <a:ext cx="9343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199">
                <a:latin typeface="Montserrat"/>
                <a:ea typeface="Montserrat"/>
                <a:cs typeface="Montserrat"/>
                <a:sym typeface="Montserrat"/>
              </a:rPr>
              <a:t>Sentiment Analysis in .NET</a:t>
            </a:r>
            <a:endParaRPr sz="100"/>
          </a:p>
        </p:txBody>
      </p:sp>
      <p:sp>
        <p:nvSpPr>
          <p:cNvPr id="36" name="Google Shape;36;p9"/>
          <p:cNvSpPr txBox="1"/>
          <p:nvPr/>
        </p:nvSpPr>
        <p:spPr>
          <a:xfrm>
            <a:off x="7842575" y="4648146"/>
            <a:ext cx="5801400" cy="3693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EngincanV</a:t>
            </a:r>
            <a:endParaRPr sz="2400"/>
          </a:p>
        </p:txBody>
      </p:sp>
      <p:sp>
        <p:nvSpPr>
          <p:cNvPr id="37" name="Google Shape;37;p9"/>
          <p:cNvSpPr txBox="1"/>
          <p:nvPr/>
        </p:nvSpPr>
        <p:spPr>
          <a:xfrm>
            <a:off x="7842585" y="5493829"/>
            <a:ext cx="489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hlink"/>
                </a:solidFill>
                <a:uFill>
                  <a:noFill/>
                </a:uFill>
                <a:hlinkClick r:id="rId4"/>
              </a:rPr>
              <a:t>engincanv.github.io</a:t>
            </a:r>
            <a:endParaRPr sz="2400"/>
          </a:p>
        </p:txBody>
      </p:sp>
      <p:sp>
        <p:nvSpPr>
          <p:cNvPr id="38" name="Google Shape;38;p9"/>
          <p:cNvSpPr txBox="1"/>
          <p:nvPr/>
        </p:nvSpPr>
        <p:spPr>
          <a:xfrm>
            <a:off x="7842585" y="7243837"/>
            <a:ext cx="489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hlink"/>
                </a:solidFill>
                <a:uFill>
                  <a:noFill/>
                </a:uFill>
                <a:hlinkClick r:id="rId5"/>
              </a:rPr>
              <a:t>Volosoft</a:t>
            </a:r>
            <a:endParaRPr sz="2400"/>
          </a:p>
        </p:txBody>
      </p:sp>
      <p:sp>
        <p:nvSpPr>
          <p:cNvPr id="39" name="Google Shape;39;p9"/>
          <p:cNvSpPr txBox="1"/>
          <p:nvPr/>
        </p:nvSpPr>
        <p:spPr>
          <a:xfrm>
            <a:off x="7842585" y="6368835"/>
            <a:ext cx="489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@</a:t>
            </a:r>
            <a:r>
              <a:rPr lang="en-US" sz="2400">
                <a:solidFill>
                  <a:schemeClr val="hlink"/>
                </a:solidFill>
                <a:uFill>
                  <a:noFill/>
                </a:uFill>
                <a:hlinkClick r:id="rId7"/>
              </a:rPr>
              <a:t>EngincanVeske</a:t>
            </a:r>
            <a:endParaRPr sz="2400"/>
          </a:p>
        </p:txBody>
      </p:sp>
      <p:pic>
        <p:nvPicPr>
          <p:cNvPr id="40" name="Google Shape;40;p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72875" y="6123975"/>
            <a:ext cx="800400" cy="8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72875" y="4432600"/>
            <a:ext cx="800400" cy="8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72875" y="5323575"/>
            <a:ext cx="800400" cy="8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772875" y="7028275"/>
            <a:ext cx="800400" cy="8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04150" y="3056638"/>
            <a:ext cx="4743450" cy="47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/>
        </p:nvSpPr>
        <p:spPr>
          <a:xfrm>
            <a:off x="2709943" y="923925"/>
            <a:ext cx="9639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0"/>
          <p:cNvSpPr txBox="1"/>
          <p:nvPr/>
        </p:nvSpPr>
        <p:spPr>
          <a:xfrm>
            <a:off x="1820055" y="923925"/>
            <a:ext cx="466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/>
        </p:nvSpPr>
        <p:spPr>
          <a:xfrm>
            <a:off x="890224" y="1009650"/>
            <a:ext cx="165075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rgbClr val="1557FF"/>
                </a:solidFill>
                <a:latin typeface="Archivo Black"/>
                <a:ea typeface="Archivo Black"/>
                <a:cs typeface="Archivo Black"/>
                <a:sym typeface="Archivo Black"/>
              </a:rPr>
              <a:t>Hakkımda</a:t>
            </a:r>
            <a:endParaRPr/>
          </a:p>
        </p:txBody>
      </p:sp>
      <p:pic>
        <p:nvPicPr>
          <p:cNvPr descr="Logo&#10;&#10;Description automatically generated" id="52" name="Google Shape;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220" y="4001980"/>
            <a:ext cx="1962430" cy="4800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 with low confidence" id="53" name="Google Shape;5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0220" y="4870192"/>
            <a:ext cx="1394484" cy="48005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0"/>
          <p:cNvSpPr txBox="1"/>
          <p:nvPr/>
        </p:nvSpPr>
        <p:spPr>
          <a:xfrm>
            <a:off x="2954775" y="4091425"/>
            <a:ext cx="403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Poppins"/>
                <a:ea typeface="Poppins"/>
                <a:cs typeface="Poppins"/>
                <a:sym typeface="Poppins"/>
              </a:rPr>
              <a:t>2020</a:t>
            </a:r>
            <a:r>
              <a:rPr b="0" i="0" lang="en-US" sz="15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- ∞</a:t>
            </a:r>
            <a:r>
              <a:rPr lang="en-US" sz="1500">
                <a:latin typeface="Poppins"/>
                <a:ea typeface="Poppins"/>
                <a:cs typeface="Poppins"/>
                <a:sym typeface="Poppins"/>
              </a:rPr>
              <a:t> / Yazılım Mühendisi</a:t>
            </a:r>
            <a:endParaRPr sz="1700"/>
          </a:p>
        </p:txBody>
      </p:sp>
      <p:sp>
        <p:nvSpPr>
          <p:cNvPr id="55" name="Google Shape;55;p10"/>
          <p:cNvSpPr txBox="1"/>
          <p:nvPr/>
        </p:nvSpPr>
        <p:spPr>
          <a:xfrm>
            <a:off x="2392403" y="4971825"/>
            <a:ext cx="495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Poppins"/>
                <a:ea typeface="Poppins"/>
                <a:cs typeface="Poppins"/>
                <a:sym typeface="Poppins"/>
              </a:rPr>
              <a:t>2020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∞</a:t>
            </a:r>
            <a:r>
              <a:rPr lang="en-US" sz="1500">
                <a:latin typeface="Poppins"/>
                <a:ea typeface="Poppins"/>
                <a:cs typeface="Poppins"/>
                <a:sym typeface="Poppins"/>
              </a:rPr>
              <a:t> /</a:t>
            </a:r>
            <a:r>
              <a:rPr b="0" i="0" lang="en-US" sz="15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00">
                <a:latin typeface="Poppins"/>
                <a:ea typeface="Poppins"/>
                <a:cs typeface="Poppins"/>
                <a:sym typeface="Poppins"/>
              </a:rPr>
              <a:t>ABP Framework (&amp; ABP Commercial)</a:t>
            </a:r>
            <a:endParaRPr sz="1700"/>
          </a:p>
        </p:txBody>
      </p:sp>
      <p:pic>
        <p:nvPicPr>
          <p:cNvPr descr="Shape&#10;&#10;Description automatically generated with low confidence" id="56" name="Google Shape;56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0237" y="3189199"/>
            <a:ext cx="480059" cy="48005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/>
          <p:nvPr/>
        </p:nvSpPr>
        <p:spPr>
          <a:xfrm>
            <a:off x="1404375" y="3290725"/>
            <a:ext cx="6931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Poppins"/>
                <a:ea typeface="Poppins"/>
                <a:cs typeface="Poppins"/>
                <a:sym typeface="Poppins"/>
              </a:rPr>
              <a:t>Yazılım Mühendisliği / Celal Bayar Üniversitesi (2017 - 2021)</a:t>
            </a:r>
            <a:endParaRPr sz="1700"/>
          </a:p>
        </p:txBody>
      </p:sp>
      <p:pic>
        <p:nvPicPr>
          <p:cNvPr id="58" name="Google Shape;58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34024" y="3290725"/>
            <a:ext cx="8300625" cy="4986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3564" y="5738400"/>
            <a:ext cx="640080" cy="65340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 txBox="1"/>
          <p:nvPr/>
        </p:nvSpPr>
        <p:spPr>
          <a:xfrm>
            <a:off x="1436778" y="5903550"/>
            <a:ext cx="4808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Poppins"/>
                <a:ea typeface="Poppins"/>
                <a:cs typeface="Poppins"/>
                <a:sym typeface="Poppins"/>
              </a:rPr>
              <a:t>Podcast / </a:t>
            </a:r>
            <a:r>
              <a:rPr lang="en-US" sz="1500">
                <a:latin typeface="Poppins"/>
                <a:ea typeface="Poppins"/>
                <a:cs typeface="Poppins"/>
                <a:sym typeface="Poppins"/>
              </a:rPr>
              <a:t>2021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∞</a:t>
            </a:r>
            <a:r>
              <a:rPr lang="en-US" sz="1500">
                <a:latin typeface="Poppins"/>
                <a:ea typeface="Poppins"/>
                <a:cs typeface="Poppins"/>
                <a:sym typeface="Poppins"/>
              </a:rPr>
              <a:t> /</a:t>
            </a:r>
            <a:r>
              <a:rPr b="0" i="0" lang="en-US" sz="15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00">
                <a:latin typeface="Poppins"/>
                <a:ea typeface="Poppins"/>
                <a:cs typeface="Poppins"/>
                <a:sym typeface="Poppins"/>
              </a:rPr>
              <a:t>Sıfırdan Bire &amp; Dotcode</a:t>
            </a:r>
            <a:endParaRPr sz="1700"/>
          </a:p>
        </p:txBody>
      </p:sp>
      <p:pic>
        <p:nvPicPr>
          <p:cNvPr id="61" name="Google Shape;61;p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3573" y="6553278"/>
            <a:ext cx="653400" cy="98010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0"/>
          <p:cNvSpPr txBox="1"/>
          <p:nvPr/>
        </p:nvSpPr>
        <p:spPr>
          <a:xfrm>
            <a:off x="1465302" y="6879700"/>
            <a:ext cx="5808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Poppins"/>
                <a:ea typeface="Poppins"/>
                <a:cs typeface="Poppins"/>
                <a:sym typeface="Poppins"/>
              </a:rPr>
              <a:t>2019</a:t>
            </a:r>
            <a:r>
              <a:rPr lang="en-US" sz="150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∞</a:t>
            </a:r>
            <a:r>
              <a:rPr lang="en-US" sz="1500">
                <a:latin typeface="Poppins"/>
                <a:ea typeface="Poppins"/>
                <a:cs typeface="Poppins"/>
                <a:sym typeface="Poppins"/>
              </a:rPr>
              <a:t> /</a:t>
            </a:r>
            <a:r>
              <a:rPr b="0" i="0" lang="en-US" sz="15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00">
                <a:solidFill>
                  <a:schemeClr val="hlink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9"/>
              </a:rPr>
              <a:t>engincanv.github.io</a:t>
            </a:r>
            <a:r>
              <a:rPr lang="en-US" sz="1500">
                <a:latin typeface="Poppins"/>
                <a:ea typeface="Poppins"/>
                <a:cs typeface="Poppins"/>
                <a:sym typeface="Poppins"/>
              </a:rPr>
              <a:t> &amp; </a:t>
            </a:r>
            <a:r>
              <a:rPr lang="en-US" sz="1500">
                <a:solidFill>
                  <a:schemeClr val="hlink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10"/>
              </a:rPr>
              <a:t>medium</a:t>
            </a:r>
            <a:endParaRPr sz="1700"/>
          </a:p>
        </p:txBody>
      </p:sp>
      <p:pic>
        <p:nvPicPr>
          <p:cNvPr id="63" name="Google Shape;63;p1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08850" y="7715675"/>
            <a:ext cx="530352" cy="530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65100" y="7694838"/>
            <a:ext cx="530352" cy="53035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/>
          <p:nvPr/>
        </p:nvSpPr>
        <p:spPr>
          <a:xfrm>
            <a:off x="1426146" y="7783800"/>
            <a:ext cx="1752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hlink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13"/>
              </a:rPr>
              <a:t>@EngincanV</a:t>
            </a:r>
            <a:endParaRPr sz="1700"/>
          </a:p>
        </p:txBody>
      </p:sp>
      <p:sp>
        <p:nvSpPr>
          <p:cNvPr id="66" name="Google Shape;66;p10"/>
          <p:cNvSpPr txBox="1"/>
          <p:nvPr/>
        </p:nvSpPr>
        <p:spPr>
          <a:xfrm>
            <a:off x="3739202" y="7779650"/>
            <a:ext cx="196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hlink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14"/>
              </a:rPr>
              <a:t>@EngincanVeske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DFFD8"/>
            </a:gs>
            <a:gs pos="100000">
              <a:srgbClr val="94B9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1"/>
          <p:cNvGrpSpPr/>
          <p:nvPr/>
        </p:nvGrpSpPr>
        <p:grpSpPr>
          <a:xfrm>
            <a:off x="7025850" y="4988025"/>
            <a:ext cx="11262150" cy="1073700"/>
            <a:chOff x="1117599" y="-5"/>
            <a:chExt cx="15016200" cy="1431600"/>
          </a:xfrm>
        </p:grpSpPr>
        <p:sp>
          <p:nvSpPr>
            <p:cNvPr id="72" name="Google Shape;72;p11"/>
            <p:cNvSpPr txBox="1"/>
            <p:nvPr/>
          </p:nvSpPr>
          <p:spPr>
            <a:xfrm>
              <a:off x="1117599" y="-5"/>
              <a:ext cx="85137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latin typeface="Montserrat"/>
                  <a:ea typeface="Montserrat"/>
                  <a:cs typeface="Montserrat"/>
                  <a:sym typeface="Montserrat"/>
                </a:rPr>
                <a:t>Sentiment </a:t>
              </a:r>
              <a:r>
                <a:rPr b="1" lang="en-US" sz="3200">
                  <a:latin typeface="Montserrat"/>
                  <a:ea typeface="Montserrat"/>
                  <a:cs typeface="Montserrat"/>
                  <a:sym typeface="Montserrat"/>
                </a:rPr>
                <a:t>Analysis</a:t>
              </a:r>
              <a:endParaRPr/>
            </a:p>
          </p:txBody>
        </p:sp>
        <p:sp>
          <p:nvSpPr>
            <p:cNvPr id="73" name="Google Shape;73;p11"/>
            <p:cNvSpPr txBox="1"/>
            <p:nvPr/>
          </p:nvSpPr>
          <p:spPr>
            <a:xfrm>
              <a:off x="1117599" y="938995"/>
              <a:ext cx="15016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/>
                <a:t>Duygu Analizi nedir?</a:t>
              </a:r>
              <a:endParaRPr/>
            </a:p>
          </p:txBody>
        </p:sp>
      </p:grpSp>
      <p:grpSp>
        <p:nvGrpSpPr>
          <p:cNvPr id="74" name="Google Shape;74;p11"/>
          <p:cNvGrpSpPr/>
          <p:nvPr/>
        </p:nvGrpSpPr>
        <p:grpSpPr>
          <a:xfrm>
            <a:off x="7025849" y="3631650"/>
            <a:ext cx="7609501" cy="976625"/>
            <a:chOff x="-2" y="-5"/>
            <a:chExt cx="10146001" cy="1302167"/>
          </a:xfrm>
        </p:grpSpPr>
        <p:sp>
          <p:nvSpPr>
            <p:cNvPr id="75" name="Google Shape;75;p11"/>
            <p:cNvSpPr txBox="1"/>
            <p:nvPr/>
          </p:nvSpPr>
          <p:spPr>
            <a:xfrm>
              <a:off x="-2" y="-5"/>
              <a:ext cx="85137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latin typeface="Montserrat"/>
                  <a:ea typeface="Montserrat"/>
                  <a:cs typeface="Montserrat"/>
                  <a:sym typeface="Montserrat"/>
                </a:rPr>
                <a:t>ML.NET</a:t>
              </a:r>
              <a:endParaRPr/>
            </a:p>
          </p:txBody>
        </p:sp>
        <p:sp>
          <p:nvSpPr>
            <p:cNvPr id="76" name="Google Shape;76;p11"/>
            <p:cNvSpPr txBox="1"/>
            <p:nvPr/>
          </p:nvSpPr>
          <p:spPr>
            <a:xfrm>
              <a:off x="-1" y="809561"/>
              <a:ext cx="10146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/>
                <a:t>.NET tarafında makine öğrenmesi modelleri oluşturmak</a:t>
              </a:r>
              <a:endParaRPr/>
            </a:p>
          </p:txBody>
        </p:sp>
      </p:grpSp>
      <p:sp>
        <p:nvSpPr>
          <p:cNvPr id="77" name="Google Shape;77;p11"/>
          <p:cNvSpPr txBox="1"/>
          <p:nvPr/>
        </p:nvSpPr>
        <p:spPr>
          <a:xfrm>
            <a:off x="0" y="1009650"/>
            <a:ext cx="18288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rgbClr val="1557FF"/>
                </a:solidFill>
                <a:latin typeface="Archivo Black"/>
                <a:ea typeface="Archivo Black"/>
                <a:cs typeface="Archivo Black"/>
                <a:sym typeface="Archivo Black"/>
              </a:rPr>
              <a:t>Agenda</a:t>
            </a:r>
            <a:endParaRPr/>
          </a:p>
        </p:txBody>
      </p:sp>
      <p:grpSp>
        <p:nvGrpSpPr>
          <p:cNvPr id="78" name="Google Shape;78;p11"/>
          <p:cNvGrpSpPr/>
          <p:nvPr/>
        </p:nvGrpSpPr>
        <p:grpSpPr>
          <a:xfrm>
            <a:off x="-3066269" y="3217329"/>
            <a:ext cx="8566099" cy="8566099"/>
            <a:chOff x="0" y="0"/>
            <a:chExt cx="812800" cy="812800"/>
          </a:xfrm>
        </p:grpSpPr>
        <p:sp>
          <p:nvSpPr>
            <p:cNvPr id="79" name="Google Shape;79;p1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DF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" name="Google Shape;81;p11"/>
          <p:cNvGrpSpPr/>
          <p:nvPr/>
        </p:nvGrpSpPr>
        <p:grpSpPr>
          <a:xfrm>
            <a:off x="6182344" y="5064229"/>
            <a:ext cx="628051" cy="628051"/>
            <a:chOff x="0" y="0"/>
            <a:chExt cx="812800" cy="812800"/>
          </a:xfrm>
        </p:grpSpPr>
        <p:sp>
          <p:nvSpPr>
            <p:cNvPr id="82" name="Google Shape;82;p1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B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1"/>
          <p:cNvGrpSpPr/>
          <p:nvPr/>
        </p:nvGrpSpPr>
        <p:grpSpPr>
          <a:xfrm>
            <a:off x="6182344" y="3631654"/>
            <a:ext cx="628051" cy="628051"/>
            <a:chOff x="0" y="0"/>
            <a:chExt cx="812800" cy="812800"/>
          </a:xfrm>
        </p:grpSpPr>
        <p:sp>
          <p:nvSpPr>
            <p:cNvPr id="85" name="Google Shape;85;p1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B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" name="Google Shape;87;p11"/>
          <p:cNvGrpSpPr/>
          <p:nvPr/>
        </p:nvGrpSpPr>
        <p:grpSpPr>
          <a:xfrm>
            <a:off x="7025849" y="6483575"/>
            <a:ext cx="6385275" cy="976625"/>
            <a:chOff x="-3" y="-5"/>
            <a:chExt cx="8513700" cy="1302167"/>
          </a:xfrm>
        </p:grpSpPr>
        <p:sp>
          <p:nvSpPr>
            <p:cNvPr id="88" name="Google Shape;88;p11"/>
            <p:cNvSpPr txBox="1"/>
            <p:nvPr/>
          </p:nvSpPr>
          <p:spPr>
            <a:xfrm>
              <a:off x="-2" y="-5"/>
              <a:ext cx="85137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latin typeface="Montserrat"/>
                  <a:ea typeface="Montserrat"/>
                  <a:cs typeface="Montserrat"/>
                  <a:sym typeface="Montserrat"/>
                </a:rPr>
                <a:t>Demo: Spam Kontrolü</a:t>
              </a:r>
              <a:endParaRPr/>
            </a:p>
          </p:txBody>
        </p:sp>
        <p:sp>
          <p:nvSpPr>
            <p:cNvPr id="89" name="Google Shape;89;p11"/>
            <p:cNvSpPr txBox="1"/>
            <p:nvPr/>
          </p:nvSpPr>
          <p:spPr>
            <a:xfrm>
              <a:off x="-3" y="809561"/>
              <a:ext cx="8513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/>
                <a:t>Spam tespiti yaparak zararlı içerikleri önlemek</a:t>
              </a:r>
              <a:endParaRPr/>
            </a:p>
          </p:txBody>
        </p:sp>
      </p:grpSp>
      <p:grpSp>
        <p:nvGrpSpPr>
          <p:cNvPr id="90" name="Google Shape;90;p11"/>
          <p:cNvGrpSpPr/>
          <p:nvPr/>
        </p:nvGrpSpPr>
        <p:grpSpPr>
          <a:xfrm>
            <a:off x="6182344" y="6483579"/>
            <a:ext cx="628051" cy="628051"/>
            <a:chOff x="0" y="0"/>
            <a:chExt cx="812800" cy="812800"/>
          </a:xfrm>
        </p:grpSpPr>
        <p:sp>
          <p:nvSpPr>
            <p:cNvPr id="91" name="Google Shape;91;p1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B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1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/>
        </p:nvSpPr>
        <p:spPr>
          <a:xfrm>
            <a:off x="0" y="475400"/>
            <a:ext cx="182880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00">
                <a:solidFill>
                  <a:srgbClr val="1557FF"/>
                </a:solidFill>
                <a:latin typeface="Archivo Black"/>
                <a:ea typeface="Archivo Black"/>
                <a:cs typeface="Archivo Black"/>
                <a:sym typeface="Archivo Black"/>
              </a:rPr>
              <a:t>ML.NET</a:t>
            </a:r>
            <a:endParaRPr sz="1200"/>
          </a:p>
        </p:txBody>
      </p:sp>
      <p:pic>
        <p:nvPicPr>
          <p:cNvPr id="98" name="Google Shape;9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4763" y="2104050"/>
            <a:ext cx="6886575" cy="40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400" y="2104050"/>
            <a:ext cx="10069713" cy="7873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DFFD8"/>
            </a:gs>
            <a:gs pos="100000">
              <a:srgbClr val="94B9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/>
        </p:nvSpPr>
        <p:spPr>
          <a:xfrm>
            <a:off x="0" y="580200"/>
            <a:ext cx="18288000" cy="18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rgbClr val="1557FF"/>
                </a:solidFill>
                <a:latin typeface="Archivo Black"/>
                <a:ea typeface="Archivo Black"/>
                <a:cs typeface="Archivo Black"/>
                <a:sym typeface="Archivo Black"/>
              </a:rPr>
              <a:t>Sentiment Analysis</a:t>
            </a:r>
            <a:endParaRPr sz="5600">
              <a:solidFill>
                <a:srgbClr val="1557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rgbClr val="1557FF"/>
                </a:solidFill>
                <a:latin typeface="Archivo Black"/>
                <a:ea typeface="Archivo Black"/>
                <a:cs typeface="Archivo Black"/>
                <a:sym typeface="Archivo Black"/>
              </a:rPr>
              <a:t>(Duygu Analizi)</a:t>
            </a:r>
            <a:endParaRPr sz="5600">
              <a:solidFill>
                <a:srgbClr val="1557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275" y="3142278"/>
            <a:ext cx="10263324" cy="2975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6275" y="6783450"/>
            <a:ext cx="10190745" cy="297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29000" y="4063725"/>
            <a:ext cx="4876800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30675" y="3233425"/>
            <a:ext cx="2533225" cy="39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30675" y="6937850"/>
            <a:ext cx="2533225" cy="3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DFFD8"/>
            </a:gs>
            <a:gs pos="100000">
              <a:srgbClr val="94B9FF"/>
            </a:gs>
          </a:gsLst>
          <a:lin ang="5400000" scaled="0"/>
        </a:gra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/>
        </p:nvSpPr>
        <p:spPr>
          <a:xfrm>
            <a:off x="1028700" y="628650"/>
            <a:ext cx="16230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Demo: Spam Kontrolü</a:t>
            </a:r>
            <a:endParaRPr sz="55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115" name="Google Shape;115;p14"/>
          <p:cNvPicPr preferRelativeResize="0"/>
          <p:nvPr/>
        </p:nvPicPr>
        <p:blipFill/>
        <p:spPr>
          <a:xfrm>
            <a:off x="2294013" y="2497750"/>
            <a:ext cx="13699972" cy="683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DFFD8"/>
            </a:gs>
            <a:gs pos="100000">
              <a:srgbClr val="94B9FF"/>
            </a:gs>
          </a:gsLst>
          <a:lin ang="5400012" scaled="0"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/>
        </p:nvSpPr>
        <p:spPr>
          <a:xfrm>
            <a:off x="1028700" y="781050"/>
            <a:ext cx="16230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>
                <a:solidFill>
                  <a:srgbClr val="1557FF"/>
                </a:solidFill>
                <a:latin typeface="Archivo Black"/>
                <a:ea typeface="Archivo Black"/>
                <a:cs typeface="Archivo Black"/>
                <a:sym typeface="Archivo Black"/>
              </a:rPr>
              <a:t>Demo: </a:t>
            </a:r>
            <a:r>
              <a:rPr lang="en-US" sz="6300">
                <a:solidFill>
                  <a:srgbClr val="1557FF"/>
                </a:solidFill>
                <a:latin typeface="Archivo Black"/>
                <a:ea typeface="Archivo Black"/>
                <a:cs typeface="Archivo Black"/>
                <a:sym typeface="Archivo Black"/>
              </a:rPr>
              <a:t>Spam Kontrolü</a:t>
            </a:r>
            <a:endParaRPr sz="200"/>
          </a:p>
        </p:txBody>
      </p:sp>
      <p:sp>
        <p:nvSpPr>
          <p:cNvPr id="121" name="Google Shape;121;p15"/>
          <p:cNvSpPr txBox="1"/>
          <p:nvPr/>
        </p:nvSpPr>
        <p:spPr>
          <a:xfrm>
            <a:off x="1216551" y="5284650"/>
            <a:ext cx="335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Montserrat"/>
                <a:ea typeface="Montserrat"/>
                <a:cs typeface="Montserrat"/>
                <a:sym typeface="Montserrat"/>
              </a:rPr>
              <a:t>Yorum</a:t>
            </a:r>
            <a:endParaRPr/>
          </a:p>
        </p:txBody>
      </p:sp>
      <p:cxnSp>
        <p:nvCxnSpPr>
          <p:cNvPr id="122" name="Google Shape;122;p15"/>
          <p:cNvCxnSpPr/>
          <p:nvPr/>
        </p:nvCxnSpPr>
        <p:spPr>
          <a:xfrm>
            <a:off x="1028700" y="3998094"/>
            <a:ext cx="15868200" cy="0"/>
          </a:xfrm>
          <a:prstGeom prst="straightConnector1">
            <a:avLst/>
          </a:prstGeom>
          <a:noFill/>
          <a:ln cap="flat" cmpd="sng" w="47625">
            <a:solidFill>
              <a:srgbClr val="4F7DC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15"/>
          <p:cNvSpPr txBox="1"/>
          <p:nvPr/>
        </p:nvSpPr>
        <p:spPr>
          <a:xfrm>
            <a:off x="5089448" y="5284638"/>
            <a:ext cx="3690000" cy="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Montserrat"/>
                <a:ea typeface="Montserrat"/>
                <a:cs typeface="Montserrat"/>
                <a:sym typeface="Montserrat"/>
              </a:rPr>
              <a:t>Sentiment Analysis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Montserrat"/>
                <a:ea typeface="Montserrat"/>
                <a:cs typeface="Montserrat"/>
                <a:sym typeface="Montserrat"/>
              </a:rPr>
              <a:t>(Duygu Analizi)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9296849" y="5284688"/>
            <a:ext cx="3355500" cy="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Montserrat"/>
                <a:ea typeface="Montserrat"/>
                <a:cs typeface="Montserrat"/>
                <a:sym typeface="Montserrat"/>
              </a:rPr>
              <a:t>Sonuçları Değerlendir</a:t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13175625" y="5251913"/>
            <a:ext cx="3594600" cy="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Montserrat"/>
                <a:ea typeface="Montserrat"/>
                <a:cs typeface="Montserrat"/>
                <a:sym typeface="Montserrat"/>
              </a:rPr>
              <a:t>Yorumu Onayla 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Montserrat"/>
                <a:ea typeface="Montserrat"/>
                <a:cs typeface="Montserrat"/>
                <a:sym typeface="Montserrat"/>
              </a:rPr>
              <a:t>veya Reddet</a:t>
            </a:r>
            <a:endParaRPr/>
          </a:p>
        </p:txBody>
      </p:sp>
      <p:grpSp>
        <p:nvGrpSpPr>
          <p:cNvPr id="126" name="Google Shape;126;p15"/>
          <p:cNvGrpSpPr/>
          <p:nvPr/>
        </p:nvGrpSpPr>
        <p:grpSpPr>
          <a:xfrm>
            <a:off x="5885632" y="3099450"/>
            <a:ext cx="1915770" cy="1915770"/>
            <a:chOff x="0" y="0"/>
            <a:chExt cx="812800" cy="812800"/>
          </a:xfrm>
        </p:grpSpPr>
        <p:sp>
          <p:nvSpPr>
            <p:cNvPr id="127" name="Google Shape;127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B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15"/>
          <p:cNvGrpSpPr/>
          <p:nvPr/>
        </p:nvGrpSpPr>
        <p:grpSpPr>
          <a:xfrm>
            <a:off x="1927205" y="3099450"/>
            <a:ext cx="1915770" cy="1915770"/>
            <a:chOff x="0" y="0"/>
            <a:chExt cx="812800" cy="812800"/>
          </a:xfrm>
        </p:grpSpPr>
        <p:sp>
          <p:nvSpPr>
            <p:cNvPr id="130" name="Google Shape;130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B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5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15"/>
          <p:cNvGrpSpPr/>
          <p:nvPr/>
        </p:nvGrpSpPr>
        <p:grpSpPr>
          <a:xfrm>
            <a:off x="9844059" y="3099450"/>
            <a:ext cx="1915770" cy="1915770"/>
            <a:chOff x="0" y="0"/>
            <a:chExt cx="812800" cy="812800"/>
          </a:xfrm>
        </p:grpSpPr>
        <p:sp>
          <p:nvSpPr>
            <p:cNvPr id="133" name="Google Shape;133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B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5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" name="Google Shape;135;p15"/>
          <p:cNvGrpSpPr/>
          <p:nvPr/>
        </p:nvGrpSpPr>
        <p:grpSpPr>
          <a:xfrm>
            <a:off x="13802486" y="3099450"/>
            <a:ext cx="1915770" cy="1915770"/>
            <a:chOff x="0" y="0"/>
            <a:chExt cx="812800" cy="812800"/>
          </a:xfrm>
        </p:grpSpPr>
        <p:sp>
          <p:nvSpPr>
            <p:cNvPr id="136" name="Google Shape;136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B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5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8" name="Google Shape;138;p15"/>
          <p:cNvPicPr preferRelativeResize="0"/>
          <p:nvPr/>
        </p:nvPicPr>
        <p:blipFill rotWithShape="1">
          <a:blip r:embed="rId3">
            <a:alphaModFix/>
          </a:blip>
          <a:srcRect b="45298" l="12055" r="80651" t="38706"/>
          <a:stretch/>
        </p:blipFill>
        <p:spPr>
          <a:xfrm>
            <a:off x="2280500" y="3232975"/>
            <a:ext cx="1321400" cy="163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5"/>
          <p:cNvPicPr preferRelativeResize="0"/>
          <p:nvPr/>
        </p:nvPicPr>
        <p:blipFill rotWithShape="1">
          <a:blip r:embed="rId3">
            <a:alphaModFix/>
          </a:blip>
          <a:srcRect b="45298" l="34287" r="59509" t="38706"/>
          <a:stretch/>
        </p:blipFill>
        <p:spPr>
          <a:xfrm>
            <a:off x="6281700" y="3235100"/>
            <a:ext cx="1123676" cy="163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5"/>
          <p:cNvPicPr preferRelativeResize="0"/>
          <p:nvPr/>
        </p:nvPicPr>
        <p:blipFill rotWithShape="1">
          <a:blip r:embed="rId3">
            <a:alphaModFix/>
          </a:blip>
          <a:srcRect b="45298" l="56470" r="37813" t="38706"/>
          <a:stretch/>
        </p:blipFill>
        <p:spPr>
          <a:xfrm>
            <a:off x="10284133" y="3242288"/>
            <a:ext cx="1035612" cy="163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5"/>
          <p:cNvPicPr preferRelativeResize="0"/>
          <p:nvPr/>
        </p:nvPicPr>
        <p:blipFill rotWithShape="1">
          <a:blip r:embed="rId3">
            <a:alphaModFix/>
          </a:blip>
          <a:srcRect b="45298" l="77371" r="15334" t="38706"/>
          <a:stretch/>
        </p:blipFill>
        <p:spPr>
          <a:xfrm>
            <a:off x="14162672" y="3235100"/>
            <a:ext cx="1321400" cy="163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5"/>
          <p:cNvSpPr txBox="1"/>
          <p:nvPr/>
        </p:nvSpPr>
        <p:spPr>
          <a:xfrm>
            <a:off x="1028700" y="7737213"/>
            <a:ext cx="12380400" cy="10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Montserrat"/>
                <a:ea typeface="Montserrat"/>
                <a:cs typeface="Montserrat"/>
                <a:sym typeface="Montserrat"/>
              </a:rPr>
              <a:t>Kaynak Kod</a:t>
            </a:r>
            <a:r>
              <a:rPr b="1" lang="en-US" sz="3200"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b="1"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https://github.com/EngincanV/SentimentAnalysisDemo</a:t>
            </a:r>
            <a:endParaRPr sz="1300"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25929" y="6745025"/>
            <a:ext cx="3070975" cy="3071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DFFD8"/>
            </a:gs>
            <a:gs pos="100000">
              <a:srgbClr val="94B9FF"/>
            </a:gs>
          </a:gsLst>
          <a:lin ang="5400012" scaled="0"/>
        </a:gra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/>
        </p:nvSpPr>
        <p:spPr>
          <a:xfrm>
            <a:off x="1216551" y="6503850"/>
            <a:ext cx="335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Montserrat"/>
                <a:ea typeface="Montserrat"/>
                <a:cs typeface="Montserrat"/>
                <a:sym typeface="Montserrat"/>
              </a:rPr>
              <a:t>Comment</a:t>
            </a:r>
            <a:endParaRPr/>
          </a:p>
        </p:txBody>
      </p:sp>
      <p:grpSp>
        <p:nvGrpSpPr>
          <p:cNvPr id="149" name="Google Shape;149;p16"/>
          <p:cNvGrpSpPr/>
          <p:nvPr/>
        </p:nvGrpSpPr>
        <p:grpSpPr>
          <a:xfrm>
            <a:off x="1927205" y="4318650"/>
            <a:ext cx="1915770" cy="1915770"/>
            <a:chOff x="0" y="0"/>
            <a:chExt cx="812800" cy="812800"/>
          </a:xfrm>
        </p:grpSpPr>
        <p:sp>
          <p:nvSpPr>
            <p:cNvPr id="150" name="Google Shape;150;p1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B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6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2" name="Google Shape;152;p16"/>
          <p:cNvPicPr preferRelativeResize="0"/>
          <p:nvPr/>
        </p:nvPicPr>
        <p:blipFill rotWithShape="1">
          <a:blip r:embed="rId3">
            <a:alphaModFix/>
          </a:blip>
          <a:srcRect b="45298" l="12055" r="80651" t="38706"/>
          <a:stretch/>
        </p:blipFill>
        <p:spPr>
          <a:xfrm>
            <a:off x="2280500" y="4452175"/>
            <a:ext cx="1321400" cy="163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8700" y="678100"/>
            <a:ext cx="6968200" cy="8991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" name="Google Shape;154;p16"/>
          <p:cNvGrpSpPr/>
          <p:nvPr/>
        </p:nvGrpSpPr>
        <p:grpSpPr>
          <a:xfrm>
            <a:off x="9522175" y="3282048"/>
            <a:ext cx="7413720" cy="5078564"/>
            <a:chOff x="0" y="-241300"/>
            <a:chExt cx="7143000" cy="4582301"/>
          </a:xfrm>
        </p:grpSpPr>
        <p:sp>
          <p:nvSpPr>
            <p:cNvPr id="155" name="Google Shape;155;p16"/>
            <p:cNvSpPr txBox="1"/>
            <p:nvPr/>
          </p:nvSpPr>
          <p:spPr>
            <a:xfrm>
              <a:off x="0" y="507901"/>
              <a:ext cx="7143000" cy="383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810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2400"/>
                <a:buAutoNum type="arabicPeriod"/>
              </a:pPr>
              <a:r>
                <a:rPr lang="en-US" sz="2400" u="sng">
                  <a:solidFill>
                    <a:schemeClr val="hlink"/>
                  </a:solidFill>
                  <a:hlinkClick r:id="rId5"/>
                </a:rPr>
                <a:t>Verinin</a:t>
              </a:r>
              <a:r>
                <a:rPr lang="en-US" sz="2400"/>
                <a:t> yüklenmesi</a:t>
              </a:r>
              <a:endParaRPr sz="2400"/>
            </a:p>
            <a:p>
              <a:pPr indent="-3810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2400"/>
                <a:buAutoNum type="arabicPeriod"/>
              </a:pPr>
              <a:r>
                <a:rPr lang="en-US" sz="2400"/>
                <a:t>Verinin </a:t>
              </a:r>
              <a:r>
                <a:rPr b="1" lang="en-US" sz="2400"/>
                <a:t>eğitim</a:t>
              </a:r>
              <a:r>
                <a:rPr lang="en-US" sz="2400"/>
                <a:t> ve </a:t>
              </a:r>
              <a:r>
                <a:rPr b="1" lang="en-US" sz="2400"/>
                <a:t>test</a:t>
              </a:r>
              <a:r>
                <a:rPr lang="en-US" sz="2400"/>
                <a:t> veri gruplarına ayrılması</a:t>
              </a:r>
              <a:endParaRPr sz="2400"/>
            </a:p>
            <a:p>
              <a:pPr indent="-3810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2400"/>
                <a:buAutoNum type="arabicPeriod"/>
              </a:pPr>
              <a:r>
                <a:rPr lang="en-US" sz="2400"/>
                <a:t>Veri dönüşümlerinin yapılması (sayısal vektörlere dönüştürülmesi) ve doğru/uygun algoritmanın seçilmesi</a:t>
              </a:r>
              <a:endParaRPr sz="2400"/>
            </a:p>
            <a:p>
              <a:pPr indent="-3810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2400"/>
                <a:buAutoNum type="arabicPeriod"/>
              </a:pPr>
              <a:r>
                <a:rPr lang="en-US" sz="2400"/>
                <a:t>Verinin eğitilmesi</a:t>
              </a:r>
              <a:endParaRPr sz="2400"/>
            </a:p>
            <a:p>
              <a:pPr indent="-3810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2400"/>
                <a:buAutoNum type="arabicPeriod"/>
              </a:pPr>
              <a:r>
                <a:rPr lang="en-US" sz="2400"/>
                <a:t>Örnek bir girdi ile tahminde bulunulması (sonucun değerlendirilmesi)</a:t>
              </a:r>
              <a:endParaRPr b="1" sz="2300"/>
            </a:p>
          </p:txBody>
        </p:sp>
        <p:sp>
          <p:nvSpPr>
            <p:cNvPr id="156" name="Google Shape;156;p16"/>
            <p:cNvSpPr txBox="1"/>
            <p:nvPr/>
          </p:nvSpPr>
          <p:spPr>
            <a:xfrm>
              <a:off x="0" y="-241300"/>
              <a:ext cx="68550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latin typeface="Montserrat"/>
                  <a:ea typeface="Montserrat"/>
                  <a:cs typeface="Montserrat"/>
                  <a:sym typeface="Montserrat"/>
                </a:rPr>
                <a:t>Sentiment Analysis - Akış:</a:t>
              </a:r>
              <a:endParaRPr b="1" sz="150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DFFD8"/>
            </a:gs>
            <a:gs pos="100000">
              <a:srgbClr val="94B9FF"/>
            </a:gs>
          </a:gsLst>
          <a:lin ang="5400000" scaled="0"/>
        </a:gra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/>
        </p:nvSpPr>
        <p:spPr>
          <a:xfrm>
            <a:off x="981385" y="2736312"/>
            <a:ext cx="108300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1557FF"/>
                </a:solidFill>
                <a:latin typeface="Archivo Black"/>
                <a:ea typeface="Archivo Black"/>
                <a:cs typeface="Archivo Black"/>
                <a:sym typeface="Archivo Black"/>
              </a:rPr>
              <a:t>Teşekkürler :)</a:t>
            </a:r>
            <a:endParaRPr/>
          </a:p>
        </p:txBody>
      </p:sp>
      <p:sp>
        <p:nvSpPr>
          <p:cNvPr id="162" name="Google Shape;162;p17"/>
          <p:cNvSpPr txBox="1"/>
          <p:nvPr/>
        </p:nvSpPr>
        <p:spPr>
          <a:xfrm>
            <a:off x="2276786" y="5565709"/>
            <a:ext cx="6497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2D33"/>
              </a:buClr>
              <a:buSzPts val="2800"/>
              <a:buFont typeface="Poppins Medium"/>
              <a:buNone/>
            </a:pPr>
            <a:r>
              <a:rPr lang="en-US" sz="2800">
                <a:solidFill>
                  <a:srgbClr val="292D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Engincan VESKE</a:t>
            </a:r>
            <a:endParaRPr b="0" i="0" sz="2800" u="none" cap="none" strike="noStrike">
              <a:solidFill>
                <a:srgbClr val="292D3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2276786" y="6085636"/>
            <a:ext cx="64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E5258"/>
              </a:buClr>
              <a:buSzPct val="100000"/>
              <a:buFont typeface="Poppins"/>
              <a:buNone/>
            </a:pPr>
            <a:r>
              <a:rPr lang="en-US" sz="180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Software Engineer at Volosoft</a:t>
            </a:r>
            <a:endParaRPr b="0" i="0" sz="1800" u="none" cap="none" strike="noStrike">
              <a:solidFill>
                <a:srgbClr val="545C6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4" name="Google Shape;16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141" y="6975379"/>
            <a:ext cx="318353" cy="318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8766" y="6976294"/>
            <a:ext cx="318352" cy="318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 txBox="1"/>
          <p:nvPr/>
        </p:nvSpPr>
        <p:spPr>
          <a:xfrm>
            <a:off x="1470138" y="6918373"/>
            <a:ext cx="523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2D33"/>
              </a:buClr>
              <a:buSzPts val="1500"/>
              <a:buFont typeface="Poppins"/>
              <a:buNone/>
            </a:pPr>
            <a:r>
              <a:rPr lang="en-US" sz="1500">
                <a:solidFill>
                  <a:srgbClr val="4E5258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@EngincanVeske</a:t>
            </a:r>
            <a:endParaRPr b="0" i="0" sz="1500" cap="none" strike="noStrike">
              <a:solidFill>
                <a:srgbClr val="4E525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4065763" y="6911405"/>
            <a:ext cx="523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2D33"/>
              </a:buClr>
              <a:buSzPts val="1500"/>
              <a:buFont typeface="Poppins"/>
              <a:buNone/>
            </a:pPr>
            <a:r>
              <a:rPr lang="en-US" sz="1500">
                <a:solidFill>
                  <a:srgbClr val="4E5258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EngincanV</a:t>
            </a:r>
            <a:endParaRPr b="0" i="0" sz="1500" cap="none" strike="noStrike">
              <a:solidFill>
                <a:srgbClr val="4E525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81386" y="5505271"/>
            <a:ext cx="1040400" cy="1029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063085" y="2057588"/>
            <a:ext cx="6171815" cy="6171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I Agency Pitch Deck">
  <a:themeElements>
    <a:clrScheme name="Office">
      <a:dk1>
        <a:srgbClr val="1557FF"/>
      </a:dk1>
      <a:lt1>
        <a:srgbClr val="FFFFFF"/>
      </a:lt1>
      <a:dk2>
        <a:srgbClr val="4F7DCF"/>
      </a:dk2>
      <a:lt2>
        <a:srgbClr val="7EB7E8"/>
      </a:lt2>
      <a:accent1>
        <a:srgbClr val="CDFFD8"/>
      </a:accent1>
      <a:accent2>
        <a:srgbClr val="888888"/>
      </a:accent2>
      <a:accent3>
        <a:srgbClr val="191919"/>
      </a:accent3>
      <a:accent4>
        <a:srgbClr val="1557FF"/>
      </a:accent4>
      <a:accent5>
        <a:srgbClr val="4F7DCF"/>
      </a:accent5>
      <a:accent6>
        <a:srgbClr val="CDFFD8"/>
      </a:accent6>
      <a:hlink>
        <a:srgbClr val="1557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