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microsoft.com/en-us/aspnet/core/fundamentals/middleware/request-decompression?view=aspnetcore-7.0"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microsoft.com/en-us/aspnet/core/grpc/json-transcoding?view=aspnetcore-7.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microsoft.com/en-us/aspnet/core/blazor/components/?view=aspnetcore-7.0#blazor-custom-element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microsoft.com/en-us/aspnet/core/blazor/javascript-interoperability/import-export-interop?view=aspnetcore-7.0"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blogs.microsoft.com/dotnet/announcing-rate-limiting-for-dotnet/" TargetMode="External"/><Relationship Id="rId3" Type="http://schemas.openxmlformats.org/officeDocument/2006/relationships/hyperlink" Target="https://learn.microsoft.com/en-us/aspnet/core/performance/rate-limit?view=aspnetcore-7.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blogs.microsoft.com/dotnet/asp-net-core-updates-in-dotnet-7-preview-6/#output-caching-middlewar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microsoft.com/en-us/aspnet/core/fundamentals/servers/kestrel/http3?view=aspnetcore-7.0"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Hello everyone, today we are going talk about what’s new with .NET 7.0. We will examine new features within 5 sub-heading and these are: ASP.NET Core, Blazor, C#11</a:t>
            </a:r>
            <a:endParaRPr/>
          </a:p>
        </p:txBody>
      </p:sp>
      <p:sp>
        <p:nvSpPr>
          <p:cNvPr id="82" name="Google Shape;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ca44c074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8ca44c074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ca44c07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Compressing the request content is a good candidate for speed up an endpoint response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Links:</a:t>
            </a:r>
            <a:endParaRPr/>
          </a:p>
          <a:p>
            <a:pPr indent="0" lvl="0" marL="0" rtl="0" algn="l">
              <a:spcBef>
                <a:spcPts val="0"/>
              </a:spcBef>
              <a:spcAft>
                <a:spcPts val="0"/>
              </a:spcAft>
              <a:buNone/>
            </a:pPr>
            <a:r>
              <a:rPr lang="en-US" u="sng">
                <a:solidFill>
                  <a:schemeClr val="hlink"/>
                </a:solidFill>
                <a:hlinkClick r:id="rId2"/>
              </a:rPr>
              <a:t>https://learn.microsoft.com/en-us/aspnet/core/fundamentals/middleware/request-decompression?view=aspnetcore-7.0</a:t>
            </a:r>
            <a:endParaRPr/>
          </a:p>
          <a:p>
            <a:pPr indent="0" lvl="0" marL="0" rtl="0" algn="l">
              <a:spcBef>
                <a:spcPts val="0"/>
              </a:spcBef>
              <a:spcAft>
                <a:spcPts val="0"/>
              </a:spcAft>
              <a:buNone/>
            </a:pPr>
            <a:r>
              <a:t/>
            </a:r>
            <a:endParaRPr/>
          </a:p>
        </p:txBody>
      </p:sp>
      <p:sp>
        <p:nvSpPr>
          <p:cNvPr id="150" name="Google Shape;150;g18ca44c074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9fb35d3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In other words, JSON Transcoding provides us a flexible way to combining gRPC and REST APIs in a way.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Links:</a:t>
            </a:r>
            <a:endParaRPr>
              <a:solidFill>
                <a:schemeClr val="dk1"/>
              </a:solidFill>
            </a:endParaRPr>
          </a:p>
          <a:p>
            <a:pPr indent="0" lvl="0" marL="0" rtl="0" algn="l">
              <a:spcBef>
                <a:spcPts val="0"/>
              </a:spcBef>
              <a:spcAft>
                <a:spcPts val="0"/>
              </a:spcAft>
              <a:buClr>
                <a:schemeClr val="dk1"/>
              </a:buClr>
              <a:buSzPts val="1100"/>
              <a:buFont typeface="Arial"/>
              <a:buNone/>
            </a:pPr>
            <a:r>
              <a:rPr lang="en-US" u="sng">
                <a:solidFill>
                  <a:schemeClr val="hlink"/>
                </a:solidFill>
                <a:hlinkClick r:id="rId2"/>
              </a:rPr>
              <a:t>https://learn.microsoft.com/en-us/aspnet/core/grpc/json-transcoding?view=aspnetcore-7.0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57" name="Google Shape;157;g159fb35d382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9fb35d3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59fb35d382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9fb35d38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400">
                <a:solidFill>
                  <a:schemeClr val="dk1"/>
                </a:solidFill>
              </a:rPr>
              <a:t>Blazor Custom Elements are not experimental anymore and supported officially with .NET 7.0</a:t>
            </a:r>
            <a:endParaRPr sz="1400">
              <a:solidFill>
                <a:schemeClr val="dk1"/>
              </a:solidFill>
            </a:endParaRPr>
          </a:p>
          <a:p>
            <a:pPr indent="0" lvl="0" marL="0" rtl="0" algn="l">
              <a:lnSpc>
                <a:spcPct val="90000"/>
              </a:lnSpc>
              <a:spcBef>
                <a:spcPts val="0"/>
              </a:spcBef>
              <a:spcAft>
                <a:spcPts val="0"/>
              </a:spcAft>
              <a:buNone/>
            </a:pPr>
            <a:r>
              <a:t/>
            </a:r>
            <a:endParaRPr sz="1400">
              <a:solidFill>
                <a:schemeClr val="dk1"/>
              </a:solidFill>
            </a:endParaRPr>
          </a:p>
          <a:p>
            <a:pPr indent="0" lvl="0" marL="0" rtl="0" algn="l">
              <a:lnSpc>
                <a:spcPct val="90000"/>
              </a:lnSpc>
              <a:spcBef>
                <a:spcPts val="0"/>
              </a:spcBef>
              <a:spcAft>
                <a:spcPts val="0"/>
              </a:spcAft>
              <a:buNone/>
            </a:pPr>
            <a:r>
              <a:rPr lang="en-US" sz="1400">
                <a:solidFill>
                  <a:schemeClr val="dk1"/>
                </a:solidFill>
              </a:rPr>
              <a:t>Blazor Custom Elements provide a way to dynamically render Razor Components from other SPA frameworks such as Angular and React.</a:t>
            </a:r>
            <a:endParaRPr sz="1400">
              <a:solidFill>
                <a:schemeClr val="dk1"/>
              </a:solidFill>
            </a:endParaRPr>
          </a:p>
          <a:p>
            <a:pPr indent="0" lvl="0" marL="0" rtl="0" algn="l">
              <a:lnSpc>
                <a:spcPct val="90000"/>
              </a:lnSpc>
              <a:spcBef>
                <a:spcPts val="0"/>
              </a:spcBef>
              <a:spcAft>
                <a:spcPts val="0"/>
              </a:spcAft>
              <a:buNone/>
            </a:pPr>
            <a:r>
              <a:t/>
            </a:r>
            <a:endParaRPr sz="1400">
              <a:solidFill>
                <a:schemeClr val="dk1"/>
              </a:solidFill>
            </a:endParaRPr>
          </a:p>
          <a:p>
            <a:pPr indent="0" lvl="0" marL="0" rtl="0" algn="l">
              <a:lnSpc>
                <a:spcPct val="90000"/>
              </a:lnSpc>
              <a:spcBef>
                <a:spcPts val="0"/>
              </a:spcBef>
              <a:spcAft>
                <a:spcPts val="0"/>
              </a:spcAft>
              <a:buNone/>
            </a:pPr>
            <a:r>
              <a:rPr lang="en-US" sz="1400">
                <a:solidFill>
                  <a:schemeClr val="dk1"/>
                </a:solidFill>
              </a:rPr>
              <a:t>To be able to use custom elements, there are two steps need to be done:</a:t>
            </a:r>
            <a:endParaRPr sz="1400">
              <a:solidFill>
                <a:schemeClr val="dk1"/>
              </a:solidFill>
            </a:endParaRPr>
          </a:p>
          <a:p>
            <a:pPr indent="0" lvl="0" marL="0" rtl="0" algn="l">
              <a:lnSpc>
                <a:spcPct val="90000"/>
              </a:lnSpc>
              <a:spcBef>
                <a:spcPts val="0"/>
              </a:spcBef>
              <a:spcAft>
                <a:spcPts val="0"/>
              </a:spcAft>
              <a:buNone/>
            </a:pPr>
            <a:r>
              <a:t/>
            </a:r>
            <a:endParaRPr sz="1400">
              <a:solidFill>
                <a:schemeClr val="dk1"/>
              </a:solidFill>
            </a:endParaRPr>
          </a:p>
          <a:p>
            <a:pPr indent="0" lvl="0" marL="0" rtl="0" algn="l">
              <a:lnSpc>
                <a:spcPct val="90000"/>
              </a:lnSpc>
              <a:spcBef>
                <a:spcPts val="0"/>
              </a:spcBef>
              <a:spcAft>
                <a:spcPts val="0"/>
              </a:spcAft>
              <a:buNone/>
            </a:pPr>
            <a:r>
              <a:rPr lang="en-US" sz="1400">
                <a:solidFill>
                  <a:schemeClr val="dk1"/>
                </a:solidFill>
              </a:rPr>
              <a:t>1-) Registering Custom Elements</a:t>
            </a:r>
            <a:endParaRPr sz="1400">
              <a:solidFill>
                <a:schemeClr val="dk1"/>
              </a:solidFill>
            </a:endParaRPr>
          </a:p>
          <a:p>
            <a:pPr indent="0" lvl="0" marL="0" rtl="0" algn="l">
              <a:lnSpc>
                <a:spcPct val="90000"/>
              </a:lnSpc>
              <a:spcBef>
                <a:spcPts val="0"/>
              </a:spcBef>
              <a:spcAft>
                <a:spcPts val="0"/>
              </a:spcAft>
              <a:buClr>
                <a:schemeClr val="dk1"/>
              </a:buClr>
              <a:buSzPts val="1100"/>
              <a:buFont typeface="Arial"/>
              <a:buNone/>
            </a:pPr>
            <a:r>
              <a:rPr lang="en-US" sz="1400">
                <a:solidFill>
                  <a:schemeClr val="dk1"/>
                </a:solidFill>
              </a:rPr>
              <a:t>2-) Using the registered custom element</a:t>
            </a:r>
            <a:endParaRPr sz="1400">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90000"/>
              </a:lnSpc>
              <a:spcBef>
                <a:spcPts val="0"/>
              </a:spcBef>
              <a:spcAft>
                <a:spcPts val="0"/>
              </a:spcAft>
              <a:buClr>
                <a:schemeClr val="dk1"/>
              </a:buClr>
              <a:buSzPts val="1100"/>
              <a:buFont typeface="Arial"/>
              <a:buNone/>
            </a:pPr>
            <a:r>
              <a:rPr lang="en-US" sz="1400">
                <a:solidFill>
                  <a:schemeClr val="dk1"/>
                </a:solidFill>
              </a:rPr>
              <a:t>Links:</a:t>
            </a:r>
            <a:endParaRPr sz="1400">
              <a:solidFill>
                <a:schemeClr val="dk1"/>
              </a:solidFill>
            </a:endParaRPr>
          </a:p>
          <a:p>
            <a:pPr indent="0" lvl="0" marL="0" rtl="0" algn="l">
              <a:lnSpc>
                <a:spcPct val="90000"/>
              </a:lnSpc>
              <a:spcBef>
                <a:spcPts val="0"/>
              </a:spcBef>
              <a:spcAft>
                <a:spcPts val="0"/>
              </a:spcAft>
              <a:buClr>
                <a:schemeClr val="dk1"/>
              </a:buClr>
              <a:buSzPts val="1100"/>
              <a:buFont typeface="Arial"/>
              <a:buNone/>
            </a:pPr>
            <a:r>
              <a:rPr lang="en-US" sz="1400" u="sng">
                <a:solidFill>
                  <a:schemeClr val="hlink"/>
                </a:solidFill>
                <a:hlinkClick r:id="rId2"/>
              </a:rPr>
              <a:t>https://learn.microsoft.com/en-us/aspnet/core/blazor/components/?view=aspnetcore-7.0#blazor-custom-elements</a:t>
            </a:r>
            <a:endParaRPr sz="1400">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sz="1400">
              <a:solidFill>
                <a:schemeClr val="dk1"/>
              </a:solidFill>
            </a:endParaRPr>
          </a:p>
        </p:txBody>
      </p:sp>
      <p:sp>
        <p:nvSpPr>
          <p:cNvPr id="170" name="Google Shape;170;g159fb35d382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9fb35d3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Links:</a:t>
            </a:r>
            <a:endParaRPr/>
          </a:p>
          <a:p>
            <a:pPr indent="0" lvl="0" marL="0" rtl="0" algn="l">
              <a:spcBef>
                <a:spcPts val="0"/>
              </a:spcBef>
              <a:spcAft>
                <a:spcPts val="0"/>
              </a:spcAft>
              <a:buNone/>
            </a:pPr>
            <a:r>
              <a:rPr lang="en-US" u="sng">
                <a:solidFill>
                  <a:schemeClr val="hlink"/>
                </a:solidFill>
                <a:hlinkClick r:id="rId2"/>
              </a:rPr>
              <a:t>https://learn.microsoft.com/en-us/aspnet/core/blazor/javascript-interoperability/import-export-interop?view=aspnetcore-7.0</a:t>
            </a:r>
            <a:endParaRPr/>
          </a:p>
          <a:p>
            <a:pPr indent="0" lvl="0" marL="0" rtl="0" algn="l">
              <a:spcBef>
                <a:spcPts val="0"/>
              </a:spcBef>
              <a:spcAft>
                <a:spcPts val="0"/>
              </a:spcAft>
              <a:buNone/>
            </a:pPr>
            <a:r>
              <a:t/>
            </a:r>
            <a:endParaRPr/>
          </a:p>
        </p:txBody>
      </p:sp>
      <p:sp>
        <p:nvSpPr>
          <p:cNvPr id="178" name="Google Shape;178;g159fb35d38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ca44c07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Thanks Hamza. Today I’ll be mentioning about what’s new in C# 11, EF Core 7 and .NET MAUI 7. Let’s start with C# 11.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great features that came with C#11. Such as Required Members, Generic Attributes, Raw String Literals and List Patterns. Let’s see them with examples.</a:t>
            </a:r>
            <a:endParaRPr/>
          </a:p>
        </p:txBody>
      </p:sp>
      <p:sp>
        <p:nvSpPr>
          <p:cNvPr id="184" name="Google Shape;184;g18ca44c074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ca44c07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 11 introduces a new </a:t>
            </a:r>
            <a:r>
              <a:rPr b="1" lang="en-US"/>
              <a:t>required </a:t>
            </a:r>
            <a:r>
              <a:rPr lang="en-US"/>
              <a:t>keyword to allows us to ensure property </a:t>
            </a:r>
            <a:r>
              <a:rPr lang="en-US"/>
              <a:t>initialization</a:t>
            </a:r>
            <a:r>
              <a:rPr lang="en-US"/>
              <a:t> while object creation. We just need to use the </a:t>
            </a:r>
            <a:r>
              <a:rPr b="1" lang="en-US"/>
              <a:t>required </a:t>
            </a:r>
            <a:r>
              <a:rPr lang="en-US"/>
              <a:t>keyword before the property type. That’s it. Then if we try to create an object without initializing the required properties, compile-time errors will shown. </a:t>
            </a:r>
            <a:endParaRPr/>
          </a:p>
        </p:txBody>
      </p:sp>
      <p:sp>
        <p:nvSpPr>
          <p:cNvPr id="190" name="Google Shape;190;g18ca44c074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9fb35d38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Generic Attributes is also one of the good features that came with C# 11. Before C#11, creating a typed attribute was cumbersome. We would need to pass a </a:t>
            </a:r>
            <a:r>
              <a:rPr b="1" lang="en-US"/>
              <a:t>Type </a:t>
            </a:r>
            <a:r>
              <a:rPr lang="en-US"/>
              <a:t>object as argument to our constructor and assign it to a property in our attribute class and do stuff with this Type property.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 C#11, Generic Attributes is introduced. Now, it’s possible to easily create generic attributes like creating generic classes.</a:t>
            </a:r>
            <a:endParaRPr/>
          </a:p>
        </p:txBody>
      </p:sp>
      <p:sp>
        <p:nvSpPr>
          <p:cNvPr id="199" name="Google Shape;199;g159fb35d382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9fb35d38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Raw String Literals is a great syntactic-sugar that came with C#11. It allows </a:t>
            </a:r>
            <a:r>
              <a:rPr lang="en-US"/>
              <a:t>containing</a:t>
            </a:r>
            <a:r>
              <a:rPr lang="en-US"/>
              <a:t> arbitrary text without escaping.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just need to wrap string content within three double quotes. Then we can define any text inside of it including multi-line text, that can be seen in 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Also, we can use string interpolation with this new syntax. We just need to add $ sign before the first triple quotes.</a:t>
            </a:r>
            <a:endParaRPr/>
          </a:p>
        </p:txBody>
      </p:sp>
      <p:sp>
        <p:nvSpPr>
          <p:cNvPr id="207" name="Google Shape;207;g159fb35d382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ca44c07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 EF Core 7 and MAUI.</a:t>
            </a:r>
            <a:endParaRPr>
              <a:solidFill>
                <a:schemeClr val="dk1"/>
              </a:solidFill>
            </a:endParaRPr>
          </a:p>
          <a:p>
            <a:pPr indent="0" lvl="0" marL="0" rtl="0" algn="l">
              <a:spcBef>
                <a:spcPts val="0"/>
              </a:spcBef>
              <a:spcAft>
                <a:spcPts val="0"/>
              </a:spcAft>
              <a:buNone/>
            </a:pPr>
            <a:r>
              <a:t/>
            </a:r>
            <a:endParaRPr/>
          </a:p>
        </p:txBody>
      </p:sp>
      <p:sp>
        <p:nvSpPr>
          <p:cNvPr id="90" name="Google Shape;90;g18ca44c074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9fb35d38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last feature that we gonna talk about for C#11 is List Patterns. It’s a good extension to pattern matching for lists and arrays.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List Patterns allow us to match an array or a list against with another sequence of values.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5" name="Google Shape;215;g159fb35d38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6c08b39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three </a:t>
            </a:r>
            <a:r>
              <a:rPr lang="en-US"/>
              <a:t>different</a:t>
            </a:r>
            <a:r>
              <a:rPr lang="en-US"/>
              <a:t> ways for list pattern matching: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Discard Pattern: This pattern can be helpful to match one or more elements from a sequence, if we know the length of the sequence.</a:t>
            </a:r>
            <a:endParaRPr/>
          </a:p>
        </p:txBody>
      </p:sp>
      <p:sp>
        <p:nvSpPr>
          <p:cNvPr id="222" name="Google Shape;222;g16c08b3911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c08b391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 Range Pattern: If the length of the sequence is not know, then range pattern may be useful. We can use this pattern to check the first or/and last element from a sequence.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var Pattern: This pattern allows us to capture a element at that position and use the variable in our code.</a:t>
            </a:r>
            <a:endParaRPr/>
          </a:p>
        </p:txBody>
      </p:sp>
      <p:sp>
        <p:nvSpPr>
          <p:cNvPr id="229" name="Google Shape;229;g16c08b3911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c963ea7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Let’s continue with what’s new in EF Core 7. There are too many improvements and new features that shipped with EF Core 7, but today we will only talk about these three feature. </a:t>
            </a:r>
            <a:endParaRPr/>
          </a:p>
        </p:txBody>
      </p:sp>
      <p:sp>
        <p:nvSpPr>
          <p:cNvPr id="237" name="Google Shape;237;g18c963ea72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c963ea7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It’s a common thing to need of storing some extra values as JSON in a database table column.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EF 7 supports JSON Columns and this allows mapping of aggregates built from .NET types to JSON documents. It allows us to make combine relational databases and document-based databases in a way.</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We can mark a column as JSON Column and that’s it!</a:t>
            </a:r>
            <a:endParaRPr/>
          </a:p>
        </p:txBody>
      </p:sp>
      <p:sp>
        <p:nvSpPr>
          <p:cNvPr id="243" name="Google Shape;243;g18c963ea72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6c08b391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Also with this version, LINQ JSON query support have been added. So, we can query over JSON column as seen in here.</a:t>
            </a:r>
            <a:endParaRPr/>
          </a:p>
        </p:txBody>
      </p:sp>
      <p:sp>
        <p:nvSpPr>
          <p:cNvPr id="250" name="Google Shape;250;g16c08b3911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9fb35d38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EF 7 introduces the new </a:t>
            </a:r>
            <a:r>
              <a:rPr b="1" lang="en-US"/>
              <a:t>ExecuteUpdateAsync</a:t>
            </a:r>
            <a:r>
              <a:rPr lang="en-US"/>
              <a:t> and </a:t>
            </a:r>
            <a:r>
              <a:rPr b="1" lang="en-US"/>
              <a:t>ExecuteDeleteAsync </a:t>
            </a:r>
            <a:r>
              <a:rPr lang="en-US"/>
              <a:t>methods. By using these methods while making bulk updates or deletes, we can take out the change tracker in this process and this brings great performance gains.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other words, with this feature there is no need to load entities into memory and update them. We can do it by using </a:t>
            </a:r>
            <a:r>
              <a:rPr b="1" lang="en-US"/>
              <a:t>ExecuteUpdateAsync</a:t>
            </a:r>
            <a:r>
              <a:rPr lang="en-US"/>
              <a:t> method without needing to load records into memory.</a:t>
            </a:r>
            <a:endParaRPr/>
          </a:p>
        </p:txBody>
      </p:sp>
      <p:sp>
        <p:nvSpPr>
          <p:cNvPr id="257" name="Google Shape;257;g159fb35d382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9fb35d38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With EF 7, there are significant performance improvements on SaveChanges &amp; SaveChangesAsync methods. According to the EF Core team, in some cases saving changes are now four times faster that EF 6. You can see a simple benchmark result from the EF Core blog post in 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Even after inserting just four records, there is a significant performance gain</a:t>
            </a:r>
            <a:r>
              <a:rPr lang="en-US"/>
              <a:t>. When </a:t>
            </a:r>
            <a:r>
              <a:rPr lang="en-US"/>
              <a:t>record count increased also the performance gains will be much more important.</a:t>
            </a:r>
            <a:endParaRPr/>
          </a:p>
        </p:txBody>
      </p:sp>
      <p:sp>
        <p:nvSpPr>
          <p:cNvPr id="263" name="Google Shape;263;g159fb35d382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9fb35d38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you know, .NET MAUI is a cross-platform framework for </a:t>
            </a:r>
            <a:r>
              <a:rPr lang="en-US"/>
              <a:t>creating</a:t>
            </a:r>
            <a:r>
              <a:rPr lang="en-US"/>
              <a:t> native mobile and desktop applications by using C# and XAML. By using the .NET MAUI, apps can be developed that can run on Android, IOS, macOS and Windows from a single-code 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It’s a new technology, so it's evolving and the .NET MAUI team introduces good features with every release.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Today, I will </a:t>
            </a:r>
            <a:r>
              <a:rPr lang="en-US"/>
              <a:t>only</a:t>
            </a:r>
            <a:r>
              <a:rPr lang="en-US"/>
              <a:t> talk about a new feature called “Map Control” and some enhancements made in .NET 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0" name="Google Shape;270;g159fb35d382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59fb35d38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.NET MAUI 7 introduces MAP Control. This provides us a good native map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pin some point on the map, draw circles and more…</a:t>
            </a:r>
            <a:endParaRPr/>
          </a:p>
        </p:txBody>
      </p:sp>
      <p:sp>
        <p:nvSpPr>
          <p:cNvPr id="276" name="Google Shape;276;g159fb35d382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ca44c07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Can you tell us what’s new on ASP.NET Core &amp; Blazor Sides  with .NET 7.0?</a:t>
            </a:r>
            <a:endParaRPr/>
          </a:p>
          <a:p>
            <a:pPr indent="-298450" lvl="0" marL="457200" rtl="0" algn="l">
              <a:spcBef>
                <a:spcPts val="0"/>
              </a:spcBef>
              <a:spcAft>
                <a:spcPts val="0"/>
              </a:spcAft>
              <a:buSzPts val="1100"/>
              <a:buChar char="-"/>
            </a:pPr>
            <a:r>
              <a:rPr lang="en-US"/>
              <a:t>Thanks, X. There are great features come within this release. We have new rate-limiting middleware, output caching middleware, built-in HTTP/3 support, request, decompression and more… Let’s start with Rate Limiting.</a:t>
            </a:r>
            <a:endParaRPr/>
          </a:p>
        </p:txBody>
      </p:sp>
      <p:sp>
        <p:nvSpPr>
          <p:cNvPr id="98" name="Google Shape;98;g18ca44c074a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9fb35d38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good improvements that comes with .NET 7. Mobile rendering performance significantly improved and beside of that, MAUI controls now provide much more smoothness.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Also, there are some good enhancements on the desktop side.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.NET MAUI team, got feedbacks from developers and make some improvements on desktop, such as: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Window size and position,</a:t>
            </a:r>
            <a:endParaRPr/>
          </a:p>
          <a:p>
            <a:pPr indent="0" lvl="0" marL="0" rtl="0" algn="l">
              <a:spcBef>
                <a:spcPts val="0"/>
              </a:spcBef>
              <a:spcAft>
                <a:spcPts val="0"/>
              </a:spcAft>
              <a:buNone/>
            </a:pPr>
            <a:r>
              <a:rPr lang="en-US"/>
              <a:t>Context Menus, (which there was a kind of bug and it was not seen on collection view),</a:t>
            </a:r>
            <a:endParaRPr/>
          </a:p>
          <a:p>
            <a:pPr indent="0" lvl="0" marL="0" rtl="0" algn="l">
              <a:spcBef>
                <a:spcPts val="0"/>
              </a:spcBef>
              <a:spcAft>
                <a:spcPts val="0"/>
              </a:spcAft>
              <a:buNone/>
            </a:pPr>
            <a:r>
              <a:rPr lang="en-US"/>
              <a:t>Tooltips and Gestures.</a:t>
            </a:r>
            <a:endParaRPr/>
          </a:p>
        </p:txBody>
      </p:sp>
      <p:sp>
        <p:nvSpPr>
          <p:cNvPr id="283" name="Google Shape;283;g159fb35d382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59fb35d38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159fb35d382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ca44c074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Rate limiting is a way to limit request frequency for a limit of time. Before, .NET 7 we weren’t have built-in support so we would needed to implement it ourselves or use some NuGet packages around.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Or let our CDN provider do this on server level behalf of us. Cloudflare is one of this CDN providers. With .NET 7, built-in Rate Limiting support have been added and we can easily define rate-limiting policies and attach them with our endpoints.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Links:</a:t>
            </a:r>
            <a:endParaRPr/>
          </a:p>
          <a:p>
            <a:pPr indent="0" lvl="0" marL="0" rtl="0" algn="l">
              <a:spcBef>
                <a:spcPts val="0"/>
              </a:spcBef>
              <a:spcAft>
                <a:spcPts val="0"/>
              </a:spcAft>
              <a:buNone/>
            </a:pPr>
            <a:r>
              <a:rPr lang="en-US" u="sng">
                <a:solidFill>
                  <a:schemeClr val="hlink"/>
                </a:solidFill>
                <a:hlinkClick r:id="rId2"/>
              </a:rPr>
              <a:t>https://devblogs.microsoft.com/dotnet/announcing-rate-limiting-for-dotnet/</a:t>
            </a:r>
            <a:endParaRPr/>
          </a:p>
          <a:p>
            <a:pPr indent="0" lvl="0" marL="0" rtl="0" algn="l">
              <a:spcBef>
                <a:spcPts val="0"/>
              </a:spcBef>
              <a:spcAft>
                <a:spcPts val="0"/>
              </a:spcAft>
              <a:buNone/>
            </a:pPr>
            <a:r>
              <a:rPr lang="en-US" u="sng">
                <a:solidFill>
                  <a:schemeClr val="hlink"/>
                </a:solidFill>
                <a:hlinkClick r:id="rId3"/>
              </a:rPr>
              <a:t>https://learn.microsoft.com/en-us/aspnet/core/performance/rate-limit?view=aspnetcore-7.0</a:t>
            </a:r>
            <a:endParaRPr/>
          </a:p>
          <a:p>
            <a:pPr indent="0" lvl="0" marL="0" rtl="0" algn="l">
              <a:spcBef>
                <a:spcPts val="0"/>
              </a:spcBef>
              <a:spcAft>
                <a:spcPts val="0"/>
              </a:spcAft>
              <a:buNone/>
            </a:pPr>
            <a:r>
              <a:t/>
            </a:r>
            <a:endParaRPr/>
          </a:p>
        </p:txBody>
      </p:sp>
      <p:sp>
        <p:nvSpPr>
          <p:cNvPr id="104" name="Google Shape;104;g18ca44c074a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ca44c074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use rate-limiting mechanism, we first need to register the related services by using the `AddRateLimiter` method and then select the Rate Limiting algorithm we want. There are couple of rate limiter algorithm, such as Fixed Window, Sliding Window and Token Bucket.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example, we use the “fixed window limiter” </a:t>
            </a:r>
            <a:r>
              <a:rPr lang="en-US"/>
              <a:t>algorithm</a:t>
            </a:r>
            <a:r>
              <a:rPr lang="en-US"/>
              <a:t>.</a:t>
            </a:r>
            <a:endParaRPr/>
          </a:p>
        </p:txBody>
      </p:sp>
      <p:sp>
        <p:nvSpPr>
          <p:cNvPr id="110" name="Google Shape;110;g18ca44c074a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ca44c07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After registring the related services, now we can use the `Rate Limiter` middleware and attach our defined rate-limiting policy with an endpoint.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Then if we run our application, and send request to our rate-limited endpoint we should see it working. For this example, If more than 4 request come to this endpoint in 10 seconds, then rate limiting middleware will not process for 10 seconds and after 10 seconds it will return the result.</a:t>
            </a:r>
            <a:endParaRPr/>
          </a:p>
        </p:txBody>
      </p:sp>
      <p:sp>
        <p:nvSpPr>
          <p:cNvPr id="116" name="Google Shape;116;g18ca44c074a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ca44c07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second </a:t>
            </a:r>
            <a:r>
              <a:rPr lang="en-US"/>
              <a:t>feature</a:t>
            </a:r>
            <a:r>
              <a:rPr lang="en-US"/>
              <a:t> came with this version is Output Caching middleware.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Links: </a:t>
            </a:r>
            <a:endParaRPr/>
          </a:p>
          <a:p>
            <a:pPr indent="0" lvl="0" marL="0" rtl="0" algn="l">
              <a:spcBef>
                <a:spcPts val="0"/>
              </a:spcBef>
              <a:spcAft>
                <a:spcPts val="0"/>
              </a:spcAft>
              <a:buNone/>
            </a:pPr>
            <a:r>
              <a:rPr lang="en-US" u="sng">
                <a:solidFill>
                  <a:schemeClr val="hlink"/>
                </a:solidFill>
                <a:hlinkClick r:id="rId2"/>
              </a:rPr>
              <a:t>https://devblogs.microsoft.com/dotnet/asp-net-core-updates-in-dotnet-7-preview-6/#output-caching-middleware</a:t>
            </a:r>
            <a:endParaRPr/>
          </a:p>
          <a:p>
            <a:pPr indent="0" lvl="0" marL="0" rtl="0" algn="l">
              <a:spcBef>
                <a:spcPts val="0"/>
              </a:spcBef>
              <a:spcAft>
                <a:spcPts val="0"/>
              </a:spcAft>
              <a:buNone/>
            </a:pPr>
            <a:r>
              <a:t/>
            </a:r>
            <a:endParaRPr/>
          </a:p>
        </p:txBody>
      </p:sp>
      <p:sp>
        <p:nvSpPr>
          <p:cNvPr id="123" name="Google Shape;123;g18ca44c074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8ca44c07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For the following example, same result will be returned for 10 minutes.</a:t>
            </a:r>
            <a:endParaRPr>
              <a:solidFill>
                <a:schemeClr val="dk1"/>
              </a:solidFill>
            </a:endParaRPr>
          </a:p>
          <a:p>
            <a:pPr indent="0" lvl="0" marL="0" rtl="0" algn="l">
              <a:spcBef>
                <a:spcPts val="0"/>
              </a:spcBef>
              <a:spcAft>
                <a:spcPts val="0"/>
              </a:spcAft>
              <a:buNone/>
            </a:pPr>
            <a:r>
              <a:t/>
            </a:r>
            <a:endParaRPr/>
          </a:p>
        </p:txBody>
      </p:sp>
      <p:sp>
        <p:nvSpPr>
          <p:cNvPr id="129" name="Google Shape;129;g18ca44c074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ca44c07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HTTP/3 uses the same request methods, status codes, headers with HTTP/1.1 and HTTP/2. </a:t>
            </a:r>
            <a:r>
              <a:rPr lang="en-US">
                <a:solidFill>
                  <a:schemeClr val="dk1"/>
                </a:solidFill>
              </a:rPr>
              <a:t>The main difference between HTTP/2 and HTTP/3 is “Transport Layer”. HTTP/2 uses the TCP protocol and HTTP/3 uses the QUIC protocol that built on UDP protocol. </a:t>
            </a:r>
            <a:endParaRPr>
              <a:solidFill>
                <a:schemeClr val="dk1"/>
              </a:solidFill>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US" sz="1050">
                <a:solidFill>
                  <a:srgbClr val="202122"/>
                </a:solidFill>
                <a:highlight>
                  <a:srgbClr val="FFFFFF"/>
                </a:highlight>
              </a:rPr>
              <a:t>This brings serious speed and performance gains. Such as faster response time of the first request, fever round-trips between the client and the server and more…</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US" sz="1050">
                <a:solidFill>
                  <a:srgbClr val="202122"/>
                </a:solidFill>
                <a:highlight>
                  <a:srgbClr val="FFFFFF"/>
                </a:highlight>
              </a:rPr>
              <a:t>Links: </a:t>
            </a:r>
            <a:endParaRPr sz="1050">
              <a:solidFill>
                <a:srgbClr val="202122"/>
              </a:solidFill>
              <a:highlight>
                <a:srgbClr val="FFFFFF"/>
              </a:highlight>
            </a:endParaRPr>
          </a:p>
          <a:p>
            <a:pPr indent="0" lvl="0" marL="0" rtl="0" algn="l">
              <a:spcBef>
                <a:spcPts val="0"/>
              </a:spcBef>
              <a:spcAft>
                <a:spcPts val="0"/>
              </a:spcAft>
              <a:buNone/>
            </a:pPr>
            <a:r>
              <a:rPr lang="en-US" sz="1050" u="sng">
                <a:solidFill>
                  <a:schemeClr val="hlink"/>
                </a:solidFill>
                <a:highlight>
                  <a:srgbClr val="FFFFFF"/>
                </a:highlight>
                <a:hlinkClick r:id="rId2"/>
              </a:rPr>
              <a:t>https://learn.microsoft.com/en-us/aspnet/core/fundamentals/servers/kestrel/http3?view=aspnetcore-7.0</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p:txBody>
      </p:sp>
      <p:sp>
        <p:nvSpPr>
          <p:cNvPr id="136" name="Google Shape;136;g18ca44c074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developer.mozilla.org/en-US/docs/Web/HTTP/Headers/Content-Encoding" TargetMode="Externa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What’s new with .NET 7.0?</a:t>
            </a:r>
            <a:endParaRPr/>
          </a:p>
        </p:txBody>
      </p:sp>
      <p:sp>
        <p:nvSpPr>
          <p:cNvPr id="85" name="Google Shape;85;p13"/>
          <p:cNvSpPr txBox="1"/>
          <p:nvPr/>
        </p:nvSpPr>
        <p:spPr>
          <a:xfrm>
            <a:off x="6578100" y="1690700"/>
            <a:ext cx="5613900" cy="404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2800" u="sng"/>
              <a:t>C#11</a:t>
            </a:r>
            <a:endParaRPr b="1" sz="2800" u="sng">
              <a:solidFill>
                <a:srgbClr val="000000"/>
              </a:solidFill>
            </a:endParaRPr>
          </a:p>
          <a:p>
            <a:pPr indent="0" lvl="0" marL="0" rtl="0" algn="l">
              <a:lnSpc>
                <a:spcPct val="90000"/>
              </a:lnSpc>
              <a:spcBef>
                <a:spcPts val="0"/>
              </a:spcBef>
              <a:spcAft>
                <a:spcPts val="0"/>
              </a:spcAft>
              <a:buNone/>
            </a:pPr>
            <a:r>
              <a:t/>
            </a:r>
            <a:endParaRPr b="1" sz="2800" u="sng">
              <a:solidFill>
                <a:srgbClr val="000000"/>
              </a:solidFill>
            </a:endParaRPr>
          </a:p>
          <a:p>
            <a:pPr indent="-349250" lvl="0" marL="457200" rtl="0" algn="l">
              <a:lnSpc>
                <a:spcPct val="150000"/>
              </a:lnSpc>
              <a:spcBef>
                <a:spcPts val="0"/>
              </a:spcBef>
              <a:spcAft>
                <a:spcPts val="0"/>
              </a:spcAft>
              <a:buClr>
                <a:srgbClr val="000000"/>
              </a:buClr>
              <a:buSzPts val="1900"/>
              <a:buChar char="●"/>
            </a:pPr>
            <a:r>
              <a:rPr lang="en-US" sz="1900"/>
              <a:t>Required Members</a:t>
            </a:r>
            <a:endParaRPr sz="1900"/>
          </a:p>
          <a:p>
            <a:pPr indent="-349250" lvl="0" marL="457200" rtl="0" algn="l">
              <a:lnSpc>
                <a:spcPct val="150000"/>
              </a:lnSpc>
              <a:spcBef>
                <a:spcPts val="0"/>
              </a:spcBef>
              <a:spcAft>
                <a:spcPts val="0"/>
              </a:spcAft>
              <a:buSzPts val="1900"/>
              <a:buChar char="●"/>
            </a:pPr>
            <a:r>
              <a:rPr lang="en-US" sz="1900"/>
              <a:t>Generic Attributes</a:t>
            </a:r>
            <a:endParaRPr sz="1900"/>
          </a:p>
          <a:p>
            <a:pPr indent="-349250" lvl="0" marL="457200" rtl="0" algn="l">
              <a:lnSpc>
                <a:spcPct val="150000"/>
              </a:lnSpc>
              <a:spcBef>
                <a:spcPts val="0"/>
              </a:spcBef>
              <a:spcAft>
                <a:spcPts val="0"/>
              </a:spcAft>
              <a:buSzPts val="1900"/>
              <a:buChar char="●"/>
            </a:pPr>
            <a:r>
              <a:rPr lang="en-US" sz="1900"/>
              <a:t>Raw String Literals</a:t>
            </a:r>
            <a:endParaRPr sz="1900"/>
          </a:p>
          <a:p>
            <a:pPr indent="-349250" lvl="0" marL="457200" rtl="0" algn="l">
              <a:lnSpc>
                <a:spcPct val="150000"/>
              </a:lnSpc>
              <a:spcBef>
                <a:spcPts val="0"/>
              </a:spcBef>
              <a:spcAft>
                <a:spcPts val="0"/>
              </a:spcAft>
              <a:buSzPts val="1900"/>
              <a:buChar char="●"/>
            </a:pPr>
            <a:r>
              <a:rPr lang="en-US" sz="1900"/>
              <a:t>List Patterns</a:t>
            </a:r>
            <a:endParaRPr sz="1900"/>
          </a:p>
          <a:p>
            <a:pPr indent="0" lvl="0" marL="0" rtl="0" algn="l">
              <a:lnSpc>
                <a:spcPct val="150000"/>
              </a:lnSpc>
              <a:spcBef>
                <a:spcPts val="0"/>
              </a:spcBef>
              <a:spcAft>
                <a:spcPts val="0"/>
              </a:spcAft>
              <a:buNone/>
            </a:pPr>
            <a:r>
              <a:t/>
            </a:r>
            <a:endParaRPr sz="1900"/>
          </a:p>
        </p:txBody>
      </p:sp>
      <p:sp>
        <p:nvSpPr>
          <p:cNvPr id="86" name="Google Shape;86;p13"/>
          <p:cNvSpPr txBox="1"/>
          <p:nvPr/>
        </p:nvSpPr>
        <p:spPr>
          <a:xfrm>
            <a:off x="684825" y="1690700"/>
            <a:ext cx="5450400" cy="4436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None/>
            </a:pPr>
            <a:r>
              <a:rPr b="1" lang="en-US" sz="9600" u="sng"/>
              <a:t>ASP.NET Core</a:t>
            </a:r>
            <a:endParaRPr b="1" sz="9600" u="sng">
              <a:solidFill>
                <a:srgbClr val="000000"/>
              </a:solidFill>
            </a:endParaRPr>
          </a:p>
          <a:p>
            <a:pPr indent="0" lvl="0" marL="0" rtl="0" algn="l">
              <a:lnSpc>
                <a:spcPct val="90000"/>
              </a:lnSpc>
              <a:spcBef>
                <a:spcPts val="0"/>
              </a:spcBef>
              <a:spcAft>
                <a:spcPts val="0"/>
              </a:spcAft>
              <a:buNone/>
            </a:pPr>
            <a:r>
              <a:t/>
            </a:r>
            <a:endParaRPr b="1" sz="2800" u="sng"/>
          </a:p>
          <a:p>
            <a:pPr indent="0" lvl="0" marL="0" rtl="0" algn="l">
              <a:lnSpc>
                <a:spcPct val="90000"/>
              </a:lnSpc>
              <a:spcBef>
                <a:spcPts val="0"/>
              </a:spcBef>
              <a:spcAft>
                <a:spcPts val="0"/>
              </a:spcAft>
              <a:buNone/>
            </a:pPr>
            <a:r>
              <a:t/>
            </a:r>
            <a:endParaRPr b="1" sz="2800" u="sng"/>
          </a:p>
          <a:p>
            <a:pPr indent="-349250" lvl="0" marL="457200" rtl="0" algn="l">
              <a:lnSpc>
                <a:spcPct val="150000"/>
              </a:lnSpc>
              <a:spcBef>
                <a:spcPts val="0"/>
              </a:spcBef>
              <a:spcAft>
                <a:spcPts val="0"/>
              </a:spcAft>
              <a:buClr>
                <a:schemeClr val="dk1"/>
              </a:buClr>
              <a:buSzPct val="100000"/>
              <a:buChar char="●"/>
            </a:pPr>
            <a:r>
              <a:rPr lang="en-US" sz="7600">
                <a:solidFill>
                  <a:schemeClr val="dk1"/>
                </a:solidFill>
              </a:rPr>
              <a:t>Rate Limiting</a:t>
            </a:r>
            <a:endParaRPr sz="7600">
              <a:solidFill>
                <a:schemeClr val="dk1"/>
              </a:solidFill>
            </a:endParaRPr>
          </a:p>
          <a:p>
            <a:pPr indent="-349250" lvl="0" marL="457200" rtl="0" algn="l">
              <a:lnSpc>
                <a:spcPct val="150000"/>
              </a:lnSpc>
              <a:spcBef>
                <a:spcPts val="0"/>
              </a:spcBef>
              <a:spcAft>
                <a:spcPts val="0"/>
              </a:spcAft>
              <a:buClr>
                <a:schemeClr val="dk1"/>
              </a:buClr>
              <a:buSzPct val="100000"/>
              <a:buChar char="●"/>
            </a:pPr>
            <a:r>
              <a:rPr lang="en-US" sz="7600">
                <a:solidFill>
                  <a:schemeClr val="dk1"/>
                </a:solidFill>
              </a:rPr>
              <a:t>Output Caching Middleware</a:t>
            </a:r>
            <a:endParaRPr sz="7600">
              <a:solidFill>
                <a:schemeClr val="dk1"/>
              </a:solidFill>
            </a:endParaRPr>
          </a:p>
          <a:p>
            <a:pPr indent="-349250" lvl="0" marL="457200" rtl="0" algn="l">
              <a:lnSpc>
                <a:spcPct val="150000"/>
              </a:lnSpc>
              <a:spcBef>
                <a:spcPts val="0"/>
              </a:spcBef>
              <a:spcAft>
                <a:spcPts val="0"/>
              </a:spcAft>
              <a:buClr>
                <a:schemeClr val="dk1"/>
              </a:buClr>
              <a:buSzPct val="100000"/>
              <a:buChar char="●"/>
            </a:pPr>
            <a:r>
              <a:rPr lang="en-US" sz="7600">
                <a:solidFill>
                  <a:schemeClr val="dk1"/>
                </a:solidFill>
              </a:rPr>
              <a:t>Built-in HTTP/3 Support</a:t>
            </a:r>
            <a:endParaRPr sz="7600">
              <a:solidFill>
                <a:schemeClr val="dk1"/>
              </a:solidFill>
            </a:endParaRPr>
          </a:p>
          <a:p>
            <a:pPr indent="-349250" lvl="0" marL="457200" rtl="0" algn="l">
              <a:lnSpc>
                <a:spcPct val="150000"/>
              </a:lnSpc>
              <a:spcBef>
                <a:spcPts val="0"/>
              </a:spcBef>
              <a:spcAft>
                <a:spcPts val="0"/>
              </a:spcAft>
              <a:buClr>
                <a:schemeClr val="dk1"/>
              </a:buClr>
              <a:buSzPct val="100000"/>
              <a:buChar char="●"/>
            </a:pPr>
            <a:r>
              <a:rPr lang="en-US" sz="7600">
                <a:solidFill>
                  <a:schemeClr val="dk1"/>
                </a:solidFill>
              </a:rPr>
              <a:t>Request Decompression</a:t>
            </a:r>
            <a:endParaRPr sz="7600">
              <a:solidFill>
                <a:schemeClr val="dk1"/>
              </a:solidFill>
            </a:endParaRPr>
          </a:p>
          <a:p>
            <a:pPr indent="-349250" lvl="0" marL="457200" rtl="0" algn="l">
              <a:lnSpc>
                <a:spcPct val="150000"/>
              </a:lnSpc>
              <a:spcBef>
                <a:spcPts val="0"/>
              </a:spcBef>
              <a:spcAft>
                <a:spcPts val="0"/>
              </a:spcAft>
              <a:buClr>
                <a:schemeClr val="dk1"/>
              </a:buClr>
              <a:buSzPct val="100000"/>
              <a:buChar char="●"/>
            </a:pPr>
            <a:r>
              <a:rPr lang="en-US" sz="7600">
                <a:solidFill>
                  <a:schemeClr val="dk1"/>
                </a:solidFill>
              </a:rPr>
              <a:t>gRPC - JSON Transcoding</a:t>
            </a:r>
            <a:endParaRPr sz="7600">
              <a:solidFill>
                <a:schemeClr val="dk1"/>
              </a:solidFill>
            </a:endParaRPr>
          </a:p>
          <a:p>
            <a:pPr indent="0" lvl="0" marL="457200" rtl="0" algn="l">
              <a:lnSpc>
                <a:spcPct val="150000"/>
              </a:lnSpc>
              <a:spcBef>
                <a:spcPts val="0"/>
              </a:spcBef>
              <a:spcAft>
                <a:spcPts val="0"/>
              </a:spcAft>
              <a:buNone/>
            </a:pPr>
            <a:r>
              <a:t/>
            </a:r>
            <a:endParaRPr sz="5855">
              <a:solidFill>
                <a:schemeClr val="dk1"/>
              </a:solidFill>
            </a:endParaRPr>
          </a:p>
          <a:p>
            <a:pPr indent="0" lvl="0" marL="0" rtl="0" algn="l">
              <a:lnSpc>
                <a:spcPct val="90000"/>
              </a:lnSpc>
              <a:spcBef>
                <a:spcPts val="0"/>
              </a:spcBef>
              <a:spcAft>
                <a:spcPts val="0"/>
              </a:spcAft>
              <a:buNone/>
            </a:pPr>
            <a:r>
              <a:t/>
            </a:r>
            <a:endParaRPr b="1" sz="2800" u="sng">
              <a:solidFill>
                <a:srgbClr val="000000"/>
              </a:solidFill>
            </a:endParaRPr>
          </a:p>
          <a:p>
            <a:pPr indent="0" lvl="0" marL="0" rtl="0" algn="l">
              <a:lnSpc>
                <a:spcPct val="90000"/>
              </a:lnSpc>
              <a:spcBef>
                <a:spcPts val="0"/>
              </a:spcBef>
              <a:spcAft>
                <a:spcPts val="0"/>
              </a:spcAft>
              <a:buNone/>
            </a:pPr>
            <a:r>
              <a:rPr b="1" lang="en-US" sz="9600" u="sng">
                <a:solidFill>
                  <a:schemeClr val="dk1"/>
                </a:solidFill>
              </a:rPr>
              <a:t>Blazor</a:t>
            </a:r>
            <a:endParaRPr b="1" sz="9600" u="sng">
              <a:solidFill>
                <a:schemeClr val="dk1"/>
              </a:solidFill>
            </a:endParaRPr>
          </a:p>
          <a:p>
            <a:pPr indent="0" lvl="0" marL="0" rtl="0" algn="l">
              <a:lnSpc>
                <a:spcPct val="90000"/>
              </a:lnSpc>
              <a:spcBef>
                <a:spcPts val="0"/>
              </a:spcBef>
              <a:spcAft>
                <a:spcPts val="0"/>
              </a:spcAft>
              <a:buNone/>
            </a:pPr>
            <a:r>
              <a:t/>
            </a:r>
            <a:endParaRPr b="1" sz="4080" u="sng">
              <a:solidFill>
                <a:schemeClr val="dk1"/>
              </a:solidFill>
            </a:endParaRPr>
          </a:p>
          <a:p>
            <a:pPr indent="-349250" lvl="0" marL="457200" rtl="0" algn="l">
              <a:lnSpc>
                <a:spcPct val="150000"/>
              </a:lnSpc>
              <a:spcBef>
                <a:spcPts val="0"/>
              </a:spcBef>
              <a:spcAft>
                <a:spcPts val="0"/>
              </a:spcAft>
              <a:buClr>
                <a:schemeClr val="dk1"/>
              </a:buClr>
              <a:buSzPct val="100000"/>
              <a:buChar char="●"/>
            </a:pPr>
            <a:r>
              <a:rPr lang="en-US" sz="7600">
                <a:solidFill>
                  <a:schemeClr val="dk1"/>
                </a:solidFill>
              </a:rPr>
              <a:t>Custom Elements </a:t>
            </a:r>
            <a:endParaRPr sz="7600">
              <a:solidFill>
                <a:schemeClr val="dk1"/>
              </a:solidFill>
            </a:endParaRPr>
          </a:p>
          <a:p>
            <a:pPr indent="-349250" lvl="0" marL="457200" rtl="0" algn="l">
              <a:lnSpc>
                <a:spcPct val="150000"/>
              </a:lnSpc>
              <a:spcBef>
                <a:spcPts val="0"/>
              </a:spcBef>
              <a:spcAft>
                <a:spcPts val="0"/>
              </a:spcAft>
              <a:buClr>
                <a:schemeClr val="dk1"/>
              </a:buClr>
              <a:buSzPct val="100000"/>
              <a:buChar char="●"/>
            </a:pPr>
            <a:r>
              <a:rPr lang="en-US" sz="7600">
                <a:solidFill>
                  <a:schemeClr val="dk1"/>
                </a:solidFill>
              </a:rPr>
              <a:t>Improvements on JavaScript Interop</a:t>
            </a:r>
            <a:endParaRPr sz="7600">
              <a:solidFill>
                <a:schemeClr val="dk1"/>
              </a:solidFill>
            </a:endParaRPr>
          </a:p>
          <a:p>
            <a:pPr indent="0" lvl="0" marL="0" rtl="0" algn="l">
              <a:lnSpc>
                <a:spcPct val="90000"/>
              </a:lnSpc>
              <a:spcBef>
                <a:spcPts val="0"/>
              </a:spcBef>
              <a:spcAft>
                <a:spcPts val="0"/>
              </a:spcAft>
              <a:buNone/>
            </a:pPr>
            <a:r>
              <a:t/>
            </a:r>
            <a:endParaRPr b="1" sz="2800" u="sng">
              <a:solidFill>
                <a:srgbClr val="000000"/>
              </a:solidFill>
            </a:endParaRPr>
          </a:p>
          <a:p>
            <a:pPr indent="0" lvl="0" marL="0" rtl="0" algn="l">
              <a:lnSpc>
                <a:spcPct val="90000"/>
              </a:lnSpc>
              <a:spcBef>
                <a:spcPts val="0"/>
              </a:spcBef>
              <a:spcAft>
                <a:spcPts val="0"/>
              </a:spcAft>
              <a:buClr>
                <a:srgbClr val="000000"/>
              </a:buClr>
              <a:buSzPct val="39285"/>
              <a:buFont typeface="Arial"/>
              <a:buNone/>
            </a:pPr>
            <a:r>
              <a:t/>
            </a:r>
            <a:endParaRPr b="1" sz="2800" u="sng">
              <a:solidFill>
                <a:srgbClr val="000000"/>
              </a:solidFill>
            </a:endParaRPr>
          </a:p>
          <a:p>
            <a:pPr indent="0" lvl="0" marL="0" rtl="0" algn="l">
              <a:lnSpc>
                <a:spcPct val="90000"/>
              </a:lnSpc>
              <a:spcBef>
                <a:spcPts val="0"/>
              </a:spcBef>
              <a:spcAft>
                <a:spcPts val="0"/>
              </a:spcAft>
              <a:buNone/>
            </a:pPr>
            <a:r>
              <a:t/>
            </a:r>
            <a:endParaRPr b="1" sz="2800" u="sng">
              <a:solidFill>
                <a:srgbClr val="000000"/>
              </a:solidFill>
            </a:endParaRPr>
          </a:p>
          <a:p>
            <a:pPr indent="0" lvl="0" marL="0" rtl="0" algn="l">
              <a:lnSpc>
                <a:spcPct val="90000"/>
              </a:lnSpc>
              <a:spcBef>
                <a:spcPts val="0"/>
              </a:spcBef>
              <a:spcAft>
                <a:spcPts val="0"/>
              </a:spcAft>
              <a:buNone/>
            </a:pPr>
            <a:r>
              <a:t/>
            </a:r>
            <a:endParaRPr b="1" sz="2800" u="sng">
              <a:solidFill>
                <a:srgbClr val="000000"/>
              </a:solidFill>
            </a:endParaRPr>
          </a:p>
          <a:p>
            <a:pPr indent="0" lvl="0" marL="0" rtl="0" algn="l">
              <a:lnSpc>
                <a:spcPct val="90000"/>
              </a:lnSpc>
              <a:spcBef>
                <a:spcPts val="0"/>
              </a:spcBef>
              <a:spcAft>
                <a:spcPts val="0"/>
              </a:spcAft>
              <a:buNone/>
            </a:pPr>
            <a:r>
              <a:t/>
            </a:r>
            <a:endParaRPr b="1" sz="2800" u="sng">
              <a:solidFill>
                <a:srgbClr val="000000"/>
              </a:solidFill>
            </a:endParaRPr>
          </a:p>
          <a:p>
            <a:pPr indent="0" lvl="0" marL="0" rtl="0" algn="l">
              <a:lnSpc>
                <a:spcPct val="90000"/>
              </a:lnSpc>
              <a:spcBef>
                <a:spcPts val="0"/>
              </a:spcBef>
              <a:spcAft>
                <a:spcPts val="0"/>
              </a:spcAft>
              <a:buNone/>
            </a:pPr>
            <a:r>
              <a:t/>
            </a:r>
            <a:endParaRPr b="1" u="sng">
              <a:solidFill>
                <a:srgbClr val="000000"/>
              </a:solidFill>
            </a:endParaRPr>
          </a:p>
        </p:txBody>
      </p:sp>
      <p:cxnSp>
        <p:nvCxnSpPr>
          <p:cNvPr id="87" name="Google Shape;87;p13"/>
          <p:cNvCxnSpPr/>
          <p:nvPr/>
        </p:nvCxnSpPr>
        <p:spPr>
          <a:xfrm>
            <a:off x="6287825" y="1690688"/>
            <a:ext cx="6600" cy="4847700"/>
          </a:xfrm>
          <a:prstGeom prst="straightConnector1">
            <a:avLst/>
          </a:prstGeom>
          <a:noFill/>
          <a:ln cap="flat" cmpd="sng" w="9525">
            <a:solidFill>
              <a:srgbClr val="44546A"/>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92D33"/>
              </a:buClr>
              <a:buSzPts val="4400"/>
              <a:buFont typeface="Arial"/>
              <a:buNone/>
            </a:pPr>
            <a:r>
              <a:rPr lang="en-US"/>
              <a:t>HTTP/3 Support</a:t>
            </a:r>
            <a:endParaRPr/>
          </a:p>
        </p:txBody>
      </p:sp>
      <p:sp>
        <p:nvSpPr>
          <p:cNvPr id="146" name="Google Shape;146;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Arial"/>
                <a:ea typeface="Arial"/>
                <a:cs typeface="Arial"/>
                <a:sym typeface="Arial"/>
              </a:rPr>
              <a:t>In .NET 6, HTTP/3 was introduced for an experimental purposes and with .NET 7 now it’s fully supported.</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a:latin typeface="Arial"/>
                <a:ea typeface="Arial"/>
                <a:cs typeface="Arial"/>
                <a:sym typeface="Arial"/>
              </a:rPr>
              <a:t>HTTP/3 is not enabled by default but it can be configured easily as follows:</a:t>
            </a:r>
            <a:endParaRPr>
              <a:latin typeface="Arial"/>
              <a:ea typeface="Arial"/>
              <a:cs typeface="Arial"/>
              <a:sym typeface="Arial"/>
            </a:endParaRPr>
          </a:p>
        </p:txBody>
      </p:sp>
      <p:pic>
        <p:nvPicPr>
          <p:cNvPr id="147" name="Google Shape;147;p22"/>
          <p:cNvPicPr preferRelativeResize="0"/>
          <p:nvPr/>
        </p:nvPicPr>
        <p:blipFill>
          <a:blip r:embed="rId4">
            <a:alphaModFix/>
          </a:blip>
          <a:stretch>
            <a:fillRect/>
          </a:stretch>
        </p:blipFill>
        <p:spPr>
          <a:xfrm>
            <a:off x="838204" y="3972879"/>
            <a:ext cx="8955875" cy="2808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Request Decompression</a:t>
            </a:r>
            <a:endParaRPr/>
          </a:p>
        </p:txBody>
      </p:sp>
      <p:sp>
        <p:nvSpPr>
          <p:cNvPr id="153" name="Google Shape;153;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Request Decompression middleware accept request with </a:t>
            </a:r>
            <a:r>
              <a:rPr b="1" lang="en-US">
                <a:latin typeface="Arial"/>
                <a:ea typeface="Arial"/>
                <a:cs typeface="Arial"/>
                <a:sym typeface="Arial"/>
              </a:rPr>
              <a:t>compressed content.</a:t>
            </a:r>
            <a:r>
              <a:rPr lang="en-US">
                <a:latin typeface="Arial"/>
                <a:ea typeface="Arial"/>
                <a:cs typeface="Arial"/>
                <a:sym typeface="Arial"/>
              </a:rPr>
              <a:t> Uses the </a:t>
            </a:r>
            <a:r>
              <a:rPr lang="en-US" u="sng">
                <a:solidFill>
                  <a:schemeClr val="hlink"/>
                </a:solidFill>
                <a:latin typeface="Arial"/>
                <a:ea typeface="Arial"/>
                <a:cs typeface="Arial"/>
                <a:sym typeface="Arial"/>
                <a:hlinkClick r:id="rId4"/>
              </a:rPr>
              <a:t>Content-Encoding</a:t>
            </a:r>
            <a:r>
              <a:rPr lang="en-US">
                <a:latin typeface="Arial"/>
                <a:ea typeface="Arial"/>
                <a:cs typeface="Arial"/>
                <a:sym typeface="Arial"/>
              </a:rPr>
              <a:t> HTTP Header to automatically identify and decompress requests which are compressed.</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pic>
        <p:nvPicPr>
          <p:cNvPr id="154" name="Google Shape;154;p23"/>
          <p:cNvPicPr preferRelativeResize="0"/>
          <p:nvPr/>
        </p:nvPicPr>
        <p:blipFill>
          <a:blip r:embed="rId5">
            <a:alphaModFix/>
          </a:blip>
          <a:stretch>
            <a:fillRect/>
          </a:stretch>
        </p:blipFill>
        <p:spPr>
          <a:xfrm>
            <a:off x="931004" y="3571150"/>
            <a:ext cx="6290750" cy="317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gRPC - JSON Transcoding</a:t>
            </a:r>
            <a:endParaRPr/>
          </a:p>
        </p:txBody>
      </p:sp>
      <p:sp>
        <p:nvSpPr>
          <p:cNvPr id="160" name="Google Shape;160;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gRPC is a high-performance RPC framework and uses HTTP/2 and Protobuf. Despite the benefits that gRPC brings, REST APIs have an important place in modern web applications.</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rPr lang="en-US">
                <a:latin typeface="Arial"/>
                <a:ea typeface="Arial"/>
                <a:cs typeface="Arial"/>
                <a:sym typeface="Arial"/>
              </a:rPr>
              <a:t>gRPC - JSON Transcoding is an extension for ASP.NET Core that creates RESTful JSON APIs for gRPC services.</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92D33"/>
              </a:buClr>
              <a:buSzPts val="4400"/>
              <a:buFont typeface="Arial"/>
              <a:buNone/>
            </a:pPr>
            <a:r>
              <a:rPr lang="en-US"/>
              <a:t>gRPC - JSON Transcoding</a:t>
            </a:r>
            <a:endParaRPr/>
          </a:p>
        </p:txBody>
      </p:sp>
      <p:sp>
        <p:nvSpPr>
          <p:cNvPr id="166" name="Google Shape;166;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latin typeface="Arial"/>
              <a:ea typeface="Arial"/>
              <a:cs typeface="Arial"/>
              <a:sym typeface="Arial"/>
            </a:endParaRPr>
          </a:p>
        </p:txBody>
      </p:sp>
      <p:pic>
        <p:nvPicPr>
          <p:cNvPr id="167" name="Google Shape;167;p25"/>
          <p:cNvPicPr preferRelativeResize="0"/>
          <p:nvPr/>
        </p:nvPicPr>
        <p:blipFill>
          <a:blip r:embed="rId4">
            <a:alphaModFix/>
          </a:blip>
          <a:stretch>
            <a:fillRect/>
          </a:stretch>
        </p:blipFill>
        <p:spPr>
          <a:xfrm>
            <a:off x="416400" y="1592200"/>
            <a:ext cx="11666800" cy="507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Blazor - Custom Elements</a:t>
            </a:r>
            <a:endParaRPr/>
          </a:p>
        </p:txBody>
      </p:sp>
      <p:sp>
        <p:nvSpPr>
          <p:cNvPr id="173" name="Google Shape;173;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u="sng">
                <a:latin typeface="Arial"/>
                <a:ea typeface="Arial"/>
                <a:cs typeface="Arial"/>
                <a:sym typeface="Arial"/>
              </a:rPr>
              <a:t>Registering Custom Elements</a:t>
            </a:r>
            <a:endParaRPr b="1" u="sng">
              <a:latin typeface="Arial"/>
              <a:ea typeface="Arial"/>
              <a:cs typeface="Arial"/>
              <a:sym typeface="Arial"/>
            </a:endParaRPr>
          </a:p>
          <a:p>
            <a:pPr indent="0" lvl="0" marL="0" rtl="0" algn="l">
              <a:lnSpc>
                <a:spcPct val="90000"/>
              </a:lnSpc>
              <a:spcBef>
                <a:spcPts val="0"/>
              </a:spcBef>
              <a:spcAft>
                <a:spcPts val="0"/>
              </a:spcAft>
              <a:buNone/>
            </a:pPr>
            <a:r>
              <a:t/>
            </a:r>
            <a:endParaRPr b="1" u="sng">
              <a:latin typeface="Arial"/>
              <a:ea typeface="Arial"/>
              <a:cs typeface="Arial"/>
              <a:sym typeface="Arial"/>
            </a:endParaRPr>
          </a:p>
          <a:p>
            <a:pPr indent="0" lvl="0" marL="0" rtl="0" algn="l">
              <a:lnSpc>
                <a:spcPct val="90000"/>
              </a:lnSpc>
              <a:spcBef>
                <a:spcPts val="0"/>
              </a:spcBef>
              <a:spcAft>
                <a:spcPts val="0"/>
              </a:spcAft>
              <a:buNone/>
            </a:pPr>
            <a:r>
              <a:t/>
            </a:r>
            <a:endParaRPr b="1" u="sng">
              <a:latin typeface="Arial"/>
              <a:ea typeface="Arial"/>
              <a:cs typeface="Arial"/>
              <a:sym typeface="Arial"/>
            </a:endParaRPr>
          </a:p>
          <a:p>
            <a:pPr indent="0" lvl="0" marL="0" rtl="0" algn="l">
              <a:lnSpc>
                <a:spcPct val="90000"/>
              </a:lnSpc>
              <a:spcBef>
                <a:spcPts val="0"/>
              </a:spcBef>
              <a:spcAft>
                <a:spcPts val="0"/>
              </a:spcAft>
              <a:buNone/>
            </a:pPr>
            <a:r>
              <a:t/>
            </a:r>
            <a:endParaRPr b="1" u="sng">
              <a:latin typeface="Arial"/>
              <a:ea typeface="Arial"/>
              <a:cs typeface="Arial"/>
              <a:sym typeface="Arial"/>
            </a:endParaRPr>
          </a:p>
          <a:p>
            <a:pPr indent="0" lvl="0" marL="0" rtl="0" algn="l">
              <a:lnSpc>
                <a:spcPct val="90000"/>
              </a:lnSpc>
              <a:spcBef>
                <a:spcPts val="0"/>
              </a:spcBef>
              <a:spcAft>
                <a:spcPts val="0"/>
              </a:spcAft>
              <a:buNone/>
            </a:pPr>
            <a:r>
              <a:t/>
            </a:r>
            <a:endParaRPr b="1" u="sng">
              <a:latin typeface="Arial"/>
              <a:ea typeface="Arial"/>
              <a:cs typeface="Arial"/>
              <a:sym typeface="Arial"/>
            </a:endParaRPr>
          </a:p>
          <a:p>
            <a:pPr indent="0" lvl="0" marL="0" rtl="0" algn="l">
              <a:lnSpc>
                <a:spcPct val="90000"/>
              </a:lnSpc>
              <a:spcBef>
                <a:spcPts val="0"/>
              </a:spcBef>
              <a:spcAft>
                <a:spcPts val="0"/>
              </a:spcAft>
              <a:buNone/>
            </a:pPr>
            <a:r>
              <a:t/>
            </a:r>
            <a:endParaRPr b="1" u="sng">
              <a:latin typeface="Arial"/>
              <a:ea typeface="Arial"/>
              <a:cs typeface="Arial"/>
              <a:sym typeface="Arial"/>
            </a:endParaRPr>
          </a:p>
          <a:p>
            <a:pPr indent="0" lvl="0" marL="0" rtl="0" algn="l">
              <a:lnSpc>
                <a:spcPct val="90000"/>
              </a:lnSpc>
              <a:spcBef>
                <a:spcPts val="0"/>
              </a:spcBef>
              <a:spcAft>
                <a:spcPts val="0"/>
              </a:spcAft>
              <a:buNone/>
            </a:pPr>
            <a:r>
              <a:rPr b="1" lang="en-US" u="sng">
                <a:latin typeface="Arial"/>
                <a:ea typeface="Arial"/>
                <a:cs typeface="Arial"/>
                <a:sym typeface="Arial"/>
              </a:rPr>
              <a:t>Using the Custom Element</a:t>
            </a:r>
            <a:endParaRPr b="1" u="sng">
              <a:latin typeface="Arial"/>
              <a:ea typeface="Arial"/>
              <a:cs typeface="Arial"/>
              <a:sym typeface="Arial"/>
            </a:endParaRPr>
          </a:p>
          <a:p>
            <a:pPr indent="0" lvl="0" marL="0" rtl="0" algn="l">
              <a:lnSpc>
                <a:spcPct val="90000"/>
              </a:lnSpc>
              <a:spcBef>
                <a:spcPts val="0"/>
              </a:spcBef>
              <a:spcAft>
                <a:spcPts val="0"/>
              </a:spcAft>
              <a:buNone/>
            </a:pPr>
            <a:r>
              <a:t/>
            </a:r>
            <a:endParaRPr b="1" u="sng">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pic>
        <p:nvPicPr>
          <p:cNvPr id="174" name="Google Shape;174;p26"/>
          <p:cNvPicPr preferRelativeResize="0"/>
          <p:nvPr/>
        </p:nvPicPr>
        <p:blipFill>
          <a:blip r:embed="rId4">
            <a:alphaModFix/>
          </a:blip>
          <a:stretch>
            <a:fillRect/>
          </a:stretch>
        </p:blipFill>
        <p:spPr>
          <a:xfrm>
            <a:off x="838206" y="2531631"/>
            <a:ext cx="8678551" cy="1325700"/>
          </a:xfrm>
          <a:prstGeom prst="rect">
            <a:avLst/>
          </a:prstGeom>
          <a:noFill/>
          <a:ln>
            <a:noFill/>
          </a:ln>
        </p:spPr>
      </p:pic>
      <p:pic>
        <p:nvPicPr>
          <p:cNvPr id="175" name="Google Shape;175;p26"/>
          <p:cNvPicPr preferRelativeResize="0"/>
          <p:nvPr/>
        </p:nvPicPr>
        <p:blipFill>
          <a:blip r:embed="rId5">
            <a:alphaModFix/>
          </a:blip>
          <a:stretch>
            <a:fillRect/>
          </a:stretch>
        </p:blipFill>
        <p:spPr>
          <a:xfrm>
            <a:off x="838200" y="4925625"/>
            <a:ext cx="7472276" cy="57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10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10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10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Effect filter="fade" transition="in">
                                      <p:cBhvr>
                                        <p:cTn dur="1000"/>
                                        <p:tgtEl>
                                          <p:spTgt spid="1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animEffect filter="fade" transition="in">
                                      <p:cBhvr>
                                        <p:cTn dur="1000"/>
                                        <p:tgtEl>
                                          <p:spTgt spid="1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animEffect filter="fade" transition="in">
                                      <p:cBhvr>
                                        <p:cTn dur="1000"/>
                                        <p:tgtEl>
                                          <p:spTgt spid="17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Blazor - Improvements on JavaScript Interop</a:t>
            </a:r>
            <a:endParaRPr/>
          </a:p>
        </p:txBody>
      </p:sp>
      <p:sp>
        <p:nvSpPr>
          <p:cNvPr id="181" name="Google Shape;181;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JavaScript </a:t>
            </a:r>
            <a:r>
              <a:rPr b="1" lang="en-US">
                <a:latin typeface="Arial"/>
                <a:ea typeface="Arial"/>
                <a:cs typeface="Arial"/>
                <a:sym typeface="Arial"/>
              </a:rPr>
              <a:t>[JsImport] / [JsExport] interop</a:t>
            </a:r>
            <a:r>
              <a:rPr lang="en-US">
                <a:latin typeface="Arial"/>
                <a:ea typeface="Arial"/>
                <a:cs typeface="Arial"/>
                <a:sym typeface="Arial"/>
              </a:rPr>
              <a:t> API </a:t>
            </a:r>
            <a:r>
              <a:rPr lang="en-US">
                <a:latin typeface="Arial"/>
                <a:ea typeface="Arial"/>
                <a:cs typeface="Arial"/>
                <a:sym typeface="Arial"/>
              </a:rPr>
              <a:t>released</a:t>
            </a:r>
            <a:r>
              <a:rPr lang="en-US">
                <a:latin typeface="Arial"/>
                <a:ea typeface="Arial"/>
                <a:cs typeface="Arial"/>
                <a:sym typeface="Arial"/>
              </a:rPr>
              <a:t> with .NET 7 and this allow us to interact with JavaScript in a Blazor WASM application easily.</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US">
                <a:latin typeface="Arial"/>
                <a:ea typeface="Arial"/>
                <a:cs typeface="Arial"/>
                <a:sym typeface="Arial"/>
              </a:rPr>
              <a:t>To import a JS function to call it from C# -&gt; </a:t>
            </a:r>
            <a:r>
              <a:rPr b="1" lang="en-US">
                <a:latin typeface="Arial"/>
                <a:ea typeface="Arial"/>
                <a:cs typeface="Arial"/>
                <a:sym typeface="Arial"/>
              </a:rPr>
              <a:t>[JsImport]</a:t>
            </a:r>
            <a:endParaRPr b="1">
              <a:latin typeface="Arial"/>
              <a:ea typeface="Arial"/>
              <a:cs typeface="Arial"/>
              <a:sym typeface="Arial"/>
            </a:endParaRPr>
          </a:p>
          <a:p>
            <a:pPr indent="-342900" lvl="0" marL="457200" rtl="0" algn="l">
              <a:lnSpc>
                <a:spcPct val="90000"/>
              </a:lnSpc>
              <a:spcBef>
                <a:spcPts val="0"/>
              </a:spcBef>
              <a:spcAft>
                <a:spcPts val="0"/>
              </a:spcAft>
              <a:buSzPts val="1800"/>
              <a:buChar char="●"/>
            </a:pPr>
            <a:r>
              <a:rPr lang="en-US">
                <a:latin typeface="Arial"/>
                <a:ea typeface="Arial"/>
                <a:cs typeface="Arial"/>
                <a:sym typeface="Arial"/>
              </a:rPr>
              <a:t>To export a .NET method so that it can be called from JavaScript -&gt; </a:t>
            </a:r>
            <a:r>
              <a:rPr b="1" lang="en-US">
                <a:latin typeface="Arial"/>
                <a:ea typeface="Arial"/>
                <a:cs typeface="Arial"/>
                <a:sym typeface="Arial"/>
              </a:rPr>
              <a:t>[JsExport] </a:t>
            </a:r>
            <a:r>
              <a:rPr lang="en-US">
                <a:latin typeface="Arial"/>
                <a:ea typeface="Arial"/>
                <a:cs typeface="Arial"/>
                <a:sym typeface="Arial"/>
              </a:rPr>
              <a:t>attributes should used.</a:t>
            </a:r>
            <a:endParaRPr b="1">
              <a:latin typeface="Arial"/>
              <a:ea typeface="Arial"/>
              <a:cs typeface="Arial"/>
              <a:sym typeface="Arial"/>
            </a:endParaRPr>
          </a:p>
          <a:p>
            <a:pPr indent="0" lvl="0" marL="0" rtl="0" algn="l">
              <a:lnSpc>
                <a:spcPct val="90000"/>
              </a:lnSpc>
              <a:spcBef>
                <a:spcPts val="0"/>
              </a:spcBef>
              <a:spcAft>
                <a:spcPts val="0"/>
              </a:spcAft>
              <a:buNone/>
            </a:pPr>
            <a:r>
              <a:t/>
            </a:r>
            <a:endParaRPr b="1">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1000"/>
                                        <p:tgtEl>
                                          <p:spTgt spid="18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C# 11 </a:t>
            </a:r>
            <a:endParaRPr/>
          </a:p>
        </p:txBody>
      </p:sp>
      <p:sp>
        <p:nvSpPr>
          <p:cNvPr id="187" name="Google Shape;187;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9250" lvl="0" marL="457200" rtl="0" algn="l">
              <a:lnSpc>
                <a:spcPct val="150000"/>
              </a:lnSpc>
              <a:spcBef>
                <a:spcPts val="0"/>
              </a:spcBef>
              <a:spcAft>
                <a:spcPts val="0"/>
              </a:spcAft>
              <a:buSzPts val="1900"/>
              <a:buChar char="●"/>
            </a:pPr>
            <a:r>
              <a:rPr lang="en-US" sz="1900">
                <a:latin typeface="Arial"/>
                <a:ea typeface="Arial"/>
                <a:cs typeface="Arial"/>
                <a:sym typeface="Arial"/>
              </a:rPr>
              <a:t>Required Members</a:t>
            </a:r>
            <a:endParaRPr sz="1900">
              <a:latin typeface="Arial"/>
              <a:ea typeface="Arial"/>
              <a:cs typeface="Arial"/>
              <a:sym typeface="Arial"/>
            </a:endParaRPr>
          </a:p>
          <a:p>
            <a:pPr indent="-349250" lvl="0" marL="457200" rtl="0" algn="l">
              <a:lnSpc>
                <a:spcPct val="150000"/>
              </a:lnSpc>
              <a:spcBef>
                <a:spcPts val="0"/>
              </a:spcBef>
              <a:spcAft>
                <a:spcPts val="0"/>
              </a:spcAft>
              <a:buSzPts val="1900"/>
              <a:buChar char="●"/>
            </a:pPr>
            <a:r>
              <a:rPr lang="en-US" sz="1900">
                <a:latin typeface="Arial"/>
                <a:ea typeface="Arial"/>
                <a:cs typeface="Arial"/>
                <a:sym typeface="Arial"/>
              </a:rPr>
              <a:t>Generic Attributes</a:t>
            </a:r>
            <a:endParaRPr sz="1900">
              <a:latin typeface="Arial"/>
              <a:ea typeface="Arial"/>
              <a:cs typeface="Arial"/>
              <a:sym typeface="Arial"/>
            </a:endParaRPr>
          </a:p>
          <a:p>
            <a:pPr indent="-349250" lvl="0" marL="457200" rtl="0" algn="l">
              <a:lnSpc>
                <a:spcPct val="150000"/>
              </a:lnSpc>
              <a:spcBef>
                <a:spcPts val="0"/>
              </a:spcBef>
              <a:spcAft>
                <a:spcPts val="0"/>
              </a:spcAft>
              <a:buSzPts val="1900"/>
              <a:buChar char="●"/>
            </a:pPr>
            <a:r>
              <a:rPr lang="en-US" sz="1900">
                <a:latin typeface="Arial"/>
                <a:ea typeface="Arial"/>
                <a:cs typeface="Arial"/>
                <a:sym typeface="Arial"/>
              </a:rPr>
              <a:t>Raw String Literals</a:t>
            </a:r>
            <a:endParaRPr sz="1900">
              <a:latin typeface="Arial"/>
              <a:ea typeface="Arial"/>
              <a:cs typeface="Arial"/>
              <a:sym typeface="Arial"/>
            </a:endParaRPr>
          </a:p>
          <a:p>
            <a:pPr indent="-349250" lvl="0" marL="457200" rtl="0" algn="l">
              <a:lnSpc>
                <a:spcPct val="150000"/>
              </a:lnSpc>
              <a:spcBef>
                <a:spcPts val="0"/>
              </a:spcBef>
              <a:spcAft>
                <a:spcPts val="0"/>
              </a:spcAft>
              <a:buSzPts val="1900"/>
              <a:buChar char="●"/>
            </a:pPr>
            <a:r>
              <a:rPr lang="en-US" sz="1900">
                <a:latin typeface="Arial"/>
                <a:ea typeface="Arial"/>
                <a:cs typeface="Arial"/>
                <a:sym typeface="Arial"/>
              </a:rPr>
              <a:t>List Patterns</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10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10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1000"/>
                                        <p:tgtEl>
                                          <p:spTgt spid="1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Required Members</a:t>
            </a:r>
            <a:endParaRPr/>
          </a:p>
        </p:txBody>
      </p:sp>
      <p:sp>
        <p:nvSpPr>
          <p:cNvPr id="193" name="Google Shape;193;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C#11 introduces the </a:t>
            </a:r>
            <a:r>
              <a:rPr b="1" lang="en-US">
                <a:latin typeface="Arial"/>
                <a:ea typeface="Arial"/>
                <a:cs typeface="Arial"/>
                <a:sym typeface="Arial"/>
              </a:rPr>
              <a:t>required </a:t>
            </a:r>
            <a:r>
              <a:rPr lang="en-US">
                <a:latin typeface="Arial"/>
                <a:ea typeface="Arial"/>
                <a:cs typeface="Arial"/>
                <a:sym typeface="Arial"/>
              </a:rPr>
              <a:t>keyword to ensure property initialization.</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id="194" name="Google Shape;194;p29"/>
          <p:cNvPicPr preferRelativeResize="0"/>
          <p:nvPr/>
        </p:nvPicPr>
        <p:blipFill>
          <a:blip r:embed="rId4">
            <a:alphaModFix/>
          </a:blip>
          <a:stretch>
            <a:fillRect/>
          </a:stretch>
        </p:blipFill>
        <p:spPr>
          <a:xfrm>
            <a:off x="885063" y="2913101"/>
            <a:ext cx="5625651" cy="1517850"/>
          </a:xfrm>
          <a:prstGeom prst="rect">
            <a:avLst/>
          </a:prstGeom>
          <a:noFill/>
          <a:ln>
            <a:noFill/>
          </a:ln>
        </p:spPr>
      </p:pic>
      <p:sp>
        <p:nvSpPr>
          <p:cNvPr id="195" name="Google Shape;195;p29"/>
          <p:cNvSpPr txBox="1"/>
          <p:nvPr>
            <p:ph idx="1" type="body"/>
          </p:nvPr>
        </p:nvSpPr>
        <p:spPr>
          <a:xfrm>
            <a:off x="6930550" y="2645375"/>
            <a:ext cx="4513800" cy="271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sz="2400">
              <a:latin typeface="Arial"/>
              <a:ea typeface="Arial"/>
              <a:cs typeface="Arial"/>
              <a:sym typeface="Arial"/>
            </a:endParaRPr>
          </a:p>
          <a:p>
            <a:pPr indent="0" lvl="0" marL="0" rtl="0" algn="l">
              <a:lnSpc>
                <a:spcPct val="90000"/>
              </a:lnSpc>
              <a:spcBef>
                <a:spcPts val="0"/>
              </a:spcBef>
              <a:spcAft>
                <a:spcPts val="0"/>
              </a:spcAft>
              <a:buNone/>
            </a:pPr>
            <a:r>
              <a:rPr lang="en-US" sz="2400">
                <a:latin typeface="Arial"/>
                <a:ea typeface="Arial"/>
                <a:cs typeface="Arial"/>
                <a:sym typeface="Arial"/>
              </a:rPr>
              <a:t>By using the </a:t>
            </a:r>
            <a:r>
              <a:rPr b="1" lang="en-US" sz="2400">
                <a:latin typeface="Arial"/>
                <a:ea typeface="Arial"/>
                <a:cs typeface="Arial"/>
                <a:sym typeface="Arial"/>
              </a:rPr>
              <a:t>required</a:t>
            </a:r>
            <a:r>
              <a:rPr lang="en-US" sz="2400">
                <a:latin typeface="Arial"/>
                <a:ea typeface="Arial"/>
                <a:cs typeface="Arial"/>
                <a:sym typeface="Arial"/>
              </a:rPr>
              <a:t> keyword, we can ensure the marked properties will be initialized. Otherwise, it will give compile-time errors.</a:t>
            </a:r>
            <a:endParaRPr sz="2400">
              <a:latin typeface="Arial"/>
              <a:ea typeface="Arial"/>
              <a:cs typeface="Arial"/>
              <a:sym typeface="Arial"/>
            </a:endParaRPr>
          </a:p>
        </p:txBody>
      </p:sp>
      <p:pic>
        <p:nvPicPr>
          <p:cNvPr id="196" name="Google Shape;196;p29"/>
          <p:cNvPicPr preferRelativeResize="0"/>
          <p:nvPr/>
        </p:nvPicPr>
        <p:blipFill>
          <a:blip r:embed="rId5">
            <a:alphaModFix/>
          </a:blip>
          <a:stretch>
            <a:fillRect/>
          </a:stretch>
        </p:blipFill>
        <p:spPr>
          <a:xfrm>
            <a:off x="885075" y="5131775"/>
            <a:ext cx="7828300" cy="41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Generic Attributes</a:t>
            </a:r>
            <a:endParaRPr/>
          </a:p>
        </p:txBody>
      </p:sp>
      <p:sp>
        <p:nvSpPr>
          <p:cNvPr id="202" name="Google Shape;202;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Before C#11, to create a typed attribute you would need to pass the </a:t>
            </a:r>
            <a:r>
              <a:rPr b="1" lang="en-US">
                <a:latin typeface="Arial"/>
                <a:ea typeface="Arial"/>
                <a:cs typeface="Arial"/>
                <a:sym typeface="Arial"/>
              </a:rPr>
              <a:t>Type </a:t>
            </a:r>
            <a:r>
              <a:rPr lang="en-US">
                <a:latin typeface="Arial"/>
                <a:ea typeface="Arial"/>
                <a:cs typeface="Arial"/>
                <a:sym typeface="Arial"/>
              </a:rPr>
              <a:t>object through the constructor and assign it to your property to use.</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pic>
        <p:nvPicPr>
          <p:cNvPr id="203" name="Google Shape;203;p30"/>
          <p:cNvPicPr preferRelativeResize="0"/>
          <p:nvPr/>
        </p:nvPicPr>
        <p:blipFill>
          <a:blip r:embed="rId4">
            <a:alphaModFix/>
          </a:blip>
          <a:stretch>
            <a:fillRect/>
          </a:stretch>
        </p:blipFill>
        <p:spPr>
          <a:xfrm>
            <a:off x="6172200" y="3090125"/>
            <a:ext cx="5021950" cy="2457100"/>
          </a:xfrm>
          <a:prstGeom prst="rect">
            <a:avLst/>
          </a:prstGeom>
          <a:noFill/>
          <a:ln>
            <a:noFill/>
          </a:ln>
        </p:spPr>
      </p:pic>
      <p:sp>
        <p:nvSpPr>
          <p:cNvPr id="204" name="Google Shape;204;p30"/>
          <p:cNvSpPr txBox="1"/>
          <p:nvPr>
            <p:ph idx="1" type="body"/>
          </p:nvPr>
        </p:nvSpPr>
        <p:spPr>
          <a:xfrm>
            <a:off x="838200" y="3725025"/>
            <a:ext cx="5185200" cy="1822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Arial"/>
                <a:ea typeface="Arial"/>
                <a:cs typeface="Arial"/>
                <a:sym typeface="Arial"/>
              </a:rPr>
              <a:t>Now with C# 11, it’s possible to easily create generic attributes and use them:</a:t>
            </a:r>
            <a:endParaRPr>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Raw String Literals</a:t>
            </a:r>
            <a:endParaRPr/>
          </a:p>
        </p:txBody>
      </p:sp>
      <p:sp>
        <p:nvSpPr>
          <p:cNvPr id="210" name="Google Shape;210;p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Arial"/>
                <a:ea typeface="Arial"/>
                <a:cs typeface="Arial"/>
                <a:sym typeface="Arial"/>
              </a:rPr>
              <a:t>C# 11 introduces “</a:t>
            </a:r>
            <a:r>
              <a:rPr b="1" lang="en-US">
                <a:latin typeface="Arial"/>
                <a:ea typeface="Arial"/>
                <a:cs typeface="Arial"/>
                <a:sym typeface="Arial"/>
              </a:rPr>
              <a:t>raw string literals”. </a:t>
            </a:r>
            <a:r>
              <a:rPr lang="en-US">
                <a:latin typeface="Arial"/>
                <a:ea typeface="Arial"/>
                <a:cs typeface="Arial"/>
                <a:sym typeface="Arial"/>
              </a:rPr>
              <a:t>It allows containing arbitrary text without escaping.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a:latin typeface="Arial"/>
                <a:ea typeface="Arial"/>
                <a:cs typeface="Arial"/>
                <a:sym typeface="Arial"/>
              </a:rPr>
              <a:t>By wrapping a string with three double quotes (</a:t>
            </a:r>
            <a:r>
              <a:rPr lang="en-US">
                <a:latin typeface="Arial"/>
                <a:ea typeface="Arial"/>
                <a:cs typeface="Arial"/>
                <a:sym typeface="Arial"/>
              </a:rPr>
              <a:t>”””</a:t>
            </a:r>
            <a:r>
              <a:rPr lang="en-US">
                <a:latin typeface="Arial"/>
                <a:ea typeface="Arial"/>
                <a:cs typeface="Arial"/>
                <a:sym typeface="Arial"/>
              </a:rPr>
              <a:t>...”””), we are free to put any string value into variables:</a:t>
            </a:r>
            <a:endParaRPr>
              <a:latin typeface="Arial"/>
              <a:ea typeface="Arial"/>
              <a:cs typeface="Arial"/>
              <a:sym typeface="Arial"/>
            </a:endParaRPr>
          </a:p>
        </p:txBody>
      </p:sp>
      <p:pic>
        <p:nvPicPr>
          <p:cNvPr id="211" name="Google Shape;211;p31"/>
          <p:cNvPicPr preferRelativeResize="0"/>
          <p:nvPr/>
        </p:nvPicPr>
        <p:blipFill>
          <a:blip r:embed="rId4">
            <a:alphaModFix/>
          </a:blip>
          <a:stretch>
            <a:fillRect/>
          </a:stretch>
        </p:blipFill>
        <p:spPr>
          <a:xfrm>
            <a:off x="928904" y="4097100"/>
            <a:ext cx="5750565" cy="2079725"/>
          </a:xfrm>
          <a:prstGeom prst="rect">
            <a:avLst/>
          </a:prstGeom>
          <a:noFill/>
          <a:ln>
            <a:noFill/>
          </a:ln>
        </p:spPr>
      </p:pic>
      <p:pic>
        <p:nvPicPr>
          <p:cNvPr id="212" name="Google Shape;212;p31"/>
          <p:cNvPicPr preferRelativeResize="0"/>
          <p:nvPr/>
        </p:nvPicPr>
        <p:blipFill>
          <a:blip r:embed="rId5">
            <a:alphaModFix/>
          </a:blip>
          <a:stretch>
            <a:fillRect/>
          </a:stretch>
        </p:blipFill>
        <p:spPr>
          <a:xfrm>
            <a:off x="7163703" y="4097103"/>
            <a:ext cx="3810956" cy="207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What’s new with .NET 7.0?</a:t>
            </a:r>
            <a:endParaRPr/>
          </a:p>
        </p:txBody>
      </p:sp>
      <p:sp>
        <p:nvSpPr>
          <p:cNvPr id="93" name="Google Shape;93;p14"/>
          <p:cNvSpPr txBox="1"/>
          <p:nvPr/>
        </p:nvSpPr>
        <p:spPr>
          <a:xfrm>
            <a:off x="6578100" y="1690700"/>
            <a:ext cx="5613900" cy="404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2800" u="sng"/>
              <a:t>MAUI</a:t>
            </a:r>
            <a:endParaRPr b="1" sz="2800" u="sng">
              <a:solidFill>
                <a:srgbClr val="000000"/>
              </a:solidFill>
            </a:endParaRPr>
          </a:p>
          <a:p>
            <a:pPr indent="0" lvl="0" marL="0" rtl="0" algn="l">
              <a:lnSpc>
                <a:spcPct val="90000"/>
              </a:lnSpc>
              <a:spcBef>
                <a:spcPts val="0"/>
              </a:spcBef>
              <a:spcAft>
                <a:spcPts val="0"/>
              </a:spcAft>
              <a:buNone/>
            </a:pPr>
            <a:r>
              <a:t/>
            </a:r>
            <a:endParaRPr b="1" sz="2800" u="sng">
              <a:solidFill>
                <a:srgbClr val="000000"/>
              </a:solidFill>
            </a:endParaRPr>
          </a:p>
          <a:p>
            <a:pPr indent="-349250" lvl="0" marL="457200" rtl="0" algn="l">
              <a:lnSpc>
                <a:spcPct val="150000"/>
              </a:lnSpc>
              <a:spcBef>
                <a:spcPts val="0"/>
              </a:spcBef>
              <a:spcAft>
                <a:spcPts val="0"/>
              </a:spcAft>
              <a:buClr>
                <a:srgbClr val="000000"/>
              </a:buClr>
              <a:buSzPts val="1900"/>
              <a:buChar char="●"/>
            </a:pPr>
            <a:r>
              <a:rPr lang="en-US" sz="1900"/>
              <a:t>Map Control</a:t>
            </a:r>
            <a:endParaRPr sz="1900"/>
          </a:p>
          <a:p>
            <a:pPr indent="-349250" lvl="0" marL="457200" rtl="0" algn="l">
              <a:lnSpc>
                <a:spcPct val="150000"/>
              </a:lnSpc>
              <a:spcBef>
                <a:spcPts val="0"/>
              </a:spcBef>
              <a:spcAft>
                <a:spcPts val="0"/>
              </a:spcAft>
              <a:buSzPts val="1900"/>
              <a:buChar char="●"/>
            </a:pPr>
            <a:r>
              <a:rPr lang="en-US" sz="1900">
                <a:solidFill>
                  <a:schemeClr val="dk1"/>
                </a:solidFill>
              </a:rPr>
              <a:t>Performance Improvements on Mobile Rendering &amp; Desktop Enhancements</a:t>
            </a:r>
            <a:endParaRPr sz="1900"/>
          </a:p>
        </p:txBody>
      </p:sp>
      <p:sp>
        <p:nvSpPr>
          <p:cNvPr id="94" name="Google Shape;94;p14"/>
          <p:cNvSpPr txBox="1"/>
          <p:nvPr/>
        </p:nvSpPr>
        <p:spPr>
          <a:xfrm>
            <a:off x="684825" y="1690700"/>
            <a:ext cx="5450400" cy="4436400"/>
          </a:xfrm>
          <a:prstGeom prst="rect">
            <a:avLst/>
          </a:prstGeom>
          <a:noFill/>
          <a:ln>
            <a:noFill/>
          </a:ln>
        </p:spPr>
        <p:txBody>
          <a:bodyPr anchorCtr="0" anchor="t" bIns="45700" lIns="91425" spcFirstLastPara="1" rIns="91425" wrap="square" tIns="45700">
            <a:normAutofit fontScale="25000"/>
          </a:bodyPr>
          <a:lstStyle/>
          <a:p>
            <a:pPr indent="0" lvl="0" marL="0" rtl="0" algn="l">
              <a:lnSpc>
                <a:spcPct val="90000"/>
              </a:lnSpc>
              <a:spcBef>
                <a:spcPts val="0"/>
              </a:spcBef>
              <a:spcAft>
                <a:spcPts val="0"/>
              </a:spcAft>
              <a:buNone/>
            </a:pPr>
            <a:r>
              <a:rPr b="1" lang="en-US" sz="9600" u="sng"/>
              <a:t>Entity Framework Core</a:t>
            </a:r>
            <a:endParaRPr b="1" sz="9600" u="sng">
              <a:solidFill>
                <a:srgbClr val="000000"/>
              </a:solidFill>
            </a:endParaRPr>
          </a:p>
          <a:p>
            <a:pPr indent="0" lvl="0" marL="0" rtl="0" algn="l">
              <a:lnSpc>
                <a:spcPct val="90000"/>
              </a:lnSpc>
              <a:spcBef>
                <a:spcPts val="0"/>
              </a:spcBef>
              <a:spcAft>
                <a:spcPts val="0"/>
              </a:spcAft>
              <a:buNone/>
            </a:pPr>
            <a:r>
              <a:t/>
            </a:r>
            <a:endParaRPr b="1" sz="2800" u="sng"/>
          </a:p>
          <a:p>
            <a:pPr indent="0" lvl="0" marL="0" rtl="0" algn="l">
              <a:lnSpc>
                <a:spcPct val="90000"/>
              </a:lnSpc>
              <a:spcBef>
                <a:spcPts val="0"/>
              </a:spcBef>
              <a:spcAft>
                <a:spcPts val="0"/>
              </a:spcAft>
              <a:buNone/>
            </a:pPr>
            <a:r>
              <a:t/>
            </a:r>
            <a:endParaRPr b="1" sz="2800" u="sng"/>
          </a:p>
          <a:p>
            <a:pPr indent="-349250" lvl="0" marL="457200" rtl="0" algn="l">
              <a:lnSpc>
                <a:spcPct val="150000"/>
              </a:lnSpc>
              <a:spcBef>
                <a:spcPts val="0"/>
              </a:spcBef>
              <a:spcAft>
                <a:spcPts val="0"/>
              </a:spcAft>
              <a:buClr>
                <a:schemeClr val="dk1"/>
              </a:buClr>
              <a:buSzPct val="100000"/>
              <a:buChar char="●"/>
            </a:pPr>
            <a:r>
              <a:rPr lang="en-US" sz="7600">
                <a:solidFill>
                  <a:schemeClr val="dk1"/>
                </a:solidFill>
              </a:rPr>
              <a:t>JSON Columns </a:t>
            </a:r>
            <a:endParaRPr sz="7600">
              <a:solidFill>
                <a:schemeClr val="dk1"/>
              </a:solidFill>
            </a:endParaRPr>
          </a:p>
          <a:p>
            <a:pPr indent="-349250" lvl="0" marL="457200" rtl="0" algn="l">
              <a:lnSpc>
                <a:spcPct val="150000"/>
              </a:lnSpc>
              <a:spcBef>
                <a:spcPts val="0"/>
              </a:spcBef>
              <a:spcAft>
                <a:spcPts val="0"/>
              </a:spcAft>
              <a:buClr>
                <a:schemeClr val="dk1"/>
              </a:buClr>
              <a:buSzPct val="100000"/>
              <a:buChar char="●"/>
            </a:pPr>
            <a:r>
              <a:rPr lang="en-US" sz="7600">
                <a:solidFill>
                  <a:schemeClr val="dk1"/>
                </a:solidFill>
              </a:rPr>
              <a:t>Improvements on Bulk Updates &amp; Deletes</a:t>
            </a:r>
            <a:endParaRPr sz="7600">
              <a:solidFill>
                <a:schemeClr val="dk1"/>
              </a:solidFill>
            </a:endParaRPr>
          </a:p>
          <a:p>
            <a:pPr indent="-349250" lvl="0" marL="457200" rtl="0" algn="l">
              <a:lnSpc>
                <a:spcPct val="150000"/>
              </a:lnSpc>
              <a:spcBef>
                <a:spcPts val="0"/>
              </a:spcBef>
              <a:spcAft>
                <a:spcPts val="0"/>
              </a:spcAft>
              <a:buClr>
                <a:schemeClr val="dk1"/>
              </a:buClr>
              <a:buSzPct val="100000"/>
              <a:buChar char="●"/>
            </a:pPr>
            <a:r>
              <a:rPr lang="en-US" sz="7600">
                <a:solidFill>
                  <a:schemeClr val="dk1"/>
                </a:solidFill>
              </a:rPr>
              <a:t>Performance Improvements on SaveChanges &amp; SaveChangesAsync</a:t>
            </a:r>
            <a:endParaRPr b="1" sz="7600">
              <a:solidFill>
                <a:schemeClr val="dk1"/>
              </a:solidFill>
            </a:endParaRPr>
          </a:p>
          <a:p>
            <a:pPr indent="0" lvl="0" marL="0" rtl="0" algn="l">
              <a:lnSpc>
                <a:spcPct val="150000"/>
              </a:lnSpc>
              <a:spcBef>
                <a:spcPts val="0"/>
              </a:spcBef>
              <a:spcAft>
                <a:spcPts val="0"/>
              </a:spcAft>
              <a:buNone/>
            </a:pPr>
            <a:r>
              <a:t/>
            </a:r>
            <a:endParaRPr sz="7600">
              <a:solidFill>
                <a:schemeClr val="dk1"/>
              </a:solidFill>
            </a:endParaRPr>
          </a:p>
          <a:p>
            <a:pPr indent="0" lvl="0" marL="0" rtl="0" algn="l">
              <a:lnSpc>
                <a:spcPct val="90000"/>
              </a:lnSpc>
              <a:spcBef>
                <a:spcPts val="0"/>
              </a:spcBef>
              <a:spcAft>
                <a:spcPts val="0"/>
              </a:spcAft>
              <a:buNone/>
            </a:pPr>
            <a:r>
              <a:t/>
            </a:r>
            <a:endParaRPr b="1" sz="2800" u="sng">
              <a:solidFill>
                <a:srgbClr val="000000"/>
              </a:solidFill>
            </a:endParaRPr>
          </a:p>
          <a:p>
            <a:pPr indent="0" lvl="0" marL="0" rtl="0" algn="l">
              <a:lnSpc>
                <a:spcPct val="90000"/>
              </a:lnSpc>
              <a:spcBef>
                <a:spcPts val="0"/>
              </a:spcBef>
              <a:spcAft>
                <a:spcPts val="0"/>
              </a:spcAft>
              <a:buNone/>
            </a:pPr>
            <a:r>
              <a:t/>
            </a:r>
            <a:endParaRPr b="1" sz="2800" u="sng">
              <a:solidFill>
                <a:srgbClr val="000000"/>
              </a:solidFill>
            </a:endParaRPr>
          </a:p>
          <a:p>
            <a:pPr indent="0" lvl="0" marL="0" rtl="0" algn="l">
              <a:lnSpc>
                <a:spcPct val="90000"/>
              </a:lnSpc>
              <a:spcBef>
                <a:spcPts val="0"/>
              </a:spcBef>
              <a:spcAft>
                <a:spcPts val="0"/>
              </a:spcAft>
              <a:buNone/>
            </a:pPr>
            <a:r>
              <a:t/>
            </a:r>
            <a:endParaRPr b="1" sz="2800" u="sng">
              <a:solidFill>
                <a:srgbClr val="000000"/>
              </a:solidFill>
            </a:endParaRPr>
          </a:p>
          <a:p>
            <a:pPr indent="0" lvl="0" marL="0" rtl="0" algn="l">
              <a:lnSpc>
                <a:spcPct val="90000"/>
              </a:lnSpc>
              <a:spcBef>
                <a:spcPts val="0"/>
              </a:spcBef>
              <a:spcAft>
                <a:spcPts val="0"/>
              </a:spcAft>
              <a:buNone/>
            </a:pPr>
            <a:r>
              <a:t/>
            </a:r>
            <a:endParaRPr b="1" sz="2800" u="sng">
              <a:solidFill>
                <a:srgbClr val="000000"/>
              </a:solidFill>
            </a:endParaRPr>
          </a:p>
          <a:p>
            <a:pPr indent="0" lvl="0" marL="0" rtl="0" algn="l">
              <a:lnSpc>
                <a:spcPct val="90000"/>
              </a:lnSpc>
              <a:spcBef>
                <a:spcPts val="0"/>
              </a:spcBef>
              <a:spcAft>
                <a:spcPts val="0"/>
              </a:spcAft>
              <a:buNone/>
            </a:pPr>
            <a:r>
              <a:t/>
            </a:r>
            <a:endParaRPr b="1" sz="2800" u="sng">
              <a:solidFill>
                <a:srgbClr val="000000"/>
              </a:solidFill>
            </a:endParaRPr>
          </a:p>
          <a:p>
            <a:pPr indent="0" lvl="0" marL="0" rtl="0" algn="l">
              <a:lnSpc>
                <a:spcPct val="90000"/>
              </a:lnSpc>
              <a:spcBef>
                <a:spcPts val="0"/>
              </a:spcBef>
              <a:spcAft>
                <a:spcPts val="0"/>
              </a:spcAft>
              <a:buNone/>
            </a:pPr>
            <a:r>
              <a:t/>
            </a:r>
            <a:endParaRPr b="1" u="sng">
              <a:solidFill>
                <a:srgbClr val="000000"/>
              </a:solidFill>
            </a:endParaRPr>
          </a:p>
        </p:txBody>
      </p:sp>
      <p:cxnSp>
        <p:nvCxnSpPr>
          <p:cNvPr id="95" name="Google Shape;95;p14"/>
          <p:cNvCxnSpPr/>
          <p:nvPr/>
        </p:nvCxnSpPr>
        <p:spPr>
          <a:xfrm>
            <a:off x="6287825" y="1690688"/>
            <a:ext cx="6600" cy="4847700"/>
          </a:xfrm>
          <a:prstGeom prst="straightConnector1">
            <a:avLst/>
          </a:prstGeom>
          <a:noFill/>
          <a:ln cap="flat" cmpd="sng" w="9525">
            <a:solidFill>
              <a:srgbClr val="44546A"/>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List Patterns</a:t>
            </a:r>
            <a:endParaRPr/>
          </a:p>
        </p:txBody>
      </p:sp>
      <p:sp>
        <p:nvSpPr>
          <p:cNvPr id="218" name="Google Shape;218;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C# 11 introduced the “</a:t>
            </a:r>
            <a:r>
              <a:rPr b="1" lang="en-US">
                <a:latin typeface="Arial"/>
                <a:ea typeface="Arial"/>
                <a:cs typeface="Arial"/>
                <a:sym typeface="Arial"/>
              </a:rPr>
              <a:t>List Pattern</a:t>
            </a:r>
            <a:r>
              <a:rPr lang="en-US">
                <a:latin typeface="Arial"/>
                <a:ea typeface="Arial"/>
                <a:cs typeface="Arial"/>
                <a:sym typeface="Arial"/>
              </a:rPr>
              <a:t>”. It expands the pattern matching for lists and arrays.</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rPr lang="en-US">
                <a:latin typeface="Arial"/>
                <a:ea typeface="Arial"/>
                <a:cs typeface="Arial"/>
                <a:sym typeface="Arial"/>
              </a:rPr>
              <a:t>You can match an array or a list against a sequence of patterns:</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pic>
        <p:nvPicPr>
          <p:cNvPr id="219" name="Google Shape;219;p32"/>
          <p:cNvPicPr preferRelativeResize="0"/>
          <p:nvPr/>
        </p:nvPicPr>
        <p:blipFill>
          <a:blip r:embed="rId4">
            <a:alphaModFix/>
          </a:blip>
          <a:stretch>
            <a:fillRect/>
          </a:stretch>
        </p:blipFill>
        <p:spPr>
          <a:xfrm>
            <a:off x="838205" y="3825500"/>
            <a:ext cx="8555326" cy="156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List Patterns</a:t>
            </a:r>
            <a:endParaRPr/>
          </a:p>
        </p:txBody>
      </p:sp>
      <p:sp>
        <p:nvSpPr>
          <p:cNvPr id="225" name="Google Shape;225;p3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There are three different ways for list pattern matching:</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rPr b="1" lang="en-US">
                <a:latin typeface="Arial"/>
                <a:ea typeface="Arial"/>
                <a:cs typeface="Arial"/>
                <a:sym typeface="Arial"/>
              </a:rPr>
              <a:t>1-)</a:t>
            </a:r>
            <a:r>
              <a:rPr lang="en-US">
                <a:latin typeface="Arial"/>
                <a:ea typeface="Arial"/>
                <a:cs typeface="Arial"/>
                <a:sym typeface="Arial"/>
              </a:rPr>
              <a:t> </a:t>
            </a:r>
            <a:r>
              <a:rPr b="1" lang="en-US">
                <a:latin typeface="Arial"/>
                <a:ea typeface="Arial"/>
                <a:cs typeface="Arial"/>
                <a:sym typeface="Arial"/>
              </a:rPr>
              <a:t>Discard Pattern</a:t>
            </a:r>
            <a:endParaRPr b="1">
              <a:latin typeface="Arial"/>
              <a:ea typeface="Arial"/>
              <a:cs typeface="Arial"/>
              <a:sym typeface="Arial"/>
            </a:endParaRPr>
          </a:p>
        </p:txBody>
      </p:sp>
      <p:pic>
        <p:nvPicPr>
          <p:cNvPr id="226" name="Google Shape;226;p33"/>
          <p:cNvPicPr preferRelativeResize="0"/>
          <p:nvPr/>
        </p:nvPicPr>
        <p:blipFill>
          <a:blip r:embed="rId4">
            <a:alphaModFix/>
          </a:blip>
          <a:stretch>
            <a:fillRect/>
          </a:stretch>
        </p:blipFill>
        <p:spPr>
          <a:xfrm>
            <a:off x="960952" y="3410825"/>
            <a:ext cx="6908376" cy="1973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List Patterns</a:t>
            </a:r>
            <a:endParaRPr/>
          </a:p>
        </p:txBody>
      </p:sp>
      <p:sp>
        <p:nvSpPr>
          <p:cNvPr id="232" name="Google Shape;232;p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a:latin typeface="Arial"/>
                <a:ea typeface="Arial"/>
                <a:cs typeface="Arial"/>
                <a:sym typeface="Arial"/>
              </a:rPr>
              <a:t>2</a:t>
            </a:r>
            <a:r>
              <a:rPr b="1" lang="en-US">
                <a:latin typeface="Arial"/>
                <a:ea typeface="Arial"/>
                <a:cs typeface="Arial"/>
                <a:sym typeface="Arial"/>
              </a:rPr>
              <a:t>-)</a:t>
            </a:r>
            <a:r>
              <a:rPr lang="en-US">
                <a:latin typeface="Arial"/>
                <a:ea typeface="Arial"/>
                <a:cs typeface="Arial"/>
                <a:sym typeface="Arial"/>
              </a:rPr>
              <a:t> </a:t>
            </a:r>
            <a:r>
              <a:rPr b="1" lang="en-US">
                <a:latin typeface="Arial"/>
                <a:ea typeface="Arial"/>
                <a:cs typeface="Arial"/>
                <a:sym typeface="Arial"/>
              </a:rPr>
              <a:t>Range</a:t>
            </a:r>
            <a:r>
              <a:rPr b="1" lang="en-US">
                <a:latin typeface="Arial"/>
                <a:ea typeface="Arial"/>
                <a:cs typeface="Arial"/>
                <a:sym typeface="Arial"/>
              </a:rPr>
              <a:t> Pattern</a:t>
            </a:r>
            <a:endParaRPr b="1">
              <a:latin typeface="Arial"/>
              <a:ea typeface="Arial"/>
              <a:cs typeface="Arial"/>
              <a:sym typeface="Arial"/>
            </a:endParaRPr>
          </a:p>
          <a:p>
            <a:pPr indent="0" lvl="0" marL="0" rtl="0" algn="l">
              <a:lnSpc>
                <a:spcPct val="90000"/>
              </a:lnSpc>
              <a:spcBef>
                <a:spcPts val="0"/>
              </a:spcBef>
              <a:spcAft>
                <a:spcPts val="0"/>
              </a:spcAft>
              <a:buNone/>
            </a:pPr>
            <a:r>
              <a:t/>
            </a:r>
            <a:endParaRPr b="1">
              <a:latin typeface="Arial"/>
              <a:ea typeface="Arial"/>
              <a:cs typeface="Arial"/>
              <a:sym typeface="Arial"/>
            </a:endParaRPr>
          </a:p>
          <a:p>
            <a:pPr indent="0" lvl="0" marL="0" rtl="0" algn="l">
              <a:lnSpc>
                <a:spcPct val="90000"/>
              </a:lnSpc>
              <a:spcBef>
                <a:spcPts val="0"/>
              </a:spcBef>
              <a:spcAft>
                <a:spcPts val="0"/>
              </a:spcAft>
              <a:buNone/>
            </a:pPr>
            <a:r>
              <a:t/>
            </a:r>
            <a:endParaRPr b="1">
              <a:latin typeface="Arial"/>
              <a:ea typeface="Arial"/>
              <a:cs typeface="Arial"/>
              <a:sym typeface="Arial"/>
            </a:endParaRPr>
          </a:p>
          <a:p>
            <a:pPr indent="0" lvl="0" marL="0" rtl="0" algn="l">
              <a:lnSpc>
                <a:spcPct val="90000"/>
              </a:lnSpc>
              <a:spcBef>
                <a:spcPts val="0"/>
              </a:spcBef>
              <a:spcAft>
                <a:spcPts val="0"/>
              </a:spcAft>
              <a:buNone/>
            </a:pPr>
            <a:r>
              <a:t/>
            </a:r>
            <a:endParaRPr b="1">
              <a:latin typeface="Arial"/>
              <a:ea typeface="Arial"/>
              <a:cs typeface="Arial"/>
              <a:sym typeface="Arial"/>
            </a:endParaRPr>
          </a:p>
          <a:p>
            <a:pPr indent="0" lvl="0" marL="0" rtl="0" algn="l">
              <a:lnSpc>
                <a:spcPct val="90000"/>
              </a:lnSpc>
              <a:spcBef>
                <a:spcPts val="0"/>
              </a:spcBef>
              <a:spcAft>
                <a:spcPts val="0"/>
              </a:spcAft>
              <a:buNone/>
            </a:pPr>
            <a:r>
              <a:t/>
            </a:r>
            <a:endParaRPr b="1">
              <a:latin typeface="Arial"/>
              <a:ea typeface="Arial"/>
              <a:cs typeface="Arial"/>
              <a:sym typeface="Arial"/>
            </a:endParaRPr>
          </a:p>
          <a:p>
            <a:pPr indent="0" lvl="0" marL="0" rtl="0" algn="l">
              <a:lnSpc>
                <a:spcPct val="90000"/>
              </a:lnSpc>
              <a:spcBef>
                <a:spcPts val="0"/>
              </a:spcBef>
              <a:spcAft>
                <a:spcPts val="0"/>
              </a:spcAft>
              <a:buNone/>
            </a:pPr>
            <a:r>
              <a:t/>
            </a:r>
            <a:endParaRPr b="1">
              <a:latin typeface="Arial"/>
              <a:ea typeface="Arial"/>
              <a:cs typeface="Arial"/>
              <a:sym typeface="Arial"/>
            </a:endParaRPr>
          </a:p>
          <a:p>
            <a:pPr indent="0" lvl="0" marL="0" rtl="0" algn="l">
              <a:lnSpc>
                <a:spcPct val="90000"/>
              </a:lnSpc>
              <a:spcBef>
                <a:spcPts val="0"/>
              </a:spcBef>
              <a:spcAft>
                <a:spcPts val="0"/>
              </a:spcAft>
              <a:buNone/>
            </a:pPr>
            <a:r>
              <a:rPr b="1" lang="en-US">
                <a:latin typeface="Arial"/>
                <a:ea typeface="Arial"/>
                <a:cs typeface="Arial"/>
                <a:sym typeface="Arial"/>
              </a:rPr>
              <a:t>3-) var Pattern</a:t>
            </a:r>
            <a:endParaRPr b="1">
              <a:latin typeface="Arial"/>
              <a:ea typeface="Arial"/>
              <a:cs typeface="Arial"/>
              <a:sym typeface="Arial"/>
            </a:endParaRPr>
          </a:p>
        </p:txBody>
      </p:sp>
      <p:pic>
        <p:nvPicPr>
          <p:cNvPr id="233" name="Google Shape;233;p34"/>
          <p:cNvPicPr preferRelativeResize="0"/>
          <p:nvPr/>
        </p:nvPicPr>
        <p:blipFill>
          <a:blip r:embed="rId4">
            <a:alphaModFix/>
          </a:blip>
          <a:stretch>
            <a:fillRect/>
          </a:stretch>
        </p:blipFill>
        <p:spPr>
          <a:xfrm>
            <a:off x="925888" y="2457613"/>
            <a:ext cx="8467725" cy="1362075"/>
          </a:xfrm>
          <a:prstGeom prst="rect">
            <a:avLst/>
          </a:prstGeom>
          <a:noFill/>
          <a:ln>
            <a:noFill/>
          </a:ln>
        </p:spPr>
      </p:pic>
      <p:pic>
        <p:nvPicPr>
          <p:cNvPr id="234" name="Google Shape;234;p34"/>
          <p:cNvPicPr preferRelativeResize="0"/>
          <p:nvPr/>
        </p:nvPicPr>
        <p:blipFill>
          <a:blip r:embed="rId5">
            <a:alphaModFix/>
          </a:blip>
          <a:stretch>
            <a:fillRect/>
          </a:stretch>
        </p:blipFill>
        <p:spPr>
          <a:xfrm>
            <a:off x="925900" y="4691763"/>
            <a:ext cx="6915150" cy="1571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Entity Framework Core</a:t>
            </a:r>
            <a:endParaRPr/>
          </a:p>
        </p:txBody>
      </p:sp>
      <p:sp>
        <p:nvSpPr>
          <p:cNvPr id="240" name="Google Shape;240;p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40000" lnSpcReduction="10000"/>
          </a:bodyPr>
          <a:lstStyle/>
          <a:p>
            <a:pPr indent="-421640" lvl="0" marL="457200" rtl="0" algn="l">
              <a:lnSpc>
                <a:spcPct val="150000"/>
              </a:lnSpc>
              <a:spcBef>
                <a:spcPts val="0"/>
              </a:spcBef>
              <a:spcAft>
                <a:spcPts val="0"/>
              </a:spcAft>
              <a:buSzPct val="100000"/>
              <a:buChar char="●"/>
            </a:pPr>
            <a:r>
              <a:rPr lang="en-US" sz="7600">
                <a:latin typeface="Arial"/>
                <a:ea typeface="Arial"/>
                <a:cs typeface="Arial"/>
                <a:sym typeface="Arial"/>
              </a:rPr>
              <a:t>JSON Columns</a:t>
            </a:r>
            <a:endParaRPr sz="7600">
              <a:latin typeface="Arial"/>
              <a:ea typeface="Arial"/>
              <a:cs typeface="Arial"/>
              <a:sym typeface="Arial"/>
            </a:endParaRPr>
          </a:p>
          <a:p>
            <a:pPr indent="-421640" lvl="0" marL="457200" rtl="0" algn="l">
              <a:lnSpc>
                <a:spcPct val="150000"/>
              </a:lnSpc>
              <a:spcBef>
                <a:spcPts val="0"/>
              </a:spcBef>
              <a:spcAft>
                <a:spcPts val="0"/>
              </a:spcAft>
              <a:buSzPct val="100000"/>
              <a:buChar char="●"/>
            </a:pPr>
            <a:r>
              <a:rPr lang="en-US" sz="7600">
                <a:latin typeface="Arial"/>
                <a:ea typeface="Arial"/>
                <a:cs typeface="Arial"/>
                <a:sym typeface="Arial"/>
              </a:rPr>
              <a:t>Improvements on Bulk Updates &amp; Deletes</a:t>
            </a:r>
            <a:endParaRPr sz="7600">
              <a:latin typeface="Arial"/>
              <a:ea typeface="Arial"/>
              <a:cs typeface="Arial"/>
              <a:sym typeface="Arial"/>
            </a:endParaRPr>
          </a:p>
          <a:p>
            <a:pPr indent="-421640" lvl="0" marL="457200" rtl="0" algn="l">
              <a:lnSpc>
                <a:spcPct val="150000"/>
              </a:lnSpc>
              <a:spcBef>
                <a:spcPts val="0"/>
              </a:spcBef>
              <a:spcAft>
                <a:spcPts val="0"/>
              </a:spcAft>
              <a:buSzPct val="100000"/>
              <a:buChar char="●"/>
            </a:pPr>
            <a:r>
              <a:rPr lang="en-US" sz="7600">
                <a:latin typeface="Arial"/>
                <a:ea typeface="Arial"/>
                <a:cs typeface="Arial"/>
                <a:sym typeface="Arial"/>
              </a:rPr>
              <a:t>Performance Improvements on SaveChanges &amp; SaveChangesAsync</a:t>
            </a:r>
            <a:endParaRPr b="1" sz="7600">
              <a:latin typeface="Arial"/>
              <a:ea typeface="Arial"/>
              <a:cs typeface="Arial"/>
              <a:sym typeface="Arial"/>
            </a:endParaRPr>
          </a:p>
          <a:p>
            <a:pPr indent="0" lvl="0" marL="0" rtl="0" algn="l">
              <a:lnSpc>
                <a:spcPct val="150000"/>
              </a:lnSpc>
              <a:spcBef>
                <a:spcPts val="0"/>
              </a:spcBef>
              <a:spcAft>
                <a:spcPts val="0"/>
              </a:spcAft>
              <a:buClr>
                <a:schemeClr val="dk1"/>
              </a:buClr>
              <a:buSzPts val="440"/>
              <a:buFont typeface="Arial"/>
              <a:buNone/>
            </a:pPr>
            <a:r>
              <a:t/>
            </a:r>
            <a:endParaRPr sz="7600">
              <a:latin typeface="Arial"/>
              <a:ea typeface="Arial"/>
              <a:cs typeface="Arial"/>
              <a:sym typeface="Arial"/>
            </a:endParaRPr>
          </a:p>
          <a:p>
            <a:pPr indent="0" lvl="0" marL="0" rtl="0" algn="l">
              <a:spcBef>
                <a:spcPts val="0"/>
              </a:spcBef>
              <a:spcAft>
                <a:spcPts val="0"/>
              </a:spcAft>
              <a:buClr>
                <a:schemeClr val="dk1"/>
              </a:buClr>
              <a:buSzPct val="39285"/>
              <a:buFont typeface="Arial"/>
              <a:buNone/>
            </a:pPr>
            <a:r>
              <a:t/>
            </a:r>
            <a:endParaRPr b="1" u="sng">
              <a:latin typeface="Arial"/>
              <a:ea typeface="Arial"/>
              <a:cs typeface="Arial"/>
              <a:sym typeface="Arial"/>
            </a:endParaRPr>
          </a:p>
          <a:p>
            <a:pPr indent="0" lvl="0" marL="0" rtl="0" algn="l">
              <a:spcBef>
                <a:spcPts val="0"/>
              </a:spcBef>
              <a:spcAft>
                <a:spcPts val="0"/>
              </a:spcAft>
              <a:buClr>
                <a:schemeClr val="dk1"/>
              </a:buClr>
              <a:buSzPct val="39285"/>
              <a:buFont typeface="Arial"/>
              <a:buNone/>
            </a:pPr>
            <a:r>
              <a:t/>
            </a:r>
            <a:endParaRPr b="1" u="sng">
              <a:latin typeface="Arial"/>
              <a:ea typeface="Arial"/>
              <a:cs typeface="Arial"/>
              <a:sym typeface="Arial"/>
            </a:endParaRPr>
          </a:p>
          <a:p>
            <a:pPr indent="0" lvl="0" marL="0" rtl="0" algn="l">
              <a:spcBef>
                <a:spcPts val="0"/>
              </a:spcBef>
              <a:spcAft>
                <a:spcPts val="0"/>
              </a:spcAft>
              <a:buClr>
                <a:schemeClr val="dk1"/>
              </a:buClr>
              <a:buSzPct val="39285"/>
              <a:buFont typeface="Arial"/>
              <a:buNone/>
            </a:pPr>
            <a:r>
              <a:t/>
            </a:r>
            <a:endParaRPr b="1" u="sng">
              <a:latin typeface="Arial"/>
              <a:ea typeface="Arial"/>
              <a:cs typeface="Arial"/>
              <a:sym typeface="Arial"/>
            </a:endParaRPr>
          </a:p>
          <a:p>
            <a:pPr indent="0" lvl="0" marL="0" rtl="0" algn="l">
              <a:spcBef>
                <a:spcPts val="0"/>
              </a:spcBef>
              <a:spcAft>
                <a:spcPts val="0"/>
              </a:spcAft>
              <a:buClr>
                <a:schemeClr val="dk1"/>
              </a:buClr>
              <a:buSzPct val="39285"/>
              <a:buFont typeface="Arial"/>
              <a:buNone/>
            </a:pPr>
            <a:r>
              <a:t/>
            </a:r>
            <a:endParaRPr b="1" u="sng">
              <a:latin typeface="Arial"/>
              <a:ea typeface="Arial"/>
              <a:cs typeface="Arial"/>
              <a:sym typeface="Arial"/>
            </a:endParaRPr>
          </a:p>
          <a:p>
            <a:pPr indent="0" lvl="0" marL="0" rtl="0" algn="l">
              <a:spcBef>
                <a:spcPts val="0"/>
              </a:spcBef>
              <a:spcAft>
                <a:spcPts val="0"/>
              </a:spcAft>
              <a:buClr>
                <a:schemeClr val="dk1"/>
              </a:buClr>
              <a:buSzPct val="39285"/>
              <a:buFont typeface="Arial"/>
              <a:buNone/>
            </a:pPr>
            <a:r>
              <a:t/>
            </a:r>
            <a:endParaRPr b="1" u="sng">
              <a:latin typeface="Arial"/>
              <a:ea typeface="Arial"/>
              <a:cs typeface="Arial"/>
              <a:sym typeface="Arial"/>
            </a:endParaRPr>
          </a:p>
          <a:p>
            <a:pPr indent="0" lvl="0" marL="0" rtl="0" algn="l">
              <a:spcBef>
                <a:spcPts val="0"/>
              </a:spcBef>
              <a:spcAft>
                <a:spcPts val="0"/>
              </a:spcAft>
              <a:buClr>
                <a:schemeClr val="dk1"/>
              </a:buClr>
              <a:buSzPct val="78571"/>
              <a:buFont typeface="Arial"/>
              <a:buNone/>
            </a:pPr>
            <a:r>
              <a:t/>
            </a:r>
            <a:endParaRPr b="1" sz="1400" u="sng">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10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1000"/>
                                        <p:tgtEl>
                                          <p:spTgt spid="2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1000"/>
                                        <p:tgtEl>
                                          <p:spTgt spid="2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Effect filter="fade" transition="in">
                                      <p:cBhvr>
                                        <p:cTn dur="1000"/>
                                        <p:tgtEl>
                                          <p:spTgt spid="2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Effect filter="fade" transition="in">
                                      <p:cBhvr>
                                        <p:cTn dur="1000"/>
                                        <p:tgtEl>
                                          <p:spTgt spid="2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animEffect filter="fade" transition="in">
                                      <p:cBhvr>
                                        <p:cTn dur="1000"/>
                                        <p:tgtEl>
                                          <p:spTgt spid="24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0" st="10"/>
                                            </p:txEl>
                                          </p:spTgt>
                                        </p:tgtEl>
                                        <p:attrNameLst>
                                          <p:attrName>style.visibility</p:attrName>
                                        </p:attrNameLst>
                                      </p:cBhvr>
                                      <p:to>
                                        <p:strVal val="visible"/>
                                      </p:to>
                                    </p:set>
                                    <p:animEffect filter="fade" transition="in">
                                      <p:cBhvr>
                                        <p:cTn dur="1000"/>
                                        <p:tgtEl>
                                          <p:spTgt spid="24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JSON Columns</a:t>
            </a:r>
            <a:endParaRPr/>
          </a:p>
        </p:txBody>
      </p:sp>
      <p:sp>
        <p:nvSpPr>
          <p:cNvPr id="246" name="Google Shape;246;p36"/>
          <p:cNvSpPr txBox="1"/>
          <p:nvPr>
            <p:ph idx="1" type="body"/>
          </p:nvPr>
        </p:nvSpPr>
        <p:spPr>
          <a:xfrm>
            <a:off x="838200" y="160790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JSON Columns allows relational databases to use the advantage of document databases. EF7 supports JSON columns and this allows mapping of aggregates built from .NET types to JSON documents.</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pic>
        <p:nvPicPr>
          <p:cNvPr id="247" name="Google Shape;247;p36"/>
          <p:cNvPicPr preferRelativeResize="0"/>
          <p:nvPr/>
        </p:nvPicPr>
        <p:blipFill>
          <a:blip r:embed="rId4">
            <a:alphaModFix/>
          </a:blip>
          <a:stretch>
            <a:fillRect/>
          </a:stretch>
        </p:blipFill>
        <p:spPr>
          <a:xfrm>
            <a:off x="947425" y="3429550"/>
            <a:ext cx="8938651" cy="2709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JSON Columns</a:t>
            </a:r>
            <a:endParaRPr/>
          </a:p>
        </p:txBody>
      </p:sp>
      <p:sp>
        <p:nvSpPr>
          <p:cNvPr id="253" name="Google Shape;253;p37"/>
          <p:cNvSpPr txBox="1"/>
          <p:nvPr>
            <p:ph idx="1" type="body"/>
          </p:nvPr>
        </p:nvSpPr>
        <p:spPr>
          <a:xfrm>
            <a:off x="838200" y="160790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Also, it’s possible to query JSON by using the LINQ </a:t>
            </a:r>
            <a:r>
              <a:rPr lang="en-US">
                <a:latin typeface="Arial"/>
                <a:ea typeface="Arial"/>
                <a:cs typeface="Arial"/>
                <a:sym typeface="Arial"/>
              </a:rPr>
              <a:t>with</a:t>
            </a:r>
            <a:r>
              <a:rPr lang="en-US">
                <a:latin typeface="Arial"/>
                <a:ea typeface="Arial"/>
                <a:cs typeface="Arial"/>
                <a:sym typeface="Arial"/>
              </a:rPr>
              <a:t> this version as follows:</a:t>
            </a:r>
            <a:endParaRPr>
              <a:latin typeface="Arial"/>
              <a:ea typeface="Arial"/>
              <a:cs typeface="Arial"/>
              <a:sym typeface="Arial"/>
            </a:endParaRPr>
          </a:p>
        </p:txBody>
      </p:sp>
      <p:pic>
        <p:nvPicPr>
          <p:cNvPr id="254" name="Google Shape;254;p37"/>
          <p:cNvPicPr preferRelativeResize="0"/>
          <p:nvPr/>
        </p:nvPicPr>
        <p:blipFill>
          <a:blip r:embed="rId4">
            <a:alphaModFix/>
          </a:blip>
          <a:stretch>
            <a:fillRect/>
          </a:stretch>
        </p:blipFill>
        <p:spPr>
          <a:xfrm>
            <a:off x="929525" y="2716026"/>
            <a:ext cx="9148600" cy="2721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Improvements on Bulk Updates &amp; Deletes</a:t>
            </a:r>
            <a:endParaRPr/>
          </a:p>
        </p:txBody>
      </p:sp>
      <p:sp>
        <p:nvSpPr>
          <p:cNvPr id="260" name="Google Shape;260;p3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lang="en-US">
                <a:latin typeface="Arial"/>
                <a:ea typeface="Arial"/>
                <a:cs typeface="Arial"/>
                <a:sym typeface="Arial"/>
              </a:rPr>
              <a:t>EF 7 introduces the new </a:t>
            </a:r>
            <a:r>
              <a:rPr b="1" lang="en-US">
                <a:latin typeface="Arial"/>
                <a:ea typeface="Arial"/>
                <a:cs typeface="Arial"/>
                <a:sym typeface="Arial"/>
              </a:rPr>
              <a:t>ExecuteUpdateAsync </a:t>
            </a:r>
            <a:r>
              <a:rPr lang="en-US">
                <a:latin typeface="Arial"/>
                <a:ea typeface="Arial"/>
                <a:cs typeface="Arial"/>
                <a:sym typeface="Arial"/>
              </a:rPr>
              <a:t>and </a:t>
            </a:r>
            <a:r>
              <a:rPr b="1" lang="en-US">
                <a:latin typeface="Arial"/>
                <a:ea typeface="Arial"/>
                <a:cs typeface="Arial"/>
                <a:sym typeface="Arial"/>
              </a:rPr>
              <a:t>ExecuteDeleteAsync </a:t>
            </a:r>
            <a:r>
              <a:rPr lang="en-US">
                <a:latin typeface="Arial"/>
                <a:ea typeface="Arial"/>
                <a:cs typeface="Arial"/>
                <a:sym typeface="Arial"/>
              </a:rPr>
              <a:t>methods. These methods are applied to a LINQ query and update/delete entities in the database immediately based on the results of that query without the need to track records.</a:t>
            </a:r>
            <a:endParaRPr>
              <a:latin typeface="Arial"/>
              <a:ea typeface="Arial"/>
              <a:cs typeface="Arial"/>
              <a:sym typeface="Arial"/>
            </a:endParaRPr>
          </a:p>
          <a:p>
            <a:pPr indent="0" lvl="0" marL="0" rtl="0" algn="l">
              <a:lnSpc>
                <a:spcPct val="115000"/>
              </a:lnSpc>
              <a:spcBef>
                <a:spcPts val="0"/>
              </a:spcBef>
              <a:spcAft>
                <a:spcPts val="0"/>
              </a:spcAft>
              <a:buNone/>
            </a:pPr>
            <a:r>
              <a:t/>
            </a:r>
            <a:endParaRPr>
              <a:latin typeface="Arial"/>
              <a:ea typeface="Arial"/>
              <a:cs typeface="Arial"/>
              <a:sym typeface="Arial"/>
            </a:endParaRPr>
          </a:p>
          <a:p>
            <a:pPr indent="0" lvl="0" marL="0" rtl="0" algn="l">
              <a:lnSpc>
                <a:spcPct val="115000"/>
              </a:lnSpc>
              <a:spcBef>
                <a:spcPts val="0"/>
              </a:spcBef>
              <a:spcAft>
                <a:spcPts val="0"/>
              </a:spcAft>
              <a:buNone/>
            </a:pPr>
            <a:r>
              <a:rPr lang="en-US">
                <a:latin typeface="Arial"/>
                <a:ea typeface="Arial"/>
                <a:cs typeface="Arial"/>
                <a:sym typeface="Arial"/>
              </a:rPr>
              <a:t>With this feature, there is no need to load entities into memory and update them. Many entities can be updated with a single command without needing to load into memory.</a:t>
            </a:r>
            <a:endParaRPr>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Performance Improvements on SaveChanges &amp; SaveChangesAsync</a:t>
            </a:r>
            <a:endParaRPr/>
          </a:p>
        </p:txBody>
      </p:sp>
      <p:sp>
        <p:nvSpPr>
          <p:cNvPr id="266" name="Google Shape;266;p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In EF7, the performance of </a:t>
            </a:r>
            <a:r>
              <a:rPr b="1" lang="en-US">
                <a:latin typeface="Arial"/>
                <a:ea typeface="Arial"/>
                <a:cs typeface="Arial"/>
                <a:sym typeface="Arial"/>
              </a:rPr>
              <a:t>SaveChanges </a:t>
            </a:r>
            <a:r>
              <a:rPr lang="en-US">
                <a:latin typeface="Arial"/>
                <a:ea typeface="Arial"/>
                <a:cs typeface="Arial"/>
                <a:sym typeface="Arial"/>
              </a:rPr>
              <a:t>and </a:t>
            </a:r>
            <a:r>
              <a:rPr b="1" lang="en-US">
                <a:latin typeface="Arial"/>
                <a:ea typeface="Arial"/>
                <a:cs typeface="Arial"/>
                <a:sym typeface="Arial"/>
              </a:rPr>
              <a:t>SaveChangesAsync </a:t>
            </a:r>
            <a:r>
              <a:rPr lang="en-US">
                <a:latin typeface="Arial"/>
                <a:ea typeface="Arial"/>
                <a:cs typeface="Arial"/>
                <a:sym typeface="Arial"/>
              </a:rPr>
              <a:t>has been significantly improved. According to the EF Team, saving changes is now </a:t>
            </a:r>
            <a:r>
              <a:rPr b="1" lang="en-US">
                <a:latin typeface="Arial"/>
                <a:ea typeface="Arial"/>
                <a:cs typeface="Arial"/>
                <a:sym typeface="Arial"/>
              </a:rPr>
              <a:t>four times </a:t>
            </a:r>
            <a:r>
              <a:rPr lang="en-US">
                <a:latin typeface="Arial"/>
                <a:ea typeface="Arial"/>
                <a:cs typeface="Arial"/>
                <a:sym typeface="Arial"/>
              </a:rPr>
              <a:t>faster than EF Core 6.</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pic>
        <p:nvPicPr>
          <p:cNvPr id="267" name="Google Shape;267;p39"/>
          <p:cNvPicPr preferRelativeResize="0"/>
          <p:nvPr/>
        </p:nvPicPr>
        <p:blipFill>
          <a:blip r:embed="rId4">
            <a:alphaModFix/>
          </a:blip>
          <a:stretch>
            <a:fillRect/>
          </a:stretch>
        </p:blipFill>
        <p:spPr>
          <a:xfrm>
            <a:off x="838201" y="3603875"/>
            <a:ext cx="10014222" cy="2420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MAUI</a:t>
            </a:r>
            <a:endParaRPr/>
          </a:p>
        </p:txBody>
      </p:sp>
      <p:sp>
        <p:nvSpPr>
          <p:cNvPr id="273" name="Google Shape;273;p4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9250" lvl="0" marL="457200" rtl="0" algn="l">
              <a:lnSpc>
                <a:spcPct val="150000"/>
              </a:lnSpc>
              <a:spcBef>
                <a:spcPts val="0"/>
              </a:spcBef>
              <a:spcAft>
                <a:spcPts val="0"/>
              </a:spcAft>
              <a:buSzPts val="1900"/>
              <a:buChar char="●"/>
            </a:pPr>
            <a:r>
              <a:rPr lang="en-US" sz="1900">
                <a:latin typeface="Arial"/>
                <a:ea typeface="Arial"/>
                <a:cs typeface="Arial"/>
                <a:sym typeface="Arial"/>
              </a:rPr>
              <a:t>Map Control</a:t>
            </a:r>
            <a:endParaRPr sz="1900">
              <a:latin typeface="Arial"/>
              <a:ea typeface="Arial"/>
              <a:cs typeface="Arial"/>
              <a:sym typeface="Arial"/>
            </a:endParaRPr>
          </a:p>
          <a:p>
            <a:pPr indent="-349250" lvl="0" marL="457200" rtl="0" algn="l">
              <a:lnSpc>
                <a:spcPct val="150000"/>
              </a:lnSpc>
              <a:spcBef>
                <a:spcPts val="0"/>
              </a:spcBef>
              <a:spcAft>
                <a:spcPts val="0"/>
              </a:spcAft>
              <a:buSzPts val="1900"/>
              <a:buChar char="●"/>
            </a:pPr>
            <a:r>
              <a:rPr lang="en-US" sz="1900">
                <a:latin typeface="Arial"/>
                <a:ea typeface="Arial"/>
                <a:cs typeface="Arial"/>
                <a:sym typeface="Arial"/>
              </a:rPr>
              <a:t>Performance Improvements on Mobile Rendering &amp; Desktop Enhancements</a:t>
            </a:r>
            <a:endParaRPr>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Map Control</a:t>
            </a:r>
            <a:endParaRPr/>
          </a:p>
        </p:txBody>
      </p:sp>
      <p:sp>
        <p:nvSpPr>
          <p:cNvPr id="279" name="Google Shape;279;p41"/>
          <p:cNvSpPr txBox="1"/>
          <p:nvPr>
            <p:ph idx="1" type="body"/>
          </p:nvPr>
        </p:nvSpPr>
        <p:spPr>
          <a:xfrm>
            <a:off x="838200" y="1825625"/>
            <a:ext cx="82878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.NET MAUI 7 introduces </a:t>
            </a:r>
            <a:r>
              <a:rPr b="1" lang="en-US">
                <a:latin typeface="Arial"/>
                <a:ea typeface="Arial"/>
                <a:cs typeface="Arial"/>
                <a:sym typeface="Arial"/>
              </a:rPr>
              <a:t>Map Control</a:t>
            </a:r>
            <a:r>
              <a:rPr lang="en-US">
                <a:latin typeface="Arial"/>
                <a:ea typeface="Arial"/>
                <a:cs typeface="Arial"/>
                <a:sym typeface="Arial"/>
              </a:rPr>
              <a:t>. This provides us a native map control provided by each platform.</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rPr lang="en-US">
                <a:latin typeface="Arial"/>
                <a:ea typeface="Arial"/>
                <a:cs typeface="Arial"/>
                <a:sym typeface="Arial"/>
              </a:rPr>
              <a:t>It supports pins, </a:t>
            </a:r>
            <a:r>
              <a:rPr lang="en-US">
                <a:latin typeface="Arial"/>
                <a:ea typeface="Arial"/>
                <a:cs typeface="Arial"/>
                <a:sym typeface="Arial"/>
              </a:rPr>
              <a:t>polygons</a:t>
            </a:r>
            <a:r>
              <a:rPr lang="en-US">
                <a:latin typeface="Arial"/>
                <a:ea typeface="Arial"/>
                <a:cs typeface="Arial"/>
                <a:sym typeface="Arial"/>
              </a:rPr>
              <a:t>, polylines, circles, geolocation and more…</a:t>
            </a:r>
            <a:endParaRPr>
              <a:latin typeface="Arial"/>
              <a:ea typeface="Arial"/>
              <a:cs typeface="Arial"/>
              <a:sym typeface="Arial"/>
            </a:endParaRPr>
          </a:p>
        </p:txBody>
      </p:sp>
      <p:pic>
        <p:nvPicPr>
          <p:cNvPr id="280" name="Google Shape;280;p41"/>
          <p:cNvPicPr preferRelativeResize="0"/>
          <p:nvPr/>
        </p:nvPicPr>
        <p:blipFill>
          <a:blip r:embed="rId4">
            <a:alphaModFix/>
          </a:blip>
          <a:stretch>
            <a:fillRect/>
          </a:stretch>
        </p:blipFill>
        <p:spPr>
          <a:xfrm>
            <a:off x="9623125" y="1153800"/>
            <a:ext cx="2225652" cy="4862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4377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ASP.NET Core</a:t>
            </a:r>
            <a:endParaRPr/>
          </a:p>
        </p:txBody>
      </p:sp>
      <p:sp>
        <p:nvSpPr>
          <p:cNvPr id="101" name="Google Shape;101;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25000"/>
          </a:bodyPr>
          <a:lstStyle/>
          <a:p>
            <a:pPr indent="-349250" lvl="0" marL="457200" rtl="0" algn="l">
              <a:lnSpc>
                <a:spcPct val="150000"/>
              </a:lnSpc>
              <a:spcBef>
                <a:spcPts val="0"/>
              </a:spcBef>
              <a:spcAft>
                <a:spcPts val="0"/>
              </a:spcAft>
              <a:buSzPct val="100000"/>
              <a:buChar char="●"/>
            </a:pPr>
            <a:r>
              <a:rPr lang="en-US" sz="7600">
                <a:latin typeface="Arial"/>
                <a:ea typeface="Arial"/>
                <a:cs typeface="Arial"/>
                <a:sym typeface="Arial"/>
              </a:rPr>
              <a:t>Rate Limiting</a:t>
            </a:r>
            <a:endParaRPr sz="7600">
              <a:latin typeface="Arial"/>
              <a:ea typeface="Arial"/>
              <a:cs typeface="Arial"/>
              <a:sym typeface="Arial"/>
            </a:endParaRPr>
          </a:p>
          <a:p>
            <a:pPr indent="-349250" lvl="0" marL="457200" rtl="0" algn="l">
              <a:lnSpc>
                <a:spcPct val="150000"/>
              </a:lnSpc>
              <a:spcBef>
                <a:spcPts val="0"/>
              </a:spcBef>
              <a:spcAft>
                <a:spcPts val="0"/>
              </a:spcAft>
              <a:buSzPct val="100000"/>
              <a:buChar char="●"/>
            </a:pPr>
            <a:r>
              <a:rPr lang="en-US" sz="7600">
                <a:latin typeface="Arial"/>
                <a:ea typeface="Arial"/>
                <a:cs typeface="Arial"/>
                <a:sym typeface="Arial"/>
              </a:rPr>
              <a:t>Output Caching</a:t>
            </a:r>
            <a:endParaRPr sz="7600">
              <a:latin typeface="Arial"/>
              <a:ea typeface="Arial"/>
              <a:cs typeface="Arial"/>
              <a:sym typeface="Arial"/>
            </a:endParaRPr>
          </a:p>
          <a:p>
            <a:pPr indent="-349250" lvl="0" marL="457200" rtl="0" algn="l">
              <a:lnSpc>
                <a:spcPct val="150000"/>
              </a:lnSpc>
              <a:spcBef>
                <a:spcPts val="0"/>
              </a:spcBef>
              <a:spcAft>
                <a:spcPts val="0"/>
              </a:spcAft>
              <a:buSzPct val="100000"/>
              <a:buChar char="●"/>
            </a:pPr>
            <a:r>
              <a:rPr lang="en-US" sz="7600">
                <a:latin typeface="Arial"/>
                <a:ea typeface="Arial"/>
                <a:cs typeface="Arial"/>
                <a:sym typeface="Arial"/>
              </a:rPr>
              <a:t>Built-in HTTP/3 Support</a:t>
            </a:r>
            <a:endParaRPr sz="7600">
              <a:latin typeface="Arial"/>
              <a:ea typeface="Arial"/>
              <a:cs typeface="Arial"/>
              <a:sym typeface="Arial"/>
            </a:endParaRPr>
          </a:p>
          <a:p>
            <a:pPr indent="-349250" lvl="0" marL="457200" rtl="0" algn="l">
              <a:lnSpc>
                <a:spcPct val="150000"/>
              </a:lnSpc>
              <a:spcBef>
                <a:spcPts val="0"/>
              </a:spcBef>
              <a:spcAft>
                <a:spcPts val="0"/>
              </a:spcAft>
              <a:buSzPct val="100000"/>
              <a:buChar char="●"/>
            </a:pPr>
            <a:r>
              <a:rPr lang="en-US" sz="7600">
                <a:latin typeface="Arial"/>
                <a:ea typeface="Arial"/>
                <a:cs typeface="Arial"/>
                <a:sym typeface="Arial"/>
              </a:rPr>
              <a:t>Request Decompression</a:t>
            </a:r>
            <a:endParaRPr sz="7600">
              <a:latin typeface="Arial"/>
              <a:ea typeface="Arial"/>
              <a:cs typeface="Arial"/>
              <a:sym typeface="Arial"/>
            </a:endParaRPr>
          </a:p>
          <a:p>
            <a:pPr indent="-349250" lvl="0" marL="457200" rtl="0" algn="l">
              <a:lnSpc>
                <a:spcPct val="150000"/>
              </a:lnSpc>
              <a:spcBef>
                <a:spcPts val="0"/>
              </a:spcBef>
              <a:spcAft>
                <a:spcPts val="0"/>
              </a:spcAft>
              <a:buSzPct val="100000"/>
              <a:buChar char="●"/>
            </a:pPr>
            <a:r>
              <a:rPr lang="en-US" sz="7600">
                <a:latin typeface="Arial"/>
                <a:ea typeface="Arial"/>
                <a:cs typeface="Arial"/>
                <a:sym typeface="Arial"/>
              </a:rPr>
              <a:t>gRPC - JSON Transcoding</a:t>
            </a:r>
            <a:endParaRPr sz="7600">
              <a:latin typeface="Arial"/>
              <a:ea typeface="Arial"/>
              <a:cs typeface="Arial"/>
              <a:sym typeface="Arial"/>
            </a:endParaRPr>
          </a:p>
          <a:p>
            <a:pPr indent="0" lvl="0" marL="457200" rtl="0" algn="l">
              <a:lnSpc>
                <a:spcPct val="150000"/>
              </a:lnSpc>
              <a:spcBef>
                <a:spcPts val="0"/>
              </a:spcBef>
              <a:spcAft>
                <a:spcPts val="0"/>
              </a:spcAft>
              <a:buClr>
                <a:schemeClr val="dk1"/>
              </a:buClr>
              <a:buSzPts val="275"/>
              <a:buFont typeface="Arial"/>
              <a:buNone/>
            </a:pPr>
            <a:r>
              <a:t/>
            </a:r>
            <a:endParaRPr sz="5855">
              <a:latin typeface="Arial"/>
              <a:ea typeface="Arial"/>
              <a:cs typeface="Arial"/>
              <a:sym typeface="Arial"/>
            </a:endParaRPr>
          </a:p>
          <a:p>
            <a:pPr indent="0" lvl="0" marL="0" rtl="0" algn="l">
              <a:spcBef>
                <a:spcPts val="0"/>
              </a:spcBef>
              <a:spcAft>
                <a:spcPts val="0"/>
              </a:spcAft>
              <a:buClr>
                <a:schemeClr val="dk1"/>
              </a:buClr>
              <a:buSzPct val="39285"/>
              <a:buFont typeface="Arial"/>
              <a:buNone/>
            </a:pPr>
            <a:r>
              <a:t/>
            </a:r>
            <a:endParaRPr b="1" u="sng">
              <a:latin typeface="Arial"/>
              <a:ea typeface="Arial"/>
              <a:cs typeface="Arial"/>
              <a:sym typeface="Arial"/>
            </a:endParaRPr>
          </a:p>
          <a:p>
            <a:pPr indent="0" lvl="0" marL="0" rtl="0" algn="l">
              <a:spcBef>
                <a:spcPts val="0"/>
              </a:spcBef>
              <a:spcAft>
                <a:spcPts val="0"/>
              </a:spcAft>
              <a:buClr>
                <a:schemeClr val="dk1"/>
              </a:buClr>
              <a:buSzPts val="275"/>
              <a:buFont typeface="Arial"/>
              <a:buNone/>
            </a:pPr>
            <a:r>
              <a:rPr b="1" lang="en-US" sz="9600" u="sng">
                <a:latin typeface="Arial"/>
                <a:ea typeface="Arial"/>
                <a:cs typeface="Arial"/>
                <a:sym typeface="Arial"/>
              </a:rPr>
              <a:t>Blazor</a:t>
            </a:r>
            <a:endParaRPr b="1" sz="9600" u="sng">
              <a:latin typeface="Arial"/>
              <a:ea typeface="Arial"/>
              <a:cs typeface="Arial"/>
              <a:sym typeface="Arial"/>
            </a:endParaRPr>
          </a:p>
          <a:p>
            <a:pPr indent="0" lvl="0" marL="0" rtl="0" algn="l">
              <a:spcBef>
                <a:spcPts val="0"/>
              </a:spcBef>
              <a:spcAft>
                <a:spcPts val="0"/>
              </a:spcAft>
              <a:buClr>
                <a:schemeClr val="dk1"/>
              </a:buClr>
              <a:buSzPct val="26960"/>
              <a:buFont typeface="Arial"/>
              <a:buNone/>
            </a:pPr>
            <a:r>
              <a:t/>
            </a:r>
            <a:endParaRPr b="1" sz="4080" u="sng">
              <a:latin typeface="Arial"/>
              <a:ea typeface="Arial"/>
              <a:cs typeface="Arial"/>
              <a:sym typeface="Arial"/>
            </a:endParaRPr>
          </a:p>
          <a:p>
            <a:pPr indent="-349250" lvl="0" marL="457200" rtl="0" algn="l">
              <a:lnSpc>
                <a:spcPct val="150000"/>
              </a:lnSpc>
              <a:spcBef>
                <a:spcPts val="0"/>
              </a:spcBef>
              <a:spcAft>
                <a:spcPts val="0"/>
              </a:spcAft>
              <a:buSzPct val="100000"/>
              <a:buChar char="●"/>
            </a:pPr>
            <a:r>
              <a:rPr lang="en-US" sz="7600">
                <a:latin typeface="Arial"/>
                <a:ea typeface="Arial"/>
                <a:cs typeface="Arial"/>
                <a:sym typeface="Arial"/>
              </a:rPr>
              <a:t>Custom Elements </a:t>
            </a:r>
            <a:endParaRPr sz="7600">
              <a:latin typeface="Arial"/>
              <a:ea typeface="Arial"/>
              <a:cs typeface="Arial"/>
              <a:sym typeface="Arial"/>
            </a:endParaRPr>
          </a:p>
          <a:p>
            <a:pPr indent="-349250" lvl="0" marL="457200" rtl="0" algn="l">
              <a:lnSpc>
                <a:spcPct val="150000"/>
              </a:lnSpc>
              <a:spcBef>
                <a:spcPts val="0"/>
              </a:spcBef>
              <a:spcAft>
                <a:spcPts val="0"/>
              </a:spcAft>
              <a:buSzPct val="100000"/>
              <a:buChar char="●"/>
            </a:pPr>
            <a:r>
              <a:rPr lang="en-US" sz="7600">
                <a:latin typeface="Arial"/>
                <a:ea typeface="Arial"/>
                <a:cs typeface="Arial"/>
                <a:sym typeface="Arial"/>
              </a:rPr>
              <a:t>Improved JavaScript Interop on WASM</a:t>
            </a:r>
            <a:endParaRPr sz="7600">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1000"/>
                                        <p:tgtEl>
                                          <p:spTgt spid="1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animEffect filter="fade" transition="in">
                                      <p:cBhvr>
                                        <p:cTn dur="1000"/>
                                        <p:tgtEl>
                                          <p:spTgt spid="1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9" st="9"/>
                                            </p:txEl>
                                          </p:spTgt>
                                        </p:tgtEl>
                                        <p:attrNameLst>
                                          <p:attrName>style.visibility</p:attrName>
                                        </p:attrNameLst>
                                      </p:cBhvr>
                                      <p:to>
                                        <p:strVal val="visible"/>
                                      </p:to>
                                    </p:set>
                                    <p:animEffect filter="fade" transition="in">
                                      <p:cBhvr>
                                        <p:cTn dur="1000"/>
                                        <p:tgtEl>
                                          <p:spTgt spid="10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0" st="10"/>
                                            </p:txEl>
                                          </p:spTgt>
                                        </p:tgtEl>
                                        <p:attrNameLst>
                                          <p:attrName>style.visibility</p:attrName>
                                        </p:attrNameLst>
                                      </p:cBhvr>
                                      <p:to>
                                        <p:strVal val="visible"/>
                                      </p:to>
                                    </p:set>
                                    <p:animEffect filter="fade" transition="in">
                                      <p:cBhvr>
                                        <p:cTn dur="1000"/>
                                        <p:tgtEl>
                                          <p:spTgt spid="10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1" st="11"/>
                                            </p:txEl>
                                          </p:spTgt>
                                        </p:tgtEl>
                                        <p:attrNameLst>
                                          <p:attrName>style.visibility</p:attrName>
                                        </p:attrNameLst>
                                      </p:cBhvr>
                                      <p:to>
                                        <p:strVal val="visible"/>
                                      </p:to>
                                    </p:set>
                                    <p:animEffect filter="fade" transition="in">
                                      <p:cBhvr>
                                        <p:cTn dur="1000"/>
                                        <p:tgtEl>
                                          <p:spTgt spid="101">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Improvements on Mobile Rendering &amp; Desktop Enhancements</a:t>
            </a:r>
            <a:endParaRPr/>
          </a:p>
        </p:txBody>
      </p:sp>
      <p:sp>
        <p:nvSpPr>
          <p:cNvPr id="286" name="Google Shape;286;p4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.NET MAUI 7 came with an optimized rendering for mobile applications and is much faster than .NET MAUI 6.</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rPr lang="en-US">
                <a:latin typeface="Arial"/>
                <a:ea typeface="Arial"/>
                <a:cs typeface="Arial"/>
                <a:sym typeface="Arial"/>
              </a:rPr>
              <a:t>In addition to that, there are some enhancements and improvements on the desktop:</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US">
                <a:latin typeface="Arial"/>
                <a:ea typeface="Arial"/>
                <a:cs typeface="Arial"/>
                <a:sym typeface="Arial"/>
              </a:rPr>
              <a:t>Window size and position</a:t>
            </a: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US">
                <a:latin typeface="Arial"/>
                <a:ea typeface="Arial"/>
                <a:cs typeface="Arial"/>
                <a:sym typeface="Arial"/>
              </a:rPr>
              <a:t>Context menus</a:t>
            </a: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US">
                <a:latin typeface="Arial"/>
                <a:ea typeface="Arial"/>
                <a:cs typeface="Arial"/>
                <a:sym typeface="Arial"/>
              </a:rPr>
              <a:t>Tooltips</a:t>
            </a: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US">
                <a:latin typeface="Arial"/>
                <a:ea typeface="Arial"/>
                <a:cs typeface="Arial"/>
                <a:sym typeface="Arial"/>
              </a:rPr>
              <a:t>Gestures etc.</a:t>
            </a:r>
            <a:endParaRPr>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4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4200">
                <a:latin typeface="Arial"/>
                <a:ea typeface="Arial"/>
                <a:cs typeface="Arial"/>
                <a:sym typeface="Arial"/>
              </a:rPr>
              <a:t>Thanks for listening…</a:t>
            </a:r>
            <a:endParaRPr sz="4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Rate Limiting</a:t>
            </a:r>
            <a:endParaRPr/>
          </a:p>
        </p:txBody>
      </p:sp>
      <p:sp>
        <p:nvSpPr>
          <p:cNvPr id="107" name="Google Shape;107;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Rate Limiting is a way to prevent applications to get frequent requests and bottlenecks on the systems. Also, helpful to stop some common attacks such as DDos attacks by limiting the requests for a certain time.</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.NET 7 introduces </a:t>
            </a:r>
            <a:r>
              <a:rPr b="1" lang="en-US">
                <a:latin typeface="Arial"/>
                <a:ea typeface="Arial"/>
                <a:cs typeface="Arial"/>
                <a:sym typeface="Arial"/>
              </a:rPr>
              <a:t>built-in</a:t>
            </a:r>
            <a:r>
              <a:rPr lang="en-US">
                <a:latin typeface="Arial"/>
                <a:ea typeface="Arial"/>
                <a:cs typeface="Arial"/>
                <a:sym typeface="Arial"/>
              </a:rPr>
              <a:t> Rate Limiting support.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a:latin typeface="Arial"/>
                <a:ea typeface="Arial"/>
                <a:cs typeface="Arial"/>
                <a:sym typeface="Arial"/>
              </a:rPr>
              <a:t>.NET applications can configure rate limiting policies and then attach these policies with their endpoints.</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92D33"/>
              </a:buClr>
              <a:buSzPts val="4400"/>
              <a:buFont typeface="Arial"/>
              <a:buNone/>
            </a:pPr>
            <a:r>
              <a:rPr lang="en-US"/>
              <a:t>Rate Limiting</a:t>
            </a:r>
            <a:endParaRPr/>
          </a:p>
        </p:txBody>
      </p:sp>
      <p:pic>
        <p:nvPicPr>
          <p:cNvPr id="113" name="Google Shape;113;p17"/>
          <p:cNvPicPr preferRelativeResize="0"/>
          <p:nvPr/>
        </p:nvPicPr>
        <p:blipFill>
          <a:blip r:embed="rId4">
            <a:alphaModFix/>
          </a:blip>
          <a:stretch>
            <a:fillRect/>
          </a:stretch>
        </p:blipFill>
        <p:spPr>
          <a:xfrm>
            <a:off x="838204" y="1700200"/>
            <a:ext cx="9532868" cy="447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Rate Limiting</a:t>
            </a:r>
            <a:endParaRPr/>
          </a:p>
        </p:txBody>
      </p:sp>
      <p:pic>
        <p:nvPicPr>
          <p:cNvPr id="119" name="Google Shape;119;p18"/>
          <p:cNvPicPr preferRelativeResize="0"/>
          <p:nvPr/>
        </p:nvPicPr>
        <p:blipFill>
          <a:blip r:embed="rId4">
            <a:alphaModFix/>
          </a:blip>
          <a:stretch>
            <a:fillRect/>
          </a:stretch>
        </p:blipFill>
        <p:spPr>
          <a:xfrm>
            <a:off x="838200" y="1829625"/>
            <a:ext cx="10515601" cy="938532"/>
          </a:xfrm>
          <a:prstGeom prst="rect">
            <a:avLst/>
          </a:prstGeom>
          <a:noFill/>
          <a:ln>
            <a:noFill/>
          </a:ln>
        </p:spPr>
      </p:pic>
      <p:pic>
        <p:nvPicPr>
          <p:cNvPr id="120" name="Google Shape;120;p18"/>
          <p:cNvPicPr preferRelativeResize="0"/>
          <p:nvPr/>
        </p:nvPicPr>
        <p:blipFill>
          <a:blip r:embed="rId5">
            <a:alphaModFix/>
          </a:blip>
          <a:stretch>
            <a:fillRect/>
          </a:stretch>
        </p:blipFill>
        <p:spPr>
          <a:xfrm>
            <a:off x="838200" y="3345975"/>
            <a:ext cx="8763000" cy="253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Output Caching Middleware</a:t>
            </a:r>
            <a:endParaRPr/>
          </a:p>
        </p:txBody>
      </p:sp>
      <p:sp>
        <p:nvSpPr>
          <p:cNvPr id="126" name="Google Shape;126;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Output Caching is a new middleware that provides a caching mechanism and allow to store results from your web application and serve them from a cache rather than computing everytime. This improves performance and frees up resources for other tasks.</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rPr lang="en-US">
                <a:latin typeface="Arial"/>
                <a:ea typeface="Arial"/>
                <a:cs typeface="Arial"/>
                <a:sym typeface="Arial"/>
              </a:rPr>
              <a:t>The output caching middleware can be used in all types of ASP.NET Core applications: Web APIs, MVC and Razor applications.</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Output Caching Middleware</a:t>
            </a:r>
            <a:endParaRPr/>
          </a:p>
        </p:txBody>
      </p:sp>
      <p:sp>
        <p:nvSpPr>
          <p:cNvPr id="132" name="Google Shape;132;p20"/>
          <p:cNvSpPr txBox="1"/>
          <p:nvPr>
            <p:ph idx="1" type="body"/>
          </p:nvPr>
        </p:nvSpPr>
        <p:spPr>
          <a:xfrm>
            <a:off x="838200" y="1690825"/>
            <a:ext cx="10515600" cy="229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It’s pretty </a:t>
            </a:r>
            <a:r>
              <a:rPr lang="en-US">
                <a:latin typeface="Arial"/>
                <a:ea typeface="Arial"/>
                <a:cs typeface="Arial"/>
                <a:sym typeface="Arial"/>
              </a:rPr>
              <a:t>straightforward</a:t>
            </a:r>
            <a:r>
              <a:rPr lang="en-US">
                <a:latin typeface="Arial"/>
                <a:ea typeface="Arial"/>
                <a:cs typeface="Arial"/>
                <a:sym typeface="Arial"/>
              </a:rPr>
              <a:t> to use output caching in minimal APIs. </a:t>
            </a:r>
            <a:endParaRPr>
              <a:latin typeface="Arial"/>
              <a:ea typeface="Arial"/>
              <a:cs typeface="Arial"/>
              <a:sym typeface="Arial"/>
            </a:endParaRPr>
          </a:p>
          <a:p>
            <a:pPr indent="0" lvl="0" marL="0" rtl="0" algn="l">
              <a:lnSpc>
                <a:spcPct val="90000"/>
              </a:lnSpc>
              <a:spcBef>
                <a:spcPts val="0"/>
              </a:spcBef>
              <a:spcAft>
                <a:spcPts val="0"/>
              </a:spcAft>
              <a:buNone/>
            </a:pPr>
            <a:r>
              <a:rPr lang="en-US">
                <a:latin typeface="Arial"/>
                <a:ea typeface="Arial"/>
                <a:cs typeface="Arial"/>
                <a:sym typeface="Arial"/>
              </a:rPr>
              <a:t>You just need to create an endpoint and use the `CacheOutput` method with an expire time. Then when </a:t>
            </a:r>
            <a:r>
              <a:rPr lang="en-US">
                <a:latin typeface="Arial"/>
                <a:ea typeface="Arial"/>
                <a:cs typeface="Arial"/>
                <a:sym typeface="Arial"/>
              </a:rPr>
              <a:t>someone</a:t>
            </a:r>
            <a:r>
              <a:rPr lang="en-US">
                <a:latin typeface="Arial"/>
                <a:ea typeface="Arial"/>
                <a:cs typeface="Arial"/>
                <a:sym typeface="Arial"/>
              </a:rPr>
              <a:t> sends a request to your endpoint, it will be cached for specified time and not calculate the result every time.</a:t>
            </a:r>
            <a:endParaRPr>
              <a:latin typeface="Arial"/>
              <a:ea typeface="Arial"/>
              <a:cs typeface="Arial"/>
              <a:sym typeface="Arial"/>
            </a:endParaRPr>
          </a:p>
        </p:txBody>
      </p:sp>
      <p:pic>
        <p:nvPicPr>
          <p:cNvPr id="133" name="Google Shape;133;p20"/>
          <p:cNvPicPr preferRelativeResize="0"/>
          <p:nvPr/>
        </p:nvPicPr>
        <p:blipFill>
          <a:blip r:embed="rId4">
            <a:alphaModFix/>
          </a:blip>
          <a:stretch>
            <a:fillRect/>
          </a:stretch>
        </p:blipFill>
        <p:spPr>
          <a:xfrm>
            <a:off x="838203" y="4267100"/>
            <a:ext cx="9804451" cy="1700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lang="en-US"/>
              <a:t>HTTP/3 Support</a:t>
            </a:r>
            <a:endParaRPr/>
          </a:p>
        </p:txBody>
      </p:sp>
      <p:sp>
        <p:nvSpPr>
          <p:cNvPr id="139" name="Google Shape;139;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HTTP/3 is a new version of HTTP and supported by most modern browsers.</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pic>
        <p:nvPicPr>
          <p:cNvPr id="140" name="Google Shape;140;p21"/>
          <p:cNvPicPr preferRelativeResize="0"/>
          <p:nvPr/>
        </p:nvPicPr>
        <p:blipFill>
          <a:blip r:embed="rId4">
            <a:alphaModFix/>
          </a:blip>
          <a:stretch>
            <a:fillRect/>
          </a:stretch>
        </p:blipFill>
        <p:spPr>
          <a:xfrm>
            <a:off x="838200" y="2934926"/>
            <a:ext cx="9010650" cy="324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