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oppins"/>
      <p:regular r:id="rId22"/>
      <p:bold r:id="rId23"/>
      <p:italic r:id="rId24"/>
      <p:boldItalic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jXsQtaEspMuYUix2FJ4Y2h3t1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FA1CD7-0DF6-45C9-8E49-0BA8A5D9D504}">
  <a:tblStyle styleId="{D8FA1CD7-0DF6-45C9-8E49-0BA8A5D9D504}"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oppins-regular.fntdata"/><Relationship Id="rId21" Type="http://schemas.openxmlformats.org/officeDocument/2006/relationships/slide" Target="slides/slide16.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Poppins-boldItalic.fntdata"/><Relationship Id="rId28" Type="http://customschemas.google.com/relationships/presentationmetadata" Target="meta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80b93e30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e80b93e30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80b93e30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e80b93e30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80b93e30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e80b93e30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80b93e309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e80b93e30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80b93e30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e80b93e30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80b93e309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e80b93e30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b15032e6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9b15032e6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b15032e6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29b15032e6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b15032e6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9b15032e6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80b93e30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800"/>
              <a:buFont typeface="Arial"/>
              <a:buNone/>
            </a:pPr>
            <a:r>
              <a:rPr lang="en-GB" sz="1800">
                <a:solidFill>
                  <a:srgbClr val="5B636F"/>
                </a:solidFill>
                <a:latin typeface="Poppins"/>
                <a:ea typeface="Poppins"/>
                <a:cs typeface="Poppins"/>
                <a:sym typeface="Poppins"/>
              </a:rPr>
              <a:t>You can imagine this new web UI as a combination of both Blazor Server &amp; Blazor WASM and it’s main propose is to overcome the disadvantages of these two UI technologies.</a:t>
            </a:r>
            <a:endParaRPr/>
          </a:p>
        </p:txBody>
      </p:sp>
      <p:sp>
        <p:nvSpPr>
          <p:cNvPr id="105" name="Google Shape;105;g2e80b93e309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80b93e30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2e80b93e30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80b93e30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e80b93e30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80b93e30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e80b93e30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80b93e309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e80b93e30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80b93e30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2e80b93e30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hyperlink" Target="https://docs.abp.io/en/commercial/8.2/modules/audit-logging#audit-log-setting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hyperlink" Target="https://emojipedia.org/backhand-index-pointing-righ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docs.abp.io/en/abp/8.2/Migration-Guides/Abp-8_2" TargetMode="External"/><Relationship Id="rId5" Type="http://schemas.openxmlformats.org/officeDocument/2006/relationships/hyperlink" Target="https://docs.abp.io/en/commercial/8.2/migration-guides/v8_2" TargetMode="External"/><Relationship Id="rId6" Type="http://schemas.openxmlformats.org/officeDocument/2006/relationships/hyperlink" Target="https://docs.abp.io/en/abp/8.2/Migration-Guides/Abp-8-2-Blazor-Web-A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blog.abp.io/abp/announcing-abp-8-2-release-candidate" TargetMode="External"/><Relationship Id="rId5" Type="http://schemas.openxmlformats.org/officeDocument/2006/relationships/hyperlink" Target="https://blog.abp.io/abp/announcing-abp-8-2-release-candidate" TargetMode="External"/><Relationship Id="rId6" Type="http://schemas.openxmlformats.org/officeDocument/2006/relationships/hyperlink" Target="https://blog.abp.io/abp/announcing-abp-8-2-release-candid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docs.abp.io/en/abp/8.2/Migration-Guides/Abp-8-2-Blazor-Web-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docs.abp.io/en/abp/8.2/MongoDB#configure-indexes-and-createcollectionoptions-for-a-coll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hyperlink" Target="https://docs.abp.io/en/commercial/8.2/modules/identity/session-manage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4">
            <a:alphaModFix/>
          </a:blip>
          <a:srcRect b="0" l="0" r="0" t="0"/>
          <a:stretch/>
        </p:blipFill>
        <p:spPr>
          <a:xfrm>
            <a:off x="1177204" y="1147764"/>
            <a:ext cx="1914610" cy="681035"/>
          </a:xfrm>
          <a:prstGeom prst="rect">
            <a:avLst/>
          </a:prstGeom>
          <a:noFill/>
          <a:ln>
            <a:noFill/>
          </a:ln>
        </p:spPr>
      </p:pic>
      <p:sp>
        <p:nvSpPr>
          <p:cNvPr id="85" name="Google Shape;85;p1"/>
          <p:cNvSpPr txBox="1"/>
          <p:nvPr/>
        </p:nvSpPr>
        <p:spPr>
          <a:xfrm>
            <a:off x="1068224" y="2572738"/>
            <a:ext cx="7662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What’s new with ABP 8.</a:t>
            </a:r>
            <a:r>
              <a:rPr b="1" lang="en-GB" sz="5600">
                <a:solidFill>
                  <a:srgbClr val="292D33"/>
                </a:solidFill>
                <a:latin typeface="Lexend"/>
                <a:ea typeface="Lexend"/>
                <a:cs typeface="Lexend"/>
                <a:sym typeface="Lexend"/>
              </a:rPr>
              <a:t>2</a:t>
            </a:r>
            <a:r>
              <a:rPr b="1" i="0" lang="en-GB" sz="5600" u="none" cap="none" strike="noStrike">
                <a:solidFill>
                  <a:srgbClr val="292D33"/>
                </a:solidFill>
                <a:latin typeface="Lexend"/>
                <a:ea typeface="Lexend"/>
                <a:cs typeface="Lexend"/>
                <a:sym typeface="Lexend"/>
              </a:rPr>
              <a:t>?</a:t>
            </a:r>
            <a:endParaRPr b="1" i="0" sz="5600" u="none" cap="none" strike="noStrike">
              <a:solidFill>
                <a:srgbClr val="292D33"/>
              </a:solidFill>
              <a:latin typeface="Lexend"/>
              <a:ea typeface="Lexend"/>
              <a:cs typeface="Lexend"/>
              <a:sym typeface="Lexend"/>
            </a:endParaRPr>
          </a:p>
        </p:txBody>
      </p:sp>
      <p:grpSp>
        <p:nvGrpSpPr>
          <p:cNvPr id="86" name="Google Shape;86;p1"/>
          <p:cNvGrpSpPr/>
          <p:nvPr/>
        </p:nvGrpSpPr>
        <p:grpSpPr>
          <a:xfrm>
            <a:off x="2371577" y="4927159"/>
            <a:ext cx="6359433" cy="867018"/>
            <a:chOff x="2413912" y="5384359"/>
            <a:chExt cx="6359433" cy="867018"/>
          </a:xfrm>
        </p:grpSpPr>
        <p:sp>
          <p:nvSpPr>
            <p:cNvPr id="87" name="Google Shape;87;p1"/>
            <p:cNvSpPr txBox="1"/>
            <p:nvPr/>
          </p:nvSpPr>
          <p:spPr>
            <a:xfrm>
              <a:off x="2422379" y="5384359"/>
              <a:ext cx="48365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292D33"/>
                  </a:solidFill>
                  <a:latin typeface="Poppins"/>
                  <a:ea typeface="Poppins"/>
                  <a:cs typeface="Poppins"/>
                  <a:sym typeface="Poppins"/>
                </a:rPr>
                <a:t>Engincan VESKE</a:t>
              </a:r>
              <a:endParaRPr b="0" i="0" sz="2800" u="none" cap="none" strike="noStrike">
                <a:solidFill>
                  <a:srgbClr val="292D33"/>
                </a:solidFill>
                <a:latin typeface="Poppins"/>
                <a:ea typeface="Poppins"/>
                <a:cs typeface="Poppins"/>
                <a:sym typeface="Poppins"/>
              </a:endParaRPr>
            </a:p>
          </p:txBody>
        </p:sp>
        <p:sp>
          <p:nvSpPr>
            <p:cNvPr id="88" name="Google Shape;88;p1"/>
            <p:cNvSpPr txBox="1"/>
            <p:nvPr/>
          </p:nvSpPr>
          <p:spPr>
            <a:xfrm>
              <a:off x="2413912" y="5882045"/>
              <a:ext cx="63594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Software Engineer at Volosoft</a:t>
              </a:r>
              <a:endParaRPr b="0" i="0" sz="1800" u="none" cap="none" strike="noStrike">
                <a:solidFill>
                  <a:srgbClr val="5B636F"/>
                </a:solidFill>
                <a:latin typeface="Poppins"/>
                <a:ea typeface="Poppins"/>
                <a:cs typeface="Poppins"/>
                <a:sym typeface="Poppins"/>
              </a:endParaRPr>
            </a:p>
          </p:txBody>
        </p:sp>
      </p:grpSp>
      <p:pic>
        <p:nvPicPr>
          <p:cNvPr id="89" name="Google Shape;89;p1"/>
          <p:cNvPicPr preferRelativeResize="0"/>
          <p:nvPr/>
        </p:nvPicPr>
        <p:blipFill rotWithShape="1">
          <a:blip r:embed="rId5">
            <a:alphaModFix/>
          </a:blip>
          <a:srcRect b="0" l="0" r="0" t="0"/>
          <a:stretch/>
        </p:blipFill>
        <p:spPr>
          <a:xfrm>
            <a:off x="1068224" y="4728175"/>
            <a:ext cx="1264950" cy="126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2e80b93e309_0_22"/>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Suite: </a:t>
            </a:r>
            <a:r>
              <a:rPr b="1" lang="en-GB" sz="3200">
                <a:solidFill>
                  <a:srgbClr val="D63384"/>
                </a:solidFill>
                <a:latin typeface="Lexend"/>
                <a:ea typeface="Lexend"/>
                <a:cs typeface="Lexend"/>
                <a:sym typeface="Lexend"/>
              </a:rPr>
              <a:t>File</a:t>
            </a:r>
            <a:r>
              <a:rPr b="1" lang="en-GB" sz="3200">
                <a:solidFill>
                  <a:srgbClr val="292D33"/>
                </a:solidFill>
                <a:latin typeface="Lexend"/>
                <a:ea typeface="Lexend"/>
                <a:cs typeface="Lexend"/>
                <a:sym typeface="Lexend"/>
              </a:rPr>
              <a:t>/</a:t>
            </a:r>
            <a:r>
              <a:rPr b="1" lang="en-GB" sz="3200">
                <a:solidFill>
                  <a:srgbClr val="D63384"/>
                </a:solidFill>
                <a:latin typeface="Lexend"/>
                <a:ea typeface="Lexend"/>
                <a:cs typeface="Lexend"/>
                <a:sym typeface="Lexend"/>
              </a:rPr>
              <a:t>Image</a:t>
            </a:r>
            <a:r>
              <a:rPr b="1" lang="en-GB" sz="3200">
                <a:solidFill>
                  <a:srgbClr val="292D33"/>
                </a:solidFill>
                <a:latin typeface="Lexend"/>
                <a:ea typeface="Lexend"/>
                <a:cs typeface="Lexend"/>
                <a:sym typeface="Lexend"/>
              </a:rPr>
              <a:t> Property</a:t>
            </a:r>
            <a:endParaRPr b="1" i="0" sz="3200" u="none" cap="none" strike="noStrike">
              <a:solidFill>
                <a:srgbClr val="292D33"/>
              </a:solidFill>
              <a:latin typeface="Lexend"/>
              <a:ea typeface="Lexend"/>
              <a:cs typeface="Lexend"/>
              <a:sym typeface="Lexend"/>
            </a:endParaRPr>
          </a:p>
        </p:txBody>
      </p:sp>
      <p:pic>
        <p:nvPicPr>
          <p:cNvPr id="147" name="Google Shape;147;g2e80b93e309_0_22"/>
          <p:cNvPicPr preferRelativeResize="0"/>
          <p:nvPr/>
        </p:nvPicPr>
        <p:blipFill>
          <a:blip r:embed="rId4">
            <a:alphaModFix/>
          </a:blip>
          <a:stretch>
            <a:fillRect/>
          </a:stretch>
        </p:blipFill>
        <p:spPr>
          <a:xfrm>
            <a:off x="714375" y="1432725"/>
            <a:ext cx="4983475" cy="4450825"/>
          </a:xfrm>
          <a:prstGeom prst="rect">
            <a:avLst/>
          </a:prstGeom>
          <a:noFill/>
          <a:ln>
            <a:noFill/>
          </a:ln>
        </p:spPr>
      </p:pic>
      <p:pic>
        <p:nvPicPr>
          <p:cNvPr id="148" name="Google Shape;148;g2e80b93e309_0_22"/>
          <p:cNvPicPr preferRelativeResize="0"/>
          <p:nvPr/>
        </p:nvPicPr>
        <p:blipFill>
          <a:blip r:embed="rId5">
            <a:alphaModFix/>
          </a:blip>
          <a:stretch>
            <a:fillRect/>
          </a:stretch>
        </p:blipFill>
        <p:spPr>
          <a:xfrm>
            <a:off x="6051000" y="1432725"/>
            <a:ext cx="5553075" cy="4248150"/>
          </a:xfrm>
          <a:prstGeom prst="rect">
            <a:avLst/>
          </a:prstGeom>
          <a:noFill/>
          <a:ln>
            <a:noFill/>
          </a:ln>
        </p:spPr>
      </p:pic>
      <p:pic>
        <p:nvPicPr>
          <p:cNvPr id="149" name="Google Shape;149;g2e80b93e309_0_22"/>
          <p:cNvPicPr preferRelativeResize="0"/>
          <p:nvPr/>
        </p:nvPicPr>
        <p:blipFill>
          <a:blip r:embed="rId6">
            <a:alphaModFix/>
          </a:blip>
          <a:stretch>
            <a:fillRect/>
          </a:stretch>
        </p:blipFill>
        <p:spPr>
          <a:xfrm>
            <a:off x="5597600" y="1331850"/>
            <a:ext cx="133350" cy="4551700"/>
          </a:xfrm>
          <a:prstGeom prst="rect">
            <a:avLst/>
          </a:prstGeom>
          <a:noFill/>
          <a:ln>
            <a:noFill/>
          </a:ln>
        </p:spPr>
      </p:pic>
      <p:pic>
        <p:nvPicPr>
          <p:cNvPr id="150" name="Google Shape;150;g2e80b93e309_0_22"/>
          <p:cNvPicPr preferRelativeResize="0"/>
          <p:nvPr/>
        </p:nvPicPr>
        <p:blipFill>
          <a:blip r:embed="rId7">
            <a:alphaModFix/>
          </a:blip>
          <a:stretch>
            <a:fillRect/>
          </a:stretch>
        </p:blipFill>
        <p:spPr>
          <a:xfrm>
            <a:off x="5493450" y="1432725"/>
            <a:ext cx="341661" cy="872325"/>
          </a:xfrm>
          <a:prstGeom prst="rect">
            <a:avLst/>
          </a:prstGeom>
          <a:noFill/>
          <a:ln>
            <a:noFill/>
          </a:ln>
        </p:spPr>
      </p:pic>
      <p:pic>
        <p:nvPicPr>
          <p:cNvPr id="151" name="Google Shape;151;g2e80b93e309_0_22"/>
          <p:cNvPicPr preferRelativeResize="0"/>
          <p:nvPr/>
        </p:nvPicPr>
        <p:blipFill>
          <a:blip r:embed="rId8">
            <a:alphaModFix/>
          </a:blip>
          <a:stretch>
            <a:fillRect/>
          </a:stretch>
        </p:blipFill>
        <p:spPr>
          <a:xfrm>
            <a:off x="611775" y="1432725"/>
            <a:ext cx="171450" cy="445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pic>
        <p:nvPicPr>
          <p:cNvPr id="156" name="Google Shape;156;g2e80b93e309_0_77"/>
          <p:cNvPicPr preferRelativeResize="0"/>
          <p:nvPr/>
        </p:nvPicPr>
        <p:blipFill/>
        <p:spPr>
          <a:xfrm>
            <a:off x="396288" y="483100"/>
            <a:ext cx="11399427" cy="60441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2e80b93e309_0_17"/>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Suite: </a:t>
            </a:r>
            <a:r>
              <a:rPr b="1" lang="en-GB" sz="3200">
                <a:solidFill>
                  <a:srgbClr val="D63384"/>
                </a:solidFill>
                <a:latin typeface="Lexend"/>
                <a:ea typeface="Lexend"/>
                <a:cs typeface="Lexend"/>
                <a:sym typeface="Lexend"/>
              </a:rPr>
              <a:t>DateOnly</a:t>
            </a:r>
            <a:r>
              <a:rPr b="1" lang="en-GB" sz="3200">
                <a:solidFill>
                  <a:srgbClr val="292D33"/>
                </a:solidFill>
                <a:latin typeface="Lexend"/>
                <a:ea typeface="Lexend"/>
                <a:cs typeface="Lexend"/>
                <a:sym typeface="Lexend"/>
              </a:rPr>
              <a:t> &amp; </a:t>
            </a:r>
            <a:r>
              <a:rPr b="1" lang="en-GB" sz="3200">
                <a:solidFill>
                  <a:srgbClr val="D63384"/>
                </a:solidFill>
                <a:latin typeface="Lexend"/>
                <a:ea typeface="Lexend"/>
                <a:cs typeface="Lexend"/>
                <a:sym typeface="Lexend"/>
              </a:rPr>
              <a:t>TimeOnly</a:t>
            </a:r>
            <a:r>
              <a:rPr b="1" lang="en-GB" sz="3200">
                <a:solidFill>
                  <a:srgbClr val="292D33"/>
                </a:solidFill>
                <a:latin typeface="Lexend"/>
                <a:ea typeface="Lexend"/>
                <a:cs typeface="Lexend"/>
                <a:sym typeface="Lexend"/>
              </a:rPr>
              <a:t> Types</a:t>
            </a:r>
            <a:endParaRPr b="1" i="0" sz="3200" u="none" cap="none" strike="noStrike">
              <a:solidFill>
                <a:srgbClr val="292D33"/>
              </a:solidFill>
              <a:latin typeface="Lexend"/>
              <a:ea typeface="Lexend"/>
              <a:cs typeface="Lexend"/>
              <a:sym typeface="Lexend"/>
            </a:endParaRPr>
          </a:p>
        </p:txBody>
      </p:sp>
      <p:pic>
        <p:nvPicPr>
          <p:cNvPr id="162" name="Google Shape;162;g2e80b93e309_0_17"/>
          <p:cNvPicPr preferRelativeResize="0"/>
          <p:nvPr/>
        </p:nvPicPr>
        <p:blipFill>
          <a:blip r:embed="rId4">
            <a:alphaModFix/>
          </a:blip>
          <a:stretch>
            <a:fillRect/>
          </a:stretch>
        </p:blipFill>
        <p:spPr>
          <a:xfrm>
            <a:off x="777850" y="1603125"/>
            <a:ext cx="9884401" cy="2693175"/>
          </a:xfrm>
          <a:prstGeom prst="rect">
            <a:avLst/>
          </a:prstGeom>
          <a:noFill/>
          <a:ln>
            <a:noFill/>
          </a:ln>
        </p:spPr>
      </p:pic>
      <p:sp>
        <p:nvSpPr>
          <p:cNvPr id="163" name="Google Shape;163;g2e80b93e309_0_17"/>
          <p:cNvSpPr txBox="1"/>
          <p:nvPr/>
        </p:nvSpPr>
        <p:spPr>
          <a:xfrm>
            <a:off x="777850" y="4558300"/>
            <a:ext cx="104919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en-GB" sz="1800">
                <a:solidFill>
                  <a:srgbClr val="5B636F"/>
                </a:solidFill>
                <a:latin typeface="Poppins"/>
                <a:ea typeface="Poppins"/>
                <a:cs typeface="Poppins"/>
                <a:sym typeface="Poppins"/>
              </a:rPr>
              <a:t>Note: </a:t>
            </a:r>
            <a:r>
              <a:rPr lang="en-GB" sz="1800">
                <a:solidFill>
                  <a:srgbClr val="5B636F"/>
                </a:solidFill>
                <a:latin typeface="Poppins"/>
                <a:ea typeface="Poppins"/>
                <a:cs typeface="Poppins"/>
                <a:sym typeface="Poppins"/>
              </a:rPr>
              <a:t>The </a:t>
            </a:r>
            <a:r>
              <a:rPr lang="en-GB" sz="1800">
                <a:solidFill>
                  <a:srgbClr val="D63384"/>
                </a:solidFill>
                <a:latin typeface="Poppins"/>
                <a:ea typeface="Poppins"/>
                <a:cs typeface="Poppins"/>
                <a:sym typeface="Poppins"/>
              </a:rPr>
              <a:t>DateOnly</a:t>
            </a:r>
            <a:r>
              <a:rPr lang="en-GB" sz="1800">
                <a:solidFill>
                  <a:srgbClr val="5B636F"/>
                </a:solidFill>
                <a:latin typeface="Poppins"/>
                <a:ea typeface="Poppins"/>
                <a:cs typeface="Poppins"/>
                <a:sym typeface="Poppins"/>
              </a:rPr>
              <a:t> and </a:t>
            </a:r>
            <a:r>
              <a:rPr lang="en-GB" sz="1800">
                <a:solidFill>
                  <a:srgbClr val="D63384"/>
                </a:solidFill>
                <a:latin typeface="Poppins"/>
                <a:ea typeface="Poppins"/>
                <a:cs typeface="Poppins"/>
                <a:sym typeface="Poppins"/>
              </a:rPr>
              <a:t>TimeOnly</a:t>
            </a:r>
            <a:r>
              <a:rPr lang="en-GB" sz="1800">
                <a:solidFill>
                  <a:srgbClr val="5B636F"/>
                </a:solidFill>
                <a:latin typeface="Poppins"/>
                <a:ea typeface="Poppins"/>
                <a:cs typeface="Poppins"/>
                <a:sym typeface="Poppins"/>
              </a:rPr>
              <a:t> structures were introduced with .NET 6. With ABP v8.2, all startup templates target single target framework, so if you created your project before ABP v8.2, please make sure that all of your projects’ target frameworks are .NET 8+.</a:t>
            </a:r>
            <a:endParaRPr b="0" i="0" sz="1800" u="none" cap="none" strike="noStrike">
              <a:solidFill>
                <a:srgbClr val="5B636F"/>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pic>
        <p:nvPicPr>
          <p:cNvPr id="168" name="Google Shape;168;g2e80b93e309_0_86"/>
          <p:cNvPicPr preferRelativeResize="0"/>
          <p:nvPr/>
        </p:nvPicPr>
        <p:blipFill>
          <a:blip r:embed="rId4">
            <a:alphaModFix/>
          </a:blip>
          <a:stretch>
            <a:fillRect/>
          </a:stretch>
        </p:blipFill>
        <p:spPr>
          <a:xfrm>
            <a:off x="370125" y="748400"/>
            <a:ext cx="11451750" cy="4875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2e80b93e309_0_27"/>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Periodic Log Deletion for Audit Logs</a:t>
            </a:r>
            <a:endParaRPr b="1" i="0" sz="3200" u="none" cap="none" strike="noStrike">
              <a:solidFill>
                <a:srgbClr val="292D33"/>
              </a:solidFill>
              <a:latin typeface="Lexend"/>
              <a:ea typeface="Lexend"/>
              <a:cs typeface="Lexend"/>
              <a:sym typeface="Lexend"/>
            </a:endParaRPr>
          </a:p>
        </p:txBody>
      </p:sp>
      <p:pic>
        <p:nvPicPr>
          <p:cNvPr id="174" name="Google Shape;174;g2e80b93e309_0_27"/>
          <p:cNvPicPr preferRelativeResize="0"/>
          <p:nvPr/>
        </p:nvPicPr>
        <p:blipFill>
          <a:blip r:embed="rId4">
            <a:alphaModFix/>
          </a:blip>
          <a:stretch>
            <a:fillRect/>
          </a:stretch>
        </p:blipFill>
        <p:spPr>
          <a:xfrm>
            <a:off x="792600" y="1462150"/>
            <a:ext cx="6242024" cy="4285676"/>
          </a:xfrm>
          <a:prstGeom prst="rect">
            <a:avLst/>
          </a:prstGeom>
          <a:noFill/>
          <a:ln>
            <a:noFill/>
          </a:ln>
        </p:spPr>
      </p:pic>
      <p:sp>
        <p:nvSpPr>
          <p:cNvPr id="175" name="Google Shape;175;g2e80b93e309_0_27"/>
          <p:cNvSpPr txBox="1"/>
          <p:nvPr/>
        </p:nvSpPr>
        <p:spPr>
          <a:xfrm>
            <a:off x="792600" y="5982350"/>
            <a:ext cx="878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u="sng">
                <a:solidFill>
                  <a:schemeClr val="hlink"/>
                </a:solidFill>
                <a:hlinkClick r:id="rId5"/>
              </a:rPr>
              <a:t>https://docs.abp.io/en/commercial/8.2/modules/audit-logging#audit-log-settings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pic>
        <p:nvPicPr>
          <p:cNvPr id="180" name="Google Shape;180;g2e80b93e309_0_94"/>
          <p:cNvPicPr preferRelativeResize="0"/>
          <p:nvPr/>
        </p:nvPicPr>
        <p:blipFill>
          <a:blip r:embed="rId4">
            <a:alphaModFix/>
          </a:blip>
          <a:stretch>
            <a:fillRect/>
          </a:stretch>
        </p:blipFill>
        <p:spPr>
          <a:xfrm>
            <a:off x="4699900" y="1522650"/>
            <a:ext cx="7286625" cy="4210050"/>
          </a:xfrm>
          <a:prstGeom prst="rect">
            <a:avLst/>
          </a:prstGeom>
          <a:noFill/>
          <a:ln>
            <a:noFill/>
          </a:ln>
        </p:spPr>
      </p:pic>
      <p:sp>
        <p:nvSpPr>
          <p:cNvPr id="181" name="Google Shape;181;g2e80b93e309_0_94"/>
          <p:cNvSpPr txBox="1"/>
          <p:nvPr/>
        </p:nvSpPr>
        <p:spPr>
          <a:xfrm>
            <a:off x="432050" y="3044250"/>
            <a:ext cx="40761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200">
                <a:solidFill>
                  <a:srgbClr val="5B636F"/>
                </a:solidFill>
                <a:latin typeface="Poppins"/>
                <a:ea typeface="Poppins"/>
                <a:cs typeface="Poppins"/>
                <a:sym typeface="Poppins"/>
              </a:rPr>
              <a:t>After enabling the system wide clean up service, then you can configure the global </a:t>
            </a:r>
            <a:r>
              <a:rPr b="1" lang="en-GB" sz="1200">
                <a:solidFill>
                  <a:srgbClr val="5B636F"/>
                </a:solidFill>
                <a:latin typeface="Poppins"/>
                <a:ea typeface="Poppins"/>
                <a:cs typeface="Poppins"/>
                <a:sym typeface="Poppins"/>
              </a:rPr>
              <a:t>“Expired item deletion period”</a:t>
            </a:r>
            <a:r>
              <a:rPr lang="en-GB" sz="1200">
                <a:solidFill>
                  <a:srgbClr val="5B636F"/>
                </a:solidFill>
                <a:latin typeface="Poppins"/>
                <a:ea typeface="Poppins"/>
                <a:cs typeface="Poppins"/>
                <a:sym typeface="Poppins"/>
              </a:rPr>
              <a:t> for all tenants and hosts </a:t>
            </a:r>
            <a:r>
              <a:rPr lang="en-GB" sz="1600">
                <a:solidFill>
                  <a:schemeClr val="hlink"/>
                </a:solidFill>
                <a:highlight>
                  <a:srgbClr val="FFFFFF"/>
                </a:highlight>
                <a:uFill>
                  <a:noFill/>
                </a:uFill>
                <a:hlinkClick r:id="rId5"/>
              </a:rPr>
              <a:t>👉</a:t>
            </a:r>
            <a:endParaRPr b="1" i="0" sz="1200" u="none" cap="none" strike="noStrike">
              <a:solidFill>
                <a:srgbClr val="5B636F"/>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9b15032e6a_0_30"/>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Migration Guides</a:t>
            </a:r>
            <a:endParaRPr b="1" i="0" sz="3200" u="none" cap="none" strike="noStrike">
              <a:solidFill>
                <a:srgbClr val="292D33"/>
              </a:solidFill>
              <a:latin typeface="Lexend"/>
              <a:ea typeface="Lexend"/>
              <a:cs typeface="Lexend"/>
              <a:sym typeface="Lexend"/>
            </a:endParaRPr>
          </a:p>
        </p:txBody>
      </p:sp>
      <p:sp>
        <p:nvSpPr>
          <p:cNvPr id="187" name="Google Shape;187;g29b15032e6a_0_30"/>
          <p:cNvSpPr txBox="1"/>
          <p:nvPr/>
        </p:nvSpPr>
        <p:spPr>
          <a:xfrm>
            <a:off x="714375" y="1550500"/>
            <a:ext cx="10491900" cy="14469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50000"/>
              </a:lnSpc>
              <a:spcBef>
                <a:spcPts val="0"/>
              </a:spcBef>
              <a:spcAft>
                <a:spcPts val="0"/>
              </a:spcAft>
              <a:buClr>
                <a:srgbClr val="5B636F"/>
              </a:buClr>
              <a:buSzPts val="2200"/>
              <a:buFont typeface="Poppins"/>
              <a:buChar char="●"/>
            </a:pPr>
            <a:r>
              <a:rPr lang="en-GB" sz="2200" u="sng">
                <a:solidFill>
                  <a:schemeClr val="hlink"/>
                </a:solidFill>
                <a:latin typeface="Poppins"/>
                <a:ea typeface="Poppins"/>
                <a:cs typeface="Poppins"/>
                <a:sym typeface="Poppins"/>
                <a:hlinkClick r:id="rId4"/>
              </a:rPr>
              <a:t>ABP Framework 8.x to 8.2 Migration Guide</a:t>
            </a:r>
            <a:endParaRPr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u="sng">
                <a:solidFill>
                  <a:schemeClr val="hlink"/>
                </a:solidFill>
                <a:latin typeface="Poppins"/>
                <a:ea typeface="Poppins"/>
                <a:cs typeface="Poppins"/>
                <a:sym typeface="Poppins"/>
                <a:hlinkClick r:id="rId5"/>
              </a:rPr>
              <a:t>ABP Commercial 8.x to 8.2 Migration Guide</a:t>
            </a:r>
            <a:endParaRPr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u="sng">
                <a:solidFill>
                  <a:schemeClr val="hlink"/>
                </a:solidFill>
                <a:latin typeface="Poppins"/>
                <a:ea typeface="Poppins"/>
                <a:cs typeface="Poppins"/>
                <a:sym typeface="Poppins"/>
                <a:hlinkClick r:id="rId6"/>
              </a:rPr>
              <a:t>Migrating to Blazor Web App</a:t>
            </a:r>
            <a:endParaRPr sz="2200">
              <a:solidFill>
                <a:srgbClr val="5B636F"/>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29b15032e6a_0_13"/>
          <p:cNvSpPr txBox="1"/>
          <p:nvPr/>
        </p:nvSpPr>
        <p:spPr>
          <a:xfrm>
            <a:off x="714375" y="6191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200" u="none" cap="none" strike="noStrike">
                <a:solidFill>
                  <a:srgbClr val="292D33"/>
                </a:solidFill>
                <a:latin typeface="Lexend"/>
                <a:ea typeface="Lexend"/>
                <a:cs typeface="Lexend"/>
                <a:sym typeface="Lexend"/>
              </a:rPr>
              <a:t>Overall</a:t>
            </a:r>
            <a:endParaRPr b="1" i="0" sz="3200" u="none" cap="none" strike="noStrike">
              <a:solidFill>
                <a:srgbClr val="292D33"/>
              </a:solidFill>
              <a:latin typeface="Lexend"/>
              <a:ea typeface="Lexend"/>
              <a:cs typeface="Lexend"/>
              <a:sym typeface="Lexend"/>
            </a:endParaRPr>
          </a:p>
        </p:txBody>
      </p:sp>
      <p:sp>
        <p:nvSpPr>
          <p:cNvPr id="95" name="Google Shape;95;g29b15032e6a_0_13"/>
          <p:cNvSpPr txBox="1"/>
          <p:nvPr/>
        </p:nvSpPr>
        <p:spPr>
          <a:xfrm>
            <a:off x="714375" y="1300675"/>
            <a:ext cx="10491900" cy="371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sz="1800" u="sng" cap="none" strike="noStrike">
                <a:solidFill>
                  <a:schemeClr val="hlink"/>
                </a:solidFill>
                <a:latin typeface="Poppins"/>
                <a:ea typeface="Poppins"/>
                <a:cs typeface="Poppins"/>
                <a:sym typeface="Poppins"/>
                <a:hlinkClick r:id="rId4"/>
              </a:rPr>
              <a:t>https://blog.abp.io/abp/announcing-abp-8-</a:t>
            </a:r>
            <a:r>
              <a:rPr lang="en-GB" sz="1800" u="sng">
                <a:solidFill>
                  <a:schemeClr val="hlink"/>
                </a:solidFill>
                <a:latin typeface="Poppins"/>
                <a:ea typeface="Poppins"/>
                <a:cs typeface="Poppins"/>
                <a:sym typeface="Poppins"/>
                <a:hlinkClick r:id="rId5"/>
              </a:rPr>
              <a:t>2</a:t>
            </a:r>
            <a:r>
              <a:rPr b="0" i="0" lang="en-GB" sz="1800" u="sng" cap="none" strike="noStrike">
                <a:solidFill>
                  <a:schemeClr val="hlink"/>
                </a:solidFill>
                <a:latin typeface="Poppins"/>
                <a:ea typeface="Poppins"/>
                <a:cs typeface="Poppins"/>
                <a:sym typeface="Poppins"/>
                <a:hlinkClick r:id="rId6"/>
              </a:rPr>
              <a:t>-release-candidate</a:t>
            </a:r>
            <a:endParaRPr b="0"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Blazor Full-Stack Web App UI</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Introducing the </a:t>
            </a:r>
            <a:r>
              <a:rPr lang="en-GB" sz="1800">
                <a:solidFill>
                  <a:srgbClr val="D63384"/>
                </a:solidFill>
                <a:latin typeface="Poppins"/>
                <a:ea typeface="Poppins"/>
                <a:cs typeface="Poppins"/>
                <a:sym typeface="Poppins"/>
              </a:rPr>
              <a:t>IBlockUiService</a:t>
            </a:r>
            <a:r>
              <a:rPr lang="en-GB" sz="1800">
                <a:solidFill>
                  <a:srgbClr val="5B636F"/>
                </a:solidFill>
                <a:latin typeface="Poppins"/>
                <a:ea typeface="Poppins"/>
                <a:cs typeface="Poppins"/>
                <a:sym typeface="Poppins"/>
              </a:rPr>
              <a:t> for Blazor UI</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Case-Insensitive Indexes for MongoDB</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Session Management</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Suite</a:t>
            </a:r>
            <a:r>
              <a:rPr lang="en-GB" sz="1900">
                <a:solidFill>
                  <a:srgbClr val="5B636F"/>
                </a:solidFill>
                <a:latin typeface="Poppins"/>
                <a:ea typeface="Poppins"/>
                <a:cs typeface="Poppins"/>
                <a:sym typeface="Poppins"/>
              </a:rPr>
              <a:t>: </a:t>
            </a:r>
            <a:r>
              <a:rPr lang="en-GB" sz="1900">
                <a:solidFill>
                  <a:srgbClr val="D63384"/>
                </a:solidFill>
                <a:latin typeface="Poppins"/>
                <a:ea typeface="Poppins"/>
                <a:cs typeface="Poppins"/>
                <a:sym typeface="Poppins"/>
              </a:rPr>
              <a:t>File</a:t>
            </a:r>
            <a:r>
              <a:rPr lang="en-GB" sz="1900">
                <a:solidFill>
                  <a:srgbClr val="5B636F"/>
                </a:solidFill>
                <a:latin typeface="Poppins"/>
                <a:ea typeface="Poppins"/>
                <a:cs typeface="Poppins"/>
                <a:sym typeface="Poppins"/>
              </a:rPr>
              <a:t>/</a:t>
            </a:r>
            <a:r>
              <a:rPr lang="en-GB" sz="1900">
                <a:solidFill>
                  <a:srgbClr val="D63384"/>
                </a:solidFill>
                <a:latin typeface="Poppins"/>
                <a:ea typeface="Poppins"/>
                <a:cs typeface="Poppins"/>
                <a:sym typeface="Poppins"/>
              </a:rPr>
              <a:t>Image</a:t>
            </a:r>
            <a:r>
              <a:rPr lang="en-GB" sz="1900">
                <a:solidFill>
                  <a:srgbClr val="5B636F"/>
                </a:solidFill>
                <a:latin typeface="Poppins"/>
                <a:ea typeface="Poppins"/>
                <a:cs typeface="Poppins"/>
                <a:sym typeface="Poppins"/>
              </a:rPr>
              <a:t> Property</a:t>
            </a:r>
            <a:endParaRPr b="0" i="0" sz="19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Suite: </a:t>
            </a:r>
            <a:r>
              <a:rPr lang="en-GB" sz="1800">
                <a:solidFill>
                  <a:srgbClr val="D63384"/>
                </a:solidFill>
                <a:latin typeface="Poppins"/>
                <a:ea typeface="Poppins"/>
                <a:cs typeface="Poppins"/>
                <a:sym typeface="Poppins"/>
              </a:rPr>
              <a:t>DateOnly</a:t>
            </a:r>
            <a:r>
              <a:rPr lang="en-GB" sz="1800">
                <a:solidFill>
                  <a:srgbClr val="5B636F"/>
                </a:solidFill>
                <a:latin typeface="Poppins"/>
                <a:ea typeface="Poppins"/>
                <a:cs typeface="Poppins"/>
                <a:sym typeface="Poppins"/>
              </a:rPr>
              <a:t> &amp; </a:t>
            </a:r>
            <a:r>
              <a:rPr lang="en-GB" sz="1800">
                <a:solidFill>
                  <a:srgbClr val="D63384"/>
                </a:solidFill>
                <a:latin typeface="Poppins"/>
                <a:ea typeface="Poppins"/>
                <a:cs typeface="Poppins"/>
                <a:sym typeface="Poppins"/>
              </a:rPr>
              <a:t>TimeOnly</a:t>
            </a:r>
            <a:r>
              <a:rPr lang="en-GB" sz="1800">
                <a:solidFill>
                  <a:srgbClr val="5B636F"/>
                </a:solidFill>
                <a:latin typeface="Poppins"/>
                <a:ea typeface="Poppins"/>
                <a:cs typeface="Poppins"/>
                <a:sym typeface="Poppins"/>
              </a:rPr>
              <a:t> Types</a:t>
            </a:r>
            <a:endParaRPr b="0" i="0" sz="18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Periodic Log Deletion for Audit Logs</a:t>
            </a:r>
            <a:endParaRPr b="0" i="0" sz="1800" u="none" cap="none" strike="noStrike">
              <a:solidFill>
                <a:srgbClr val="5B636F"/>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29b15032e6a_0_20"/>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Blazor Full-Stack Web App UI</a:t>
            </a:r>
            <a:endParaRPr b="1" i="0" sz="3200" u="none" cap="none" strike="noStrike">
              <a:solidFill>
                <a:srgbClr val="292D33"/>
              </a:solidFill>
              <a:latin typeface="Lexend"/>
              <a:ea typeface="Lexend"/>
              <a:cs typeface="Lexend"/>
              <a:sym typeface="Lexend"/>
            </a:endParaRPr>
          </a:p>
        </p:txBody>
      </p:sp>
      <p:sp>
        <p:nvSpPr>
          <p:cNvPr id="101" name="Google Shape;101;g29b15032e6a_0_20"/>
          <p:cNvSpPr txBox="1"/>
          <p:nvPr/>
        </p:nvSpPr>
        <p:spPr>
          <a:xfrm>
            <a:off x="714375" y="1681675"/>
            <a:ext cx="10491900" cy="3340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ASP.NET Blazor in .NET 8 allows you to use a single powerful component model to handle all of your web UI needs, including </a:t>
            </a:r>
            <a:r>
              <a:rPr b="1" lang="en-GB" sz="1800">
                <a:solidFill>
                  <a:srgbClr val="5B636F"/>
                </a:solidFill>
                <a:latin typeface="Poppins"/>
                <a:ea typeface="Poppins"/>
                <a:cs typeface="Poppins"/>
                <a:sym typeface="Poppins"/>
              </a:rPr>
              <a:t>server-side rendering</a:t>
            </a:r>
            <a:r>
              <a:rPr lang="en-GB" sz="1800">
                <a:solidFill>
                  <a:srgbClr val="5B636F"/>
                </a:solidFill>
                <a:latin typeface="Poppins"/>
                <a:ea typeface="Poppins"/>
                <a:cs typeface="Poppins"/>
                <a:sym typeface="Poppins"/>
              </a:rPr>
              <a:t>, </a:t>
            </a:r>
            <a:r>
              <a:rPr b="1" lang="en-GB" sz="1800">
                <a:solidFill>
                  <a:srgbClr val="5B636F"/>
                </a:solidFill>
                <a:latin typeface="Poppins"/>
                <a:ea typeface="Poppins"/>
                <a:cs typeface="Poppins"/>
                <a:sym typeface="Poppins"/>
              </a:rPr>
              <a:t>client-side rendering</a:t>
            </a:r>
            <a:r>
              <a:rPr lang="en-GB" sz="1800">
                <a:solidFill>
                  <a:srgbClr val="5B636F"/>
                </a:solidFill>
                <a:latin typeface="Poppins"/>
                <a:ea typeface="Poppins"/>
                <a:cs typeface="Poppins"/>
                <a:sym typeface="Poppins"/>
              </a:rPr>
              <a:t>, </a:t>
            </a:r>
            <a:r>
              <a:rPr b="1" lang="en-GB" sz="1800">
                <a:solidFill>
                  <a:srgbClr val="5B636F"/>
                </a:solidFill>
                <a:latin typeface="Poppins"/>
                <a:ea typeface="Poppins"/>
                <a:cs typeface="Poppins"/>
                <a:sym typeface="Poppins"/>
              </a:rPr>
              <a:t>streaming rendering</a:t>
            </a:r>
            <a:r>
              <a:rPr lang="en-GB" sz="1800">
                <a:solidFill>
                  <a:srgbClr val="5B636F"/>
                </a:solidFill>
                <a:latin typeface="Poppins"/>
                <a:ea typeface="Poppins"/>
                <a:cs typeface="Poppins"/>
                <a:sym typeface="Poppins"/>
              </a:rPr>
              <a:t>, </a:t>
            </a:r>
            <a:r>
              <a:rPr b="1" lang="en-GB" sz="1800">
                <a:solidFill>
                  <a:srgbClr val="5B636F"/>
                </a:solidFill>
                <a:latin typeface="Poppins"/>
                <a:ea typeface="Poppins"/>
                <a:cs typeface="Poppins"/>
                <a:sym typeface="Poppins"/>
              </a:rPr>
              <a:t>progressive enhancement</a:t>
            </a:r>
            <a:r>
              <a:rPr lang="en-GB" sz="1800">
                <a:solidFill>
                  <a:srgbClr val="5B636F"/>
                </a:solidFill>
                <a:latin typeface="Poppins"/>
                <a:ea typeface="Poppins"/>
                <a:cs typeface="Poppins"/>
                <a:sym typeface="Poppins"/>
              </a:rPr>
              <a:t>, and </a:t>
            </a:r>
            <a:r>
              <a:rPr b="1" lang="en-GB" sz="1800">
                <a:solidFill>
                  <a:srgbClr val="5B636F"/>
                </a:solidFill>
                <a:latin typeface="Poppins"/>
                <a:ea typeface="Poppins"/>
                <a:cs typeface="Poppins"/>
                <a:sym typeface="Poppins"/>
              </a:rPr>
              <a:t>much more</a:t>
            </a:r>
            <a:r>
              <a:rPr lang="en-GB" sz="1800">
                <a:solidFill>
                  <a:srgbClr val="5B636F"/>
                </a:solidFill>
                <a:latin typeface="Poppins"/>
                <a:ea typeface="Poppins"/>
                <a:cs typeface="Poppins"/>
                <a:sym typeface="Poppins"/>
              </a:rPr>
              <a:t>…</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ABP v8.2.x supports the new </a:t>
            </a:r>
            <a:r>
              <a:rPr lang="en-GB" sz="1800" u="sng">
                <a:solidFill>
                  <a:schemeClr val="hlink"/>
                </a:solidFill>
                <a:latin typeface="Poppins"/>
                <a:ea typeface="Poppins"/>
                <a:cs typeface="Poppins"/>
                <a:sym typeface="Poppins"/>
                <a:hlinkClick r:id="rId4"/>
              </a:rPr>
              <a:t>Blazor Web App</a:t>
            </a:r>
            <a:r>
              <a:rPr lang="en-GB" sz="1800">
                <a:solidFill>
                  <a:srgbClr val="5B636F"/>
                </a:solidFill>
                <a:latin typeface="Poppins"/>
                <a:ea typeface="Poppins"/>
                <a:cs typeface="Poppins"/>
                <a:sym typeface="Poppins"/>
              </a:rPr>
              <a:t> template, which you can directly created from either Suite or CLI with the following command</a:t>
            </a:r>
            <a:r>
              <a:rPr lang="en-GB" sz="1900">
                <a:solidFill>
                  <a:srgbClr val="5B636F"/>
                </a:solidFill>
                <a:latin typeface="Poppins"/>
                <a:ea typeface="Poppins"/>
                <a:cs typeface="Poppins"/>
                <a:sym typeface="Poppins"/>
              </a:rPr>
              <a:t>:</a:t>
            </a:r>
            <a:endParaRPr sz="19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9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900">
              <a:solidFill>
                <a:srgbClr val="5B636F"/>
              </a:solidFill>
              <a:latin typeface="Poppins"/>
              <a:ea typeface="Poppins"/>
              <a:cs typeface="Poppins"/>
              <a:sym typeface="Poppins"/>
            </a:endParaRPr>
          </a:p>
        </p:txBody>
      </p:sp>
      <p:graphicFrame>
        <p:nvGraphicFramePr>
          <p:cNvPr id="102" name="Google Shape;102;g29b15032e6a_0_20"/>
          <p:cNvGraphicFramePr/>
          <p:nvPr/>
        </p:nvGraphicFramePr>
        <p:xfrm>
          <a:off x="807300" y="4393325"/>
          <a:ext cx="3000000" cy="3000000"/>
        </p:xfrm>
        <a:graphic>
          <a:graphicData uri="http://schemas.openxmlformats.org/drawingml/2006/table">
            <a:tbl>
              <a:tblPr>
                <a:noFill/>
                <a:tableStyleId>{D8FA1CD7-0DF6-45C9-8E49-0BA8A5D9D504}</a:tableStyleId>
              </a:tblPr>
              <a:tblGrid>
                <a:gridCol w="5849075"/>
              </a:tblGrid>
              <a:tr h="12700">
                <a:tc>
                  <a:txBody>
                    <a:bodyPr/>
                    <a:lstStyle/>
                    <a:p>
                      <a:pPr indent="0" lvl="0" marL="0" rtl="0" algn="l">
                        <a:lnSpc>
                          <a:spcPct val="115000"/>
                        </a:lnSpc>
                        <a:spcBef>
                          <a:spcPts val="0"/>
                        </a:spcBef>
                        <a:spcAft>
                          <a:spcPts val="0"/>
                        </a:spcAft>
                        <a:buNone/>
                      </a:pPr>
                      <a:r>
                        <a:rPr lang="en-GB" sz="1100">
                          <a:solidFill>
                            <a:srgbClr val="444444"/>
                          </a:solidFill>
                          <a:highlight>
                            <a:srgbClr val="F0F0F0"/>
                          </a:highlight>
                          <a:latin typeface="Consolas"/>
                          <a:ea typeface="Consolas"/>
                          <a:cs typeface="Consolas"/>
                          <a:sym typeface="Consolas"/>
                        </a:rPr>
                        <a:t>abp new BookStore -t app -u blazor-webapp</a:t>
                      </a:r>
                      <a:endParaRPr sz="1100"/>
                    </a:p>
                  </a:txBody>
                  <a:tcPr marT="63500" marB="63500" marR="63500" marL="63500">
                    <a:solidFill>
                      <a:srgbClr val="F0F0F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e80b93e309_0_111"/>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Blazor Full-Stack Web App UI</a:t>
            </a:r>
            <a:endParaRPr b="1" i="0" sz="3200" u="none" cap="none" strike="noStrike">
              <a:solidFill>
                <a:srgbClr val="292D33"/>
              </a:solidFill>
              <a:latin typeface="Lexend"/>
              <a:ea typeface="Lexend"/>
              <a:cs typeface="Lexend"/>
              <a:sym typeface="Lexend"/>
            </a:endParaRPr>
          </a:p>
        </p:txBody>
      </p:sp>
      <p:sp>
        <p:nvSpPr>
          <p:cNvPr id="108" name="Google Shape;108;g2e80b93e309_0_111"/>
          <p:cNvSpPr txBox="1"/>
          <p:nvPr/>
        </p:nvSpPr>
        <p:spPr>
          <a:xfrm>
            <a:off x="714375" y="1681675"/>
            <a:ext cx="104919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When you create the project, you will typically see two main projects for Blazor UI, besides other projects:</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1" lang="en-GB" sz="1800">
                <a:solidFill>
                  <a:srgbClr val="5B636F"/>
                </a:solidFill>
                <a:latin typeface="Poppins"/>
                <a:ea typeface="Poppins"/>
                <a:cs typeface="Poppins"/>
                <a:sym typeface="Poppins"/>
              </a:rPr>
              <a:t>*.Blazor.WebApp </a:t>
            </a:r>
            <a:r>
              <a:rPr lang="en-GB" sz="1800">
                <a:solidFill>
                  <a:srgbClr val="5B636F"/>
                </a:solidFill>
                <a:latin typeface="Poppins"/>
                <a:ea typeface="Poppins"/>
                <a:cs typeface="Poppins"/>
                <a:sym typeface="Poppins"/>
              </a:rPr>
              <a:t>(startup project of your application and contains the </a:t>
            </a:r>
            <a:r>
              <a:rPr lang="en-GB" sz="1800">
                <a:solidFill>
                  <a:srgbClr val="D63384"/>
                </a:solidFill>
                <a:latin typeface="Poppins"/>
                <a:ea typeface="Poppins"/>
                <a:cs typeface="Poppins"/>
                <a:sym typeface="Poppins"/>
              </a:rPr>
              <a:t>App.razor</a:t>
            </a:r>
            <a:r>
              <a:rPr lang="en-GB" sz="1800">
                <a:solidFill>
                  <a:srgbClr val="5B636F"/>
                </a:solidFill>
                <a:latin typeface="Poppins"/>
                <a:ea typeface="Poppins"/>
                <a:cs typeface="Poppins"/>
                <a:sym typeface="Poppins"/>
              </a:rPr>
              <a:t> component, which is the root component of your application)</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1" lang="en-GB" sz="1800">
                <a:solidFill>
                  <a:srgbClr val="5B636F"/>
                </a:solidFill>
                <a:latin typeface="Poppins"/>
                <a:ea typeface="Poppins"/>
                <a:cs typeface="Poppins"/>
                <a:sym typeface="Poppins"/>
              </a:rPr>
              <a:t>*.Blazor.WebApp.Client</a:t>
            </a:r>
            <a:endParaRPr b="1" sz="1800">
              <a:solidFill>
                <a:srgbClr val="5B636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g2e80b93e309_0_2"/>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D63384"/>
                </a:solidFill>
                <a:latin typeface="Lexend"/>
                <a:ea typeface="Lexend"/>
                <a:cs typeface="Lexend"/>
                <a:sym typeface="Lexend"/>
              </a:rPr>
              <a:t>IBlockUiService </a:t>
            </a:r>
            <a:r>
              <a:rPr b="1" lang="en-GB" sz="3200">
                <a:solidFill>
                  <a:srgbClr val="292D33"/>
                </a:solidFill>
                <a:latin typeface="Lexend"/>
                <a:ea typeface="Lexend"/>
                <a:cs typeface="Lexend"/>
                <a:sym typeface="Lexend"/>
              </a:rPr>
              <a:t>for Blazor UI</a:t>
            </a:r>
            <a:endParaRPr b="1" i="0" sz="3200" u="none" cap="none" strike="noStrike">
              <a:solidFill>
                <a:srgbClr val="292D33"/>
              </a:solidFill>
              <a:latin typeface="Lexend"/>
              <a:ea typeface="Lexend"/>
              <a:cs typeface="Lexend"/>
              <a:sym typeface="Lexend"/>
            </a:endParaRPr>
          </a:p>
        </p:txBody>
      </p:sp>
      <p:sp>
        <p:nvSpPr>
          <p:cNvPr id="114" name="Google Shape;114;g2e80b93e309_0_2"/>
          <p:cNvSpPr txBox="1"/>
          <p:nvPr/>
        </p:nvSpPr>
        <p:spPr>
          <a:xfrm>
            <a:off x="6430350" y="4081538"/>
            <a:ext cx="5504100" cy="1040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GB" sz="1100">
                <a:solidFill>
                  <a:srgbClr val="006A00"/>
                </a:solidFill>
                <a:highlight>
                  <a:srgbClr val="FFFFFF"/>
                </a:highlight>
                <a:latin typeface="Consolas"/>
                <a:ea typeface="Consolas"/>
                <a:cs typeface="Consolas"/>
                <a:sym typeface="Consolas"/>
              </a:rPr>
              <a:t>//Blocking the element</a:t>
            </a:r>
            <a:br>
              <a:rPr lang="en-GB" sz="1100">
                <a:solidFill>
                  <a:srgbClr val="AA0D91"/>
                </a:solidFill>
                <a:highlight>
                  <a:srgbClr val="FFFFFF"/>
                </a:highlight>
                <a:latin typeface="Consolas"/>
                <a:ea typeface="Consolas"/>
                <a:cs typeface="Consolas"/>
                <a:sym typeface="Consolas"/>
              </a:rPr>
            </a:br>
            <a:r>
              <a:rPr lang="en-GB" sz="1100">
                <a:solidFill>
                  <a:srgbClr val="AA0D91"/>
                </a:solidFill>
                <a:highlight>
                  <a:srgbClr val="FFFFFF"/>
                </a:highlight>
                <a:latin typeface="Consolas"/>
                <a:ea typeface="Consolas"/>
                <a:cs typeface="Consolas"/>
                <a:sym typeface="Consolas"/>
              </a:rPr>
              <a:t>await</a:t>
            </a:r>
            <a:r>
              <a:rPr lang="en-GB" sz="1100">
                <a:highlight>
                  <a:srgbClr val="FFFFFF"/>
                </a:highlight>
                <a:latin typeface="Consolas"/>
                <a:ea typeface="Consolas"/>
                <a:cs typeface="Consolas"/>
                <a:sym typeface="Consolas"/>
              </a:rPr>
              <a:t> _blockUiService.Block(selectors: </a:t>
            </a:r>
            <a:r>
              <a:rPr lang="en-GB" sz="1100">
                <a:solidFill>
                  <a:srgbClr val="C41A16"/>
                </a:solidFill>
                <a:highlight>
                  <a:srgbClr val="FFFFFF"/>
                </a:highlight>
                <a:latin typeface="Consolas"/>
                <a:ea typeface="Consolas"/>
                <a:cs typeface="Consolas"/>
                <a:sym typeface="Consolas"/>
              </a:rPr>
              <a:t>"#MySelectors"</a:t>
            </a:r>
            <a:r>
              <a:rPr lang="en-GB" sz="1100">
                <a:highlight>
                  <a:srgbClr val="FFFFFF"/>
                </a:highlight>
                <a:latin typeface="Consolas"/>
                <a:ea typeface="Consolas"/>
                <a:cs typeface="Consolas"/>
                <a:sym typeface="Consolas"/>
              </a:rPr>
              <a:t>, busy: </a:t>
            </a:r>
            <a:r>
              <a:rPr lang="en-GB" sz="1100">
                <a:solidFill>
                  <a:srgbClr val="AA0D91"/>
                </a:solidFill>
                <a:highlight>
                  <a:srgbClr val="FFFFFF"/>
                </a:highlight>
                <a:latin typeface="Consolas"/>
                <a:ea typeface="Consolas"/>
                <a:cs typeface="Consolas"/>
                <a:sym typeface="Consolas"/>
              </a:rPr>
              <a:t>true</a:t>
            </a:r>
            <a:r>
              <a:rPr lang="en-GB" sz="1100">
                <a:highlight>
                  <a:srgbClr val="FFFFFF"/>
                </a:highlight>
                <a:latin typeface="Consolas"/>
                <a:ea typeface="Consolas"/>
                <a:cs typeface="Consolas"/>
                <a:sym typeface="Consolas"/>
              </a:rPr>
              <a:t>);</a:t>
            </a:r>
            <a:br>
              <a:rPr lang="en-GB" sz="1100">
                <a:highlight>
                  <a:srgbClr val="FFFFFF"/>
                </a:highlight>
                <a:latin typeface="Consolas"/>
                <a:ea typeface="Consolas"/>
                <a:cs typeface="Consolas"/>
                <a:sym typeface="Consolas"/>
              </a:rPr>
            </a:br>
            <a:br>
              <a:rPr lang="en-GB" sz="1100">
                <a:highlight>
                  <a:srgbClr val="FFFFFF"/>
                </a:highlight>
                <a:latin typeface="Consolas"/>
                <a:ea typeface="Consolas"/>
                <a:cs typeface="Consolas"/>
                <a:sym typeface="Consolas"/>
              </a:rPr>
            </a:br>
            <a:r>
              <a:rPr b="1" lang="en-GB" sz="1100">
                <a:solidFill>
                  <a:srgbClr val="006A00"/>
                </a:solidFill>
                <a:highlight>
                  <a:srgbClr val="FFFFFF"/>
                </a:highlight>
                <a:latin typeface="Consolas"/>
                <a:ea typeface="Consolas"/>
                <a:cs typeface="Consolas"/>
                <a:sym typeface="Consolas"/>
              </a:rPr>
              <a:t>//Unblocking the element</a:t>
            </a:r>
            <a:br>
              <a:rPr lang="en-GB" sz="1100">
                <a:highlight>
                  <a:srgbClr val="FFFFFF"/>
                </a:highlight>
                <a:latin typeface="Consolas"/>
                <a:ea typeface="Consolas"/>
                <a:cs typeface="Consolas"/>
                <a:sym typeface="Consolas"/>
              </a:rPr>
            </a:br>
            <a:r>
              <a:rPr lang="en-GB" sz="1100">
                <a:solidFill>
                  <a:srgbClr val="AA0D91"/>
                </a:solidFill>
                <a:highlight>
                  <a:srgbClr val="FFFFFF"/>
                </a:highlight>
                <a:latin typeface="Consolas"/>
                <a:ea typeface="Consolas"/>
                <a:cs typeface="Consolas"/>
                <a:sym typeface="Consolas"/>
              </a:rPr>
              <a:t>await</a:t>
            </a:r>
            <a:r>
              <a:rPr lang="en-GB" sz="1100">
                <a:highlight>
                  <a:srgbClr val="FFFFFF"/>
                </a:highlight>
                <a:latin typeface="Consolas"/>
                <a:ea typeface="Consolas"/>
                <a:cs typeface="Consolas"/>
                <a:sym typeface="Consolas"/>
              </a:rPr>
              <a:t> _blockUiService.UnBlock(selectors: </a:t>
            </a:r>
            <a:r>
              <a:rPr lang="en-GB" sz="1100">
                <a:solidFill>
                  <a:srgbClr val="C41A16"/>
                </a:solidFill>
                <a:highlight>
                  <a:srgbClr val="FFFFFF"/>
                </a:highlight>
                <a:latin typeface="Consolas"/>
                <a:ea typeface="Consolas"/>
                <a:cs typeface="Consolas"/>
                <a:sym typeface="Consolas"/>
              </a:rPr>
              <a:t>"#MySelectors"</a:t>
            </a:r>
            <a:r>
              <a:rPr lang="en-GB" sz="1100">
                <a:highlight>
                  <a:srgbClr val="FFFFFF"/>
                </a:highlight>
                <a:latin typeface="Consolas"/>
                <a:ea typeface="Consolas"/>
                <a:cs typeface="Consolas"/>
                <a:sym typeface="Consolas"/>
              </a:rPr>
              <a:t>);</a:t>
            </a:r>
            <a:endParaRPr b="1" sz="1800">
              <a:solidFill>
                <a:srgbClr val="5B636F"/>
              </a:solidFill>
              <a:latin typeface="Poppins"/>
              <a:ea typeface="Poppins"/>
              <a:cs typeface="Poppins"/>
              <a:sym typeface="Poppins"/>
            </a:endParaRPr>
          </a:p>
        </p:txBody>
      </p:sp>
      <p:pic>
        <p:nvPicPr>
          <p:cNvPr id="115" name="Google Shape;115;g2e80b93e309_0_2"/>
          <p:cNvPicPr preferRelativeResize="0"/>
          <p:nvPr/>
        </p:nvPicPr>
        <p:blipFill>
          <a:blip r:embed="rId4">
            <a:alphaModFix/>
          </a:blip>
          <a:stretch>
            <a:fillRect/>
          </a:stretch>
        </p:blipFill>
        <p:spPr>
          <a:xfrm>
            <a:off x="714375" y="1453075"/>
            <a:ext cx="5621324" cy="4750026"/>
          </a:xfrm>
          <a:prstGeom prst="rect">
            <a:avLst/>
          </a:prstGeom>
          <a:noFill/>
          <a:ln>
            <a:noFill/>
          </a:ln>
        </p:spPr>
      </p:pic>
      <p:sp>
        <p:nvSpPr>
          <p:cNvPr id="116" name="Google Shape;116;g2e80b93e309_0_2"/>
          <p:cNvSpPr txBox="1"/>
          <p:nvPr/>
        </p:nvSpPr>
        <p:spPr>
          <a:xfrm>
            <a:off x="6430350" y="2372288"/>
            <a:ext cx="5504100" cy="1429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GB" sz="1100">
                <a:solidFill>
                  <a:srgbClr val="006A00"/>
                </a:solidFill>
                <a:highlight>
                  <a:srgbClr val="FFFFFF"/>
                </a:highlight>
                <a:latin typeface="Consolas"/>
                <a:ea typeface="Consolas"/>
                <a:cs typeface="Consolas"/>
                <a:sym typeface="Consolas"/>
              </a:rPr>
              <a:t>//Inject the </a:t>
            </a:r>
            <a:r>
              <a:rPr b="1" lang="en-GB" sz="1100">
                <a:solidFill>
                  <a:srgbClr val="D63384"/>
                </a:solidFill>
                <a:highlight>
                  <a:srgbClr val="FFFFFF"/>
                </a:highlight>
                <a:latin typeface="Consolas"/>
                <a:ea typeface="Consolas"/>
                <a:cs typeface="Consolas"/>
                <a:sym typeface="Consolas"/>
              </a:rPr>
              <a:t>IBlockUiService</a:t>
            </a:r>
            <a:br>
              <a:rPr lang="en-GB" sz="1100">
                <a:solidFill>
                  <a:srgbClr val="AA0D91"/>
                </a:solidFill>
                <a:highlight>
                  <a:srgbClr val="FFFFFF"/>
                </a:highlight>
                <a:latin typeface="Consolas"/>
                <a:ea typeface="Consolas"/>
                <a:cs typeface="Consolas"/>
                <a:sym typeface="Consolas"/>
              </a:rPr>
            </a:br>
            <a:r>
              <a:rPr lang="en-GB" sz="1100">
                <a:solidFill>
                  <a:srgbClr val="AA0D91"/>
                </a:solidFill>
                <a:highlight>
                  <a:srgbClr val="FFFFFF"/>
                </a:highlight>
                <a:latin typeface="Consolas"/>
                <a:ea typeface="Consolas"/>
                <a:cs typeface="Consolas"/>
                <a:sym typeface="Consolas"/>
              </a:rPr>
              <a:t>private</a:t>
            </a:r>
            <a:r>
              <a:rPr lang="en-GB" sz="1100">
                <a:solidFill>
                  <a:schemeClr val="dk1"/>
                </a:solidFill>
                <a:highlight>
                  <a:srgbClr val="FFFFFF"/>
                </a:highlight>
                <a:latin typeface="Consolas"/>
                <a:ea typeface="Consolas"/>
                <a:cs typeface="Consolas"/>
                <a:sym typeface="Consolas"/>
              </a:rPr>
              <a:t> </a:t>
            </a:r>
            <a:r>
              <a:rPr lang="en-GB" sz="1100">
                <a:solidFill>
                  <a:srgbClr val="AA0D91"/>
                </a:solidFill>
                <a:highlight>
                  <a:srgbClr val="FFFFFF"/>
                </a:highlight>
                <a:latin typeface="Consolas"/>
                <a:ea typeface="Consolas"/>
                <a:cs typeface="Consolas"/>
                <a:sym typeface="Consolas"/>
              </a:rPr>
              <a:t>readonly</a:t>
            </a:r>
            <a:r>
              <a:rPr lang="en-GB" sz="1100">
                <a:solidFill>
                  <a:schemeClr val="dk1"/>
                </a:solidFill>
                <a:highlight>
                  <a:srgbClr val="FFFFFF"/>
                </a:highlight>
                <a:latin typeface="Consolas"/>
                <a:ea typeface="Consolas"/>
                <a:cs typeface="Consolas"/>
                <a:sym typeface="Consolas"/>
              </a:rPr>
              <a:t> IBlockUiService _blockUiService;</a:t>
            </a:r>
            <a:br>
              <a:rPr lang="en-GB" sz="1100">
                <a:solidFill>
                  <a:schemeClr val="dk1"/>
                </a:solidFill>
                <a:highlight>
                  <a:srgbClr val="FFFFFF"/>
                </a:highlight>
                <a:latin typeface="Consolas"/>
                <a:ea typeface="Consolas"/>
                <a:cs typeface="Consolas"/>
                <a:sym typeface="Consolas"/>
              </a:rPr>
            </a:br>
            <a:br>
              <a:rPr lang="en-GB" sz="1100">
                <a:solidFill>
                  <a:schemeClr val="dk1"/>
                </a:solidFill>
                <a:highlight>
                  <a:srgbClr val="FFFFFF"/>
                </a:highlight>
                <a:latin typeface="Consolas"/>
                <a:ea typeface="Consolas"/>
                <a:cs typeface="Consolas"/>
                <a:sym typeface="Consolas"/>
              </a:rPr>
            </a:br>
            <a:r>
              <a:rPr lang="en-GB" sz="1100">
                <a:solidFill>
                  <a:srgbClr val="AA0D91"/>
                </a:solidFill>
                <a:highlight>
                  <a:srgbClr val="FFFFFF"/>
                </a:highlight>
                <a:latin typeface="Consolas"/>
                <a:ea typeface="Consolas"/>
                <a:cs typeface="Consolas"/>
                <a:sym typeface="Consolas"/>
              </a:rPr>
              <a:t>public</a:t>
            </a:r>
            <a:r>
              <a:rPr lang="en-GB" sz="1100">
                <a:solidFill>
                  <a:schemeClr val="dk1"/>
                </a:solidFill>
                <a:highlight>
                  <a:srgbClr val="FFFFFF"/>
                </a:highlight>
                <a:latin typeface="Consolas"/>
                <a:ea typeface="Consolas"/>
                <a:cs typeface="Consolas"/>
                <a:sym typeface="Consolas"/>
              </a:rPr>
              <a:t> </a:t>
            </a:r>
            <a:r>
              <a:rPr lang="en-GB" sz="1100">
                <a:solidFill>
                  <a:srgbClr val="1C00CF"/>
                </a:solidFill>
                <a:highlight>
                  <a:srgbClr val="FFFFFF"/>
                </a:highlight>
                <a:latin typeface="Consolas"/>
                <a:ea typeface="Consolas"/>
                <a:cs typeface="Consolas"/>
                <a:sym typeface="Consolas"/>
              </a:rPr>
              <a:t>MyClass</a:t>
            </a:r>
            <a:r>
              <a:rPr lang="en-GB" sz="1100">
                <a:solidFill>
                  <a:schemeClr val="dk1"/>
                </a:solidFill>
                <a:highlight>
                  <a:srgbClr val="FFFFFF"/>
                </a:highlight>
                <a:latin typeface="Consolas"/>
                <a:ea typeface="Consolas"/>
                <a:cs typeface="Consolas"/>
                <a:sym typeface="Consolas"/>
              </a:rPr>
              <a:t>(</a:t>
            </a:r>
            <a:r>
              <a:rPr lang="en-GB" sz="1100">
                <a:solidFill>
                  <a:srgbClr val="5C2699"/>
                </a:solidFill>
                <a:highlight>
                  <a:srgbClr val="FFFFFF"/>
                </a:highlight>
                <a:latin typeface="Consolas"/>
                <a:ea typeface="Consolas"/>
                <a:cs typeface="Consolas"/>
                <a:sym typeface="Consolas"/>
              </a:rPr>
              <a:t>IBlockUiService _blockUiService</a:t>
            </a:r>
            <a:r>
              <a:rPr lang="en-GB" sz="1100">
                <a:solidFill>
                  <a:schemeClr val="dk1"/>
                </a:solidFill>
                <a:highlight>
                  <a:srgbClr val="FFFFFF"/>
                </a:highlight>
                <a:latin typeface="Consolas"/>
                <a:ea typeface="Consolas"/>
                <a:cs typeface="Consolas"/>
                <a:sym typeface="Consolas"/>
              </a:rPr>
              <a: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_blockUiService = blockUiService;</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a:t>
            </a:r>
            <a:endParaRPr b="1" sz="1800">
              <a:solidFill>
                <a:srgbClr val="5B636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2e80b93e309_0_7"/>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Case-Insensitive Indexes for MongoDB</a:t>
            </a:r>
            <a:endParaRPr b="1" i="0" sz="3200" u="none" cap="none" strike="noStrike">
              <a:solidFill>
                <a:srgbClr val="292D33"/>
              </a:solidFill>
              <a:latin typeface="Lexend"/>
              <a:ea typeface="Lexend"/>
              <a:cs typeface="Lexend"/>
              <a:sym typeface="Lexend"/>
            </a:endParaRPr>
          </a:p>
        </p:txBody>
      </p:sp>
      <p:sp>
        <p:nvSpPr>
          <p:cNvPr id="122" name="Google Shape;122;g2e80b93e309_0_7"/>
          <p:cNvSpPr txBox="1"/>
          <p:nvPr/>
        </p:nvSpPr>
        <p:spPr>
          <a:xfrm>
            <a:off x="790450" y="1518900"/>
            <a:ext cx="96657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0000FF"/>
                </a:solidFill>
                <a:highlight>
                  <a:srgbClr val="FFFFFF"/>
                </a:highlight>
                <a:latin typeface="Consolas"/>
                <a:ea typeface="Consolas"/>
                <a:cs typeface="Consolas"/>
                <a:sym typeface="Consolas"/>
              </a:rPr>
              <a:t>protected</a:t>
            </a:r>
            <a:r>
              <a:rPr lang="en-GB" sz="1100">
                <a:solidFill>
                  <a:schemeClr val="dk1"/>
                </a:solidFill>
                <a:highlight>
                  <a:srgbClr val="FFFFFF"/>
                </a:highlight>
                <a:latin typeface="Consolas"/>
                <a:ea typeface="Consolas"/>
                <a:cs typeface="Consolas"/>
                <a:sym typeface="Consolas"/>
              </a:rPr>
              <a:t> </a:t>
            </a:r>
            <a:r>
              <a:rPr lang="en-GB" sz="1100">
                <a:solidFill>
                  <a:srgbClr val="0000FF"/>
                </a:solidFill>
                <a:highlight>
                  <a:srgbClr val="FFFFFF"/>
                </a:highlight>
                <a:latin typeface="Consolas"/>
                <a:ea typeface="Consolas"/>
                <a:cs typeface="Consolas"/>
                <a:sym typeface="Consolas"/>
              </a:rPr>
              <a:t>override</a:t>
            </a:r>
            <a:r>
              <a:rPr lang="en-GB" sz="1100">
                <a:solidFill>
                  <a:schemeClr val="dk1"/>
                </a:solidFill>
                <a:highlight>
                  <a:srgbClr val="FFFFFF"/>
                </a:highlight>
                <a:latin typeface="Consolas"/>
                <a:ea typeface="Consolas"/>
                <a:cs typeface="Consolas"/>
                <a:sym typeface="Consolas"/>
              </a:rPr>
              <a:t> </a:t>
            </a:r>
            <a:r>
              <a:rPr lang="en-GB" sz="1100">
                <a:solidFill>
                  <a:srgbClr val="0000FF"/>
                </a:solidFill>
                <a:highlight>
                  <a:srgbClr val="FFFFFF"/>
                </a:highlight>
                <a:latin typeface="Consolas"/>
                <a:ea typeface="Consolas"/>
                <a:cs typeface="Consolas"/>
                <a:sym typeface="Consolas"/>
              </a:rPr>
              <a:t>void</a:t>
            </a:r>
            <a:r>
              <a:rPr lang="en-GB" sz="1100">
                <a:solidFill>
                  <a:schemeClr val="dk1"/>
                </a:solidFill>
                <a:highlight>
                  <a:srgbClr val="FFFFFF"/>
                </a:highlight>
                <a:latin typeface="Consolas"/>
                <a:ea typeface="Consolas"/>
                <a:cs typeface="Consolas"/>
                <a:sym typeface="Consolas"/>
              </a:rPr>
              <a:t> </a:t>
            </a:r>
            <a:r>
              <a:rPr lang="en-GB" sz="1100">
                <a:solidFill>
                  <a:srgbClr val="A31515"/>
                </a:solidFill>
                <a:highlight>
                  <a:srgbClr val="FFFFFF"/>
                </a:highlight>
                <a:latin typeface="Consolas"/>
                <a:ea typeface="Consolas"/>
                <a:cs typeface="Consolas"/>
                <a:sym typeface="Consolas"/>
              </a:rPr>
              <a:t>CreateModel</a:t>
            </a:r>
            <a:r>
              <a:rPr lang="en-GB" sz="1100">
                <a:solidFill>
                  <a:schemeClr val="dk1"/>
                </a:solidFill>
                <a:highlight>
                  <a:srgbClr val="FFFFFF"/>
                </a:highlight>
                <a:latin typeface="Consolas"/>
                <a:ea typeface="Consolas"/>
                <a:cs typeface="Consolas"/>
                <a:sym typeface="Consolas"/>
              </a:rPr>
              <a:t>(IMongoModelBuilder modelBuilder)</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r>
              <a:rPr lang="en-GB" sz="1100">
                <a:solidFill>
                  <a:srgbClr val="0000FF"/>
                </a:solidFill>
                <a:highlight>
                  <a:srgbClr val="FFFFFF"/>
                </a:highlight>
                <a:latin typeface="Consolas"/>
                <a:ea typeface="Consolas"/>
                <a:cs typeface="Consolas"/>
                <a:sym typeface="Consolas"/>
              </a:rPr>
              <a:t>base</a:t>
            </a:r>
            <a:r>
              <a:rPr lang="en-GB" sz="1100">
                <a:solidFill>
                  <a:schemeClr val="dk1"/>
                </a:solidFill>
                <a:highlight>
                  <a:srgbClr val="FFFFFF"/>
                </a:highlight>
                <a:latin typeface="Consolas"/>
                <a:ea typeface="Consolas"/>
                <a:cs typeface="Consolas"/>
                <a:sym typeface="Consolas"/>
              </a:rPr>
              <a:t>.CreateModel(modelBuilder);</a:t>
            </a:r>
            <a:br>
              <a:rPr lang="en-GB" sz="1100">
                <a:solidFill>
                  <a:schemeClr val="dk1"/>
                </a:solidFill>
                <a:highlight>
                  <a:srgbClr val="FFFFFF"/>
                </a:highlight>
                <a:latin typeface="Consolas"/>
                <a:ea typeface="Consolas"/>
                <a:cs typeface="Consolas"/>
                <a:sym typeface="Consolas"/>
              </a:rPr>
            </a:b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modelBuilder.Entity&lt;</a:t>
            </a:r>
            <a:r>
              <a:rPr b="1" lang="en-GB" sz="1100">
                <a:solidFill>
                  <a:schemeClr val="dk1"/>
                </a:solidFill>
                <a:highlight>
                  <a:srgbClr val="FFFFFF"/>
                </a:highlight>
                <a:latin typeface="Consolas"/>
                <a:ea typeface="Consolas"/>
                <a:cs typeface="Consolas"/>
                <a:sym typeface="Consolas"/>
              </a:rPr>
              <a:t>Question</a:t>
            </a:r>
            <a:r>
              <a:rPr lang="en-GB" sz="1100">
                <a:solidFill>
                  <a:schemeClr val="dk1"/>
                </a:solidFill>
                <a:highlight>
                  <a:srgbClr val="FFFFFF"/>
                </a:highlight>
                <a:latin typeface="Consolas"/>
                <a:ea typeface="Consolas"/>
                <a:cs typeface="Consolas"/>
                <a:sym typeface="Consolas"/>
              </a:rPr>
              <a:t>&gt;(b =&gt;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b.CreateCollectionOptions.</a:t>
            </a:r>
            <a:r>
              <a:rPr b="1" lang="en-GB" sz="1100">
                <a:solidFill>
                  <a:schemeClr val="dk1"/>
                </a:solidFill>
                <a:highlight>
                  <a:srgbClr val="FFFFFF"/>
                </a:highlight>
                <a:latin typeface="Consolas"/>
                <a:ea typeface="Consolas"/>
                <a:cs typeface="Consolas"/>
                <a:sym typeface="Consolas"/>
              </a:rPr>
              <a:t>Collation</a:t>
            </a:r>
            <a:r>
              <a:rPr lang="en-GB" sz="1100">
                <a:solidFill>
                  <a:schemeClr val="dk1"/>
                </a:solidFill>
                <a:highlight>
                  <a:srgbClr val="FFFFFF"/>
                </a:highlight>
                <a:latin typeface="Consolas"/>
                <a:ea typeface="Consolas"/>
                <a:cs typeface="Consolas"/>
                <a:sym typeface="Consolas"/>
              </a:rPr>
              <a:t> = </a:t>
            </a:r>
            <a:r>
              <a:rPr lang="en-GB" sz="1100">
                <a:solidFill>
                  <a:srgbClr val="0000FF"/>
                </a:solidFill>
                <a:highlight>
                  <a:srgbClr val="FFFFFF"/>
                </a:highlight>
                <a:latin typeface="Consolas"/>
                <a:ea typeface="Consolas"/>
                <a:cs typeface="Consolas"/>
                <a:sym typeface="Consolas"/>
              </a:rPr>
              <a:t>new</a:t>
            </a:r>
            <a:r>
              <a:rPr lang="en-GB" sz="1100">
                <a:solidFill>
                  <a:schemeClr val="dk1"/>
                </a:solidFill>
                <a:highlight>
                  <a:srgbClr val="FFFFFF"/>
                </a:highlight>
                <a:latin typeface="Consolas"/>
                <a:ea typeface="Consolas"/>
                <a:cs typeface="Consolas"/>
                <a:sym typeface="Consolas"/>
              </a:rPr>
              <a:t> Collation(locale:</a:t>
            </a:r>
            <a:r>
              <a:rPr lang="en-GB" sz="1100">
                <a:solidFill>
                  <a:srgbClr val="A31515"/>
                </a:solidFill>
                <a:highlight>
                  <a:srgbClr val="FFFFFF"/>
                </a:highlight>
                <a:latin typeface="Consolas"/>
                <a:ea typeface="Consolas"/>
                <a:cs typeface="Consolas"/>
                <a:sym typeface="Consolas"/>
              </a:rPr>
              <a:t>"en_US"</a:t>
            </a:r>
            <a:r>
              <a:rPr lang="en-GB" sz="1100">
                <a:solidFill>
                  <a:schemeClr val="dk1"/>
                </a:solidFill>
                <a:highlight>
                  <a:srgbClr val="FFFFFF"/>
                </a:highlight>
                <a:latin typeface="Consolas"/>
                <a:ea typeface="Consolas"/>
                <a:cs typeface="Consolas"/>
                <a:sym typeface="Consolas"/>
              </a:rPr>
              <a:t>, strength: CollationStrength.Secondary);</a:t>
            </a:r>
            <a:br>
              <a:rPr lang="en-GB" sz="1100">
                <a:solidFill>
                  <a:schemeClr val="dk1"/>
                </a:solidFill>
                <a:highlight>
                  <a:srgbClr val="FFFFFF"/>
                </a:highlight>
                <a:latin typeface="Consolas"/>
                <a:ea typeface="Consolas"/>
                <a:cs typeface="Consolas"/>
                <a:sym typeface="Consolas"/>
              </a:rPr>
            </a:b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b.ConfigureIndexes(indexes =&gt;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indexes.CreateOne(</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r>
              <a:rPr lang="en-GB" sz="1100">
                <a:solidFill>
                  <a:srgbClr val="0000FF"/>
                </a:solidFill>
                <a:highlight>
                  <a:srgbClr val="FFFFFF"/>
                </a:highlight>
                <a:latin typeface="Consolas"/>
                <a:ea typeface="Consolas"/>
                <a:cs typeface="Consolas"/>
                <a:sym typeface="Consolas"/>
              </a:rPr>
              <a:t>new</a:t>
            </a:r>
            <a:r>
              <a:rPr lang="en-GB" sz="1100">
                <a:solidFill>
                  <a:schemeClr val="dk1"/>
                </a:solidFill>
                <a:highlight>
                  <a:srgbClr val="FFFFFF"/>
                </a:highlight>
                <a:latin typeface="Consolas"/>
                <a:ea typeface="Consolas"/>
                <a:cs typeface="Consolas"/>
                <a:sym typeface="Consolas"/>
              </a:rPr>
              <a:t> CreateIndexModel&lt;BsonDocument&gt;(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Builders&lt;BsonDocument&gt;.IndexKeys.Ascending(</a:t>
            </a:r>
            <a:r>
              <a:rPr lang="en-GB" sz="1100">
                <a:solidFill>
                  <a:srgbClr val="A31515"/>
                </a:solidFill>
                <a:highlight>
                  <a:srgbClr val="FFFFFF"/>
                </a:highlight>
                <a:latin typeface="Consolas"/>
                <a:ea typeface="Consolas"/>
                <a:cs typeface="Consolas"/>
                <a:sym typeface="Consolas"/>
              </a:rPr>
              <a:t>"MyProperty"</a:t>
            </a:r>
            <a:r>
              <a:rPr lang="en-GB" sz="1100">
                <a:solidFill>
                  <a:schemeClr val="dk1"/>
                </a:solidFill>
                <a:highlight>
                  <a:srgbClr val="FFFFFF"/>
                </a:highlight>
                <a:latin typeface="Consolas"/>
                <a:ea typeface="Consolas"/>
                <a:cs typeface="Consolas"/>
                <a:sym typeface="Consolas"/>
              </a:rPr>
              <a:t>),</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r>
              <a:rPr lang="en-GB" sz="1100">
                <a:solidFill>
                  <a:srgbClr val="0000FF"/>
                </a:solidFill>
                <a:highlight>
                  <a:srgbClr val="FFFFFF"/>
                </a:highlight>
                <a:latin typeface="Consolas"/>
                <a:ea typeface="Consolas"/>
                <a:cs typeface="Consolas"/>
                <a:sym typeface="Consolas"/>
              </a:rPr>
              <a:t>new</a:t>
            </a:r>
            <a:r>
              <a:rPr lang="en-GB" sz="1100">
                <a:solidFill>
                  <a:schemeClr val="dk1"/>
                </a:solidFill>
                <a:highlight>
                  <a:srgbClr val="FFFFFF"/>
                </a:highlight>
                <a:latin typeface="Consolas"/>
                <a:ea typeface="Consolas"/>
                <a:cs typeface="Consolas"/>
                <a:sym typeface="Consolas"/>
              </a:rPr>
              <a:t> CreateIndexOptions { Unique = </a:t>
            </a:r>
            <a:r>
              <a:rPr lang="en-GB" sz="1100">
                <a:solidFill>
                  <a:srgbClr val="A31515"/>
                </a:solidFill>
                <a:highlight>
                  <a:srgbClr val="FFFFFF"/>
                </a:highlight>
                <a:latin typeface="Consolas"/>
                <a:ea typeface="Consolas"/>
                <a:cs typeface="Consolas"/>
                <a:sym typeface="Consolas"/>
              </a:rPr>
              <a:t>true</a:t>
            </a: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    });</a:t>
            </a:r>
            <a:br>
              <a:rPr lang="en-GB" sz="1100">
                <a:solidFill>
                  <a:schemeClr val="dk1"/>
                </a:solidFill>
                <a:highlight>
                  <a:srgbClr val="FFFFFF"/>
                </a:highlight>
                <a:latin typeface="Consolas"/>
                <a:ea typeface="Consolas"/>
                <a:cs typeface="Consolas"/>
                <a:sym typeface="Consolas"/>
              </a:rPr>
            </a:br>
            <a:r>
              <a:rPr lang="en-GB" sz="1100">
                <a:solidFill>
                  <a:schemeClr val="dk1"/>
                </a:solidFill>
                <a:highlight>
                  <a:srgbClr val="FFFFFF"/>
                </a:highlight>
                <a:latin typeface="Consolas"/>
                <a:ea typeface="Consolas"/>
                <a:cs typeface="Consolas"/>
                <a:sym typeface="Consolas"/>
              </a:rPr>
              <a:t>}</a:t>
            </a:r>
            <a:endParaRPr/>
          </a:p>
        </p:txBody>
      </p:sp>
      <p:sp>
        <p:nvSpPr>
          <p:cNvPr id="123" name="Google Shape;123;g2e80b93e309_0_7"/>
          <p:cNvSpPr txBox="1"/>
          <p:nvPr/>
        </p:nvSpPr>
        <p:spPr>
          <a:xfrm>
            <a:off x="831500" y="5695375"/>
            <a:ext cx="888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u="sng">
                <a:solidFill>
                  <a:schemeClr val="hlink"/>
                </a:solidFill>
                <a:hlinkClick r:id="rId4"/>
              </a:rPr>
              <a:t>https://docs.abp.io/en/abp/8.2/MongoDB#configure-indexes-and-createcollectionoptions-for-a-collection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2e80b93e309_0_12"/>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Session Management</a:t>
            </a:r>
            <a:endParaRPr b="1" i="0" sz="3200" u="none" cap="none" strike="noStrike">
              <a:solidFill>
                <a:srgbClr val="292D33"/>
              </a:solidFill>
              <a:latin typeface="Lexend"/>
              <a:ea typeface="Lexend"/>
              <a:cs typeface="Lexend"/>
              <a:sym typeface="Lexend"/>
            </a:endParaRPr>
          </a:p>
        </p:txBody>
      </p:sp>
      <p:pic>
        <p:nvPicPr>
          <p:cNvPr id="129" name="Google Shape;129;g2e80b93e309_0_12"/>
          <p:cNvPicPr preferRelativeResize="0"/>
          <p:nvPr/>
        </p:nvPicPr>
        <p:blipFill>
          <a:blip r:embed="rId4">
            <a:alphaModFix/>
          </a:blip>
          <a:stretch>
            <a:fillRect/>
          </a:stretch>
        </p:blipFill>
        <p:spPr>
          <a:xfrm>
            <a:off x="755750" y="1643175"/>
            <a:ext cx="5301703" cy="4696650"/>
          </a:xfrm>
          <a:prstGeom prst="rect">
            <a:avLst/>
          </a:prstGeom>
          <a:noFill/>
          <a:ln>
            <a:noFill/>
          </a:ln>
        </p:spPr>
      </p:pic>
      <p:sp>
        <p:nvSpPr>
          <p:cNvPr id="130" name="Google Shape;130;g2e80b93e309_0_12"/>
          <p:cNvSpPr txBox="1"/>
          <p:nvPr/>
        </p:nvSpPr>
        <p:spPr>
          <a:xfrm>
            <a:off x="6284025" y="2295325"/>
            <a:ext cx="5518800" cy="37404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Prevents concurrent login</a:t>
            </a:r>
            <a:endParaRPr sz="1800">
              <a:solidFill>
                <a:srgbClr val="5B636F"/>
              </a:solidFill>
              <a:latin typeface="Poppins"/>
              <a:ea typeface="Poppins"/>
              <a:cs typeface="Poppins"/>
              <a:sym typeface="Poppins"/>
            </a:endParaRPr>
          </a:p>
          <a:p>
            <a:pPr indent="-342900" lvl="1" marL="9144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From same type of devices</a:t>
            </a:r>
            <a:endParaRPr sz="1800">
              <a:solidFill>
                <a:srgbClr val="5B636F"/>
              </a:solidFill>
              <a:latin typeface="Poppins"/>
              <a:ea typeface="Poppins"/>
              <a:cs typeface="Poppins"/>
              <a:sym typeface="Poppins"/>
            </a:endParaRPr>
          </a:p>
          <a:p>
            <a:pPr indent="-342900" lvl="1" marL="9144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From all devices (mobile, web, etc…)</a:t>
            </a:r>
            <a:endParaRPr sz="1800">
              <a:solidFill>
                <a:srgbClr val="5B636F"/>
              </a:solidFill>
              <a:latin typeface="Poppins"/>
              <a:ea typeface="Poppins"/>
              <a:cs typeface="Poppins"/>
              <a:sym typeface="Poppins"/>
            </a:endParaRPr>
          </a:p>
          <a:p>
            <a:pPr indent="-342900" lvl="1" marL="9144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Or disable it completely (allow concurrent login)</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Allows to manage user sessions</a:t>
            </a:r>
            <a:endParaRPr sz="1800">
              <a:solidFill>
                <a:srgbClr val="5B636F"/>
              </a:solidFill>
              <a:latin typeface="Poppins"/>
              <a:ea typeface="Poppins"/>
              <a:cs typeface="Poppins"/>
              <a:sym typeface="Poppins"/>
            </a:endParaRPr>
          </a:p>
          <a:p>
            <a:pPr indent="0" lvl="0" marL="0" rtl="0" algn="l">
              <a:spcBef>
                <a:spcPts val="0"/>
              </a:spcBef>
              <a:spcAft>
                <a:spcPts val="0"/>
              </a:spcAft>
              <a:buNone/>
            </a:pPr>
            <a:r>
              <a:t/>
            </a:r>
            <a:endParaRPr sz="1800">
              <a:solidFill>
                <a:srgbClr val="5B636F"/>
              </a:solidFill>
              <a:latin typeface="Poppins"/>
              <a:ea typeface="Poppins"/>
              <a:cs typeface="Poppins"/>
              <a:sym typeface="Poppins"/>
            </a:endParaRPr>
          </a:p>
          <a:p>
            <a:pPr indent="0" lvl="0" marL="0" rtl="0" algn="l">
              <a:spcBef>
                <a:spcPts val="0"/>
              </a:spcBef>
              <a:spcAft>
                <a:spcPts val="0"/>
              </a:spcAft>
              <a:buNone/>
            </a:pPr>
            <a:r>
              <a:rPr lang="en-GB" sz="1200" u="sng">
                <a:solidFill>
                  <a:schemeClr val="hlink"/>
                </a:solidFill>
                <a:hlinkClick r:id="rId5"/>
              </a:rPr>
              <a:t>https://docs.abp.io/en/commercial/8.2/modules/identity/session-management</a:t>
            </a:r>
            <a:endParaRPr sz="1500"/>
          </a:p>
          <a:p>
            <a:pPr indent="0" lvl="0" marL="0" marR="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id="135" name="Google Shape;135;g2e80b93e309_0_53"/>
          <p:cNvPicPr preferRelativeResize="0"/>
          <p:nvPr/>
        </p:nvPicPr>
        <p:blipFill>
          <a:blip r:embed="rId4">
            <a:alphaModFix/>
          </a:blip>
          <a:stretch>
            <a:fillRect/>
          </a:stretch>
        </p:blipFill>
        <p:spPr>
          <a:xfrm>
            <a:off x="491100" y="500375"/>
            <a:ext cx="3409725" cy="3767775"/>
          </a:xfrm>
          <a:prstGeom prst="rect">
            <a:avLst/>
          </a:prstGeom>
          <a:noFill/>
          <a:ln>
            <a:noFill/>
          </a:ln>
        </p:spPr>
      </p:pic>
      <p:pic>
        <p:nvPicPr>
          <p:cNvPr id="136" name="Google Shape;136;g2e80b93e309_0_53"/>
          <p:cNvPicPr preferRelativeResize="0"/>
          <p:nvPr/>
        </p:nvPicPr>
        <p:blipFill>
          <a:blip r:embed="rId5">
            <a:alphaModFix/>
          </a:blip>
          <a:stretch>
            <a:fillRect/>
          </a:stretch>
        </p:blipFill>
        <p:spPr>
          <a:xfrm>
            <a:off x="4200300" y="500375"/>
            <a:ext cx="7154949" cy="4803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pic>
        <p:nvPicPr>
          <p:cNvPr id="141" name="Google Shape;141;g2e80b93e309_0_65"/>
          <p:cNvPicPr preferRelativeResize="0"/>
          <p:nvPr/>
        </p:nvPicPr>
        <p:blipFill>
          <a:blip r:embed="rId4">
            <a:alphaModFix/>
          </a:blip>
          <a:stretch>
            <a:fillRect/>
          </a:stretch>
        </p:blipFill>
        <p:spPr>
          <a:xfrm>
            <a:off x="741280" y="573925"/>
            <a:ext cx="10702802" cy="5121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2023-08-29T10:33:10Z</dcterms:created>
  <dc:creator>Yasin Aydın</dc:creator>
</cp:coreProperties>
</file>