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qIJBZUMutr2U4ZQlMjGNmuHV9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F5C2648-AFAF-4503-9E53-2C2A398D0BDC}">
  <a:tblStyle styleId="{9F5C2648-AFAF-4503-9E53-2C2A398D0B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bbe57b48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5bbe57b484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d77d1b2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5d77d1b244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bbe57b48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5bbe57b484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bbe57b48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5bbe57b484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bbe57b484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bbe57b48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bbe57b48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5bbe57b484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d77d1b24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jbdbdbccbnnbc </a:t>
            </a:r>
            <a:endParaRPr/>
          </a:p>
        </p:txBody>
      </p:sp>
      <p:sp>
        <p:nvSpPr>
          <p:cNvPr id="213" name="Google Shape;213;g5d77d1b244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be57b48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5bbe57b484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bbe57b48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5bbe57b484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bbe57b48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5bbe57b484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bbe57b48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5bbe57b484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d77d1b24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5d77d1b24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d77d1b2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5d77d1b24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d77d1b24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5d77d1b244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showMasterSp="0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showMasterSp="0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6F9FC"/>
            </a:gs>
            <a:gs pos="74000">
              <a:srgbClr val="B3D1EC"/>
            </a:gs>
            <a:gs pos="83000">
              <a:srgbClr val="B3D1EC"/>
            </a:gs>
            <a:gs pos="100000">
              <a:srgbClr val="CCE0F2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Intersection of Code Pairs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Nurgül Kangal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Engincan Varan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Cem Güneri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17.07.2019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4944" y="289612"/>
            <a:ext cx="1717056" cy="940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931" y="396948"/>
            <a:ext cx="1731269" cy="745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be57b484_0_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Vector Spaces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g5bbe57b484_0_3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/>
              <a:t>Let F</a:t>
            </a:r>
            <a:r>
              <a:rPr baseline="-25000" lang="en-US" sz="2400"/>
              <a:t>q</a:t>
            </a:r>
            <a:r>
              <a:rPr lang="en-US" sz="2400"/>
              <a:t> be the ﬁnite ﬁeld of order q. A </a:t>
            </a:r>
            <a:r>
              <a:rPr lang="en-US" sz="2400" u="sng"/>
              <a:t>nonempty set</a:t>
            </a:r>
            <a:r>
              <a:rPr lang="en-US" sz="2400"/>
              <a:t> V, together with some </a:t>
            </a:r>
            <a:r>
              <a:rPr lang="en-US" sz="2400" u="sng"/>
              <a:t>vector </a:t>
            </a:r>
            <a:r>
              <a:rPr lang="en-US" sz="2400" u="sng"/>
              <a:t>addition and scalar multiplication</a:t>
            </a:r>
            <a:r>
              <a:rPr lang="en-US" sz="2400"/>
              <a:t> by </a:t>
            </a:r>
            <a:r>
              <a:rPr lang="en-US" sz="2400" u="sng"/>
              <a:t>elements of </a:t>
            </a:r>
            <a:r>
              <a:rPr lang="en-US" sz="2400" u="sng"/>
              <a:t>F</a:t>
            </a:r>
            <a:r>
              <a:rPr baseline="-25000" lang="en-US" sz="2400"/>
              <a:t>q</a:t>
            </a:r>
            <a:r>
              <a:rPr lang="en-US" sz="2400"/>
              <a:t>, is a </a:t>
            </a:r>
            <a:r>
              <a:rPr b="1" lang="en-US" sz="2400"/>
              <a:t>vector space over </a:t>
            </a:r>
            <a:r>
              <a:rPr b="1" lang="en-US" sz="2400"/>
              <a:t>F</a:t>
            </a:r>
            <a:r>
              <a:rPr b="1" baseline="-25000" lang="en-US" sz="2400"/>
              <a:t>q</a:t>
            </a:r>
            <a:r>
              <a:rPr baseline="-25000" lang="en-US" sz="2400"/>
              <a:t> </a:t>
            </a:r>
            <a:r>
              <a:rPr lang="en-US" sz="2400"/>
              <a:t>if it satisﬁes all of the </a:t>
            </a:r>
            <a:r>
              <a:rPr lang="en-US" sz="2400" u="sng"/>
              <a:t>following conditions</a:t>
            </a:r>
            <a:r>
              <a:rPr lang="en-US" sz="2400"/>
              <a:t>;</a:t>
            </a:r>
            <a:endParaRPr sz="2400"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/>
              <a:t>For all u,v,w∈ V and for all λ,µ ∈ </a:t>
            </a:r>
            <a:r>
              <a:rPr lang="en-US" sz="2400"/>
              <a:t>F</a:t>
            </a:r>
            <a:r>
              <a:rPr baseline="-25000" lang="en-US" sz="2400"/>
              <a:t>q</a:t>
            </a:r>
            <a:r>
              <a:rPr lang="en-US" sz="2400"/>
              <a:t>:</a:t>
            </a:r>
            <a:endParaRPr sz="24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u+v ∈ V 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(u+v)+w = u+(v+w)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There is an element 0 ∈ V with the property 0+v = v = v+0 for all v ∈ V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For each u ∈ V there is an element of V, called “−u”, such that u+(−u)= 0 =(−u)+u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u+v=v+u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λv∈ V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λ(u+v)= λu+</a:t>
            </a:r>
            <a:r>
              <a:rPr lang="en-US" sz="2000"/>
              <a:t>λν</a:t>
            </a:r>
            <a:r>
              <a:rPr lang="en-US" sz="2000"/>
              <a:t> ,(λ+µ)u= λu+µu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(λµ)u= λ(µu)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If 1 is the multiplicative identity of </a:t>
            </a:r>
            <a:r>
              <a:rPr lang="en-US" sz="2000"/>
              <a:t>F</a:t>
            </a:r>
            <a:r>
              <a:rPr baseline="-25000" lang="en-US" sz="2000"/>
              <a:t>q</a:t>
            </a:r>
            <a:r>
              <a:rPr lang="en-US" sz="2000"/>
              <a:t>, then 1u=u. </a:t>
            </a:r>
            <a:endParaRPr/>
          </a:p>
        </p:txBody>
      </p:sp>
      <p:pic>
        <p:nvPicPr>
          <p:cNvPr id="163" name="Google Shape;163;g5bbe57b484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782" y="5749596"/>
            <a:ext cx="1489363" cy="81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5bbe57b484_0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1969" y="5921211"/>
            <a:ext cx="1495742" cy="643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d77d1b244_0_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Vector Spaces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g5d77d1b244_0_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Examples: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R</a:t>
            </a:r>
            <a:r>
              <a:rPr baseline="30000" lang="en-US" sz="3000"/>
              <a:t>2</a:t>
            </a:r>
            <a:r>
              <a:rPr lang="en-US" sz="3000"/>
              <a:t>, R</a:t>
            </a:r>
            <a:r>
              <a:rPr baseline="30000" lang="en-US" sz="3000"/>
              <a:t>3</a:t>
            </a:r>
            <a:r>
              <a:rPr lang="en-US" sz="3000"/>
              <a:t>, … R</a:t>
            </a:r>
            <a:r>
              <a:rPr baseline="30000" lang="en-US" sz="3000"/>
              <a:t>n</a:t>
            </a:r>
            <a:r>
              <a:rPr lang="en-US" sz="3000"/>
              <a:t> → Vector Spaces over R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F</a:t>
            </a:r>
            <a:r>
              <a:rPr baseline="-25000" lang="en-US" sz="3000"/>
              <a:t>5</a:t>
            </a:r>
            <a:r>
              <a:rPr baseline="30000" lang="en-US" sz="3000"/>
              <a:t>2</a:t>
            </a:r>
            <a:r>
              <a:rPr lang="en-US" sz="3000"/>
              <a:t> → Vector Space over F</a:t>
            </a:r>
            <a:r>
              <a:rPr baseline="-25000" lang="en-US" sz="3000"/>
              <a:t>5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F</a:t>
            </a:r>
            <a:r>
              <a:rPr baseline="-25000" lang="en-US" sz="3000"/>
              <a:t>17</a:t>
            </a:r>
            <a:r>
              <a:rPr baseline="30000" lang="en-US" sz="3000"/>
              <a:t>8</a:t>
            </a:r>
            <a:r>
              <a:rPr lang="en-US" sz="3000"/>
              <a:t> → Vector Space over F</a:t>
            </a:r>
            <a:r>
              <a:rPr baseline="-25000" lang="en-US" sz="3000"/>
              <a:t>17</a:t>
            </a:r>
            <a:endParaRPr sz="3000"/>
          </a:p>
        </p:txBody>
      </p:sp>
      <p:pic>
        <p:nvPicPr>
          <p:cNvPr id="171" name="Google Shape;171;g5d77d1b244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782" y="5749596"/>
            <a:ext cx="1489363" cy="81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5d77d1b244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1969" y="5921211"/>
            <a:ext cx="1495742" cy="643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bbe57b484_0_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Linear Codes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5bbe57b484_0_4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</a:t>
            </a:r>
            <a:r>
              <a:rPr b="1" i="1" lang="en-US"/>
              <a:t>linear code</a:t>
            </a:r>
            <a:r>
              <a:rPr lang="en-US"/>
              <a:t> of length n over the ﬁnite ﬁeld F</a:t>
            </a:r>
            <a:r>
              <a:rPr baseline="-25000" lang="en-US"/>
              <a:t>q</a:t>
            </a:r>
            <a:r>
              <a:rPr lang="en-US"/>
              <a:t> is simply a subspace of the vector space F</a:t>
            </a:r>
            <a:r>
              <a:rPr baseline="-25000" lang="en-US"/>
              <a:t>q</a:t>
            </a:r>
            <a:r>
              <a:rPr baseline="30000" lang="en-US"/>
              <a:t>n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3000"/>
              <a:t>C = { x = (x</a:t>
            </a:r>
            <a:r>
              <a:rPr baseline="-25000" lang="en-US" sz="3000"/>
              <a:t>1</a:t>
            </a:r>
            <a:r>
              <a:rPr lang="en-US" sz="3000"/>
              <a:t>,x</a:t>
            </a:r>
            <a:r>
              <a:rPr baseline="-25000" lang="en-US" sz="3000"/>
              <a:t>2</a:t>
            </a:r>
            <a:r>
              <a:rPr lang="en-US" sz="3000"/>
              <a:t>,… ,x</a:t>
            </a:r>
            <a:r>
              <a:rPr baseline="-25000" lang="en-US" sz="3000"/>
              <a:t>n</a:t>
            </a:r>
            <a:r>
              <a:rPr lang="en-US" sz="3000"/>
              <a:t> )  |  x</a:t>
            </a:r>
            <a:r>
              <a:rPr baseline="-25000" lang="en-US" sz="3000"/>
              <a:t>i </a:t>
            </a:r>
            <a:r>
              <a:rPr lang="en-US" sz="3000"/>
              <a:t>∊ F</a:t>
            </a:r>
            <a:r>
              <a:rPr baseline="-25000" lang="en-US" sz="3000"/>
              <a:t>q</a:t>
            </a:r>
            <a:r>
              <a:rPr lang="en-US" sz="3000"/>
              <a:t>  ,1 ≤ i ≤ n }</a:t>
            </a:r>
            <a:endParaRPr sz="3000"/>
          </a:p>
        </p:txBody>
      </p:sp>
      <p:pic>
        <p:nvPicPr>
          <p:cNvPr id="179" name="Google Shape;179;g5bbe57b484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782" y="5749596"/>
            <a:ext cx="1489363" cy="81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5bbe57b484_0_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1969" y="5921211"/>
            <a:ext cx="1495742" cy="643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bbe57b484_0_9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Parameters of Linear Codes ( n , k , d 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g5bbe57b484_0_99"/>
          <p:cNvSpPr txBox="1"/>
          <p:nvPr>
            <p:ph idx="1" type="body"/>
          </p:nvPr>
        </p:nvSpPr>
        <p:spPr>
          <a:xfrm>
            <a:off x="906025" y="17578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Let C [n,k,d] be a linear code over F</a:t>
            </a:r>
            <a:r>
              <a:rPr baseline="-25000" lang="en-US"/>
              <a:t>q</a:t>
            </a:r>
            <a:r>
              <a:rPr lang="en-US"/>
              <a:t>.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 → </a:t>
            </a:r>
            <a:r>
              <a:rPr b="1" i="1" lang="en-US"/>
              <a:t>length </a:t>
            </a:r>
            <a:r>
              <a:rPr lang="en-US"/>
              <a:t>of the linear codes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k → </a:t>
            </a:r>
            <a:r>
              <a:rPr b="1" i="1" lang="en-US"/>
              <a:t>dimension </a:t>
            </a:r>
            <a:r>
              <a:rPr lang="en-US"/>
              <a:t>of the linear codes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 → minimum </a:t>
            </a:r>
            <a:r>
              <a:rPr b="1" i="1" lang="en-US"/>
              <a:t>distance </a:t>
            </a:r>
            <a:r>
              <a:rPr lang="en-US"/>
              <a:t>of the linear codes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7" name="Google Shape;187;g5bbe57b484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782" y="5749596"/>
            <a:ext cx="1489363" cy="81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5bbe57b484_0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1969" y="5921211"/>
            <a:ext cx="1495742" cy="643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bbe57b484_0_7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Inner Product over </a:t>
            </a:r>
            <a:r>
              <a:rPr lang="en-US"/>
              <a:t>F</a:t>
            </a:r>
            <a:r>
              <a:rPr baseline="-25000" lang="en-US"/>
              <a:t>q</a:t>
            </a:r>
            <a:r>
              <a:rPr baseline="30000" lang="en-US"/>
              <a:t>n</a:t>
            </a:r>
            <a:r>
              <a:rPr lang="en-US"/>
              <a:t> </a:t>
            </a:r>
            <a:endParaRPr/>
          </a:p>
        </p:txBody>
      </p:sp>
      <p:sp>
        <p:nvSpPr>
          <p:cNvPr id="194" name="Google Shape;194;g5bbe57b484_0_7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Let u = ( u</a:t>
            </a:r>
            <a:r>
              <a:rPr baseline="-25000" lang="en-US"/>
              <a:t>1</a:t>
            </a:r>
            <a:r>
              <a:rPr lang="en-US"/>
              <a:t> , </a:t>
            </a:r>
            <a:r>
              <a:rPr lang="en-US"/>
              <a:t>u</a:t>
            </a:r>
            <a:r>
              <a:rPr baseline="-25000" lang="en-US"/>
              <a:t>2</a:t>
            </a:r>
            <a:r>
              <a:rPr lang="en-US"/>
              <a:t> … , u</a:t>
            </a:r>
            <a:r>
              <a:rPr baseline="-25000" lang="en-US"/>
              <a:t>n</a:t>
            </a:r>
            <a:r>
              <a:rPr lang="en-US"/>
              <a:t> ) and v = ( v</a:t>
            </a:r>
            <a:r>
              <a:rPr baseline="-25000" lang="en-US"/>
              <a:t>1</a:t>
            </a:r>
            <a:r>
              <a:rPr lang="en-US"/>
              <a:t> , v</a:t>
            </a:r>
            <a:r>
              <a:rPr baseline="-25000" lang="en-US"/>
              <a:t>2</a:t>
            </a:r>
            <a:r>
              <a:rPr lang="en-US"/>
              <a:t> … , v</a:t>
            </a:r>
            <a:r>
              <a:rPr baseline="-25000" lang="en-US"/>
              <a:t>n</a:t>
            </a:r>
            <a:r>
              <a:rPr lang="en-US"/>
              <a:t> ) are any element of F</a:t>
            </a:r>
            <a:r>
              <a:rPr baseline="-25000" lang="en-US"/>
              <a:t>q</a:t>
            </a:r>
            <a:r>
              <a:rPr baseline="30000" lang="en-US"/>
              <a:t>n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Then, the </a:t>
            </a:r>
            <a:r>
              <a:rPr b="1" i="1" lang="en-US"/>
              <a:t>inner product</a:t>
            </a:r>
            <a:r>
              <a:rPr lang="en-US"/>
              <a:t> of 2 elements is defined as;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u.v = &lt; u,v &gt; = u</a:t>
            </a:r>
            <a:r>
              <a:rPr baseline="-25000" lang="en-US" sz="3000"/>
              <a:t>1</a:t>
            </a:r>
            <a:r>
              <a:rPr lang="en-US" sz="3000"/>
              <a:t>v</a:t>
            </a:r>
            <a:r>
              <a:rPr baseline="-25000" lang="en-US" sz="3000"/>
              <a:t>1</a:t>
            </a:r>
            <a:r>
              <a:rPr lang="en-US" sz="3000"/>
              <a:t> + u</a:t>
            </a:r>
            <a:r>
              <a:rPr baseline="-25000" lang="en-US" sz="3000"/>
              <a:t>2</a:t>
            </a:r>
            <a:r>
              <a:rPr lang="en-US" sz="3000"/>
              <a:t>v</a:t>
            </a:r>
            <a:r>
              <a:rPr baseline="-25000" lang="en-US" sz="3000"/>
              <a:t>2</a:t>
            </a:r>
            <a:r>
              <a:rPr lang="en-US" sz="3000"/>
              <a:t> + … u</a:t>
            </a:r>
            <a:r>
              <a:rPr baseline="-25000" lang="en-US" sz="3000"/>
              <a:t>n</a:t>
            </a:r>
            <a:r>
              <a:rPr lang="en-US" sz="3000"/>
              <a:t>v</a:t>
            </a:r>
            <a:r>
              <a:rPr baseline="-25000" lang="en-US" sz="3000"/>
              <a:t>n</a:t>
            </a:r>
            <a:r>
              <a:rPr lang="en-US" sz="3000"/>
              <a:t> ∊ F</a:t>
            </a:r>
            <a:r>
              <a:rPr baseline="-25000" lang="en-US" sz="3000"/>
              <a:t>q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Dual Code of 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</a:t>
            </a:r>
            <a:r>
              <a:rPr b="1" i="1" lang="en-US"/>
              <a:t>dual</a:t>
            </a:r>
            <a:r>
              <a:rPr lang="en-US"/>
              <a:t> code of C is C</a:t>
            </a:r>
            <a:r>
              <a:rPr baseline="30000" lang="en-US"/>
              <a:t>⊥</a:t>
            </a:r>
            <a:r>
              <a:rPr lang="en-US"/>
              <a:t>, the orthogonal complement of the subspace C of F</a:t>
            </a:r>
            <a:r>
              <a:rPr baseline="-25000" lang="en-US"/>
              <a:t>q</a:t>
            </a:r>
            <a:r>
              <a:rPr baseline="30000" lang="en-US"/>
              <a:t>n</a:t>
            </a:r>
            <a:r>
              <a:rPr lang="en-US"/>
              <a:t>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C</a:t>
            </a:r>
            <a:r>
              <a:rPr baseline="30000" lang="en-US" sz="3000"/>
              <a:t>⊥</a:t>
            </a:r>
            <a:r>
              <a:rPr lang="en-US" sz="3000"/>
              <a:t> = { y ∊ F</a:t>
            </a:r>
            <a:r>
              <a:rPr baseline="-25000" lang="en-US" sz="3000"/>
              <a:t>q</a:t>
            </a:r>
            <a:r>
              <a:rPr baseline="30000" lang="en-US" sz="3000"/>
              <a:t>n</a:t>
            </a:r>
            <a:r>
              <a:rPr lang="en-US" sz="3000"/>
              <a:t> | &lt; x,y &gt; = 0, for all x ∊ C }</a:t>
            </a:r>
            <a:endParaRPr sz="3000"/>
          </a:p>
        </p:txBody>
      </p:sp>
      <p:pic>
        <p:nvPicPr>
          <p:cNvPr id="201" name="Google Shape;2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782" y="5749596"/>
            <a:ext cx="1489363" cy="81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1969" y="5921211"/>
            <a:ext cx="1495741" cy="643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bbe57b484_0_10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LCD Codes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g5bbe57b484_0_10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/>
              <a:t>A linear code with complementary dual (An LCD code) is a linear code C satisfying C ∩ C</a:t>
            </a:r>
            <a:r>
              <a:rPr baseline="30000" lang="en-US" sz="3000"/>
              <a:t>⊥</a:t>
            </a:r>
            <a:r>
              <a:rPr lang="en-US" sz="3000"/>
              <a:t> = {0}.</a:t>
            </a:r>
            <a:endParaRPr sz="3000"/>
          </a:p>
        </p:txBody>
      </p:sp>
      <p:pic>
        <p:nvPicPr>
          <p:cNvPr id="209" name="Google Shape;209;g5bbe57b484_0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782" y="5749596"/>
            <a:ext cx="1489363" cy="81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5bbe57b484_0_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1969" y="5921211"/>
            <a:ext cx="1495742" cy="643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d77d1b244_0_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 Example for LCD Codes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g5d77d1b244_0_34"/>
          <p:cNvSpPr txBox="1"/>
          <p:nvPr>
            <p:ph idx="1" type="body"/>
          </p:nvPr>
        </p:nvSpPr>
        <p:spPr>
          <a:xfrm>
            <a:off x="401775" y="1690825"/>
            <a:ext cx="5869200" cy="48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 u="sng"/>
              <a:t>Example 1</a:t>
            </a:r>
            <a:endParaRPr sz="3000"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/>
              <a:t>Imagine we are working over F</a:t>
            </a:r>
            <a:r>
              <a:rPr baseline="-25000" lang="en-US" sz="3000"/>
              <a:t>2</a:t>
            </a:r>
            <a:r>
              <a:rPr baseline="30000" lang="en-US" sz="3000"/>
              <a:t>3</a:t>
            </a:r>
            <a:r>
              <a:rPr lang="en-US" sz="3000"/>
              <a:t>:</a:t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Let C = { 000 , 111 }</a:t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Then </a:t>
            </a:r>
            <a:r>
              <a:rPr lang="en-US" sz="3000"/>
              <a:t>C</a:t>
            </a:r>
            <a:r>
              <a:rPr baseline="30000" lang="en-US" sz="3000"/>
              <a:t>⊥</a:t>
            </a:r>
            <a:r>
              <a:rPr lang="en-US" sz="3000"/>
              <a:t> = { 000 , 011 , 101 , 110 }</a:t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So, </a:t>
            </a:r>
            <a:r>
              <a:rPr lang="en-US" sz="3000"/>
              <a:t>C ∩ C</a:t>
            </a:r>
            <a:r>
              <a:rPr baseline="30000" lang="en-US" sz="3000"/>
              <a:t>⊥</a:t>
            </a:r>
            <a:r>
              <a:rPr lang="en-US" sz="3000"/>
              <a:t> = { 000 }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217" name="Google Shape;217;g5d77d1b244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782" y="5749596"/>
            <a:ext cx="1489363" cy="81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5d77d1b244_0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1969" y="5921211"/>
            <a:ext cx="1495742" cy="64381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5d77d1b244_0_34"/>
          <p:cNvSpPr txBox="1"/>
          <p:nvPr/>
        </p:nvSpPr>
        <p:spPr>
          <a:xfrm>
            <a:off x="6308625" y="1690925"/>
            <a:ext cx="5563500" cy="48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latin typeface="Calibri"/>
                <a:ea typeface="Calibri"/>
                <a:cs typeface="Calibri"/>
                <a:sym typeface="Calibri"/>
              </a:rPr>
              <a:t>Example 2</a:t>
            </a:r>
            <a:endParaRPr sz="3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Imagine we are working over F</a:t>
            </a:r>
            <a:r>
              <a:rPr baseline="-25000" lang="en-US" sz="3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3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C = { 00 , 11 }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C</a:t>
            </a:r>
            <a:r>
              <a:rPr baseline="30000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⊥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 00 , 11 }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C ∩ C</a:t>
            </a:r>
            <a:r>
              <a:rPr baseline="30000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⊥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 00 , 11 }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C</a:t>
            </a:r>
            <a:r>
              <a:rPr baseline="30000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⊥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Background/Literature Review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5"/>
          <p:cNvSpPr txBox="1"/>
          <p:nvPr>
            <p:ph idx="1" type="body"/>
          </p:nvPr>
        </p:nvSpPr>
        <p:spPr>
          <a:xfrm>
            <a:off x="781750" y="18538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Coding Theory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Sang Ling - Chaoping Xing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Some bounds on binary LCD codes</a:t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Lucky Galvez·Jon-Lark Kim·Nari Lee· Young Gun Roe·Byung-Sun Won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	Cryptogr. Commun. (2018) 10:719–728, https://doi.org/10.1007/s12095-017-0258-1</a:t>
            </a:r>
            <a:endParaRPr sz="1800"/>
          </a:p>
        </p:txBody>
      </p:sp>
      <p:pic>
        <p:nvPicPr>
          <p:cNvPr id="226" name="Google Shape;2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782" y="5749596"/>
            <a:ext cx="1489363" cy="81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1969" y="5921211"/>
            <a:ext cx="1495741" cy="643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Future Plans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More Articles, Journals … </a:t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Applications of these LCD Codes</a:t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Researches</a:t>
            </a:r>
            <a:r>
              <a:rPr lang="en-US" sz="3000"/>
              <a:t> about the </a:t>
            </a:r>
            <a:r>
              <a:rPr lang="en-US" sz="3000"/>
              <a:t>parameters</a:t>
            </a:r>
            <a:r>
              <a:rPr lang="en-US" sz="3000"/>
              <a:t> [ n , k , d ]</a:t>
            </a:r>
            <a:endParaRPr sz="3000"/>
          </a:p>
        </p:txBody>
      </p:sp>
      <p:pic>
        <p:nvPicPr>
          <p:cNvPr id="234" name="Google Shape;2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782" y="5749596"/>
            <a:ext cx="1489363" cy="81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1969" y="5921211"/>
            <a:ext cx="1495741" cy="643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bbe57b484_0_1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g5bbe57b484_0_1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Introduction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Theoretical</a:t>
            </a:r>
            <a:r>
              <a:rPr lang="en-US"/>
              <a:t> Framework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Background &amp; Literature Reviews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Future Plans</a:t>
            </a:r>
            <a:endParaRPr/>
          </a:p>
        </p:txBody>
      </p:sp>
      <p:pic>
        <p:nvPicPr>
          <p:cNvPr id="94" name="Google Shape;94;g5bbe57b484_0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782" y="5749596"/>
            <a:ext cx="1489363" cy="81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5bbe57b484_0_1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1969" y="5921211"/>
            <a:ext cx="1495742" cy="643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bbe57b484_0_126"/>
          <p:cNvSpPr txBox="1"/>
          <p:nvPr>
            <p:ph type="title"/>
          </p:nvPr>
        </p:nvSpPr>
        <p:spPr>
          <a:xfrm>
            <a:off x="2916600" y="2766150"/>
            <a:ext cx="6358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Thank You For Listening!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1" name="Google Shape;241;g5bbe57b484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782" y="5749596"/>
            <a:ext cx="1489363" cy="81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5bbe57b484_0_1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1969" y="5921211"/>
            <a:ext cx="1495742" cy="643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782" y="5749596"/>
            <a:ext cx="1489363" cy="81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1969" y="5921211"/>
            <a:ext cx="1495741" cy="643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6425" y="2528500"/>
            <a:ext cx="9131924" cy="16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5950" y="2300212"/>
            <a:ext cx="7192849" cy="22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13152" y="1896375"/>
            <a:ext cx="6565700" cy="286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Theoretical Framework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Finite Fields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Vector Spaces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Linear Codes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Parameters of Linear Codes (n,k,d)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Inner Product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Dual Code of C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Linear </a:t>
            </a:r>
            <a:r>
              <a:rPr lang="en-US"/>
              <a:t>Complementary</a:t>
            </a:r>
            <a:r>
              <a:rPr lang="en-US"/>
              <a:t> Dual </a:t>
            </a:r>
            <a:r>
              <a:rPr lang="en-US"/>
              <a:t>(LCD)</a:t>
            </a:r>
            <a:r>
              <a:rPr lang="en-US"/>
              <a:t> Codes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782" y="5749596"/>
            <a:ext cx="1489363" cy="81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1969" y="5921211"/>
            <a:ext cx="1495741" cy="643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bbe57b484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Fields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g5bbe57b484_0_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/>
              <a:t>A </a:t>
            </a:r>
            <a:r>
              <a:rPr b="1" i="1" lang="en-US" sz="2400"/>
              <a:t>ﬁeld </a:t>
            </a:r>
            <a:r>
              <a:rPr lang="en-US" sz="2400"/>
              <a:t>is a nonempty </a:t>
            </a:r>
            <a:r>
              <a:rPr lang="en-US" sz="2400" u="sng"/>
              <a:t>set </a:t>
            </a:r>
            <a:r>
              <a:rPr lang="en-US" sz="2400"/>
              <a:t>F of elements with </a:t>
            </a:r>
            <a:r>
              <a:rPr lang="en-US" sz="2400" u="sng"/>
              <a:t>two operations</a:t>
            </a:r>
            <a:r>
              <a:rPr lang="en-US" sz="2400"/>
              <a:t> ‘+’ (called addition) and ‘·’ (called multiplication) satisfying the </a:t>
            </a:r>
            <a:r>
              <a:rPr lang="en-US" sz="2400" u="sng"/>
              <a:t>following axioms</a:t>
            </a:r>
            <a:r>
              <a:rPr lang="en-US" sz="2400"/>
              <a:t>;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/>
              <a:t>For all a,b,c ∈ F: </a:t>
            </a:r>
            <a:endParaRPr sz="24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F is closed under “+” and “·”  → a+b and a·b are in F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Commutative laws →  a+b = b+a , a·b = b·a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Associative laws → (a+b)+c =a+(b+c) , a·(b·c)=(a·b)·c. 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Distributive law → a·(b+c)=a·b+a·c. 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Identity element for addition → a+0=a for all a ∈ F. 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Identity element for multiplication → a·1=a and a·0=0 for all a ∈ F.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For any a in F, there exists an additive inverse element (−a) in F</a:t>
            </a:r>
            <a:r>
              <a:rPr lang="en-US" sz="2000"/>
              <a:t> such that </a:t>
            </a:r>
            <a:r>
              <a:rPr lang="en-US" sz="2000"/>
              <a:t>a+(−a)=0. 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For any a = 0 in F, there exists a multiplicative inverse element a</a:t>
            </a:r>
            <a:r>
              <a:rPr baseline="30000" lang="en-US" sz="2000"/>
              <a:t>-1</a:t>
            </a:r>
            <a:r>
              <a:rPr lang="en-US" sz="2000"/>
              <a:t> in F such that a·a</a:t>
            </a:r>
            <a:r>
              <a:rPr baseline="30000" lang="en-US" sz="2000"/>
              <a:t>-1</a:t>
            </a:r>
            <a:r>
              <a:rPr lang="en-US" sz="2000"/>
              <a:t> =1.</a:t>
            </a:r>
            <a:endParaRPr sz="2000"/>
          </a:p>
        </p:txBody>
      </p:sp>
      <p:pic>
        <p:nvPicPr>
          <p:cNvPr id="120" name="Google Shape;120;g5bbe57b484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782" y="5749596"/>
            <a:ext cx="1489363" cy="81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5bbe57b484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1969" y="5921211"/>
            <a:ext cx="1495742" cy="643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bbe57b484_0_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Fields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g5bbe57b484_0_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/>
              <a:t>Infinite Fields:</a:t>
            </a:r>
            <a:r>
              <a:rPr lang="en-US"/>
              <a:t> If a field have infinitely many elements, it is called an “Infinite Field”. For example: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ℝ (Reel Numbers) , </a:t>
            </a:r>
            <a:r>
              <a:rPr lang="en-US"/>
              <a:t>𝘘 (Rational Numbers)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trike="sngStrike"/>
              <a:t>𝒵 (Integers)</a:t>
            </a:r>
            <a:endParaRPr/>
          </a:p>
        </p:txBody>
      </p:sp>
      <p:pic>
        <p:nvPicPr>
          <p:cNvPr id="128" name="Google Shape;128;g5bbe57b484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782" y="5749596"/>
            <a:ext cx="1489363" cy="81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5bbe57b484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1969" y="5921211"/>
            <a:ext cx="1495742" cy="643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d77d1b244_0_9"/>
          <p:cNvSpPr txBox="1"/>
          <p:nvPr>
            <p:ph type="title"/>
          </p:nvPr>
        </p:nvSpPr>
        <p:spPr>
          <a:xfrm>
            <a:off x="885225" y="383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Fields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g5d77d1b244_0_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/>
              <a:t>A </a:t>
            </a:r>
            <a:r>
              <a:rPr b="1" i="1" lang="en-US" sz="2400"/>
              <a:t>ﬁeld </a:t>
            </a:r>
            <a:r>
              <a:rPr lang="en-US" sz="2400"/>
              <a:t>is a nonempty </a:t>
            </a:r>
            <a:r>
              <a:rPr lang="en-US" sz="2400" u="sng"/>
              <a:t>set </a:t>
            </a:r>
            <a:r>
              <a:rPr lang="en-US" sz="2400"/>
              <a:t>F of elements with </a:t>
            </a:r>
            <a:r>
              <a:rPr lang="en-US" sz="2400" u="sng"/>
              <a:t>two operations</a:t>
            </a:r>
            <a:r>
              <a:rPr lang="en-US" sz="2400"/>
              <a:t> ‘+’ (called addition) and ‘·’ (called multiplication) satisfying the </a:t>
            </a:r>
            <a:r>
              <a:rPr lang="en-US" sz="2400" u="sng"/>
              <a:t>following axioms</a:t>
            </a:r>
            <a:r>
              <a:rPr lang="en-US" sz="2400"/>
              <a:t>;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/>
              <a:t>For all a,b,c ∈ F: </a:t>
            </a:r>
            <a:endParaRPr sz="24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F is closed under “+” and “·”  → a+b and a·b are in F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Commutative laws →  a+b = b+a , a·b = b·a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Associative laws → (a+b)+c =a+(b+c) , a·(b·c)=(a·b)·c. 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Distributive law → a·(b+c)=a·b+a·c. 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Identity element for addition → a+0=a for all a ∈ F. 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Identity element for multiplication → a·1=a and a·0=0 for all a ∈ F.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For any a in F, there exists an additive inverse element (−a) in F such that a+(−a)=0. 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>
                <a:solidFill>
                  <a:srgbClr val="FF0000"/>
                </a:solidFill>
              </a:rPr>
              <a:t>For any a = 0 in F, there exists a multiplicative inverse element a</a:t>
            </a:r>
            <a:r>
              <a:rPr baseline="30000" lang="en-US" sz="2000">
                <a:solidFill>
                  <a:srgbClr val="FF0000"/>
                </a:solidFill>
              </a:rPr>
              <a:t>-1</a:t>
            </a:r>
            <a:r>
              <a:rPr lang="en-US" sz="2000">
                <a:solidFill>
                  <a:srgbClr val="FF0000"/>
                </a:solidFill>
              </a:rPr>
              <a:t> in F such that a·a</a:t>
            </a:r>
            <a:r>
              <a:rPr baseline="30000" lang="en-US" sz="2000">
                <a:solidFill>
                  <a:srgbClr val="FF0000"/>
                </a:solidFill>
              </a:rPr>
              <a:t>-1</a:t>
            </a:r>
            <a:r>
              <a:rPr lang="en-US" sz="2000">
                <a:solidFill>
                  <a:srgbClr val="FF0000"/>
                </a:solidFill>
              </a:rPr>
              <a:t> =1.</a:t>
            </a:r>
            <a:endParaRPr sz="2000">
              <a:solidFill>
                <a:srgbClr val="FF0000"/>
              </a:solidFill>
            </a:endParaRPr>
          </a:p>
        </p:txBody>
      </p:sp>
      <p:pic>
        <p:nvPicPr>
          <p:cNvPr id="136" name="Google Shape;136;g5d77d1b244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782" y="5749596"/>
            <a:ext cx="1489363" cy="81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5d77d1b244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1969" y="5921211"/>
            <a:ext cx="1495742" cy="643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:fade thruBlk="1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d77d1b244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Fields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g5d77d1b244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/>
              <a:t>Infinite Fields:</a:t>
            </a:r>
            <a:r>
              <a:rPr lang="en-US"/>
              <a:t> If a field have infinitely many elements, it is called an “Infinite Field”. For example: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ℝ (Reel Numbers) , 𝘘 (Rational Numbers)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trike="sngStrike"/>
              <a:t>𝒵 (Integers)</a:t>
            </a:r>
            <a:endParaRPr/>
          </a:p>
        </p:txBody>
      </p:sp>
      <p:pic>
        <p:nvPicPr>
          <p:cNvPr id="144" name="Google Shape;144;g5d77d1b24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782" y="5749596"/>
            <a:ext cx="1489363" cy="81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5d77d1b24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1969" y="5921211"/>
            <a:ext cx="1495742" cy="64381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g5d77d1b244_0_0"/>
          <p:cNvGraphicFramePr/>
          <p:nvPr/>
        </p:nvGraphicFramePr>
        <p:xfrm>
          <a:off x="5008800" y="4468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{9F5C2648-AFAF-4503-9E53-2C2A398D0BDC}</a:tableStyleId>
              </a:tblPr>
              <a:tblGrid>
                <a:gridCol w="577500"/>
                <a:gridCol w="577500"/>
                <a:gridCol w="577500"/>
                <a:gridCol w="577500"/>
              </a:tblGrid>
              <a:tr h="36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+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  <a:tr h="36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  <a:tr h="36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  <a:tr h="36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47" name="Google Shape;147;g5d77d1b244_0_0"/>
          <p:cNvGraphicFramePr/>
          <p:nvPr/>
        </p:nvGraphicFramePr>
        <p:xfrm>
          <a:off x="7485388" y="4468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{9F5C2648-AFAF-4503-9E53-2C2A398D0BDC}</a:tableStyleId>
              </a:tblPr>
              <a:tblGrid>
                <a:gridCol w="577500"/>
                <a:gridCol w="577500"/>
                <a:gridCol w="577500"/>
                <a:gridCol w="577500"/>
              </a:tblGrid>
              <a:tr h="36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.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  <a:tr h="36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  <a:tr h="36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  <a:tr h="36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48" name="Google Shape;148;g5d77d1b244_0_0"/>
          <p:cNvSpPr txBox="1"/>
          <p:nvPr/>
        </p:nvSpPr>
        <p:spPr>
          <a:xfrm>
            <a:off x="838200" y="3664925"/>
            <a:ext cx="10619400" cy="25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Finite Fields: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a field have finitely many elements, it is called a “Finite Field”. For example: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𝒵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 0 , 1 , 2} → F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d77d1b244_0_17"/>
          <p:cNvSpPr txBox="1"/>
          <p:nvPr>
            <p:ph type="title"/>
          </p:nvPr>
        </p:nvSpPr>
        <p:spPr>
          <a:xfrm>
            <a:off x="885225" y="383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Fields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g5d77d1b244_0_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000"/>
                </a:solidFill>
              </a:rPr>
              <a:t>There is an important theorem about Finite Fields: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A Finite Field of order </a:t>
            </a:r>
            <a:r>
              <a:rPr b="1" lang="en-US" sz="3000">
                <a:solidFill>
                  <a:srgbClr val="000000"/>
                </a:solidFill>
              </a:rPr>
              <a:t>q</a:t>
            </a:r>
            <a:r>
              <a:rPr lang="en-US" sz="3000">
                <a:solidFill>
                  <a:srgbClr val="000000"/>
                </a:solidFill>
              </a:rPr>
              <a:t> exists if and only if the order </a:t>
            </a:r>
            <a:r>
              <a:rPr b="1" lang="en-US" sz="3000">
                <a:solidFill>
                  <a:srgbClr val="000000"/>
                </a:solidFill>
              </a:rPr>
              <a:t>q</a:t>
            </a:r>
            <a:r>
              <a:rPr lang="en-US" sz="3000">
                <a:solidFill>
                  <a:srgbClr val="000000"/>
                </a:solidFill>
              </a:rPr>
              <a:t> is a prime power </a:t>
            </a:r>
            <a:r>
              <a:rPr b="1" lang="en-US" sz="3000">
                <a:solidFill>
                  <a:srgbClr val="000000"/>
                </a:solidFill>
              </a:rPr>
              <a:t>p</a:t>
            </a:r>
            <a:r>
              <a:rPr b="1" baseline="30000" lang="en-US" sz="3000">
                <a:solidFill>
                  <a:srgbClr val="000000"/>
                </a:solidFill>
              </a:rPr>
              <a:t>k</a:t>
            </a:r>
            <a:r>
              <a:rPr lang="en-US" sz="3000">
                <a:solidFill>
                  <a:srgbClr val="000000"/>
                </a:solidFill>
              </a:rPr>
              <a:t>, where p is a prime number and k is a positive integer.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For example: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US" sz="3000"/>
              <a:t>F</a:t>
            </a:r>
            <a:r>
              <a:rPr baseline="-25000" lang="en-US" sz="3000"/>
              <a:t>2</a:t>
            </a:r>
            <a:r>
              <a:rPr lang="en-US" sz="3000"/>
              <a:t>  → 2 elements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F</a:t>
            </a:r>
            <a:r>
              <a:rPr baseline="-25000" lang="en-US" sz="3000"/>
              <a:t>3</a:t>
            </a:r>
            <a:r>
              <a:rPr baseline="30000" lang="en-US" sz="3000"/>
              <a:t>2</a:t>
            </a:r>
            <a:r>
              <a:rPr lang="en-US" sz="3000"/>
              <a:t> → 9 elements</a:t>
            </a:r>
            <a:endParaRPr sz="3000"/>
          </a:p>
        </p:txBody>
      </p:sp>
      <p:pic>
        <p:nvPicPr>
          <p:cNvPr id="155" name="Google Shape;155;g5d77d1b244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782" y="5749596"/>
            <a:ext cx="1489363" cy="81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5d77d1b244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1969" y="5921211"/>
            <a:ext cx="1495742" cy="643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:fade thruBlk="1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2019-06-24T07:34:26Z</dcterms:created>
  <dc:creator>suuser</dc:creator>
</cp:coreProperties>
</file>