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24384000" cy="13716000"/>
  <p:notesSz cx="6858000" cy="9144000"/>
  <p:embeddedFontLst>
    <p:embeddedFont>
      <p:font typeface="Google Sans" panose="020B0604020202020204" charset="0"/>
      <p:regular r:id="rId37"/>
      <p:bold r:id="rId38"/>
      <p:italic r:id="rId39"/>
      <p:boldItalic r:id="rId40"/>
    </p:embeddedFont>
    <p:embeddedFont>
      <p:font typeface="Roboto Mono" panose="020B060402020202020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08" y="90"/>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SzPts val="1400"/>
              <a:buChar char="●"/>
              <a:defRPr/>
            </a:lvl1pPr>
            <a:lvl2pPr marL="914400" marR="0" lvl="1" indent="-317500" algn="l" rtl="0">
              <a:lnSpc>
                <a:spcPct val="125000"/>
              </a:lnSpc>
              <a:spcBef>
                <a:spcPts val="0"/>
              </a:spcBef>
              <a:spcAft>
                <a:spcPts val="0"/>
              </a:spcAft>
              <a:buSzPts val="1400"/>
              <a:buChar char="○"/>
              <a:defRPr/>
            </a:lvl2pPr>
            <a:lvl3pPr marL="1371600" marR="0" lvl="2" indent="-317500" algn="l" rtl="0">
              <a:lnSpc>
                <a:spcPct val="125000"/>
              </a:lnSpc>
              <a:spcBef>
                <a:spcPts val="0"/>
              </a:spcBef>
              <a:spcAft>
                <a:spcPts val="0"/>
              </a:spcAft>
              <a:buSzPts val="1400"/>
              <a:buChar char="■"/>
              <a:defRPr/>
            </a:lvl3pPr>
            <a:lvl4pPr marL="1828800" marR="0" lvl="3" indent="-317500" algn="l" rtl="0">
              <a:lnSpc>
                <a:spcPct val="125000"/>
              </a:lnSpc>
              <a:spcBef>
                <a:spcPts val="0"/>
              </a:spcBef>
              <a:spcAft>
                <a:spcPts val="0"/>
              </a:spcAft>
              <a:buSzPts val="1400"/>
              <a:buChar char="●"/>
              <a:defRPr/>
            </a:lvl4pPr>
            <a:lvl5pPr marL="2286000" marR="0" lvl="4" indent="-317500" algn="l" rtl="0">
              <a:lnSpc>
                <a:spcPct val="125000"/>
              </a:lnSpc>
              <a:spcBef>
                <a:spcPts val="0"/>
              </a:spcBef>
              <a:spcAft>
                <a:spcPts val="0"/>
              </a:spcAft>
              <a:buSzPts val="1400"/>
              <a:buChar char="○"/>
              <a:defRPr/>
            </a:lvl5pPr>
            <a:lvl6pPr marL="2743200" marR="0" lvl="5" indent="-317500" algn="l" rtl="0">
              <a:lnSpc>
                <a:spcPct val="125000"/>
              </a:lnSpc>
              <a:spcBef>
                <a:spcPts val="0"/>
              </a:spcBef>
              <a:spcAft>
                <a:spcPts val="0"/>
              </a:spcAft>
              <a:buSzPts val="1400"/>
              <a:buChar char="■"/>
              <a:defRPr/>
            </a:lvl6pPr>
            <a:lvl7pPr marL="3200400" marR="0" lvl="6" indent="-317500" algn="l" rtl="0">
              <a:lnSpc>
                <a:spcPct val="125000"/>
              </a:lnSpc>
              <a:spcBef>
                <a:spcPts val="0"/>
              </a:spcBef>
              <a:spcAft>
                <a:spcPts val="0"/>
              </a:spcAft>
              <a:buSzPts val="1400"/>
              <a:buChar char="●"/>
              <a:defRPr/>
            </a:lvl7pPr>
            <a:lvl8pPr marL="3657600" marR="0" lvl="7" indent="-317500" algn="l" rtl="0">
              <a:lnSpc>
                <a:spcPct val="125000"/>
              </a:lnSpc>
              <a:spcBef>
                <a:spcPts val="0"/>
              </a:spcBef>
              <a:spcAft>
                <a:spcPts val="0"/>
              </a:spcAft>
              <a:buSzPts val="1400"/>
              <a:buChar char="○"/>
              <a:defRPr/>
            </a:lvl8pPr>
            <a:lvl9pPr marL="4114800" marR="0" lvl="8" indent="-317500" algn="l" rtl="0">
              <a:lnSpc>
                <a:spcPct val="125000"/>
              </a:lnSpc>
              <a:spcBef>
                <a:spcPts val="0"/>
              </a:spcBef>
              <a:spcAft>
                <a:spcPts val="0"/>
              </a:spcAft>
              <a:buSzPts val="1400"/>
              <a:buChar char="■"/>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2fc528f49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2fc528f49_1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10efc7316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10efc7316_3_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fc528f49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2fc528f49_2_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10efc7316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10efc7316_3_2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222222"/>
                </a:solidFill>
                <a:highlight>
                  <a:srgbClr val="FFFFFF"/>
                </a:highlight>
              </a:rPr>
              <a:t>Snapshot</a:t>
            </a:r>
            <a:r>
              <a:rPr lang="en-US" sz="1200">
                <a:solidFill>
                  <a:srgbClr val="222222"/>
                </a:solidFill>
                <a:highlight>
                  <a:srgbClr val="FFFFFF"/>
                </a:highlight>
              </a:rPr>
              <a:t> is to a repository as </a:t>
            </a:r>
            <a:r>
              <a:rPr lang="en-US" sz="1200" b="1">
                <a:solidFill>
                  <a:srgbClr val="222222"/>
                </a:solidFill>
                <a:highlight>
                  <a:srgbClr val="FFFFFF"/>
                </a:highlight>
              </a:rPr>
              <a:t>screenshot</a:t>
            </a:r>
            <a:r>
              <a:rPr lang="en-US" sz="1200">
                <a:solidFill>
                  <a:srgbClr val="222222"/>
                </a:solidFill>
                <a:highlight>
                  <a:srgbClr val="FFFFFF"/>
                </a:highlight>
              </a:rPr>
              <a:t> is to a video.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10efc7316_3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10efc7316_3_4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10efc7316_3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10efc7316_3_5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222222"/>
                </a:solidFill>
                <a:highlight>
                  <a:srgbClr val="FFFFFF"/>
                </a:highlight>
              </a:rPr>
              <a:t>Snapshot</a:t>
            </a:r>
            <a:r>
              <a:rPr lang="en-US" sz="1200">
                <a:solidFill>
                  <a:srgbClr val="222222"/>
                </a:solidFill>
                <a:highlight>
                  <a:srgbClr val="FFFFFF"/>
                </a:highlight>
              </a:rPr>
              <a:t> is to a repository as </a:t>
            </a:r>
            <a:r>
              <a:rPr lang="en-US" sz="1200" b="1">
                <a:solidFill>
                  <a:srgbClr val="222222"/>
                </a:solidFill>
                <a:highlight>
                  <a:srgbClr val="FFFFFF"/>
                </a:highlight>
              </a:rPr>
              <a:t>screenshot</a:t>
            </a:r>
            <a:r>
              <a:rPr lang="en-US" sz="1200">
                <a:solidFill>
                  <a:srgbClr val="222222"/>
                </a:solidFill>
                <a:highlight>
                  <a:srgbClr val="FFFFFF"/>
                </a:highlight>
              </a:rPr>
              <a:t> is to a video.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0efc7316_3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0efc7316_3_5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fedfa3ef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fedfa3ef5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0efc7316_3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10efc7316_3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10efc7316_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10efc7316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0efc7316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0efc7316_3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0efc7316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0efc7316_3_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10efc7316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10efc7316_3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10efc7316_3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10efc7316_3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10efc7316_3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10efc7316_3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10efc7316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10efc7316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10efc7316_3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10efc7316_3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0efc7316_3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0efc7316_3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10efc7316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10efc7316_3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10efc7316_3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0efc7316_3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10efc7316_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10efc7316_3_1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10efc7316_3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10efc7316_3_15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200"/>
              </a:spcBef>
              <a:spcAft>
                <a:spcPts val="2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2fc528f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2fc528f49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200"/>
              </a:spcBef>
              <a:spcAft>
                <a:spcPts val="220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10efc7316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10efc7316_3_1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a:solidFill>
                  <a:srgbClr val="303133"/>
                </a:solidFill>
                <a:highlight>
                  <a:srgbClr val="FFFFFF"/>
                </a:highlight>
              </a:rPr>
              <a:t>Markdown</a:t>
            </a:r>
            <a:endParaRPr sz="1300">
              <a:solidFill>
                <a:srgbClr val="303133"/>
              </a:solidFill>
              <a:highlight>
                <a:srgbClr val="FFFFFF"/>
              </a:highlight>
            </a:endParaRPr>
          </a:p>
          <a:p>
            <a:pPr marL="0" lvl="0" indent="0" algn="l" rtl="0">
              <a:spcBef>
                <a:spcPts val="0"/>
              </a:spcBef>
              <a:spcAft>
                <a:spcPts val="0"/>
              </a:spcAft>
              <a:buNone/>
            </a:pPr>
            <a:r>
              <a:rPr lang="en-US" sz="1300">
                <a:solidFill>
                  <a:srgbClr val="777777"/>
                </a:solidFill>
                <a:highlight>
                  <a:srgbClr val="FFFFFF"/>
                </a:highlight>
              </a:rPr>
              <a:t>Markdown allows you to use a simple text editor to write formatted documents. GitHub has revolutionized writing by channeling everything through Markdown: from the issue tracker, user comments, everything. With so many other programming languages to learn for setting up projects, it’s really a big benefit to have your content inputted in a format without having to learn yet another system.</a:t>
            </a:r>
            <a:endParaRPr sz="1300">
              <a:solidFill>
                <a:srgbClr val="777777"/>
              </a:solidFill>
              <a:highlight>
                <a:srgbClr val="FFFFFF"/>
              </a:highlight>
            </a:endParaRPr>
          </a:p>
          <a:p>
            <a:pPr marL="0" lvl="0" indent="0" algn="l" rtl="0">
              <a:spcBef>
                <a:spcPts val="0"/>
              </a:spcBef>
              <a:spcAft>
                <a:spcPts val="0"/>
              </a:spcAft>
              <a:buNone/>
            </a:pPr>
            <a:endParaRPr sz="1300">
              <a:solidFill>
                <a:srgbClr val="777777"/>
              </a:solidFill>
              <a:highlight>
                <a:srgbClr val="FFFFFF"/>
              </a:highlight>
            </a:endParaRPr>
          </a:p>
          <a:p>
            <a:pPr marL="0" lvl="0" indent="0" algn="l" rtl="0">
              <a:spcBef>
                <a:spcPts val="0"/>
              </a:spcBef>
              <a:spcAft>
                <a:spcPts val="0"/>
              </a:spcAft>
              <a:buClr>
                <a:schemeClr val="dk1"/>
              </a:buClr>
              <a:buSzPts val="1100"/>
              <a:buFont typeface="Arial"/>
              <a:buNone/>
            </a:pPr>
            <a:r>
              <a:rPr lang="en-US" sz="1300">
                <a:solidFill>
                  <a:srgbClr val="303133"/>
                </a:solidFill>
                <a:highlight>
                  <a:srgbClr val="FFFFFF"/>
                </a:highlight>
              </a:rPr>
              <a:t>Integration options</a:t>
            </a:r>
            <a:endParaRPr sz="1300">
              <a:solidFill>
                <a:srgbClr val="303133"/>
              </a:solidFill>
              <a:highlight>
                <a:srgbClr val="FFFFFF"/>
              </a:highlight>
            </a:endParaRPr>
          </a:p>
          <a:p>
            <a:pPr marL="0" lvl="0" indent="0" algn="l" rtl="0">
              <a:spcBef>
                <a:spcPts val="0"/>
              </a:spcBef>
              <a:spcAft>
                <a:spcPts val="0"/>
              </a:spcAft>
              <a:buNone/>
            </a:pPr>
            <a:r>
              <a:rPr lang="en-US" sz="1300">
                <a:solidFill>
                  <a:srgbClr val="777777"/>
                </a:solidFill>
                <a:highlight>
                  <a:srgbClr val="FFFFFF"/>
                </a:highlight>
              </a:rPr>
              <a:t>GitHub can integrate with common platforms such as Amazon and Google Cloud, services such as Code Climate to track your feedback, and can highlight syntax in over 200 different programming languages</a:t>
            </a:r>
            <a:endParaRPr sz="1300">
              <a:solidFill>
                <a:srgbClr val="777777"/>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10efc7316_3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10efc7316_3_1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10efc7316_3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10efc7316_3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10efc7316_3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10efc7316_3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fc528f4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2fc528f49_5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fc528f4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fc528f49_1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2fc528f49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2fc528f49_2_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0efc7316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0efc7316_3_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200"/>
              </a:spcBef>
              <a:spcAft>
                <a:spcPts val="22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2fc528f49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2fc528f49_1_3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10efc7316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10efc7316_3_1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10efc7316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10efc7316_3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200"/>
              </a:spcBef>
              <a:spcAft>
                <a:spcPts val="22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line, Subhead, Body">
  <p:cSld name="(Avoid) Title, Subtitle, Bullets_1">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24383995" cy="13715997"/>
          </a:xfrm>
          <a:prstGeom prst="rect">
            <a:avLst/>
          </a:prstGeom>
          <a:noFill/>
          <a:ln>
            <a:noFill/>
          </a:ln>
        </p:spPr>
      </p:pic>
      <p:sp>
        <p:nvSpPr>
          <p:cNvPr id="10" name="Google Shape;10;p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1" name="Google Shape;11;p2"/>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12" name="Google Shape;12;p2"/>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lack">
  <p:cSld name="(Avoid) Title, Subtitle, Bullets_1_1_1_1_1_1">
    <p:spTree>
      <p:nvGrpSpPr>
        <p:cNvPr id="1" name="Shape 46"/>
        <p:cNvGrpSpPr/>
        <p:nvPr/>
      </p:nvGrpSpPr>
      <p:grpSpPr>
        <a:xfrm>
          <a:off x="0" y="0"/>
          <a:ext cx="0" cy="0"/>
          <a:chOff x="0" y="0"/>
          <a:chExt cx="0" cy="0"/>
        </a:xfrm>
      </p:grpSpPr>
      <p:sp>
        <p:nvSpPr>
          <p:cNvPr id="47" name="Google Shape;47;p11"/>
          <p:cNvSpPr/>
          <p:nvPr/>
        </p:nvSpPr>
        <p:spPr>
          <a:xfrm>
            <a:off x="250" y="0"/>
            <a:ext cx="24384000" cy="13716000"/>
          </a:xfrm>
          <a:prstGeom prst="rect">
            <a:avLst/>
          </a:prstGeom>
          <a:solidFill>
            <a:srgbClr val="202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Green Footer">
  <p:cSld name="Blank Green Footer">
    <p:bg>
      <p:bgPr>
        <a:solidFill>
          <a:srgbClr val="FFFFFF"/>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0" name="Google Shape;50;p12"/>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1" name="Google Shape;51;p12"/>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Red Footer">
  <p:cSld name="Blank Red Footer">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4" name="Google Shape;54;p13"/>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5" name="Google Shape;55;p13"/>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p:cSld name="(Avoid) Title, Subtitle, Bullets_1_2">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12"/>
            <a:ext cx="24383995" cy="13715997"/>
          </a:xfrm>
          <a:prstGeom prst="rect">
            <a:avLst/>
          </a:prstGeom>
          <a:noFill/>
          <a:ln>
            <a:noFill/>
          </a:ln>
        </p:spPr>
      </p:pic>
      <p:sp>
        <p:nvSpPr>
          <p:cNvPr id="15" name="Google Shape;15;p3"/>
          <p:cNvSpPr txBox="1">
            <a:spLocks noGrp="1"/>
          </p:cNvSpPr>
          <p:nvPr>
            <p:ph type="title"/>
          </p:nvPr>
        </p:nvSpPr>
        <p:spPr>
          <a:xfrm>
            <a:off x="2155850"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6" name="Google Shape;16;p3"/>
          <p:cNvSpPr txBox="1">
            <a:spLocks noGrp="1"/>
          </p:cNvSpPr>
          <p:nvPr>
            <p:ph type="title" idx="2"/>
          </p:nvPr>
        </p:nvSpPr>
        <p:spPr>
          <a:xfrm>
            <a:off x="2155854" y="7087152"/>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
        <p:nvSpPr>
          <p:cNvPr id="17" name="Google Shape;17;p3"/>
          <p:cNvSpPr txBox="1">
            <a:spLocks noGrp="1"/>
          </p:cNvSpPr>
          <p:nvPr>
            <p:ph type="title" idx="3"/>
          </p:nvPr>
        </p:nvSpPr>
        <p:spPr>
          <a:xfrm>
            <a:off x="3831078"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Avoid) Title, Subtitle, Bullets_1_2_2">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12"/>
            <a:ext cx="24383995" cy="13715997"/>
          </a:xfrm>
          <a:prstGeom prst="rect">
            <a:avLst/>
          </a:prstGeom>
          <a:noFill/>
          <a:ln>
            <a:noFill/>
          </a:ln>
        </p:spPr>
      </p:pic>
      <p:sp>
        <p:nvSpPr>
          <p:cNvPr id="20" name="Google Shape;20;p4"/>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1" name="Google Shape;21;p4"/>
          <p:cNvSpPr txBox="1">
            <a:spLocks noGrp="1"/>
          </p:cNvSpPr>
          <p:nvPr>
            <p:ph type="title" idx="2"/>
          </p:nvPr>
        </p:nvSpPr>
        <p:spPr>
          <a:xfrm>
            <a:off x="5558812"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p:cSld name="(Avoid) Title, Subtitle, Bullets_1_2_1">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12"/>
            <a:ext cx="24383995" cy="13715997"/>
          </a:xfrm>
          <a:prstGeom prst="rect">
            <a:avLst/>
          </a:prstGeom>
          <a:noFill/>
          <a:ln>
            <a:noFill/>
          </a:ln>
        </p:spPr>
      </p:pic>
      <p:sp>
        <p:nvSpPr>
          <p:cNvPr id="24" name="Google Shape;24;p5"/>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5" name="Google Shape;25;p5"/>
          <p:cNvSpPr txBox="1">
            <a:spLocks noGrp="1"/>
          </p:cNvSpPr>
          <p:nvPr>
            <p:ph type="title" idx="2"/>
          </p:nvPr>
        </p:nvSpPr>
        <p:spPr>
          <a:xfrm>
            <a:off x="2029904" y="6734227"/>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Subhead, 2-Col Bullets">
  <p:cSld name="(Avoid) Title, Subtitle, Bullets_1_1">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12"/>
            <a:ext cx="24383995" cy="13715997"/>
          </a:xfrm>
          <a:prstGeom prst="rect">
            <a:avLst/>
          </a:prstGeom>
          <a:noFill/>
          <a:ln>
            <a:noFill/>
          </a:ln>
        </p:spPr>
      </p:pic>
      <p:sp>
        <p:nvSpPr>
          <p:cNvPr id="28" name="Google Shape;28;p6"/>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9" name="Google Shape;29;p6"/>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0" name="Google Shape;30;p6"/>
          <p:cNvSpPr txBox="1">
            <a:spLocks noGrp="1"/>
          </p:cNvSpPr>
          <p:nvPr>
            <p:ph type="body" idx="1"/>
          </p:nvPr>
        </p:nvSpPr>
        <p:spPr>
          <a:xfrm>
            <a:off x="159815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
        <p:nvSpPr>
          <p:cNvPr id="31" name="Google Shape;31;p6"/>
          <p:cNvSpPr txBox="1">
            <a:spLocks noGrp="1"/>
          </p:cNvSpPr>
          <p:nvPr>
            <p:ph type="body" idx="3"/>
          </p:nvPr>
        </p:nvSpPr>
        <p:spPr>
          <a:xfrm>
            <a:off x="1091540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Light">
  <p:cSld name="(Avoid) Title, Subtitle, Bullets_1_1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24383995" cy="13715997"/>
          </a:xfrm>
          <a:prstGeom prst="rect">
            <a:avLst/>
          </a:prstGeom>
          <a:noFill/>
          <a:ln>
            <a:noFill/>
          </a:ln>
        </p:spPr>
      </p:pic>
      <p:sp>
        <p:nvSpPr>
          <p:cNvPr id="34" name="Google Shape;34;p7"/>
          <p:cNvSpPr txBox="1">
            <a:spLocks noGrp="1"/>
          </p:cNvSpPr>
          <p:nvPr>
            <p:ph type="title"/>
          </p:nvPr>
        </p:nvSpPr>
        <p:spPr>
          <a:xfrm>
            <a:off x="3824450" y="5171200"/>
            <a:ext cx="167352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5" name="Google Shape;35;p7"/>
          <p:cNvSpPr txBox="1">
            <a:spLocks noGrp="1"/>
          </p:cNvSpPr>
          <p:nvPr>
            <p:ph type="title" idx="2"/>
          </p:nvPr>
        </p:nvSpPr>
        <p:spPr>
          <a:xfrm>
            <a:off x="3859721" y="8484700"/>
            <a:ext cx="129333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Text, Half Photo">
  <p:cSld name="(Avoid) Title, Subtitle, Bullets_1_1_1_2">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24383995" cy="13715997"/>
          </a:xfrm>
          <a:prstGeom prst="rect">
            <a:avLst/>
          </a:prstGeom>
          <a:noFill/>
          <a:ln>
            <a:noFill/>
          </a:ln>
        </p:spPr>
      </p:pic>
      <p:sp>
        <p:nvSpPr>
          <p:cNvPr id="38" name="Google Shape;38;p8"/>
          <p:cNvSpPr txBox="1">
            <a:spLocks noGrp="1"/>
          </p:cNvSpPr>
          <p:nvPr>
            <p:ph type="title"/>
          </p:nvPr>
        </p:nvSpPr>
        <p:spPr>
          <a:xfrm>
            <a:off x="1958775" y="1962775"/>
            <a:ext cx="8334000" cy="219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9" name="Google Shape;39;p8"/>
          <p:cNvSpPr txBox="1">
            <a:spLocks noGrp="1"/>
          </p:cNvSpPr>
          <p:nvPr>
            <p:ph type="title" idx="2"/>
          </p:nvPr>
        </p:nvSpPr>
        <p:spPr>
          <a:xfrm>
            <a:off x="1958775" y="4276050"/>
            <a:ext cx="8334000" cy="10371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4285F4"/>
                </a:solidFill>
              </a:defRPr>
            </a:lvl1pPr>
            <a:lvl2pPr lvl="1" rtl="0">
              <a:spcBef>
                <a:spcPts val="0"/>
              </a:spcBef>
              <a:spcAft>
                <a:spcPts val="0"/>
              </a:spcAft>
              <a:buNone/>
              <a:defRPr sz="4000">
                <a:solidFill>
                  <a:srgbClr val="4285F4"/>
                </a:solidFill>
              </a:defRPr>
            </a:lvl2pPr>
            <a:lvl3pPr lvl="2" rtl="0">
              <a:spcBef>
                <a:spcPts val="0"/>
              </a:spcBef>
              <a:spcAft>
                <a:spcPts val="0"/>
              </a:spcAft>
              <a:buNone/>
              <a:defRPr sz="4000">
                <a:solidFill>
                  <a:srgbClr val="4285F4"/>
                </a:solidFill>
              </a:defRPr>
            </a:lvl3pPr>
            <a:lvl4pPr lvl="3" rtl="0">
              <a:spcBef>
                <a:spcPts val="0"/>
              </a:spcBef>
              <a:spcAft>
                <a:spcPts val="0"/>
              </a:spcAft>
              <a:buNone/>
              <a:defRPr sz="4000">
                <a:solidFill>
                  <a:srgbClr val="4285F4"/>
                </a:solidFill>
              </a:defRPr>
            </a:lvl4pPr>
            <a:lvl5pPr lvl="4" rtl="0">
              <a:spcBef>
                <a:spcPts val="0"/>
              </a:spcBef>
              <a:spcAft>
                <a:spcPts val="0"/>
              </a:spcAft>
              <a:buNone/>
              <a:defRPr sz="4000">
                <a:solidFill>
                  <a:srgbClr val="4285F4"/>
                </a:solidFill>
              </a:defRPr>
            </a:lvl5pPr>
            <a:lvl6pPr lvl="5" rtl="0">
              <a:spcBef>
                <a:spcPts val="0"/>
              </a:spcBef>
              <a:spcAft>
                <a:spcPts val="0"/>
              </a:spcAft>
              <a:buNone/>
              <a:defRPr sz="4000">
                <a:solidFill>
                  <a:srgbClr val="4285F4"/>
                </a:solidFill>
              </a:defRPr>
            </a:lvl6pPr>
            <a:lvl7pPr lvl="6" rtl="0">
              <a:spcBef>
                <a:spcPts val="0"/>
              </a:spcBef>
              <a:spcAft>
                <a:spcPts val="0"/>
              </a:spcAft>
              <a:buNone/>
              <a:defRPr sz="4000">
                <a:solidFill>
                  <a:srgbClr val="4285F4"/>
                </a:solidFill>
              </a:defRPr>
            </a:lvl7pPr>
            <a:lvl8pPr lvl="7" rtl="0">
              <a:spcBef>
                <a:spcPts val="0"/>
              </a:spcBef>
              <a:spcAft>
                <a:spcPts val="0"/>
              </a:spcAft>
              <a:buNone/>
              <a:defRPr sz="4000">
                <a:solidFill>
                  <a:srgbClr val="4285F4"/>
                </a:solidFill>
              </a:defRPr>
            </a:lvl8pPr>
            <a:lvl9pPr lvl="8" rtl="0">
              <a:spcBef>
                <a:spcPts val="0"/>
              </a:spcBef>
              <a:spcAft>
                <a:spcPts val="0"/>
              </a:spcAft>
              <a:buNone/>
              <a:defRPr sz="4000">
                <a:solidFill>
                  <a:srgbClr val="4285F4"/>
                </a:solidFill>
              </a:defRPr>
            </a:lvl9pPr>
          </a:lstStyle>
          <a:p>
            <a:endParaRPr/>
          </a:p>
        </p:txBody>
      </p:sp>
      <p:sp>
        <p:nvSpPr>
          <p:cNvPr id="40" name="Google Shape;40;p8"/>
          <p:cNvSpPr txBox="1">
            <a:spLocks noGrp="1"/>
          </p:cNvSpPr>
          <p:nvPr>
            <p:ph type="title" idx="3"/>
          </p:nvPr>
        </p:nvSpPr>
        <p:spPr>
          <a:xfrm>
            <a:off x="1958775" y="5739100"/>
            <a:ext cx="8334000" cy="42456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Dark">
  <p:cSld name="(Avoid) Title, Subtitle, Bullets_1_1_1_1">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blip>
          <a:stretch>
            <a:fillRect/>
          </a:stretch>
        </p:blipFill>
        <p:spPr>
          <a:xfrm>
            <a:off x="0" y="-12"/>
            <a:ext cx="24383995" cy="13715997"/>
          </a:xfrm>
          <a:prstGeom prst="rect">
            <a:avLst/>
          </a:prstGeom>
          <a:noFill/>
          <a:ln>
            <a:noFill/>
          </a:ln>
        </p:spPr>
      </p:pic>
      <p:sp>
        <p:nvSpPr>
          <p:cNvPr id="43" name="Google Shape;43;p9"/>
          <p:cNvSpPr txBox="1">
            <a:spLocks noGrp="1"/>
          </p:cNvSpPr>
          <p:nvPr>
            <p:ph type="title"/>
          </p:nvPr>
        </p:nvSpPr>
        <p:spPr>
          <a:xfrm>
            <a:off x="3850100" y="5171200"/>
            <a:ext cx="167094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44" name="Google Shape;44;p9"/>
          <p:cNvSpPr txBox="1">
            <a:spLocks noGrp="1"/>
          </p:cNvSpPr>
          <p:nvPr>
            <p:ph type="title" idx="2"/>
          </p:nvPr>
        </p:nvSpPr>
        <p:spPr>
          <a:xfrm>
            <a:off x="3885317" y="8484700"/>
            <a:ext cx="129135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FFA65C"/>
                </a:solidFill>
              </a:defRPr>
            </a:lvl1pPr>
            <a:lvl2pPr lvl="1" rtl="0">
              <a:spcBef>
                <a:spcPts val="0"/>
              </a:spcBef>
              <a:spcAft>
                <a:spcPts val="0"/>
              </a:spcAft>
              <a:buNone/>
              <a:defRPr sz="4000">
                <a:solidFill>
                  <a:srgbClr val="FFA65C"/>
                </a:solidFill>
              </a:defRPr>
            </a:lvl2pPr>
            <a:lvl3pPr lvl="2" rtl="0">
              <a:spcBef>
                <a:spcPts val="0"/>
              </a:spcBef>
              <a:spcAft>
                <a:spcPts val="0"/>
              </a:spcAft>
              <a:buNone/>
              <a:defRPr sz="4000">
                <a:solidFill>
                  <a:srgbClr val="FFA65C"/>
                </a:solidFill>
              </a:defRPr>
            </a:lvl3pPr>
            <a:lvl4pPr lvl="3" rtl="0">
              <a:spcBef>
                <a:spcPts val="0"/>
              </a:spcBef>
              <a:spcAft>
                <a:spcPts val="0"/>
              </a:spcAft>
              <a:buNone/>
              <a:defRPr sz="4000">
                <a:solidFill>
                  <a:srgbClr val="FFA65C"/>
                </a:solidFill>
              </a:defRPr>
            </a:lvl4pPr>
            <a:lvl5pPr lvl="4" rtl="0">
              <a:spcBef>
                <a:spcPts val="0"/>
              </a:spcBef>
              <a:spcAft>
                <a:spcPts val="0"/>
              </a:spcAft>
              <a:buNone/>
              <a:defRPr sz="4000">
                <a:solidFill>
                  <a:srgbClr val="FFA65C"/>
                </a:solidFill>
              </a:defRPr>
            </a:lvl5pPr>
            <a:lvl6pPr lvl="5" rtl="0">
              <a:spcBef>
                <a:spcPts val="0"/>
              </a:spcBef>
              <a:spcAft>
                <a:spcPts val="0"/>
              </a:spcAft>
              <a:buNone/>
              <a:defRPr sz="4000">
                <a:solidFill>
                  <a:srgbClr val="FFA65C"/>
                </a:solidFill>
              </a:defRPr>
            </a:lvl6pPr>
            <a:lvl7pPr lvl="6" rtl="0">
              <a:spcBef>
                <a:spcPts val="0"/>
              </a:spcBef>
              <a:spcAft>
                <a:spcPts val="0"/>
              </a:spcAft>
              <a:buNone/>
              <a:defRPr sz="4000">
                <a:solidFill>
                  <a:srgbClr val="FFA65C"/>
                </a:solidFill>
              </a:defRPr>
            </a:lvl7pPr>
            <a:lvl8pPr lvl="7" rtl="0">
              <a:spcBef>
                <a:spcPts val="0"/>
              </a:spcBef>
              <a:spcAft>
                <a:spcPts val="0"/>
              </a:spcAft>
              <a:buNone/>
              <a:defRPr sz="4000">
                <a:solidFill>
                  <a:srgbClr val="FFA65C"/>
                </a:solidFill>
              </a:defRPr>
            </a:lvl8pPr>
            <a:lvl9pPr lvl="8" rtl="0">
              <a:spcBef>
                <a:spcPts val="0"/>
              </a:spcBef>
              <a:spcAft>
                <a:spcPts val="0"/>
              </a:spcAft>
              <a:buNone/>
              <a:defRPr sz="4000">
                <a:solidFill>
                  <a:srgbClr val="FFA65C"/>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White">
  <p:cSld name="(Avoid) Title, Subtitle, Bullets_1_1_1_1_1">
    <p:spTree>
      <p:nvGrpSpPr>
        <p:cNvPr id="1"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4600" y="3291925"/>
            <a:ext cx="18193800" cy="241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0800">
                <a:solidFill>
                  <a:srgbClr val="4285F4"/>
                </a:solidFill>
                <a:latin typeface="Google Sans"/>
                <a:ea typeface="Google Sans"/>
                <a:cs typeface="Google Sans"/>
                <a:sym typeface="Google Sans"/>
              </a:defRPr>
            </a:lvl1pPr>
            <a:lvl2pPr lvl="1" rtl="0">
              <a:lnSpc>
                <a:spcPct val="100000"/>
              </a:lnSpc>
              <a:spcBef>
                <a:spcPts val="0"/>
              </a:spcBef>
              <a:spcAft>
                <a:spcPts val="0"/>
              </a:spcAft>
              <a:buNone/>
              <a:defRPr sz="10800">
                <a:solidFill>
                  <a:srgbClr val="4285F4"/>
                </a:solidFill>
                <a:latin typeface="Google Sans"/>
                <a:ea typeface="Google Sans"/>
                <a:cs typeface="Google Sans"/>
                <a:sym typeface="Google Sans"/>
              </a:defRPr>
            </a:lvl2pPr>
            <a:lvl3pPr lvl="2" rtl="0">
              <a:lnSpc>
                <a:spcPct val="100000"/>
              </a:lnSpc>
              <a:spcBef>
                <a:spcPts val="0"/>
              </a:spcBef>
              <a:spcAft>
                <a:spcPts val="0"/>
              </a:spcAft>
              <a:buNone/>
              <a:defRPr sz="10800">
                <a:solidFill>
                  <a:srgbClr val="4285F4"/>
                </a:solidFill>
                <a:latin typeface="Google Sans"/>
                <a:ea typeface="Google Sans"/>
                <a:cs typeface="Google Sans"/>
                <a:sym typeface="Google Sans"/>
              </a:defRPr>
            </a:lvl3pPr>
            <a:lvl4pPr lvl="3" rtl="0">
              <a:lnSpc>
                <a:spcPct val="100000"/>
              </a:lnSpc>
              <a:spcBef>
                <a:spcPts val="0"/>
              </a:spcBef>
              <a:spcAft>
                <a:spcPts val="0"/>
              </a:spcAft>
              <a:buNone/>
              <a:defRPr sz="10800">
                <a:solidFill>
                  <a:srgbClr val="4285F4"/>
                </a:solidFill>
                <a:latin typeface="Google Sans"/>
                <a:ea typeface="Google Sans"/>
                <a:cs typeface="Google Sans"/>
                <a:sym typeface="Google Sans"/>
              </a:defRPr>
            </a:lvl4pPr>
            <a:lvl5pPr lvl="4" rtl="0">
              <a:lnSpc>
                <a:spcPct val="100000"/>
              </a:lnSpc>
              <a:spcBef>
                <a:spcPts val="0"/>
              </a:spcBef>
              <a:spcAft>
                <a:spcPts val="0"/>
              </a:spcAft>
              <a:buNone/>
              <a:defRPr sz="10800">
                <a:solidFill>
                  <a:srgbClr val="4285F4"/>
                </a:solidFill>
                <a:latin typeface="Google Sans"/>
                <a:ea typeface="Google Sans"/>
                <a:cs typeface="Google Sans"/>
                <a:sym typeface="Google Sans"/>
              </a:defRPr>
            </a:lvl5pPr>
            <a:lvl6pPr lvl="5" rtl="0">
              <a:lnSpc>
                <a:spcPct val="100000"/>
              </a:lnSpc>
              <a:spcBef>
                <a:spcPts val="0"/>
              </a:spcBef>
              <a:spcAft>
                <a:spcPts val="0"/>
              </a:spcAft>
              <a:buNone/>
              <a:defRPr sz="10800">
                <a:solidFill>
                  <a:srgbClr val="4285F4"/>
                </a:solidFill>
                <a:latin typeface="Google Sans"/>
                <a:ea typeface="Google Sans"/>
                <a:cs typeface="Google Sans"/>
                <a:sym typeface="Google Sans"/>
              </a:defRPr>
            </a:lvl6pPr>
            <a:lvl7pPr lvl="6" rtl="0">
              <a:lnSpc>
                <a:spcPct val="100000"/>
              </a:lnSpc>
              <a:spcBef>
                <a:spcPts val="0"/>
              </a:spcBef>
              <a:spcAft>
                <a:spcPts val="0"/>
              </a:spcAft>
              <a:buNone/>
              <a:defRPr sz="10800">
                <a:solidFill>
                  <a:srgbClr val="4285F4"/>
                </a:solidFill>
                <a:latin typeface="Google Sans"/>
                <a:ea typeface="Google Sans"/>
                <a:cs typeface="Google Sans"/>
                <a:sym typeface="Google Sans"/>
              </a:defRPr>
            </a:lvl7pPr>
            <a:lvl8pPr lvl="7" rtl="0">
              <a:lnSpc>
                <a:spcPct val="100000"/>
              </a:lnSpc>
              <a:spcBef>
                <a:spcPts val="0"/>
              </a:spcBef>
              <a:spcAft>
                <a:spcPts val="0"/>
              </a:spcAft>
              <a:buNone/>
              <a:defRPr sz="10800">
                <a:solidFill>
                  <a:srgbClr val="4285F4"/>
                </a:solidFill>
                <a:latin typeface="Google Sans"/>
                <a:ea typeface="Google Sans"/>
                <a:cs typeface="Google Sans"/>
                <a:sym typeface="Google Sans"/>
              </a:defRPr>
            </a:lvl8pPr>
            <a:lvl9pPr lvl="8" rtl="0">
              <a:lnSpc>
                <a:spcPct val="100000"/>
              </a:lnSpc>
              <a:spcBef>
                <a:spcPts val="0"/>
              </a:spcBef>
              <a:spcAft>
                <a:spcPts val="0"/>
              </a:spcAft>
              <a:buNone/>
              <a:defRPr sz="10800">
                <a:solidFill>
                  <a:srgbClr val="4285F4"/>
                </a:solidFill>
                <a:latin typeface="Google Sans"/>
                <a:ea typeface="Google Sans"/>
                <a:cs typeface="Google Sans"/>
                <a:sym typeface="Google Sans"/>
              </a:defRPr>
            </a:lvl9pPr>
          </a:lstStyle>
          <a:p>
            <a:endParaRPr/>
          </a:p>
        </p:txBody>
      </p:sp>
      <p:sp>
        <p:nvSpPr>
          <p:cNvPr id="7" name="Google Shape;7;p1"/>
          <p:cNvSpPr txBox="1">
            <a:spLocks noGrp="1"/>
          </p:cNvSpPr>
          <p:nvPr>
            <p:ph type="body" idx="1"/>
          </p:nvPr>
        </p:nvSpPr>
        <p:spPr>
          <a:xfrm>
            <a:off x="2079349" y="7573274"/>
            <a:ext cx="16234200" cy="5398500"/>
          </a:xfrm>
          <a:prstGeom prst="rect">
            <a:avLst/>
          </a:prstGeom>
          <a:noFill/>
          <a:ln>
            <a:noFill/>
          </a:ln>
        </p:spPr>
        <p:txBody>
          <a:bodyPr spcFirstLastPara="1" wrap="square" lIns="91425" tIns="91425" rIns="91425" bIns="91425" anchor="t" anchorCtr="0">
            <a:noAutofit/>
          </a:bodyPr>
          <a:lstStyle>
            <a:lvl1pPr marL="457200" lvl="0"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1pPr>
            <a:lvl2pPr marL="914400" lvl="1"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2pPr>
            <a:lvl3pPr marL="1371600" lvl="2"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3pPr>
            <a:lvl4pPr marL="1828800" lvl="3"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4pPr>
            <a:lvl5pPr marL="2286000" lvl="4"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5pPr>
            <a:lvl6pPr marL="2743200" lvl="5"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6pPr>
            <a:lvl7pPr marL="3200400" lvl="6"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7pPr>
            <a:lvl8pPr marL="3657600" lvl="7"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8pPr>
            <a:lvl9pPr marL="4114800" lvl="8"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brainyquote.com/authors/mitch-kapor-quote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45775" y="4336600"/>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 To GIT</a:t>
            </a:r>
            <a:endParaRPr/>
          </a:p>
        </p:txBody>
      </p:sp>
      <p:sp>
        <p:nvSpPr>
          <p:cNvPr id="61" name="Google Shape;61;p14"/>
          <p:cNvSpPr txBox="1">
            <a:spLocks noGrp="1"/>
          </p:cNvSpPr>
          <p:nvPr>
            <p:ph type="title" idx="3"/>
          </p:nvPr>
        </p:nvSpPr>
        <p:spPr>
          <a:xfrm>
            <a:off x="3831075" y="8616146"/>
            <a:ext cx="4184100" cy="2187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Daramola</a:t>
            </a:r>
            <a:r>
              <a:rPr lang="en-US" dirty="0"/>
              <a:t> David </a:t>
            </a:r>
            <a:r>
              <a:rPr lang="en-US" dirty="0" err="1"/>
              <a:t>Oluwadamifogore</a:t>
            </a:r>
            <a:endParaRPr dirty="0"/>
          </a:p>
          <a:p>
            <a:pPr marL="0" lvl="0" indent="0" algn="l" rtl="0">
              <a:spcBef>
                <a:spcPts val="0"/>
              </a:spcBef>
              <a:spcAft>
                <a:spcPts val="0"/>
              </a:spcAft>
              <a:buNone/>
            </a:pPr>
            <a:r>
              <a:rPr lang="en-US" dirty="0"/>
              <a:t>DSC </a:t>
            </a:r>
            <a:r>
              <a:rPr lang="en-US" dirty="0" err="1"/>
              <a:t>futa</a:t>
            </a:r>
            <a:endParaRPr dirty="0"/>
          </a:p>
          <a:p>
            <a:pPr marL="0" lvl="0" indent="0" algn="l" rtl="0">
              <a:spcBef>
                <a:spcPts val="0"/>
              </a:spcBef>
              <a:spcAft>
                <a:spcPts val="0"/>
              </a:spcAft>
              <a:buNone/>
            </a:pPr>
            <a:r>
              <a:rPr lang="en-US" sz="1800" b="1" dirty="0">
                <a:solidFill>
                  <a:srgbClr val="000000"/>
                </a:solidFill>
                <a:latin typeface="Roboto"/>
                <a:ea typeface="Roboto"/>
                <a:cs typeface="Roboto"/>
                <a:sym typeface="Roboto"/>
              </a:rPr>
              <a:t>	</a:t>
            </a:r>
            <a:r>
              <a:rPr lang="en-US" sz="1800" b="1" dirty="0" smtClean="0">
                <a:solidFill>
                  <a:srgbClr val="000000"/>
                </a:solidFill>
                <a:latin typeface="Roboto"/>
                <a:ea typeface="Roboto"/>
                <a:cs typeface="Roboto"/>
                <a:sym typeface="Roboto"/>
              </a:rPr>
              <a:t/>
            </a:r>
            <a:br>
              <a:rPr lang="en-US" sz="1800" b="1" dirty="0" smtClean="0">
                <a:solidFill>
                  <a:srgbClr val="000000"/>
                </a:solidFill>
                <a:latin typeface="Roboto"/>
                <a:ea typeface="Roboto"/>
                <a:cs typeface="Roboto"/>
                <a:sym typeface="Roboto"/>
              </a:rPr>
            </a:br>
            <a:r>
              <a:rPr lang="en-US" sz="1800" b="1" dirty="0">
                <a:solidFill>
                  <a:srgbClr val="000000"/>
                </a:solidFill>
                <a:latin typeface="Roboto"/>
                <a:ea typeface="Roboto"/>
                <a:cs typeface="Roboto"/>
                <a:sym typeface="Roboto"/>
              </a:rPr>
              <a:t>	</a:t>
            </a:r>
            <a:r>
              <a:rPr lang="en-US" sz="2400" b="1" dirty="0" smtClean="0">
                <a:solidFill>
                  <a:srgbClr val="000000"/>
                </a:solidFill>
                <a:latin typeface="Roboto"/>
                <a:ea typeface="Roboto"/>
                <a:cs typeface="Roboto"/>
                <a:sym typeface="Roboto"/>
              </a:rPr>
              <a:t>@</a:t>
            </a:r>
            <a:r>
              <a:rPr lang="en-US" sz="2400" b="1" dirty="0" err="1">
                <a:solidFill>
                  <a:srgbClr val="000000"/>
                </a:solidFill>
                <a:latin typeface="Roboto"/>
                <a:ea typeface="Roboto"/>
                <a:cs typeface="Roboto"/>
                <a:sym typeface="Roboto"/>
              </a:rPr>
              <a:t>Henginnearher_D</a:t>
            </a:r>
            <a:endParaRPr sz="2400" b="1" dirty="0">
              <a:solidFill>
                <a:srgbClr val="000000"/>
              </a:solidFill>
            </a:endParaRPr>
          </a:p>
        </p:txBody>
      </p:sp>
      <p:sp>
        <p:nvSpPr>
          <p:cNvPr id="62" name="Google Shape;62;p14"/>
          <p:cNvSpPr txBox="1">
            <a:spLocks noGrp="1"/>
          </p:cNvSpPr>
          <p:nvPr>
            <p:ph type="title" idx="2"/>
          </p:nvPr>
        </p:nvSpPr>
        <p:spPr>
          <a:xfrm>
            <a:off x="2155854" y="7087152"/>
            <a:ext cx="119880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Version Control System</a:t>
            </a:r>
            <a:endParaRPr dirty="0"/>
          </a:p>
        </p:txBody>
      </p:sp>
      <p:pic>
        <p:nvPicPr>
          <p:cNvPr id="63" name="Google Shape;63;p14"/>
          <p:cNvPicPr preferRelativeResize="0"/>
          <p:nvPr/>
        </p:nvPicPr>
        <p:blipFill rotWithShape="1">
          <a:blip r:embed="rId3">
            <a:alphaModFix/>
          </a:blip>
          <a:srcRect t="11643" b="11651"/>
          <a:stretch/>
        </p:blipFill>
        <p:spPr>
          <a:xfrm>
            <a:off x="1545775" y="8320800"/>
            <a:ext cx="2285300" cy="2337294"/>
          </a:xfrm>
          <a:prstGeom prst="rect">
            <a:avLst/>
          </a:prstGeom>
          <a:noFill/>
          <a:ln>
            <a:noFill/>
          </a:ln>
        </p:spPr>
      </p:pic>
      <p:pic>
        <p:nvPicPr>
          <p:cNvPr id="64" name="Google Shape;64;p14"/>
          <p:cNvPicPr preferRelativeResize="0"/>
          <p:nvPr/>
        </p:nvPicPr>
        <p:blipFill>
          <a:blip r:embed="rId4">
            <a:alphaModFix/>
          </a:blip>
          <a:stretch>
            <a:fillRect/>
          </a:stretch>
        </p:blipFill>
        <p:spPr>
          <a:xfrm>
            <a:off x="3831075" y="9929832"/>
            <a:ext cx="762000" cy="762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Getting Started With GIT</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2"/>
          </p:nvPr>
        </p:nvSpPr>
        <p:spPr>
          <a:xfrm>
            <a:off x="1869600" y="3203125"/>
            <a:ext cx="8334000" cy="146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GIT is a Version Control System for tracking changes in Computer files</a:t>
            </a:r>
            <a:endParaRPr/>
          </a:p>
        </p:txBody>
      </p:sp>
      <p:sp>
        <p:nvSpPr>
          <p:cNvPr id="122" name="Google Shape;122;p24"/>
          <p:cNvSpPr txBox="1">
            <a:spLocks noGrp="1"/>
          </p:cNvSpPr>
          <p:nvPr>
            <p:ph type="title" idx="3"/>
          </p:nvPr>
        </p:nvSpPr>
        <p:spPr>
          <a:xfrm>
            <a:off x="1780350" y="5086650"/>
            <a:ext cx="8512500" cy="5665200"/>
          </a:xfrm>
          <a:prstGeom prst="rect">
            <a:avLst/>
          </a:prstGeom>
        </p:spPr>
        <p:txBody>
          <a:bodyPr spcFirstLastPara="1" wrap="square" lIns="91425" tIns="91425" rIns="91425" bIns="91425" anchor="t" anchorCtr="0">
            <a:noAutofit/>
          </a:bodyPr>
          <a:lstStyle/>
          <a:p>
            <a:pPr marL="457200" lvl="0" indent="-482600" algn="l" rtl="0">
              <a:spcBef>
                <a:spcPts val="0"/>
              </a:spcBef>
              <a:spcAft>
                <a:spcPts val="0"/>
              </a:spcAft>
              <a:buClr>
                <a:schemeClr val="accent3"/>
              </a:buClr>
              <a:buSzPts val="4000"/>
              <a:buChar char="❖"/>
            </a:pPr>
            <a:r>
              <a:rPr lang="en-US">
                <a:solidFill>
                  <a:schemeClr val="accent3"/>
                </a:solidFill>
              </a:rPr>
              <a:t>Distributed Version Control</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Coordinates work between multiple developers</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Who made what changes and when</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 Revert back at any time</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Local &amp; remote repos</a:t>
            </a:r>
            <a:endParaRPr>
              <a:solidFill>
                <a:schemeClr val="accent3"/>
              </a:solidFill>
            </a:endParaRPr>
          </a:p>
        </p:txBody>
      </p:sp>
      <p:sp>
        <p:nvSpPr>
          <p:cNvPr id="123" name="Google Shape;123;p24"/>
          <p:cNvSpPr txBox="1">
            <a:spLocks noGrp="1"/>
          </p:cNvSpPr>
          <p:nvPr>
            <p:ph type="title"/>
          </p:nvPr>
        </p:nvSpPr>
        <p:spPr>
          <a:xfrm>
            <a:off x="1958775" y="1962775"/>
            <a:ext cx="8334000" cy="1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GIT</a:t>
            </a:r>
            <a:endParaRPr/>
          </a:p>
        </p:txBody>
      </p:sp>
      <p:pic>
        <p:nvPicPr>
          <p:cNvPr id="124" name="Google Shape;124;p24"/>
          <p:cNvPicPr preferRelativeResize="0"/>
          <p:nvPr/>
        </p:nvPicPr>
        <p:blipFill>
          <a:blip r:embed="rId3">
            <a:alphaModFix/>
          </a:blip>
          <a:stretch>
            <a:fillRect/>
          </a:stretch>
        </p:blipFill>
        <p:spPr>
          <a:xfrm>
            <a:off x="13781925" y="3104275"/>
            <a:ext cx="9482300" cy="64810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idx="3"/>
          </p:nvPr>
        </p:nvSpPr>
        <p:spPr>
          <a:xfrm>
            <a:off x="1780350" y="3635225"/>
            <a:ext cx="8512500" cy="7116600"/>
          </a:xfrm>
          <a:prstGeom prst="rect">
            <a:avLst/>
          </a:prstGeom>
        </p:spPr>
        <p:txBody>
          <a:bodyPr spcFirstLastPara="1" wrap="square" lIns="91425" tIns="91425" rIns="91425" bIns="91425" anchor="t" anchorCtr="0">
            <a:noAutofit/>
          </a:bodyPr>
          <a:lstStyle/>
          <a:p>
            <a:pPr marL="457200" lvl="0" indent="-482600" algn="l" rtl="0">
              <a:spcBef>
                <a:spcPts val="0"/>
              </a:spcBef>
              <a:spcAft>
                <a:spcPts val="0"/>
              </a:spcAft>
              <a:buClr>
                <a:schemeClr val="accent3"/>
              </a:buClr>
              <a:buSzPts val="4000"/>
              <a:buChar char="❖"/>
            </a:pPr>
            <a:r>
              <a:rPr lang="en-US">
                <a:solidFill>
                  <a:schemeClr val="accent3"/>
                </a:solidFill>
              </a:rPr>
              <a:t>Keeps track of code history</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Takes “snapshots” of your files</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You decide when to take a snapshot by making a “Commit”</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 You can visit any snapshot at any time</a:t>
            </a:r>
            <a:endParaRPr>
              <a:solidFill>
                <a:schemeClr val="accent3"/>
              </a:solidFill>
            </a:endParaRPr>
          </a:p>
          <a:p>
            <a:pPr marL="457200" lvl="0" indent="-482600" algn="l" rtl="0">
              <a:spcBef>
                <a:spcPts val="0"/>
              </a:spcBef>
              <a:spcAft>
                <a:spcPts val="0"/>
              </a:spcAft>
              <a:buClr>
                <a:schemeClr val="accent3"/>
              </a:buClr>
              <a:buSzPts val="4000"/>
              <a:buChar char="❖"/>
            </a:pPr>
            <a:r>
              <a:rPr lang="en-US">
                <a:solidFill>
                  <a:schemeClr val="accent3"/>
                </a:solidFill>
              </a:rPr>
              <a:t>You can stage files before commiting</a:t>
            </a:r>
            <a:endParaRPr>
              <a:solidFill>
                <a:schemeClr val="accent3"/>
              </a:solidFill>
            </a:endParaRPr>
          </a:p>
        </p:txBody>
      </p:sp>
      <p:sp>
        <p:nvSpPr>
          <p:cNvPr id="130" name="Google Shape;130;p25"/>
          <p:cNvSpPr txBox="1">
            <a:spLocks noGrp="1"/>
          </p:cNvSpPr>
          <p:nvPr>
            <p:ph type="title"/>
          </p:nvPr>
        </p:nvSpPr>
        <p:spPr>
          <a:xfrm>
            <a:off x="1958775" y="1962775"/>
            <a:ext cx="8334000" cy="1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Concept of GIT</a:t>
            </a:r>
            <a:endParaRPr/>
          </a:p>
        </p:txBody>
      </p:sp>
      <p:pic>
        <p:nvPicPr>
          <p:cNvPr id="131" name="Google Shape;131;p25"/>
          <p:cNvPicPr preferRelativeResize="0"/>
          <p:nvPr/>
        </p:nvPicPr>
        <p:blipFill>
          <a:blip r:embed="rId3">
            <a:alphaModFix/>
          </a:blip>
          <a:stretch>
            <a:fillRect/>
          </a:stretch>
        </p:blipFill>
        <p:spPr>
          <a:xfrm>
            <a:off x="13781925" y="3104275"/>
            <a:ext cx="9482300" cy="6481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idx="2"/>
          </p:nvPr>
        </p:nvSpPr>
        <p:spPr>
          <a:xfrm>
            <a:off x="1869600" y="3203125"/>
            <a:ext cx="83340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a.k.a Repo</a:t>
            </a:r>
            <a:endParaRPr/>
          </a:p>
        </p:txBody>
      </p:sp>
      <p:sp>
        <p:nvSpPr>
          <p:cNvPr id="137" name="Google Shape;137;p26"/>
          <p:cNvSpPr txBox="1">
            <a:spLocks noGrp="1"/>
          </p:cNvSpPr>
          <p:nvPr>
            <p:ph type="title" idx="3"/>
          </p:nvPr>
        </p:nvSpPr>
        <p:spPr>
          <a:xfrm>
            <a:off x="1780350" y="4270850"/>
            <a:ext cx="8512500" cy="64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a:solidFill>
                  <a:srgbClr val="444444"/>
                </a:solidFill>
                <a:highlight>
                  <a:srgbClr val="FFFFFF"/>
                </a:highlight>
                <a:latin typeface="Arial"/>
                <a:ea typeface="Arial"/>
                <a:cs typeface="Arial"/>
                <a:sym typeface="Arial"/>
              </a:rPr>
              <a:t>A </a:t>
            </a:r>
            <a:r>
              <a:rPr lang="en-US" sz="3500" b="1" i="1">
                <a:solidFill>
                  <a:srgbClr val="444444"/>
                </a:solidFill>
                <a:highlight>
                  <a:srgbClr val="FFFFFF"/>
                </a:highlight>
                <a:latin typeface="Arial"/>
                <a:ea typeface="Arial"/>
                <a:cs typeface="Arial"/>
                <a:sym typeface="Arial"/>
              </a:rPr>
              <a:t>repository</a:t>
            </a:r>
            <a:r>
              <a:rPr lang="en-US" sz="3500">
                <a:solidFill>
                  <a:srgbClr val="444444"/>
                </a:solidFill>
                <a:highlight>
                  <a:srgbClr val="FFFFFF"/>
                </a:highlight>
                <a:latin typeface="Arial"/>
                <a:ea typeface="Arial"/>
                <a:cs typeface="Arial"/>
                <a:sym typeface="Arial"/>
              </a:rPr>
              <a:t>, or </a:t>
            </a:r>
            <a:r>
              <a:rPr lang="en-US" sz="3500">
                <a:solidFill>
                  <a:srgbClr val="000000"/>
                </a:solidFill>
                <a:highlight>
                  <a:srgbClr val="FFFFFF"/>
                </a:highlight>
                <a:uFill>
                  <a:noFill/>
                </a:uFill>
                <a:latin typeface="Arial"/>
                <a:ea typeface="Arial"/>
                <a:cs typeface="Arial"/>
                <a:sym typeface="Arial"/>
                <a:hlinkClick r:id="rId3"/>
              </a:rPr>
              <a:t>Git project</a:t>
            </a:r>
            <a:r>
              <a:rPr lang="en-US" sz="3500">
                <a:solidFill>
                  <a:srgbClr val="444444"/>
                </a:solidFill>
                <a:highlight>
                  <a:srgbClr val="FFFFFF"/>
                </a:highlight>
                <a:latin typeface="Arial"/>
                <a:ea typeface="Arial"/>
                <a:cs typeface="Arial"/>
                <a:sym typeface="Arial"/>
              </a:rPr>
              <a:t>, encompasses the entire collection of files and folders associated with a project, along with each file’s revision history. The file history appears as snapshots in time called </a:t>
            </a:r>
            <a:r>
              <a:rPr lang="en-US" sz="3500" b="1" i="1">
                <a:solidFill>
                  <a:srgbClr val="444444"/>
                </a:solidFill>
                <a:highlight>
                  <a:srgbClr val="FFFFFF"/>
                </a:highlight>
                <a:latin typeface="Arial"/>
                <a:ea typeface="Arial"/>
                <a:cs typeface="Arial"/>
                <a:sym typeface="Arial"/>
              </a:rPr>
              <a:t>commits</a:t>
            </a:r>
            <a:r>
              <a:rPr lang="en-US" sz="3500">
                <a:solidFill>
                  <a:srgbClr val="444444"/>
                </a:solidFill>
                <a:highlight>
                  <a:srgbClr val="FFFFFF"/>
                </a:highlight>
                <a:latin typeface="Arial"/>
                <a:ea typeface="Arial"/>
                <a:cs typeface="Arial"/>
                <a:sym typeface="Arial"/>
              </a:rPr>
              <a:t>, and the commits exist as a linked-list relationship, and can be organized into multiple lines of development called </a:t>
            </a:r>
            <a:r>
              <a:rPr lang="en-US" sz="3500" b="1" i="1">
                <a:solidFill>
                  <a:srgbClr val="444444"/>
                </a:solidFill>
                <a:highlight>
                  <a:srgbClr val="FFFFFF"/>
                </a:highlight>
                <a:latin typeface="Arial"/>
                <a:ea typeface="Arial"/>
                <a:cs typeface="Arial"/>
                <a:sym typeface="Arial"/>
              </a:rPr>
              <a:t>branches</a:t>
            </a:r>
            <a:r>
              <a:rPr lang="en-US" sz="3500">
                <a:solidFill>
                  <a:srgbClr val="444444"/>
                </a:solidFill>
                <a:highlight>
                  <a:srgbClr val="FFFFFF"/>
                </a:highlight>
                <a:latin typeface="Arial"/>
                <a:ea typeface="Arial"/>
                <a:cs typeface="Arial"/>
                <a:sym typeface="Arial"/>
              </a:rPr>
              <a:t>.</a:t>
            </a:r>
            <a:endParaRPr sz="3500">
              <a:solidFill>
                <a:schemeClr val="accent3"/>
              </a:solidFill>
            </a:endParaRPr>
          </a:p>
        </p:txBody>
      </p:sp>
      <p:sp>
        <p:nvSpPr>
          <p:cNvPr id="138" name="Google Shape;138;p26"/>
          <p:cNvSpPr txBox="1">
            <a:spLocks noGrp="1"/>
          </p:cNvSpPr>
          <p:nvPr>
            <p:ph type="title"/>
          </p:nvPr>
        </p:nvSpPr>
        <p:spPr>
          <a:xfrm>
            <a:off x="1958775" y="1962775"/>
            <a:ext cx="8334000" cy="1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Repository</a:t>
            </a:r>
            <a:endParaRPr/>
          </a:p>
        </p:txBody>
      </p:sp>
      <p:pic>
        <p:nvPicPr>
          <p:cNvPr id="139" name="Google Shape;139;p26"/>
          <p:cNvPicPr preferRelativeResize="0"/>
          <p:nvPr/>
        </p:nvPicPr>
        <p:blipFill>
          <a:blip r:embed="rId4">
            <a:alphaModFix/>
          </a:blip>
          <a:stretch>
            <a:fillRect/>
          </a:stretch>
        </p:blipFill>
        <p:spPr>
          <a:xfrm>
            <a:off x="13781925" y="3104275"/>
            <a:ext cx="9482300" cy="64810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idx="3"/>
          </p:nvPr>
        </p:nvSpPr>
        <p:spPr>
          <a:xfrm>
            <a:off x="1215661" y="2145270"/>
            <a:ext cx="10334400" cy="9251276"/>
          </a:xfrm>
          <a:prstGeom prst="rect">
            <a:avLst/>
          </a:prstGeom>
        </p:spPr>
        <p:txBody>
          <a:bodyPr spcFirstLastPara="1" wrap="square" lIns="91425" tIns="91425" rIns="91425" bIns="91425" anchor="t" anchorCtr="0">
            <a:noAutofit/>
          </a:bodyPr>
          <a:lstStyle/>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a:t>
            </a:r>
            <a:r>
              <a:rPr lang="en-US" dirty="0" err="1">
                <a:solidFill>
                  <a:schemeClr val="accent3"/>
                </a:solidFill>
              </a:rPr>
              <a:t>init</a:t>
            </a:r>
            <a:r>
              <a:rPr lang="en-US" dirty="0">
                <a:solidFill>
                  <a:schemeClr val="accent3"/>
                </a:solidFill>
              </a:rPr>
              <a:t>     //Initialize Local </a:t>
            </a:r>
            <a:r>
              <a:rPr lang="en-US" dirty="0" err="1">
                <a:solidFill>
                  <a:schemeClr val="accent3"/>
                </a:solidFill>
              </a:rPr>
              <a:t>Git</a:t>
            </a:r>
            <a:r>
              <a:rPr lang="en-US" dirty="0">
                <a:solidFill>
                  <a:schemeClr val="accent3"/>
                </a:solidFill>
              </a:rPr>
              <a:t> repo</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add &lt;file&gt; // Add file to index</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a:t>
            </a:r>
            <a:r>
              <a:rPr lang="en-US" dirty="0" err="1">
                <a:solidFill>
                  <a:schemeClr val="accent3"/>
                </a:solidFill>
              </a:rPr>
              <a:t>staus</a:t>
            </a:r>
            <a:r>
              <a:rPr lang="en-US" dirty="0">
                <a:solidFill>
                  <a:schemeClr val="accent3"/>
                </a:solidFill>
              </a:rPr>
              <a:t>  // Check Status of working Tree</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 </a:t>
            </a:r>
            <a:r>
              <a:rPr lang="en-US" dirty="0" err="1">
                <a:solidFill>
                  <a:schemeClr val="accent3"/>
                </a:solidFill>
              </a:rPr>
              <a:t>git</a:t>
            </a:r>
            <a:r>
              <a:rPr lang="en-US" dirty="0">
                <a:solidFill>
                  <a:schemeClr val="accent3"/>
                </a:solidFill>
              </a:rPr>
              <a:t> commit //Commit Changes in index</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push  //Push to Remote Repository</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pull    // Pull from a Remote Repo</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clone  //Creates local copy of remote projects</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branch //Shows branch you are working on</a:t>
            </a:r>
            <a:endParaRPr dirty="0">
              <a:solidFill>
                <a:schemeClr val="accent3"/>
              </a:solidFill>
            </a:endParaRPr>
          </a:p>
          <a:p>
            <a:pPr marL="457200" lvl="0" indent="-482600" algn="l" rtl="0">
              <a:spcBef>
                <a:spcPts val="0"/>
              </a:spcBef>
              <a:spcAft>
                <a:spcPts val="0"/>
              </a:spcAft>
              <a:buClr>
                <a:schemeClr val="accent3"/>
              </a:buClr>
              <a:buSzPts val="4000"/>
              <a:buChar char="❖"/>
            </a:pPr>
            <a:r>
              <a:rPr lang="en-US" dirty="0">
                <a:solidFill>
                  <a:schemeClr val="accent3"/>
                </a:solidFill>
              </a:rPr>
              <a:t>$ </a:t>
            </a:r>
            <a:r>
              <a:rPr lang="en-US" dirty="0" err="1">
                <a:solidFill>
                  <a:schemeClr val="accent3"/>
                </a:solidFill>
              </a:rPr>
              <a:t>git</a:t>
            </a:r>
            <a:r>
              <a:rPr lang="en-US" dirty="0">
                <a:solidFill>
                  <a:schemeClr val="accent3"/>
                </a:solidFill>
              </a:rPr>
              <a:t> merge  // Used to join</a:t>
            </a:r>
            <a:endParaRPr dirty="0">
              <a:solidFill>
                <a:schemeClr val="accent3"/>
              </a:solidFill>
            </a:endParaRPr>
          </a:p>
        </p:txBody>
      </p:sp>
      <p:sp>
        <p:nvSpPr>
          <p:cNvPr id="145" name="Google Shape;145;p27"/>
          <p:cNvSpPr txBox="1">
            <a:spLocks noGrp="1"/>
          </p:cNvSpPr>
          <p:nvPr>
            <p:ph type="title"/>
          </p:nvPr>
        </p:nvSpPr>
        <p:spPr>
          <a:xfrm>
            <a:off x="1936473" y="1360609"/>
            <a:ext cx="8334000" cy="1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 COMMANDS</a:t>
            </a:r>
            <a:endParaRPr dirty="0"/>
          </a:p>
        </p:txBody>
      </p:sp>
      <p:pic>
        <p:nvPicPr>
          <p:cNvPr id="146" name="Google Shape;146;p27"/>
          <p:cNvPicPr preferRelativeResize="0"/>
          <p:nvPr/>
        </p:nvPicPr>
        <p:blipFill>
          <a:blip r:embed="rId3">
            <a:alphaModFix/>
          </a:blip>
          <a:stretch>
            <a:fillRect/>
          </a:stretch>
        </p:blipFill>
        <p:spPr>
          <a:xfrm>
            <a:off x="13781925" y="3104275"/>
            <a:ext cx="9482300" cy="648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--version                                                                                  &gt;&gt; git version 2.19.1.windows.1</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config --global user.name "Engineer-D"</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config --global user.email "dami04glory@gmail.com"</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helloworld.py </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vowel.py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2900"/>
              <a:buFont typeface="Arial"/>
              <a:buNone/>
            </a:pPr>
            <a:endParaRPr sz="3000">
              <a:solidFill>
                <a:srgbClr val="2DC4C0"/>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init                                                                                  &gt;&gt; Initialized empty Git repository in C:/Users/hp/Desktop/git/.git/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config --global user.name "Davido"</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config --global user.email "dami04glory@gmail.com"</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vowel.py </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rgbClr val="2DC4C0"/>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                                                                                 </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rm --cached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vowel.py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Untracked files: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add &lt;file&gt;..." to include in what will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FF0000"/>
                </a:solidFill>
                <a:latin typeface="Roboto Mono"/>
                <a:ea typeface="Roboto Mono"/>
                <a:cs typeface="Roboto Mono"/>
                <a:sym typeface="Roboto Mono"/>
              </a:rPr>
              <a:t>helloworld.py</a:t>
            </a:r>
            <a:endParaRPr sz="3000">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rm --cached vowel.py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rm 'vowel.py'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Untracked files: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add &lt;file&gt;..." to include in what will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FF0000"/>
                </a:solidFill>
                <a:latin typeface="Roboto Mono"/>
                <a:ea typeface="Roboto Mono"/>
                <a:cs typeface="Roboto Mono"/>
                <a:sym typeface="Roboto Mono"/>
              </a:rPr>
              <a:t>helloworld.py</a:t>
            </a:r>
            <a:endParaRPr sz="3000">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FF0000"/>
                </a:solidFill>
                <a:latin typeface="Roboto Mono"/>
                <a:ea typeface="Roboto Mono"/>
                <a:cs typeface="Roboto Mono"/>
                <a:sym typeface="Roboto Mono"/>
              </a:rPr>
              <a:t>        vowel.py</a:t>
            </a:r>
            <a:endParaRPr sz="3000">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nothing added to commit but untracked files present (use "git add" to track)</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Version Control System</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*.py</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rm --cached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helloworld.py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38761D"/>
                </a:solidFill>
                <a:latin typeface="Roboto Mono"/>
                <a:ea typeface="Roboto Mono"/>
                <a:cs typeface="Roboto Mono"/>
                <a:sym typeface="Roboto Mono"/>
              </a:rPr>
              <a:t>        new file:   vowel.py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4294967295"/>
          </p:nvPr>
        </p:nvSpPr>
        <p:spPr>
          <a:xfrm>
            <a:off x="1545775" y="1832100"/>
            <a:ext cx="21415800" cy="1099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rm --cached *.py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rm 'helloworld.py'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rm 'vowel.py'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rm --cached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helloworld.py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38761D"/>
                </a:solidFill>
                <a:latin typeface="Roboto Mono"/>
                <a:ea typeface="Roboto Mono"/>
                <a:cs typeface="Roboto Mono"/>
                <a:sym typeface="Roboto Mono"/>
              </a:rPr>
              <a:t>        new file:   vowel.py</a:t>
            </a:r>
            <a:endParaRPr sz="3000">
              <a:solidFill>
                <a:srgbClr val="38761D"/>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body" idx="4294967295"/>
          </p:nvPr>
        </p:nvSpPr>
        <p:spPr>
          <a:xfrm>
            <a:off x="1545775" y="1832100"/>
            <a:ext cx="21415800" cy="1099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rm --cached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helloworld.py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38761D"/>
                </a:solidFill>
                <a:latin typeface="Roboto Mono"/>
                <a:ea typeface="Roboto Mono"/>
                <a:cs typeface="Roboto Mono"/>
                <a:sym typeface="Roboto Mono"/>
              </a:rPr>
              <a:t>        new file:   vowel.py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not staged for commit: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add &lt;file&gt;..." to update what will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checkout -- &lt;file&gt;..." to discard changes in working directory)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FF0000"/>
                </a:solidFill>
                <a:latin typeface="Roboto Mono"/>
                <a:ea typeface="Roboto Mono"/>
                <a:cs typeface="Roboto Mono"/>
                <a:sym typeface="Roboto Mono"/>
              </a:rPr>
              <a:t>modified:   helloworld.py</a:t>
            </a:r>
            <a:endParaRPr sz="3000">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body" idx="4294967295"/>
          </p:nvPr>
        </p:nvSpPr>
        <p:spPr>
          <a:xfrm>
            <a:off x="1545775" y="1832100"/>
            <a:ext cx="21415800" cy="1099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 commits yet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rm --cached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helloworld.py</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38761D"/>
                </a:solidFill>
                <a:latin typeface="Roboto Mono"/>
                <a:ea typeface="Roboto Mono"/>
                <a:cs typeface="Roboto Mono"/>
                <a:sym typeface="Roboto Mono"/>
              </a:rPr>
              <a:t>        new file:   vowel.py</a:t>
            </a:r>
            <a:endParaRPr sz="3000">
              <a:solidFill>
                <a:srgbClr val="38761D"/>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commit -m "Initial Commit"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[master (root-commit) cf8ed6f] Initial Commit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2 files changed, 13 insertions(+)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helloworld.py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vowel.py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nothing to commit, working tree clean</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body" idx="4294967295"/>
          </p:nvPr>
        </p:nvSpPr>
        <p:spPr>
          <a:xfrm>
            <a:off x="1309800" y="652225"/>
            <a:ext cx="21415800" cy="12886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.gitignore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story.txt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status</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On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Changes to be committed: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(use "git reset HEAD &lt;file&gt;..." to unstage)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new file:   .gitignore</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commit -m "added gitignore folder"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[master 2dfa3ba] added gitignore folder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1 file changed, 1 insertion(+)</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.gitignore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4294967295"/>
          </p:nvPr>
        </p:nvSpPr>
        <p:spPr>
          <a:xfrm>
            <a:off x="1545775" y="1832100"/>
            <a:ext cx="21415800" cy="11148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branch find_greatest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checkout find_greatest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Switched to branch 'find_greatest'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greatest.py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 </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commit -m "Added Greastest number script"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[find_greatest d51e512] Added Greastest number script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3 files changed, 11 insertions(+), 1 deletion(-)</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greatest.py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story.txt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body" idx="4294967295"/>
          </p:nvPr>
        </p:nvSpPr>
        <p:spPr>
          <a:xfrm>
            <a:off x="1545775" y="1832101"/>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checkout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Switched to branch 'master'</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merge find_greatest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Merge made by the 'recursive' strategy.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greatest.py   | 8 </a:t>
            </a:r>
            <a:r>
              <a:rPr lang="en-US" sz="3000">
                <a:solidFill>
                  <a:srgbClr val="38761D"/>
                </a:solidFill>
                <a:latin typeface="Roboto Mono"/>
                <a:ea typeface="Roboto Mono"/>
                <a:cs typeface="Roboto Mono"/>
                <a:sym typeface="Roboto Mono"/>
              </a:rPr>
              <a: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helloworld.py | 3 </a:t>
            </a:r>
            <a:r>
              <a:rPr lang="en-US" sz="3000">
                <a:solidFill>
                  <a:srgbClr val="38761D"/>
                </a:solidFill>
                <a:latin typeface="Roboto Mono"/>
                <a:ea typeface="Roboto Mono"/>
                <a:cs typeface="Roboto Mono"/>
                <a:sym typeface="Roboto Mono"/>
              </a:rPr>
              <a:t>++</a:t>
            </a:r>
            <a:r>
              <a:rPr lang="en-US" sz="3000">
                <a:solidFill>
                  <a:srgbClr val="FF0000"/>
                </a:solidFill>
                <a:latin typeface="Roboto Mono"/>
                <a:ea typeface="Roboto Mono"/>
                <a:cs typeface="Roboto Mono"/>
                <a:sym typeface="Roboto Mono"/>
              </a:rPr>
              <a:t>-</a:t>
            </a:r>
            <a:endParaRPr sz="3000">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story.txt     | 1 </a:t>
            </a:r>
            <a:r>
              <a:rPr lang="en-US" sz="3000">
                <a:solidFill>
                  <a:srgbClr val="38761D"/>
                </a:solidFill>
                <a:latin typeface="Roboto Mono"/>
                <a:ea typeface="Roboto Mono"/>
                <a:cs typeface="Roboto Mono"/>
                <a:sym typeface="Roboto Mono"/>
              </a:rPr>
              <a: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3 files changed, 11 insertions(+), 1 deletion(-)</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greatest.py</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create mode 100644 story.txt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GITHUB</a:t>
            </a:r>
            <a:endParaRPr b="1"/>
          </a:p>
        </p:txBody>
      </p:sp>
      <p:sp>
        <p:nvSpPr>
          <p:cNvPr id="217" name="Google Shape;217;p41"/>
          <p:cNvSpPr txBox="1">
            <a:spLocks noGrp="1"/>
          </p:cNvSpPr>
          <p:nvPr>
            <p:ph type="title" idx="2"/>
          </p:nvPr>
        </p:nvSpPr>
        <p:spPr>
          <a:xfrm>
            <a:off x="2029904" y="6734227"/>
            <a:ext cx="119880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b="1" i="1"/>
              <a:t>...Remote Repository</a:t>
            </a:r>
            <a:endParaRPr sz="5000" b="1" i="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GITHUB</a:t>
            </a:r>
            <a:r>
              <a:rPr lang="en-US"/>
              <a:t>.</a:t>
            </a:r>
            <a:endParaRPr/>
          </a:p>
        </p:txBody>
      </p:sp>
      <p:sp>
        <p:nvSpPr>
          <p:cNvPr id="223" name="Google Shape;223;p42"/>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a:solidFill>
                  <a:srgbClr val="52565A"/>
                </a:solidFill>
                <a:highlight>
                  <a:srgbClr val="FFFFFF"/>
                </a:highlight>
                <a:latin typeface="Arial"/>
                <a:ea typeface="Arial"/>
                <a:cs typeface="Arial"/>
                <a:sym typeface="Arial"/>
              </a:rPr>
              <a:t>GitHub</a:t>
            </a:r>
            <a:r>
              <a:rPr lang="en-US">
                <a:solidFill>
                  <a:srgbClr val="3C4043"/>
                </a:solidFill>
                <a:highlight>
                  <a:srgbClr val="FFFFFF"/>
                </a:highlight>
                <a:latin typeface="Arial"/>
                <a:ea typeface="Arial"/>
                <a:cs typeface="Arial"/>
                <a:sym typeface="Arial"/>
              </a:rPr>
              <a:t> brings together the world's largest community of developers to discover, share, and build better software. From open source projects to private team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is VCS.</a:t>
            </a:r>
            <a:endParaRPr/>
          </a:p>
        </p:txBody>
      </p:sp>
      <p:sp>
        <p:nvSpPr>
          <p:cNvPr id="75" name="Google Shape;75;p16"/>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Version Control System</a:t>
            </a:r>
            <a:endParaRPr/>
          </a:p>
        </p:txBody>
      </p:sp>
      <p:sp>
        <p:nvSpPr>
          <p:cNvPr id="76" name="Google Shape;76;p16"/>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solidFill>
                  <a:srgbClr val="444444"/>
                </a:solidFill>
                <a:highlight>
                  <a:srgbClr val="FFFFFF"/>
                </a:highlight>
                <a:latin typeface="Arial"/>
                <a:ea typeface="Arial"/>
                <a:cs typeface="Arial"/>
                <a:sym typeface="Arial"/>
              </a:rPr>
              <a:t>A version control system, or VCS, tracks the history of changes as people and teams collaborate on projects together. As the project evolves, teams can run tests, fix bugs, and contribute new code with the confidence that any version can be recovered at any time.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3"/>
          <p:cNvSpPr txBox="1">
            <a:spLocks noGrp="1"/>
          </p:cNvSpPr>
          <p:nvPr>
            <p:ph type="title" idx="2"/>
          </p:nvPr>
        </p:nvSpPr>
        <p:spPr>
          <a:xfrm>
            <a:off x="1869600" y="3203125"/>
            <a:ext cx="8334000" cy="7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Benefits of GITHUB</a:t>
            </a:r>
            <a:endParaRPr/>
          </a:p>
        </p:txBody>
      </p:sp>
      <p:sp>
        <p:nvSpPr>
          <p:cNvPr id="229" name="Google Shape;229;p43"/>
          <p:cNvSpPr txBox="1">
            <a:spLocks noGrp="1"/>
          </p:cNvSpPr>
          <p:nvPr>
            <p:ph type="title" idx="3"/>
          </p:nvPr>
        </p:nvSpPr>
        <p:spPr>
          <a:xfrm>
            <a:off x="1691100" y="4096700"/>
            <a:ext cx="8512500" cy="5665200"/>
          </a:xfrm>
          <a:prstGeom prst="rect">
            <a:avLst/>
          </a:prstGeom>
        </p:spPr>
        <p:txBody>
          <a:bodyPr spcFirstLastPara="1" wrap="square" lIns="91425" tIns="91425" rIns="91425" bIns="91425" anchor="t" anchorCtr="0">
            <a:noAutofit/>
          </a:bodyPr>
          <a:lstStyle/>
          <a:p>
            <a:pPr marL="457200" lvl="0" indent="-482600" algn="l" rtl="0">
              <a:spcBef>
                <a:spcPts val="0"/>
              </a:spcBef>
              <a:spcAft>
                <a:spcPts val="0"/>
              </a:spcAft>
              <a:buClr>
                <a:schemeClr val="accent3"/>
              </a:buClr>
              <a:buSzPts val="4000"/>
              <a:buChar char="❖"/>
            </a:pPr>
            <a:r>
              <a:rPr lang="en-US" sz="1300">
                <a:solidFill>
                  <a:srgbClr val="303133"/>
                </a:solidFill>
                <a:highlight>
                  <a:srgbClr val="FFFFFF"/>
                </a:highlight>
                <a:latin typeface="Arial"/>
                <a:ea typeface="Arial"/>
                <a:cs typeface="Arial"/>
                <a:sym typeface="Arial"/>
              </a:rPr>
              <a:t> </a:t>
            </a:r>
            <a:r>
              <a:rPr lang="en-US" sz="3500">
                <a:solidFill>
                  <a:srgbClr val="303133"/>
                </a:solidFill>
                <a:highlight>
                  <a:srgbClr val="FFFFFF"/>
                </a:highlight>
                <a:latin typeface="Arial"/>
                <a:ea typeface="Arial"/>
                <a:cs typeface="Arial"/>
                <a:sym typeface="Arial"/>
              </a:rPr>
              <a:t>It makes it easy to contribute to your open source projects</a:t>
            </a:r>
            <a:endParaRPr sz="3500">
              <a:solidFill>
                <a:schemeClr val="accent3"/>
              </a:solidFill>
            </a:endParaRPr>
          </a:p>
          <a:p>
            <a:pPr marL="457200" lvl="0" indent="-450850" algn="l" rtl="0">
              <a:spcBef>
                <a:spcPts val="0"/>
              </a:spcBef>
              <a:spcAft>
                <a:spcPts val="0"/>
              </a:spcAft>
              <a:buClr>
                <a:schemeClr val="accent3"/>
              </a:buClr>
              <a:buSzPts val="3500"/>
              <a:buChar char="❖"/>
            </a:pPr>
            <a:r>
              <a:rPr lang="en-US" sz="3500">
                <a:solidFill>
                  <a:srgbClr val="303133"/>
                </a:solidFill>
                <a:highlight>
                  <a:srgbClr val="FFFFFF"/>
                </a:highlight>
                <a:latin typeface="Arial"/>
                <a:ea typeface="Arial"/>
                <a:cs typeface="Arial"/>
                <a:sym typeface="Arial"/>
              </a:rPr>
              <a:t> Documentation</a:t>
            </a:r>
            <a:endParaRPr sz="3500">
              <a:solidFill>
                <a:schemeClr val="accent3"/>
              </a:solidFill>
            </a:endParaRPr>
          </a:p>
          <a:p>
            <a:pPr marL="457200" lvl="0" indent="-450850" algn="l" rtl="0">
              <a:spcBef>
                <a:spcPts val="0"/>
              </a:spcBef>
              <a:spcAft>
                <a:spcPts val="0"/>
              </a:spcAft>
              <a:buClr>
                <a:schemeClr val="accent3"/>
              </a:buClr>
              <a:buSzPts val="3500"/>
              <a:buChar char="❖"/>
            </a:pPr>
            <a:r>
              <a:rPr lang="en-US" sz="3500">
                <a:solidFill>
                  <a:srgbClr val="303133"/>
                </a:solidFill>
                <a:highlight>
                  <a:srgbClr val="FFFFFF"/>
                </a:highlight>
                <a:latin typeface="Arial"/>
                <a:ea typeface="Arial"/>
                <a:cs typeface="Arial"/>
                <a:sym typeface="Arial"/>
              </a:rPr>
              <a:t>Showcase your work</a:t>
            </a:r>
            <a:endParaRPr sz="3500">
              <a:solidFill>
                <a:schemeClr val="accent3"/>
              </a:solidFill>
            </a:endParaRPr>
          </a:p>
          <a:p>
            <a:pPr marL="457200" lvl="0" indent="-450850" algn="l" rtl="0">
              <a:spcBef>
                <a:spcPts val="0"/>
              </a:spcBef>
              <a:spcAft>
                <a:spcPts val="0"/>
              </a:spcAft>
              <a:buClr>
                <a:schemeClr val="accent3"/>
              </a:buClr>
              <a:buSzPts val="3500"/>
              <a:buChar char="❖"/>
            </a:pPr>
            <a:r>
              <a:rPr lang="en-US" sz="3500">
                <a:solidFill>
                  <a:schemeClr val="accent3"/>
                </a:solidFill>
              </a:rPr>
              <a:t> </a:t>
            </a:r>
            <a:r>
              <a:rPr lang="en-US" sz="3500">
                <a:solidFill>
                  <a:srgbClr val="303133"/>
                </a:solidFill>
                <a:highlight>
                  <a:srgbClr val="FFFFFF"/>
                </a:highlight>
                <a:latin typeface="Arial"/>
                <a:ea typeface="Arial"/>
                <a:cs typeface="Arial"/>
                <a:sym typeface="Arial"/>
              </a:rPr>
              <a:t>Markdown</a:t>
            </a:r>
            <a:endParaRPr sz="3500">
              <a:solidFill>
                <a:schemeClr val="accent3"/>
              </a:solidFill>
            </a:endParaRPr>
          </a:p>
          <a:p>
            <a:pPr marL="457200" lvl="0" indent="-450850" algn="l" rtl="0">
              <a:spcBef>
                <a:spcPts val="0"/>
              </a:spcBef>
              <a:spcAft>
                <a:spcPts val="0"/>
              </a:spcAft>
              <a:buClr>
                <a:schemeClr val="accent3"/>
              </a:buClr>
              <a:buSzPts val="3500"/>
              <a:buChar char="❖"/>
            </a:pPr>
            <a:r>
              <a:rPr lang="en-US" sz="3500">
                <a:solidFill>
                  <a:srgbClr val="303133"/>
                </a:solidFill>
                <a:highlight>
                  <a:srgbClr val="FFFFFF"/>
                </a:highlight>
                <a:latin typeface="Arial"/>
                <a:ea typeface="Arial"/>
                <a:cs typeface="Arial"/>
                <a:sym typeface="Arial"/>
              </a:rPr>
              <a:t>GitHub is a repository</a:t>
            </a:r>
            <a:endParaRPr sz="3500">
              <a:solidFill>
                <a:srgbClr val="303133"/>
              </a:solidFill>
              <a:highlight>
                <a:srgbClr val="FFFFFF"/>
              </a:highlight>
              <a:latin typeface="Arial"/>
              <a:ea typeface="Arial"/>
              <a:cs typeface="Arial"/>
              <a:sym typeface="Arial"/>
            </a:endParaRPr>
          </a:p>
          <a:p>
            <a:pPr marL="457200" lvl="0" indent="-450850" algn="l" rtl="0">
              <a:spcBef>
                <a:spcPts val="0"/>
              </a:spcBef>
              <a:spcAft>
                <a:spcPts val="0"/>
              </a:spcAft>
              <a:buClr>
                <a:srgbClr val="303133"/>
              </a:buClr>
              <a:buSzPts val="3500"/>
              <a:buFont typeface="Arial"/>
              <a:buChar char="❖"/>
            </a:pPr>
            <a:r>
              <a:rPr lang="en-US" sz="3500">
                <a:solidFill>
                  <a:srgbClr val="303133"/>
                </a:solidFill>
                <a:highlight>
                  <a:srgbClr val="FFFFFF"/>
                </a:highlight>
                <a:latin typeface="Arial"/>
                <a:ea typeface="Arial"/>
                <a:cs typeface="Arial"/>
                <a:sym typeface="Arial"/>
              </a:rPr>
              <a:t>Track changes in your code across versions</a:t>
            </a:r>
            <a:endParaRPr sz="3500">
              <a:solidFill>
                <a:srgbClr val="303133"/>
              </a:solidFill>
              <a:highlight>
                <a:srgbClr val="FFFFFF"/>
              </a:highlight>
              <a:latin typeface="Arial"/>
              <a:ea typeface="Arial"/>
              <a:cs typeface="Arial"/>
              <a:sym typeface="Arial"/>
            </a:endParaRPr>
          </a:p>
          <a:p>
            <a:pPr marL="457200" lvl="0" indent="-450850" algn="l" rtl="0">
              <a:spcBef>
                <a:spcPts val="0"/>
              </a:spcBef>
              <a:spcAft>
                <a:spcPts val="0"/>
              </a:spcAft>
              <a:buClr>
                <a:srgbClr val="303133"/>
              </a:buClr>
              <a:buSzPts val="3500"/>
              <a:buFont typeface="Arial"/>
              <a:buChar char="❖"/>
            </a:pPr>
            <a:r>
              <a:rPr lang="en-US" sz="3500">
                <a:solidFill>
                  <a:srgbClr val="303133"/>
                </a:solidFill>
                <a:highlight>
                  <a:srgbClr val="FFFFFF"/>
                </a:highlight>
                <a:latin typeface="Arial"/>
                <a:ea typeface="Arial"/>
                <a:cs typeface="Arial"/>
                <a:sym typeface="Arial"/>
              </a:rPr>
              <a:t>Integration options</a:t>
            </a:r>
            <a:endParaRPr sz="3500">
              <a:solidFill>
                <a:srgbClr val="303133"/>
              </a:solidFill>
              <a:highlight>
                <a:srgbClr val="FFFFFF"/>
              </a:highlight>
              <a:latin typeface="Arial"/>
              <a:ea typeface="Arial"/>
              <a:cs typeface="Arial"/>
              <a:sym typeface="Arial"/>
            </a:endParaRPr>
          </a:p>
        </p:txBody>
      </p:sp>
      <p:sp>
        <p:nvSpPr>
          <p:cNvPr id="230" name="Google Shape;230;p43"/>
          <p:cNvSpPr txBox="1">
            <a:spLocks noGrp="1"/>
          </p:cNvSpPr>
          <p:nvPr>
            <p:ph type="title"/>
          </p:nvPr>
        </p:nvSpPr>
        <p:spPr>
          <a:xfrm>
            <a:off x="1958775" y="1962775"/>
            <a:ext cx="8334000" cy="1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GITHUB</a:t>
            </a:r>
            <a:endParaRPr b="1"/>
          </a:p>
        </p:txBody>
      </p:sp>
      <p:pic>
        <p:nvPicPr>
          <p:cNvPr id="231" name="Google Shape;231;p43"/>
          <p:cNvPicPr preferRelativeResize="0"/>
          <p:nvPr/>
        </p:nvPicPr>
        <p:blipFill rotWithShape="1">
          <a:blip r:embed="rId3">
            <a:alphaModFix/>
          </a:blip>
          <a:srcRect l="1229" r="1229"/>
          <a:stretch/>
        </p:blipFill>
        <p:spPr>
          <a:xfrm>
            <a:off x="13781925" y="1527300"/>
            <a:ext cx="9482300" cy="99484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CODE</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body" idx="4294967295"/>
          </p:nvPr>
        </p:nvSpPr>
        <p:spPr>
          <a:xfrm>
            <a:off x="1484100" y="0"/>
            <a:ext cx="21415800" cy="13716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remote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remote add origin &lt;url&gt;</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remote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origin</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push -u origin master </a:t>
            </a: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2DC4C0"/>
                </a:solidFill>
                <a:latin typeface="Roboto Mono"/>
                <a:ea typeface="Roboto Mono"/>
                <a:cs typeface="Roboto Mono"/>
                <a:sym typeface="Roboto Mono"/>
              </a:rPr>
              <a:t>                                                                 </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touch README.md</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add .</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commit -m “Added Readme”</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push</a:t>
            </a:r>
            <a:endParaRPr sz="3000">
              <a:solidFill>
                <a:schemeClr val="lt1"/>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6"/>
          <p:cNvSpPr txBox="1">
            <a:spLocks noGrp="1"/>
          </p:cNvSpPr>
          <p:nvPr>
            <p:ph type="body" idx="4294967295"/>
          </p:nvPr>
        </p:nvSpPr>
        <p:spPr>
          <a:xfrm>
            <a:off x="1169450" y="1340526"/>
            <a:ext cx="21415800" cy="10563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38761D"/>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clone &lt;url&gt;</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rgbClr val="00FF00"/>
                </a:solidFill>
                <a:latin typeface="Roboto Mono"/>
                <a:ea typeface="Roboto Mono"/>
                <a:cs typeface="Roboto Mono"/>
                <a:sym typeface="Roboto Mono"/>
              </a:rPr>
              <a:t>hp@Engineer-D</a:t>
            </a:r>
            <a:r>
              <a:rPr lang="en-US" sz="3000">
                <a:solidFill>
                  <a:srgbClr val="2DC4C0"/>
                </a:solidFill>
                <a:latin typeface="Roboto Mono"/>
                <a:ea typeface="Roboto Mono"/>
                <a:cs typeface="Roboto Mono"/>
                <a:sym typeface="Roboto Mono"/>
              </a:rPr>
              <a:t> </a:t>
            </a:r>
            <a:r>
              <a:rPr lang="en-US" sz="3000">
                <a:solidFill>
                  <a:srgbClr val="9900FF"/>
                </a:solidFill>
                <a:latin typeface="Roboto Mono"/>
                <a:ea typeface="Roboto Mono"/>
                <a:cs typeface="Roboto Mono"/>
                <a:sym typeface="Roboto Mono"/>
              </a:rPr>
              <a:t>MINGW64</a:t>
            </a:r>
            <a:r>
              <a:rPr lang="en-US" sz="3000">
                <a:solidFill>
                  <a:srgbClr val="2DC4C0"/>
                </a:solidFill>
                <a:latin typeface="Roboto Mono"/>
                <a:ea typeface="Roboto Mono"/>
                <a:cs typeface="Roboto Mono"/>
                <a:sym typeface="Roboto Mono"/>
              </a:rPr>
              <a:t> </a:t>
            </a:r>
            <a:r>
              <a:rPr lang="en-US" sz="3000">
                <a:solidFill>
                  <a:srgbClr val="38761D"/>
                </a:solidFill>
                <a:latin typeface="Roboto Mono"/>
                <a:ea typeface="Roboto Mono"/>
                <a:cs typeface="Roboto Mono"/>
                <a:sym typeface="Roboto Mono"/>
              </a:rPr>
              <a:t>~/Desktop/git</a:t>
            </a:r>
            <a:endParaRPr sz="3000">
              <a:solidFill>
                <a:srgbClr val="2DC4C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 git pull</a:t>
            </a:r>
            <a:endParaRPr sz="3000">
              <a:solidFill>
                <a:schemeClr val="lt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3000">
                <a:solidFill>
                  <a:schemeClr val="lt1"/>
                </a:solidFill>
                <a:latin typeface="Roboto Mono"/>
                <a:ea typeface="Roboto Mono"/>
                <a:cs typeface="Roboto Mono"/>
                <a:sym typeface="Roboto Mono"/>
              </a:rPr>
              <a:t>Already up-to-date </a:t>
            </a:r>
            <a:endParaRPr sz="3000">
              <a:solidFill>
                <a:srgbClr val="2DC4C0"/>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7"/>
          <p:cNvPicPr preferRelativeResize="0"/>
          <p:nvPr/>
        </p:nvPicPr>
        <p:blipFill rotWithShape="1">
          <a:blip r:embed="rId3">
            <a:alphaModFix/>
          </a:blip>
          <a:srcRect l="12502" r="12495"/>
          <a:stretch/>
        </p:blipFill>
        <p:spPr>
          <a:xfrm>
            <a:off x="3811400" y="7220550"/>
            <a:ext cx="3126000" cy="2973900"/>
          </a:xfrm>
          <a:prstGeom prst="ellipse">
            <a:avLst/>
          </a:prstGeom>
          <a:noFill/>
          <a:ln>
            <a:noFill/>
          </a:ln>
        </p:spPr>
      </p:pic>
      <p:sp>
        <p:nvSpPr>
          <p:cNvPr id="252" name="Google Shape;252;p47"/>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
        <p:nvSpPr>
          <p:cNvPr id="253" name="Google Shape;253;p47"/>
          <p:cNvSpPr txBox="1">
            <a:spLocks noGrp="1"/>
          </p:cNvSpPr>
          <p:nvPr>
            <p:ph type="title" idx="2"/>
          </p:nvPr>
        </p:nvSpPr>
        <p:spPr>
          <a:xfrm>
            <a:off x="6937400" y="8454125"/>
            <a:ext cx="4362900" cy="18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Daramola David Oluwadamifogore</a:t>
            </a:r>
            <a:endParaRPr/>
          </a:p>
          <a:p>
            <a:pPr marL="0" lvl="0" indent="0" algn="l" rtl="0">
              <a:spcBef>
                <a:spcPts val="0"/>
              </a:spcBef>
              <a:spcAft>
                <a:spcPts val="0"/>
              </a:spcAft>
              <a:buClr>
                <a:schemeClr val="dk1"/>
              </a:buClr>
              <a:buSzPts val="1100"/>
              <a:buFont typeface="Arial"/>
              <a:buNone/>
            </a:pPr>
            <a:r>
              <a:rPr lang="en-US"/>
              <a:t>DSCFUTA</a:t>
            </a:r>
            <a:endParaRPr/>
          </a:p>
          <a:p>
            <a:pPr marL="457200" lvl="0" indent="457200" algn="l" rtl="0">
              <a:spcBef>
                <a:spcPts val="0"/>
              </a:spcBef>
              <a:spcAft>
                <a:spcPts val="0"/>
              </a:spcAft>
              <a:buNone/>
            </a:pPr>
            <a:endParaRPr sz="2400" b="1">
              <a:solidFill>
                <a:schemeClr val="dk1"/>
              </a:solidFill>
              <a:latin typeface="Roboto"/>
              <a:ea typeface="Roboto"/>
              <a:cs typeface="Roboto"/>
              <a:sym typeface="Roboto"/>
            </a:endParaRPr>
          </a:p>
          <a:p>
            <a:pPr marL="457200" lvl="0" indent="457200" algn="l" rtl="0">
              <a:spcBef>
                <a:spcPts val="0"/>
              </a:spcBef>
              <a:spcAft>
                <a:spcPts val="0"/>
              </a:spcAft>
              <a:buClr>
                <a:schemeClr val="dk1"/>
              </a:buClr>
              <a:buSzPts val="1100"/>
              <a:buFont typeface="Arial"/>
              <a:buNone/>
            </a:pPr>
            <a:r>
              <a:rPr lang="en-US" sz="2400" b="1">
                <a:solidFill>
                  <a:schemeClr val="dk1"/>
                </a:solidFill>
                <a:latin typeface="Roboto"/>
                <a:ea typeface="Roboto"/>
                <a:cs typeface="Roboto"/>
                <a:sym typeface="Roboto"/>
              </a:rPr>
              <a:t>@Henginnearher_D</a:t>
            </a:r>
            <a:endParaRPr/>
          </a:p>
        </p:txBody>
      </p:sp>
      <p:pic>
        <p:nvPicPr>
          <p:cNvPr id="254" name="Google Shape;254;p47"/>
          <p:cNvPicPr preferRelativeResize="0"/>
          <p:nvPr/>
        </p:nvPicPr>
        <p:blipFill>
          <a:blip r:embed="rId4">
            <a:alphaModFix/>
          </a:blip>
          <a:stretch>
            <a:fillRect/>
          </a:stretch>
        </p:blipFill>
        <p:spPr>
          <a:xfrm>
            <a:off x="7013600" y="9583179"/>
            <a:ext cx="762000" cy="762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Clr>
                <a:schemeClr val="dk1"/>
              </a:buClr>
              <a:buSzPts val="1100"/>
              <a:buFont typeface="Arial"/>
              <a:buNone/>
            </a:pPr>
            <a:r>
              <a:rPr lang="en-US" sz="7200">
                <a:solidFill>
                  <a:srgbClr val="444444"/>
                </a:solidFill>
                <a:highlight>
                  <a:srgbClr val="FFFFFF"/>
                </a:highlight>
                <a:latin typeface="Arial"/>
                <a:ea typeface="Arial"/>
                <a:cs typeface="Arial"/>
                <a:sym typeface="Arial"/>
              </a:rPr>
              <a:t>Developers can review project history to find out:</a:t>
            </a:r>
            <a:endParaRPr sz="7200"/>
          </a:p>
        </p:txBody>
      </p:sp>
      <p:sp>
        <p:nvSpPr>
          <p:cNvPr id="82" name="Google Shape;82;p17"/>
          <p:cNvSpPr txBox="1">
            <a:spLocks noGrp="1"/>
          </p:cNvSpPr>
          <p:nvPr>
            <p:ph type="body" idx="1"/>
          </p:nvPr>
        </p:nvSpPr>
        <p:spPr>
          <a:xfrm>
            <a:off x="1730925" y="3976050"/>
            <a:ext cx="8437800" cy="5763900"/>
          </a:xfrm>
          <a:prstGeom prst="rect">
            <a:avLst/>
          </a:prstGeom>
        </p:spPr>
        <p:txBody>
          <a:bodyPr spcFirstLastPara="1" wrap="square" lIns="91425" tIns="91425" rIns="91425" bIns="91425" anchor="t" anchorCtr="0">
            <a:noAutofit/>
          </a:bodyPr>
          <a:lstStyle/>
          <a:p>
            <a:pPr marL="457200" lvl="0" indent="-482600" algn="l" rtl="0">
              <a:lnSpc>
                <a:spcPct val="115000"/>
              </a:lnSpc>
              <a:spcBef>
                <a:spcPts val="2200"/>
              </a:spcBef>
              <a:spcAft>
                <a:spcPts val="0"/>
              </a:spcAft>
              <a:buClr>
                <a:srgbClr val="444444"/>
              </a:buClr>
              <a:buSzPts val="4000"/>
              <a:buFont typeface="Arial"/>
              <a:buChar char="●"/>
            </a:pPr>
            <a:r>
              <a:rPr lang="en-US">
                <a:solidFill>
                  <a:srgbClr val="444444"/>
                </a:solidFill>
                <a:highlight>
                  <a:srgbClr val="FFFFFF"/>
                </a:highlight>
                <a:latin typeface="Arial"/>
                <a:ea typeface="Arial"/>
                <a:cs typeface="Arial"/>
                <a:sym typeface="Arial"/>
              </a:rPr>
              <a:t>Which changes were made?</a:t>
            </a:r>
            <a:endParaRPr>
              <a:solidFill>
                <a:srgbClr val="444444"/>
              </a:solidFill>
              <a:highlight>
                <a:srgbClr val="FFFFFF"/>
              </a:highlight>
              <a:latin typeface="Arial"/>
              <a:ea typeface="Arial"/>
              <a:cs typeface="Arial"/>
              <a:sym typeface="Arial"/>
            </a:endParaRPr>
          </a:p>
          <a:p>
            <a:pPr marL="457200" lvl="0" indent="-482600" algn="l" rtl="0">
              <a:lnSpc>
                <a:spcPct val="115000"/>
              </a:lnSpc>
              <a:spcBef>
                <a:spcPts val="0"/>
              </a:spcBef>
              <a:spcAft>
                <a:spcPts val="0"/>
              </a:spcAft>
              <a:buClr>
                <a:srgbClr val="444444"/>
              </a:buClr>
              <a:buSzPts val="4000"/>
              <a:buFont typeface="Arial"/>
              <a:buChar char="●"/>
            </a:pPr>
            <a:r>
              <a:rPr lang="en-US">
                <a:solidFill>
                  <a:srgbClr val="444444"/>
                </a:solidFill>
                <a:highlight>
                  <a:srgbClr val="FFFFFF"/>
                </a:highlight>
                <a:latin typeface="Arial"/>
                <a:ea typeface="Arial"/>
                <a:cs typeface="Arial"/>
                <a:sym typeface="Arial"/>
              </a:rPr>
              <a:t>Who made the changes?</a:t>
            </a:r>
            <a:endParaRPr>
              <a:solidFill>
                <a:srgbClr val="444444"/>
              </a:solidFill>
              <a:highlight>
                <a:srgbClr val="FFFFFF"/>
              </a:highlight>
              <a:latin typeface="Arial"/>
              <a:ea typeface="Arial"/>
              <a:cs typeface="Arial"/>
              <a:sym typeface="Arial"/>
            </a:endParaRPr>
          </a:p>
          <a:p>
            <a:pPr marL="457200" lvl="0" indent="-482600" algn="l" rtl="0">
              <a:lnSpc>
                <a:spcPct val="115000"/>
              </a:lnSpc>
              <a:spcBef>
                <a:spcPts val="0"/>
              </a:spcBef>
              <a:spcAft>
                <a:spcPts val="0"/>
              </a:spcAft>
              <a:buClr>
                <a:srgbClr val="444444"/>
              </a:buClr>
              <a:buSzPts val="4000"/>
              <a:buFont typeface="Arial"/>
              <a:buChar char="●"/>
            </a:pPr>
            <a:r>
              <a:rPr lang="en-US">
                <a:solidFill>
                  <a:srgbClr val="444444"/>
                </a:solidFill>
                <a:highlight>
                  <a:srgbClr val="FFFFFF"/>
                </a:highlight>
                <a:latin typeface="Arial"/>
                <a:ea typeface="Arial"/>
                <a:cs typeface="Arial"/>
                <a:sym typeface="Arial"/>
              </a:rPr>
              <a:t>When were the changes made?</a:t>
            </a:r>
            <a:endParaRPr>
              <a:solidFill>
                <a:srgbClr val="444444"/>
              </a:solidFill>
              <a:highlight>
                <a:srgbClr val="FFFFFF"/>
              </a:highlight>
              <a:latin typeface="Arial"/>
              <a:ea typeface="Arial"/>
              <a:cs typeface="Arial"/>
              <a:sym typeface="Arial"/>
            </a:endParaRPr>
          </a:p>
          <a:p>
            <a:pPr marL="457200" lvl="0" indent="-482600" algn="l" rtl="0">
              <a:lnSpc>
                <a:spcPct val="115000"/>
              </a:lnSpc>
              <a:spcBef>
                <a:spcPts val="0"/>
              </a:spcBef>
              <a:spcAft>
                <a:spcPts val="0"/>
              </a:spcAft>
              <a:buClr>
                <a:srgbClr val="444444"/>
              </a:buClr>
              <a:buSzPts val="4000"/>
              <a:buFont typeface="Arial"/>
              <a:buChar char="●"/>
            </a:pPr>
            <a:r>
              <a:rPr lang="en-US">
                <a:solidFill>
                  <a:srgbClr val="444444"/>
                </a:solidFill>
                <a:highlight>
                  <a:srgbClr val="FFFFFF"/>
                </a:highlight>
                <a:latin typeface="Arial"/>
                <a:ea typeface="Arial"/>
                <a:cs typeface="Arial"/>
                <a:sym typeface="Arial"/>
              </a:rPr>
              <a:t>Why were changes needed?</a:t>
            </a:r>
            <a:endParaRPr>
              <a:solidFill>
                <a:schemeClr val="accent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Open Source</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Open Source.</a:t>
            </a:r>
            <a:endParaRPr/>
          </a:p>
        </p:txBody>
      </p:sp>
      <p:sp>
        <p:nvSpPr>
          <p:cNvPr id="93" name="Google Shape;93;p19"/>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a:solidFill>
                  <a:srgbClr val="222222"/>
                </a:solidFill>
                <a:highlight>
                  <a:srgbClr val="FFFFFF"/>
                </a:highlight>
                <a:latin typeface="Arial"/>
                <a:ea typeface="Arial"/>
                <a:cs typeface="Arial"/>
                <a:sym typeface="Arial"/>
              </a:rPr>
              <a:t>Open</a:t>
            </a:r>
            <a:r>
              <a:rPr lang="en-US">
                <a:solidFill>
                  <a:srgbClr val="222222"/>
                </a:solidFill>
                <a:highlight>
                  <a:srgbClr val="FFFFFF"/>
                </a:highlight>
                <a:latin typeface="Arial"/>
                <a:ea typeface="Arial"/>
                <a:cs typeface="Arial"/>
                <a:sym typeface="Arial"/>
              </a:rPr>
              <a:t>-</a:t>
            </a:r>
            <a:r>
              <a:rPr lang="en-US" b="1">
                <a:solidFill>
                  <a:srgbClr val="222222"/>
                </a:solidFill>
                <a:highlight>
                  <a:srgbClr val="FFFFFF"/>
                </a:highlight>
                <a:latin typeface="Arial"/>
                <a:ea typeface="Arial"/>
                <a:cs typeface="Arial"/>
                <a:sym typeface="Arial"/>
              </a:rPr>
              <a:t>source</a:t>
            </a:r>
            <a:r>
              <a:rPr lang="en-US">
                <a:solidFill>
                  <a:srgbClr val="222222"/>
                </a:solidFill>
                <a:highlight>
                  <a:srgbClr val="FFFFFF"/>
                </a:highlight>
                <a:latin typeface="Arial"/>
                <a:ea typeface="Arial"/>
                <a:cs typeface="Arial"/>
                <a:sym typeface="Arial"/>
              </a:rPr>
              <a:t> software (OSS) is any computer software that's distributed with its </a:t>
            </a:r>
            <a:r>
              <a:rPr lang="en-US" b="1">
                <a:solidFill>
                  <a:srgbClr val="222222"/>
                </a:solidFill>
                <a:highlight>
                  <a:srgbClr val="FFFFFF"/>
                </a:highlight>
                <a:latin typeface="Arial"/>
                <a:ea typeface="Arial"/>
                <a:cs typeface="Arial"/>
                <a:sym typeface="Arial"/>
              </a:rPr>
              <a:t>source</a:t>
            </a:r>
            <a:r>
              <a:rPr lang="en-US">
                <a:solidFill>
                  <a:srgbClr val="222222"/>
                </a:solidFill>
                <a:highlight>
                  <a:srgbClr val="FFFFFF"/>
                </a:highlight>
                <a:latin typeface="Arial"/>
                <a:ea typeface="Arial"/>
                <a:cs typeface="Arial"/>
                <a:sym typeface="Arial"/>
              </a:rPr>
              <a:t> code available for modification. That means it usually includes a license for programmers to change the software in any way they choose: They </a:t>
            </a:r>
            <a:r>
              <a:rPr lang="en-US" b="1">
                <a:solidFill>
                  <a:srgbClr val="222222"/>
                </a:solidFill>
                <a:highlight>
                  <a:srgbClr val="FFFFFF"/>
                </a:highlight>
                <a:latin typeface="Arial"/>
                <a:ea typeface="Arial"/>
                <a:cs typeface="Arial"/>
                <a:sym typeface="Arial"/>
              </a:rPr>
              <a:t>can</a:t>
            </a:r>
            <a:r>
              <a:rPr lang="en-US">
                <a:solidFill>
                  <a:srgbClr val="222222"/>
                </a:solidFill>
                <a:highlight>
                  <a:srgbClr val="FFFFFF"/>
                </a:highlight>
                <a:latin typeface="Arial"/>
                <a:ea typeface="Arial"/>
                <a:cs typeface="Arial"/>
                <a:sym typeface="Arial"/>
              </a:rPr>
              <a:t> fix bugs, improve functions, or adapt the software to suit their own needs.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824450" y="5171200"/>
            <a:ext cx="16735200" cy="30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a:r>
            <a:r>
              <a:rPr lang="en-US">
                <a:solidFill>
                  <a:srgbClr val="3C78D8"/>
                </a:solidFill>
                <a:highlight>
                  <a:srgbClr val="FFFFFF"/>
                </a:highlight>
                <a:latin typeface="Verdana"/>
                <a:ea typeface="Verdana"/>
                <a:cs typeface="Verdana"/>
                <a:sym typeface="Verdana"/>
              </a:rPr>
              <a:t>Open source can propagate to fill all the nooks and crannies that people want it to fill.</a:t>
            </a:r>
            <a:r>
              <a:rPr lang="en-US"/>
              <a:t>”</a:t>
            </a:r>
            <a:endParaRPr/>
          </a:p>
        </p:txBody>
      </p:sp>
      <p:sp>
        <p:nvSpPr>
          <p:cNvPr id="99" name="Google Shape;99;p20"/>
          <p:cNvSpPr txBox="1">
            <a:spLocks noGrp="1"/>
          </p:cNvSpPr>
          <p:nvPr>
            <p:ph type="title" idx="2"/>
          </p:nvPr>
        </p:nvSpPr>
        <p:spPr>
          <a:xfrm>
            <a:off x="3859721" y="8484700"/>
            <a:ext cx="12933300" cy="16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solidFill>
                  <a:srgbClr val="23527C"/>
                </a:solidFill>
                <a:highlight>
                  <a:srgbClr val="FFFFFF"/>
                </a:highlight>
                <a:latin typeface="Verdana"/>
                <a:ea typeface="Verdana"/>
                <a:cs typeface="Verdana"/>
                <a:sym typeface="Verdana"/>
                <a:hlinkClick r:id="rId3"/>
              </a:rPr>
              <a:t>Mitch Kapor</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Distributed Version Control System</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is DVCS.</a:t>
            </a:r>
            <a:endParaRPr/>
          </a:p>
        </p:txBody>
      </p:sp>
      <p:sp>
        <p:nvSpPr>
          <p:cNvPr id="110" name="Google Shape;110;p22"/>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Distribution Version Control System</a:t>
            </a:r>
            <a:endParaRPr/>
          </a:p>
        </p:txBody>
      </p:sp>
      <p:sp>
        <p:nvSpPr>
          <p:cNvPr id="111" name="Google Shape;111;p22"/>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solidFill>
                  <a:srgbClr val="444444"/>
                </a:solidFill>
                <a:highlight>
                  <a:srgbClr val="FFFFFF"/>
                </a:highlight>
                <a:latin typeface="Arial"/>
                <a:ea typeface="Arial"/>
                <a:cs typeface="Arial"/>
                <a:sym typeface="Arial"/>
              </a:rPr>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1580</Words>
  <Application>Microsoft Office PowerPoint</Application>
  <PresentationFormat>Custom</PresentationFormat>
  <Paragraphs>295</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Google Sans</vt:lpstr>
      <vt:lpstr>Roboto Mono</vt:lpstr>
      <vt:lpstr>Verdana</vt:lpstr>
      <vt:lpstr>Roboto</vt:lpstr>
      <vt:lpstr>Arial</vt:lpstr>
      <vt:lpstr>DSC Master</vt:lpstr>
      <vt:lpstr>Introduction To GIT</vt:lpstr>
      <vt:lpstr>Version Control System</vt:lpstr>
      <vt:lpstr>What is VCS.</vt:lpstr>
      <vt:lpstr>Developers can review project history to find out:</vt:lpstr>
      <vt:lpstr>Open Source</vt:lpstr>
      <vt:lpstr>Open Source.</vt:lpstr>
      <vt:lpstr>“Open source can propagate to fill all the nooks and crannies that people want it to fill.”</vt:lpstr>
      <vt:lpstr>Distributed Version Control System</vt:lpstr>
      <vt:lpstr>What is DVCS.</vt:lpstr>
      <vt:lpstr>Getting Started With GIT</vt:lpstr>
      <vt:lpstr>GIT is a Version Control System for tracking changes in Computer files</vt:lpstr>
      <vt:lpstr>Keeps track of code history Takes “snapshots” of your files You decide when to take a snapshot by making a “Commit”  You can visit any snapshot at any time You can stage files before commiting</vt:lpstr>
      <vt:lpstr>a.k.a Repo</vt:lpstr>
      <vt:lpstr>$ git init     //Initialize Local Git repo $ git add &lt;file&gt; // Add file to index $ git staus  // Check Status of working Tree  $ git commit //Commit Changes in index $ git push  //Push to Remote Repository $ git pull    // Pull from a Remote Repo $ git clone  //Creates local copy of remote projects $ git branch //Shows branch you are working on $ git merge  // Used to join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vt:lpstr>
      <vt:lpstr>GITHUB.</vt:lpstr>
      <vt:lpstr>Benefits of GITHUB</vt:lpstr>
      <vt:lpstr>CODE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cp:lastModifiedBy>hp</cp:lastModifiedBy>
  <cp:revision>1</cp:revision>
  <dcterms:modified xsi:type="dcterms:W3CDTF">2020-03-07T00:00:22Z</dcterms:modified>
</cp:coreProperties>
</file>