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63" r:id="rId6"/>
    <p:sldId id="264" r:id="rId7"/>
    <p:sldId id="260" r:id="rId8"/>
    <p:sldId id="262" r:id="rId9"/>
    <p:sldId id="273" r:id="rId10"/>
    <p:sldId id="261" r:id="rId11"/>
    <p:sldId id="265" r:id="rId12"/>
    <p:sldId id="266" r:id="rId13"/>
    <p:sldId id="271" r:id="rId14"/>
    <p:sldId id="277" r:id="rId15"/>
    <p:sldId id="275" r:id="rId16"/>
    <p:sldId id="270" r:id="rId17"/>
    <p:sldId id="268" r:id="rId18"/>
    <p:sldId id="269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1056" y="6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6342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179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91002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2024-09-11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2024-09-11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2024-09-11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2024-09-11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2024-09-11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2024-09-11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" Target="slide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Relationship Id="rId5" Type="http://schemas.openxmlformats.org/officeDocument/2006/relationships/image" Target="../media/image5.jpeg"  /><Relationship Id="rId6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7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Relationship Id="rId5" Type="http://schemas.openxmlformats.org/officeDocument/2006/relationships/image" Target="../media/image5.jpeg"  /><Relationship Id="rId6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441797" y="429638"/>
            <a:ext cx="3242552" cy="668776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300">
                <a:solidFill>
                  <a:schemeClr val="tx1"/>
                </a:solidFill>
                <a:latin typeface="D2Coding"/>
                <a:ea typeface="D2Coding"/>
              </a:rPr>
              <a:t>중간 팀프로젝트 </a:t>
            </a:r>
            <a:r>
              <a:rPr lang="en-US" altLang="ko-KR" sz="2300">
                <a:solidFill>
                  <a:schemeClr val="tx1"/>
                </a:solidFill>
                <a:latin typeface="D2Coding"/>
                <a:ea typeface="D2Coding"/>
              </a:rPr>
              <a:t>B</a:t>
            </a:r>
            <a:r>
              <a:rPr lang="ko-KR" altLang="en-US" sz="2300">
                <a:solidFill>
                  <a:schemeClr val="tx1"/>
                </a:solidFill>
                <a:latin typeface="D2Coding"/>
                <a:ea typeface="D2Coding"/>
              </a:rPr>
              <a:t>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1797" y="1331473"/>
            <a:ext cx="9484469" cy="493476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D2Coding"/>
                <a:ea typeface="D2Coding"/>
              </a:rPr>
              <a:t>팀명 </a:t>
            </a:r>
            <a:r>
              <a:rPr lang="en-US" altLang="ko-KR" sz="2000">
                <a:solidFill>
                  <a:schemeClr val="tx1"/>
                </a:solidFill>
                <a:latin typeface="D2Coding"/>
                <a:ea typeface="D2Coding"/>
              </a:rPr>
              <a:t>:</a:t>
            </a:r>
            <a:r>
              <a:rPr lang="ko-KR" altLang="en-US" sz="2000">
                <a:solidFill>
                  <a:schemeClr val="tx1"/>
                </a:solidFill>
                <a:latin typeface="D2Coding"/>
                <a:ea typeface="D2Coding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D2Coding"/>
                <a:ea typeface="D2Coding"/>
              </a:rPr>
              <a:t>ITN</a:t>
            </a:r>
          </a:p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D2Coding"/>
                <a:ea typeface="D2Coding"/>
              </a:rPr>
              <a:t>팀장 </a:t>
            </a:r>
            <a:r>
              <a:rPr lang="en-US" altLang="ko-KR" sz="2000">
                <a:solidFill>
                  <a:schemeClr val="tx1"/>
                </a:solidFill>
                <a:latin typeface="D2Coding"/>
                <a:ea typeface="D2Coding"/>
              </a:rPr>
              <a:t>:</a:t>
            </a:r>
            <a:r>
              <a:rPr lang="ko-KR" altLang="en-US" sz="2000">
                <a:solidFill>
                  <a:schemeClr val="tx1"/>
                </a:solidFill>
                <a:latin typeface="D2Coding"/>
                <a:ea typeface="D2Coding"/>
              </a:rPr>
              <a:t> 한율규</a:t>
            </a:r>
          </a:p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D2Coding"/>
                <a:ea typeface="D2Coding"/>
              </a:rPr>
              <a:t>팀원 </a:t>
            </a:r>
            <a:r>
              <a:rPr lang="en-US" altLang="ko-KR" sz="2000">
                <a:solidFill>
                  <a:schemeClr val="tx1"/>
                </a:solidFill>
                <a:latin typeface="D2Coding"/>
                <a:ea typeface="D2Coding"/>
              </a:rPr>
              <a:t>:</a:t>
            </a:r>
            <a:r>
              <a:rPr lang="ko-KR" altLang="en-US" sz="2000">
                <a:solidFill>
                  <a:schemeClr val="tx1"/>
                </a:solidFill>
                <a:latin typeface="D2Coding"/>
                <a:ea typeface="D2Coding"/>
              </a:rPr>
              <a:t> 서준병</a:t>
            </a:r>
            <a:r>
              <a:rPr lang="en-US" altLang="ko-KR" sz="2000">
                <a:solidFill>
                  <a:schemeClr val="tx1"/>
                </a:solidFill>
                <a:latin typeface="D2Coding"/>
                <a:ea typeface="D2Coding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D2Coding"/>
                <a:ea typeface="D2Coding"/>
              </a:rPr>
              <a:t> 이준민</a:t>
            </a:r>
            <a:r>
              <a:rPr lang="en-US" altLang="ko-KR" sz="2000">
                <a:solidFill>
                  <a:schemeClr val="tx1"/>
                </a:solidFill>
                <a:latin typeface="D2Coding"/>
                <a:ea typeface="D2Coding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D2Coding"/>
                <a:ea typeface="D2Coding"/>
              </a:rPr>
              <a:t> 김용환</a:t>
            </a:r>
            <a:r>
              <a:rPr lang="en-US" altLang="ko-KR" sz="2000">
                <a:solidFill>
                  <a:schemeClr val="tx1"/>
                </a:solidFill>
                <a:latin typeface="D2Coding"/>
                <a:ea typeface="D2Coding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D2Coding"/>
                <a:ea typeface="D2Coding"/>
              </a:rPr>
              <a:t> 권도균</a:t>
            </a:r>
            <a:r>
              <a:rPr lang="en-US" altLang="ko-KR" sz="2000">
                <a:solidFill>
                  <a:schemeClr val="tx1"/>
                </a:solidFill>
                <a:latin typeface="D2Coding"/>
                <a:ea typeface="D2Coding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D2Coding"/>
                <a:ea typeface="D2Coding"/>
              </a:rPr>
              <a:t> 심근우</a:t>
            </a:r>
            <a:r>
              <a:rPr lang="en-US" altLang="ko-KR" sz="2000">
                <a:solidFill>
                  <a:schemeClr val="tx1"/>
                </a:solidFill>
                <a:latin typeface="D2Coding"/>
                <a:ea typeface="D2Coding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D2Coding"/>
                <a:ea typeface="D2Coding"/>
              </a:rPr>
              <a:t> 오태훈</a:t>
            </a:r>
          </a:p>
          <a:p>
            <a:pPr lvl="0">
              <a:defRPr/>
            </a:pPr>
            <a:endParaRPr lang="ko-KR" altLang="en-US" sz="2000">
              <a:solidFill>
                <a:schemeClr val="tx1"/>
              </a:solidFill>
              <a:latin typeface="D2Coding"/>
              <a:ea typeface="D2Coding"/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D2Coding"/>
                <a:ea typeface="D2Coding"/>
              </a:rPr>
              <a:t>주제 </a:t>
            </a:r>
            <a:r>
              <a:rPr lang="en-US" altLang="ko-KR" sz="2000">
                <a:solidFill>
                  <a:schemeClr val="tx1"/>
                </a:solidFill>
                <a:latin typeface="D2Coding"/>
                <a:ea typeface="D2Coding"/>
              </a:rPr>
              <a:t>:</a:t>
            </a:r>
            <a:r>
              <a:rPr lang="ko-KR" altLang="en-US" sz="2000">
                <a:solidFill>
                  <a:schemeClr val="tx1"/>
                </a:solidFill>
                <a:latin typeface="D2Coding"/>
                <a:ea typeface="D2Coding"/>
              </a:rPr>
              <a:t> 영화 예매 사이트</a:t>
            </a:r>
          </a:p>
          <a:p>
            <a:pPr lvl="0">
              <a:defRPr/>
            </a:pPr>
            <a:endParaRPr lang="ko-KR" altLang="en-US" sz="2000">
              <a:solidFill>
                <a:schemeClr val="tx1"/>
              </a:solidFill>
              <a:latin typeface="D2Coding"/>
              <a:ea typeface="D2Coding"/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D2Coding"/>
                <a:ea typeface="D2Coding"/>
              </a:rPr>
              <a:t>역활 분배 방식</a:t>
            </a: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  <a:latin typeface="D2Coding"/>
                <a:ea typeface="D2Coding"/>
              </a:rPr>
              <a:t>-</a:t>
            </a:r>
            <a:r>
              <a:rPr lang="ko-KR" altLang="en-US" sz="2000">
                <a:solidFill>
                  <a:schemeClr val="tx1"/>
                </a:solidFill>
                <a:latin typeface="D2Coding"/>
                <a:ea typeface="D2Coding"/>
              </a:rPr>
              <a:t> 관리자 </a:t>
            </a:r>
            <a:r>
              <a:rPr lang="en-US" altLang="ko-KR" sz="2000">
                <a:solidFill>
                  <a:schemeClr val="tx1"/>
                </a:solidFill>
                <a:latin typeface="D2Coding"/>
                <a:ea typeface="D2Coding"/>
              </a:rPr>
              <a:t>:</a:t>
            </a:r>
            <a:r>
              <a:rPr lang="ko-KR" altLang="en-US" sz="2000">
                <a:solidFill>
                  <a:schemeClr val="tx1"/>
                </a:solidFill>
                <a:latin typeface="D2Coding"/>
                <a:ea typeface="D2Coding"/>
              </a:rPr>
              <a:t> 데이터베이스</a:t>
            </a: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  <a:latin typeface="D2Coding"/>
                <a:ea typeface="D2Coding"/>
              </a:rPr>
              <a:t>-</a:t>
            </a:r>
            <a:r>
              <a:rPr lang="ko-KR" altLang="en-US" sz="2000">
                <a:solidFill>
                  <a:schemeClr val="tx1"/>
                </a:solidFill>
                <a:latin typeface="D2Coding"/>
                <a:ea typeface="D2Coding"/>
              </a:rPr>
              <a:t> 개발자 </a:t>
            </a:r>
            <a:r>
              <a:rPr lang="en-US" altLang="ko-KR" sz="2000">
                <a:solidFill>
                  <a:schemeClr val="tx1"/>
                </a:solidFill>
                <a:latin typeface="D2Coding"/>
                <a:ea typeface="D2Coding"/>
              </a:rPr>
              <a:t>:</a:t>
            </a:r>
            <a:r>
              <a:rPr lang="ko-KR" altLang="en-US" sz="2000">
                <a:solidFill>
                  <a:schemeClr val="tx1"/>
                </a:solidFill>
                <a:latin typeface="D2Coding"/>
                <a:ea typeface="D2Coding"/>
              </a:rPr>
              <a:t> 풀스택</a:t>
            </a:r>
            <a:r>
              <a:rPr lang="en-US" altLang="ko-KR" sz="2000">
                <a:solidFill>
                  <a:schemeClr val="tx1"/>
                </a:solidFill>
                <a:latin typeface="D2Coding"/>
                <a:ea typeface="D2Coding"/>
              </a:rPr>
              <a:t>(</a:t>
            </a:r>
            <a:r>
              <a:rPr lang="ko-KR" altLang="en-US" sz="2000">
                <a:solidFill>
                  <a:schemeClr val="tx1"/>
                </a:solidFill>
                <a:latin typeface="D2Coding"/>
                <a:ea typeface="D2Coding"/>
              </a:rPr>
              <a:t>프론트</a:t>
            </a:r>
            <a:r>
              <a:rPr lang="en-US" altLang="ko-KR" sz="2000">
                <a:solidFill>
                  <a:schemeClr val="tx1"/>
                </a:solidFill>
                <a:latin typeface="D2Coding"/>
                <a:ea typeface="D2Coding"/>
              </a:rPr>
              <a:t>+</a:t>
            </a:r>
            <a:r>
              <a:rPr lang="ko-KR" altLang="en-US" sz="2000">
                <a:solidFill>
                  <a:schemeClr val="tx1"/>
                </a:solidFill>
                <a:latin typeface="D2Coding"/>
                <a:ea typeface="D2Coding"/>
              </a:rPr>
              <a:t>백엔드</a:t>
            </a:r>
            <a:r>
              <a:rPr lang="en-US" altLang="ko-KR" sz="2000">
                <a:solidFill>
                  <a:schemeClr val="tx1"/>
                </a:solidFill>
                <a:latin typeface="D2Coding"/>
                <a:ea typeface="D2Coding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1289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빗면 3"/>
          <p:cNvSpPr/>
          <p:nvPr/>
        </p:nvSpPr>
        <p:spPr>
          <a:xfrm>
            <a:off x="441797" y="429638"/>
            <a:ext cx="2999362" cy="668776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300">
                <a:solidFill>
                  <a:schemeClr val="tx1"/>
                </a:solidFill>
                <a:latin typeface="D2Coding"/>
                <a:ea typeface="D2Coding"/>
              </a:rPr>
              <a:t>상세보기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1797" y="1181303"/>
            <a:ext cx="10872687" cy="273590"/>
          </a:xfrm>
          <a:prstGeom prst="rect">
            <a:avLst/>
          </a:prstGeom>
          <a:solidFill>
            <a:schemeClr val="l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100">
                <a:solidFill>
                  <a:schemeClr val="tx1"/>
                </a:solidFill>
                <a:latin typeface="D2Coding"/>
                <a:ea typeface="D2Coding"/>
              </a:rPr>
              <a:t>Header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424696" y="1584798"/>
            <a:ext cx="9342607" cy="368840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300">
              <a:solidFill>
                <a:schemeClr val="dk1"/>
              </a:solidFill>
              <a:latin typeface="D2Coding"/>
              <a:ea typeface="D2Coding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34261" y="2127924"/>
            <a:ext cx="1400175" cy="200025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9034261" y="4347254"/>
            <a:ext cx="1400175" cy="324254"/>
          </a:xfrm>
          <a:prstGeom prst="roundRect">
            <a:avLst>
              <a:gd name="adj" fmla="val 16667"/>
            </a:avLst>
          </a:prstGeom>
          <a:solidFill>
            <a:srgbClr val="FFE76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  <a:latin typeface="D2Coding"/>
                <a:ea typeface="D2Coding"/>
              </a:rPr>
              <a:t>예매</a:t>
            </a:r>
          </a:p>
        </p:txBody>
      </p:sp>
      <p:sp>
        <p:nvSpPr>
          <p:cNvPr id="10" name="가로 글상자 9"/>
          <p:cNvSpPr txBox="1"/>
          <p:nvPr/>
        </p:nvSpPr>
        <p:spPr>
          <a:xfrm>
            <a:off x="1941478" y="2240886"/>
            <a:ext cx="2016463" cy="605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400">
                <a:latin typeface="D2Coding"/>
                <a:ea typeface="D2Coding"/>
              </a:rPr>
              <a:t>룩백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49709" y="2988742"/>
            <a:ext cx="1129379" cy="324254"/>
          </a:xfrm>
          <a:prstGeom prst="roundRect">
            <a:avLst>
              <a:gd name="adj" fmla="val 16667"/>
            </a:avLst>
          </a:prstGeom>
          <a:solidFill>
            <a:srgbClr val="FFE76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  <a:latin typeface="D2Coding"/>
                <a:ea typeface="D2Coding"/>
              </a:rPr>
              <a:t>공유하기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41478" y="2988742"/>
            <a:ext cx="897573" cy="324254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rgbClr val="FF0000"/>
                </a:solidFill>
                <a:latin typeface="D2Coding"/>
                <a:ea typeface="D2Coding"/>
              </a:rPr>
              <a:t>♡ </a:t>
            </a:r>
            <a:r>
              <a:rPr lang="en-US" altLang="ko-KR" sz="1500">
                <a:solidFill>
                  <a:srgbClr val="FF0000"/>
                </a:solidFill>
                <a:latin typeface="D2Coding"/>
                <a:ea typeface="D2Coding"/>
              </a:rPr>
              <a:t>123</a:t>
            </a:r>
            <a:endParaRPr lang="ko-KR" altLang="en-US" sz="1500">
              <a:solidFill>
                <a:srgbClr val="FF0000"/>
              </a:solidFill>
              <a:latin typeface="D2Coding"/>
              <a:ea typeface="D2Coding"/>
            </a:endParaRPr>
          </a:p>
        </p:txBody>
      </p:sp>
      <p:sp>
        <p:nvSpPr>
          <p:cNvPr id="15" name="가로 글상자 14"/>
          <p:cNvSpPr txBox="1"/>
          <p:nvPr/>
        </p:nvSpPr>
        <p:spPr>
          <a:xfrm>
            <a:off x="1941478" y="4012316"/>
            <a:ext cx="1008231" cy="338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/>
              <a:t>예매율</a:t>
            </a:r>
          </a:p>
        </p:txBody>
      </p:sp>
      <p:sp>
        <p:nvSpPr>
          <p:cNvPr id="16" name="가로 글상자 15"/>
          <p:cNvSpPr txBox="1"/>
          <p:nvPr/>
        </p:nvSpPr>
        <p:spPr>
          <a:xfrm>
            <a:off x="3249037" y="4012316"/>
            <a:ext cx="1281821" cy="338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/>
              <a:t>누적관객수</a:t>
            </a:r>
          </a:p>
        </p:txBody>
      </p:sp>
      <p:sp>
        <p:nvSpPr>
          <p:cNvPr id="17" name="가로 글상자 16"/>
          <p:cNvSpPr txBox="1"/>
          <p:nvPr/>
        </p:nvSpPr>
        <p:spPr>
          <a:xfrm>
            <a:off x="3249037" y="4398366"/>
            <a:ext cx="1281821" cy="546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/>
              <a:t>78,097</a:t>
            </a:r>
          </a:p>
        </p:txBody>
      </p:sp>
      <p:sp>
        <p:nvSpPr>
          <p:cNvPr id="18" name="가로 글상자 17"/>
          <p:cNvSpPr txBox="1"/>
          <p:nvPr/>
        </p:nvSpPr>
        <p:spPr>
          <a:xfrm>
            <a:off x="1967216" y="4398366"/>
            <a:ext cx="871836" cy="546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9867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562755" y="499961"/>
            <a:ext cx="1850484" cy="38505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>
                <a:solidFill>
                  <a:schemeClr val="dk1"/>
                </a:solidFill>
                <a:latin typeface="D2Coding"/>
                <a:ea typeface="D2Coding"/>
              </a:rPr>
              <a:t>실괄람평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424696" y="499961"/>
            <a:ext cx="1850484" cy="385053"/>
          </a:xfrm>
          <a:prstGeom prst="roundRect">
            <a:avLst>
              <a:gd name="adj" fmla="val 16667"/>
            </a:avLst>
          </a:prstGeom>
          <a:solidFill>
            <a:srgbClr val="69D8AD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>
                <a:solidFill>
                  <a:schemeClr val="dk1"/>
                </a:solidFill>
                <a:latin typeface="D2Coding"/>
                <a:ea typeface="D2Coding"/>
              </a:rPr>
              <a:t>주요내용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782285" y="499961"/>
            <a:ext cx="1850484" cy="38505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>
                <a:solidFill>
                  <a:schemeClr val="dk1"/>
                </a:solidFill>
                <a:latin typeface="D2Coding"/>
                <a:ea typeface="D2Coding"/>
              </a:rPr>
              <a:t>무비포스트</a:t>
            </a:r>
            <a:endParaRPr lang="en-US" altLang="ko-KR" sz="1600">
              <a:solidFill>
                <a:schemeClr val="dk1"/>
              </a:solidFill>
              <a:latin typeface="D2Coding"/>
              <a:ea typeface="D2Coding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011946" y="499961"/>
            <a:ext cx="1850484" cy="38505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>
                <a:solidFill>
                  <a:schemeClr val="dk1"/>
                </a:solidFill>
                <a:latin typeface="D2Coding"/>
                <a:ea typeface="D2Coding"/>
              </a:rPr>
              <a:t>예고편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24696" y="1159012"/>
            <a:ext cx="8437734" cy="262444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3100">
                <a:solidFill>
                  <a:schemeClr val="dk1"/>
                </a:solidFill>
                <a:latin typeface="D2Coding"/>
                <a:ea typeface="D2Coding"/>
              </a:rPr>
              <a:t>내용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41797" y="6474771"/>
            <a:ext cx="10872687" cy="273590"/>
          </a:xfrm>
          <a:prstGeom prst="rect">
            <a:avLst/>
          </a:prstGeom>
          <a:solidFill>
            <a:schemeClr val="l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100">
                <a:solidFill>
                  <a:schemeClr val="tx1"/>
                </a:solidFill>
                <a:latin typeface="D2Coding"/>
                <a:ea typeface="D2Coding"/>
              </a:rPr>
              <a:t>Footer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4696" y="3993743"/>
            <a:ext cx="8437734" cy="23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45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빗면 3"/>
          <p:cNvSpPr/>
          <p:nvPr/>
        </p:nvSpPr>
        <p:spPr>
          <a:xfrm>
            <a:off x="441797" y="429638"/>
            <a:ext cx="2999362" cy="668776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300">
                <a:solidFill>
                  <a:schemeClr val="tx1"/>
                </a:solidFill>
                <a:latin typeface="D2Coding"/>
                <a:ea typeface="D2Coding"/>
              </a:rPr>
              <a:t>상영시간표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8344" y="1256805"/>
            <a:ext cx="9277199" cy="54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32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8"/>
            <a:ext cx="2999362" cy="668776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300">
                <a:solidFill>
                  <a:schemeClr val="tx1"/>
                </a:solidFill>
                <a:latin typeface="D2Coding"/>
                <a:ea typeface="D2Coding"/>
              </a:rPr>
              <a:t>예매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39070" y="1280697"/>
            <a:ext cx="9392768" cy="526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6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8"/>
            <a:ext cx="2999362" cy="668776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300">
                <a:solidFill>
                  <a:schemeClr val="tx1"/>
                </a:solidFill>
                <a:latin typeface="D2Coding"/>
                <a:ea typeface="D2Coding"/>
              </a:rPr>
              <a:t>예매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6866" y="1380977"/>
            <a:ext cx="9178267" cy="507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9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9031616" y="1596663"/>
            <a:ext cx="2299854" cy="4277039"/>
          </a:xfrm>
          <a:prstGeom prst="roundRect">
            <a:avLst>
              <a:gd name="adj" fmla="val 461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500">
              <a:latin typeface="D2Coding"/>
              <a:ea typeface="D2Coding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1797" y="1810797"/>
            <a:ext cx="5578764" cy="224443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  <a:latin typeface="D2Coding"/>
              <a:ea typeface="D2Coding"/>
            </a:endParaRPr>
          </a:p>
        </p:txBody>
      </p:sp>
      <p:sp>
        <p:nvSpPr>
          <p:cNvPr id="2" name="빗면 1"/>
          <p:cNvSpPr/>
          <p:nvPr/>
        </p:nvSpPr>
        <p:spPr>
          <a:xfrm>
            <a:off x="441797" y="429638"/>
            <a:ext cx="2999362" cy="668776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300">
                <a:solidFill>
                  <a:schemeClr val="tx1"/>
                </a:solidFill>
                <a:latin typeface="D2Coding"/>
                <a:ea typeface="D2Coding"/>
              </a:rPr>
              <a:t>결제 </a:t>
            </a:r>
            <a:r>
              <a:rPr lang="en-US" altLang="ko-KR" sz="2300">
                <a:solidFill>
                  <a:schemeClr val="tx1"/>
                </a:solidFill>
                <a:latin typeface="D2Coding"/>
                <a:ea typeface="D2Coding"/>
              </a:rPr>
              <a:t>A - 1</a:t>
            </a:r>
            <a:r>
              <a:rPr lang="ko-KR" altLang="en-US" sz="2300">
                <a:solidFill>
                  <a:schemeClr val="tx1"/>
                </a:solidFill>
                <a:latin typeface="D2Coding"/>
                <a:ea typeface="D2Coding"/>
              </a:rPr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46598" y="2406801"/>
            <a:ext cx="960582" cy="1182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  <a:latin typeface="D2Coding"/>
                <a:ea typeface="D2Coding"/>
              </a:rPr>
              <a:t>영화 </a:t>
            </a:r>
          </a:p>
          <a:p>
            <a:pPr lvl="0" algn="ctr">
              <a:defRPr/>
            </a:pPr>
            <a:r>
              <a:rPr lang="ko-KR" altLang="en-US">
                <a:latin typeface="D2Coding"/>
                <a:ea typeface="D2Coding"/>
              </a:rPr>
              <a:t>포스터</a:t>
            </a:r>
            <a:endParaRPr lang="ko-KR" altLang="en-US">
              <a:solidFill>
                <a:schemeClr val="dk1"/>
              </a:solidFill>
              <a:latin typeface="D2Coding"/>
              <a:ea typeface="D2Coding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307" y="2018212"/>
            <a:ext cx="9605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/>
              <a:t>예매정보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15689" y="1945037"/>
            <a:ext cx="550487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15689" y="3884673"/>
            <a:ext cx="550487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62598" y="2268763"/>
            <a:ext cx="35929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영화명</a:t>
            </a:r>
          </a:p>
          <a:p>
            <a:pPr lvl="0">
              <a:defRPr/>
            </a:pPr>
            <a:r>
              <a:rPr lang="ko-KR" altLang="en-US"/>
              <a:t>예매 날짜</a:t>
            </a:r>
            <a:r>
              <a:rPr lang="en-US" altLang="ko-KR"/>
              <a:t>, </a:t>
            </a:r>
            <a:r>
              <a:rPr lang="ko-KR" altLang="en-US"/>
              <a:t>시간</a:t>
            </a:r>
          </a:p>
          <a:p>
            <a:pPr lvl="0">
              <a:defRPr/>
            </a:pPr>
            <a:r>
              <a:rPr lang="ko-KR" altLang="en-US"/>
              <a:t>극장명</a:t>
            </a:r>
            <a:r>
              <a:rPr lang="en-US" altLang="ko-KR"/>
              <a:t>/</a:t>
            </a:r>
            <a:r>
              <a:rPr lang="ko-KR" altLang="en-US"/>
              <a:t>상영관</a:t>
            </a:r>
            <a:r>
              <a:rPr lang="en-US" altLang="ko-KR"/>
              <a:t> </a:t>
            </a:r>
            <a:r>
              <a:rPr lang="ko-KR" altLang="en-US"/>
              <a:t>및 영화 상영 종류</a:t>
            </a:r>
            <a:r>
              <a:rPr lang="en-US" altLang="ko-KR"/>
              <a:t>(2D, 4D</a:t>
            </a:r>
            <a:r>
              <a:rPr lang="ko-KR" altLang="en-US"/>
              <a:t>등</a:t>
            </a:r>
            <a:r>
              <a:rPr lang="en-US" altLang="ko-KR"/>
              <a:t>)</a:t>
            </a:r>
          </a:p>
          <a:p>
            <a:pPr lvl="0">
              <a:defRPr/>
            </a:pPr>
            <a:r>
              <a:rPr lang="ko-KR" altLang="en-US"/>
              <a:t>표 상세 내역</a:t>
            </a:r>
            <a:r>
              <a:rPr lang="en-US" altLang="ko-KR"/>
              <a:t>(ex </a:t>
            </a:r>
            <a:r>
              <a:rPr lang="ko-KR" altLang="en-US"/>
              <a:t>성인 </a:t>
            </a:r>
            <a:r>
              <a:rPr lang="en-US" altLang="ko-KR"/>
              <a:t>1)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41797" y="4069815"/>
            <a:ext cx="5578764" cy="257112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  <a:latin typeface="D2Coding"/>
              <a:ea typeface="D2Coding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15689" y="6369255"/>
            <a:ext cx="550487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6598" y="4115375"/>
            <a:ext cx="1016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/>
              <a:t>할인 적용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46597" y="4503964"/>
            <a:ext cx="4682835" cy="544753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latin typeface="D2Coding"/>
                <a:ea typeface="D2Coding"/>
              </a:rPr>
              <a:t>쿠폰</a:t>
            </a:r>
            <a:r>
              <a:rPr lang="en-US" altLang="ko-KR" sz="1500">
                <a:latin typeface="D2Coding"/>
                <a:ea typeface="D2Coding"/>
              </a:rPr>
              <a:t>/</a:t>
            </a:r>
            <a:r>
              <a:rPr lang="ko-KR" altLang="en-US" sz="1500">
                <a:latin typeface="D2Coding"/>
                <a:ea typeface="D2Coding"/>
              </a:rPr>
              <a:t>관람권</a:t>
            </a:r>
            <a:r>
              <a:rPr lang="en-US" altLang="ko-KR" sz="1500">
                <a:latin typeface="D2Coding"/>
                <a:ea typeface="D2Coding"/>
              </a:rPr>
              <a:t>/</a:t>
            </a:r>
            <a:r>
              <a:rPr lang="ko-KR" altLang="en-US" sz="1500">
                <a:latin typeface="D2Coding"/>
                <a:ea typeface="D2Coding"/>
              </a:rPr>
              <a:t> 포인트</a:t>
            </a:r>
          </a:p>
        </p:txBody>
      </p:sp>
      <p:sp>
        <p:nvSpPr>
          <p:cNvPr id="16" name="모서리가 둥근 직사각형 15">
            <a:hlinkClick r:id="rId2" action="ppaction://hlinksldjump"/>
          </p:cNvPr>
          <p:cNvSpPr/>
          <p:nvPr/>
        </p:nvSpPr>
        <p:spPr>
          <a:xfrm>
            <a:off x="757382" y="5307609"/>
            <a:ext cx="1289990" cy="35051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>
                <a:latin typeface="D2Coding"/>
                <a:ea typeface="D2Coding"/>
              </a:rPr>
              <a:t>할인쿠폰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419911" y="5307609"/>
            <a:ext cx="1336203" cy="35051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>
                <a:latin typeface="D2Coding"/>
                <a:ea typeface="D2Coding"/>
              </a:rPr>
              <a:t>메가박스 관람권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128654" y="5288879"/>
            <a:ext cx="1300778" cy="35051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>
                <a:latin typeface="D2Coding"/>
                <a:ea typeface="D2Coding"/>
              </a:rPr>
              <a:t>멤버십 포인트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6359" y="1289463"/>
            <a:ext cx="1229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/>
              <a:t>결제하기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94724" y="1731208"/>
            <a:ext cx="10868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bg1"/>
                </a:solidFill>
              </a:rPr>
              <a:t>결제 금액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170162" y="2091631"/>
            <a:ext cx="1991984" cy="1107514"/>
          </a:xfrm>
          <a:prstGeom prst="roundRect">
            <a:avLst>
              <a:gd name="adj" fmla="val 461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500">
              <a:latin typeface="D2Coding"/>
              <a:ea typeface="D2Coding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170162" y="3301429"/>
            <a:ext cx="1991984" cy="433754"/>
          </a:xfrm>
          <a:prstGeom prst="roundRect">
            <a:avLst>
              <a:gd name="adj" fmla="val 461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500">
              <a:latin typeface="D2Coding"/>
              <a:ea typeface="D2Coding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031616" y="5398878"/>
            <a:ext cx="1011381" cy="433754"/>
          </a:xfrm>
          <a:prstGeom prst="roundRect">
            <a:avLst>
              <a:gd name="adj" fmla="val 461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chemeClr val="bg1"/>
                </a:solidFill>
                <a:latin typeface="D2Coding"/>
                <a:ea typeface="D2Coding"/>
              </a:rPr>
              <a:t>이전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320089" y="5405128"/>
            <a:ext cx="1011381" cy="433754"/>
          </a:xfrm>
          <a:prstGeom prst="roundRect">
            <a:avLst>
              <a:gd name="adj" fmla="val 461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chemeClr val="bg1"/>
                </a:solidFill>
                <a:latin typeface="D2Coding"/>
                <a:ea typeface="D2Coding"/>
              </a:rPr>
              <a:t>결제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49350" y="2137852"/>
            <a:ext cx="182043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예매 수</a:t>
            </a:r>
            <a:r>
              <a:rPr lang="en-US" altLang="ko-KR" sz="1300"/>
              <a:t> / 	        </a:t>
            </a:r>
            <a:r>
              <a:rPr lang="ko-KR" altLang="en-US" sz="1300"/>
              <a:t>가격</a:t>
            </a:r>
            <a:endParaRPr lang="en-US" altLang="ko-KR" sz="1300"/>
          </a:p>
        </p:txBody>
      </p:sp>
      <p:sp>
        <p:nvSpPr>
          <p:cNvPr id="35" name="TextBox 34"/>
          <p:cNvSpPr txBox="1"/>
          <p:nvPr/>
        </p:nvSpPr>
        <p:spPr>
          <a:xfrm>
            <a:off x="9255938" y="2763688"/>
            <a:ext cx="182043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금액 </a:t>
            </a:r>
            <a:r>
              <a:rPr lang="en-US" altLang="ko-KR" sz="1300"/>
              <a:t>	:          n</a:t>
            </a:r>
            <a:r>
              <a:rPr lang="ko-KR" altLang="en-US" sz="1300"/>
              <a:t>원</a:t>
            </a:r>
            <a:endParaRPr lang="en-US" altLang="ko-KR" sz="1300"/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9391834" y="2635587"/>
            <a:ext cx="1579418" cy="9801"/>
          </a:xfrm>
          <a:prstGeom prst="line">
            <a:avLst/>
          </a:prstGeom>
          <a:ln w="3175">
            <a:solidFill>
              <a:schemeClr val="bg1">
                <a:lumMod val="85000"/>
                <a:alpha val="2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9982200" y="3056076"/>
            <a:ext cx="367907" cy="378128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D2Coding"/>
                <a:ea typeface="D2Coding"/>
              </a:rPr>
              <a:t>-</a:t>
            </a:r>
            <a:endParaRPr lang="ko-KR" altLang="en-US" sz="3000" b="1">
              <a:solidFill>
                <a:schemeClr val="bg1"/>
              </a:solidFill>
              <a:latin typeface="D2Coding"/>
              <a:ea typeface="D2Coding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49350" y="3372112"/>
            <a:ext cx="182043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할인적용</a:t>
            </a:r>
            <a:r>
              <a:rPr lang="en-US" altLang="ko-KR" sz="1300"/>
              <a:t>	:          n</a:t>
            </a:r>
            <a:r>
              <a:rPr lang="ko-KR" altLang="en-US" sz="1300"/>
              <a:t>원</a:t>
            </a:r>
            <a:endParaRPr lang="en-US" altLang="ko-KR" sz="1300"/>
          </a:p>
        </p:txBody>
      </p:sp>
      <p:sp>
        <p:nvSpPr>
          <p:cNvPr id="44" name="TextBox 43"/>
          <p:cNvSpPr txBox="1"/>
          <p:nvPr/>
        </p:nvSpPr>
        <p:spPr>
          <a:xfrm>
            <a:off x="9170162" y="4334501"/>
            <a:ext cx="19426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chemeClr val="bg1">
                    <a:lumMod val="65000"/>
                  </a:schemeClr>
                </a:solidFill>
              </a:rPr>
              <a:t>추가차액</a:t>
            </a:r>
            <a:r>
              <a:rPr lang="en-US" altLang="ko-KR" sz="1300">
                <a:solidFill>
                  <a:schemeClr val="bg1">
                    <a:lumMod val="65000"/>
                  </a:schemeClr>
                </a:solidFill>
              </a:rPr>
              <a:t>	    :         n</a:t>
            </a:r>
            <a:endParaRPr lang="en-US" altLang="ko-KR" sz="11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70163" y="4592681"/>
            <a:ext cx="18996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chemeClr val="bg1"/>
                </a:solidFill>
              </a:rPr>
              <a:t>최종결제금액</a:t>
            </a:r>
            <a:r>
              <a:rPr lang="en-US" altLang="ko-KR" sz="1300">
                <a:solidFill>
                  <a:schemeClr val="bg1"/>
                </a:solidFill>
              </a:rPr>
              <a:t>  :         </a:t>
            </a:r>
            <a:r>
              <a:rPr lang="en-US" altLang="ko-KR" sz="1300">
                <a:solidFill>
                  <a:srgbClr val="00B0F0"/>
                </a:solidFill>
              </a:rPr>
              <a:t>n</a:t>
            </a:r>
            <a:r>
              <a:rPr lang="ko-KR" altLang="en-US" sz="1300">
                <a:solidFill>
                  <a:schemeClr val="bg1"/>
                </a:solidFill>
              </a:rPr>
              <a:t>원</a:t>
            </a:r>
            <a:endParaRPr lang="en-US" altLang="ko-KR" sz="1300">
              <a:solidFill>
                <a:schemeClr val="bg1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9244051" y="4921099"/>
            <a:ext cx="1773381" cy="0"/>
          </a:xfrm>
          <a:prstGeom prst="line">
            <a:avLst/>
          </a:prstGeom>
          <a:ln w="3175">
            <a:solidFill>
              <a:schemeClr val="bg1">
                <a:lumMod val="85000"/>
                <a:alpha val="62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159429" y="4994504"/>
            <a:ext cx="19426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chemeClr val="bg1">
                    <a:lumMod val="65000"/>
                  </a:schemeClr>
                </a:solidFill>
              </a:rPr>
              <a:t>결제수단</a:t>
            </a:r>
            <a:r>
              <a:rPr lang="en-US" altLang="ko-KR" sz="1300">
                <a:solidFill>
                  <a:schemeClr val="bg1">
                    <a:lumMod val="65000"/>
                  </a:schemeClr>
                </a:solidFill>
              </a:rPr>
              <a:t>	    :         n</a:t>
            </a:r>
            <a:endParaRPr lang="en-US" altLang="ko-KR" sz="11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763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빗면 3"/>
          <p:cNvSpPr/>
          <p:nvPr/>
        </p:nvSpPr>
        <p:spPr>
          <a:xfrm>
            <a:off x="441797" y="429638"/>
            <a:ext cx="2999362" cy="668776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300">
                <a:solidFill>
                  <a:schemeClr val="tx1"/>
                </a:solidFill>
                <a:latin typeface="D2Coding"/>
                <a:ea typeface="D2Coding"/>
              </a:rPr>
              <a:t>결제 </a:t>
            </a:r>
            <a:r>
              <a:rPr lang="en-US" altLang="ko-KR" sz="2300">
                <a:solidFill>
                  <a:schemeClr val="tx1"/>
                </a:solidFill>
                <a:latin typeface="D2Coding"/>
                <a:ea typeface="D2Coding"/>
              </a:rPr>
              <a:t>A – 2</a:t>
            </a:r>
            <a:r>
              <a:rPr lang="ko-KR" altLang="en-US" sz="2300">
                <a:solidFill>
                  <a:schemeClr val="tx1"/>
                </a:solidFill>
                <a:latin typeface="D2Coding"/>
                <a:ea typeface="D2Coding"/>
              </a:rPr>
              <a:t> 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04906" y="1945874"/>
            <a:ext cx="1202274" cy="35051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>
                <a:latin typeface="D2Coding"/>
                <a:ea typeface="D2Coding"/>
              </a:rPr>
              <a:t>신용</a:t>
            </a:r>
            <a:r>
              <a:rPr lang="en-US" altLang="ko-KR" sz="1200">
                <a:latin typeface="D2Coding"/>
                <a:ea typeface="D2Coding"/>
              </a:rPr>
              <a:t>/</a:t>
            </a:r>
            <a:r>
              <a:rPr lang="ko-KR" altLang="en-US" sz="1200">
                <a:latin typeface="D2Coding"/>
                <a:ea typeface="D2Coding"/>
              </a:rPr>
              <a:t>체크카드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177309" y="1945873"/>
            <a:ext cx="1237672" cy="35051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>
                <a:latin typeface="D2Coding"/>
                <a:ea typeface="D2Coding"/>
              </a:rPr>
              <a:t>무통장 입금</a:t>
            </a:r>
          </a:p>
        </p:txBody>
      </p:sp>
      <p:sp>
        <p:nvSpPr>
          <p:cNvPr id="7" name="TextBox 26"/>
          <p:cNvSpPr txBox="1"/>
          <p:nvPr/>
        </p:nvSpPr>
        <p:spPr>
          <a:xfrm>
            <a:off x="366359" y="1289463"/>
            <a:ext cx="1229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/>
              <a:t>결제수단</a:t>
            </a:r>
          </a:p>
        </p:txBody>
      </p:sp>
      <p:sp>
        <p:nvSpPr>
          <p:cNvPr id="8" name="TextBox 27"/>
          <p:cNvSpPr txBox="1"/>
          <p:nvPr/>
        </p:nvSpPr>
        <p:spPr>
          <a:xfrm>
            <a:off x="8665233" y="726164"/>
            <a:ext cx="10868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bg1"/>
                </a:solidFill>
              </a:rPr>
              <a:t>결제 금액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1417" y="3723559"/>
            <a:ext cx="4463092" cy="702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  <a:latin typeface="D2Coding"/>
                <a:ea typeface="D2Coding"/>
              </a:rPr>
              <a:t>결제 프로모션</a:t>
            </a:r>
          </a:p>
        </p:txBody>
      </p:sp>
      <p:sp>
        <p:nvSpPr>
          <p:cNvPr id="10" name="TextBox 58"/>
          <p:cNvSpPr txBox="1"/>
          <p:nvPr/>
        </p:nvSpPr>
        <p:spPr>
          <a:xfrm>
            <a:off x="170033" y="2747761"/>
            <a:ext cx="12168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/>
              <a:t>카드사 선택</a:t>
            </a:r>
          </a:p>
        </p:txBody>
      </p:sp>
      <p:cxnSp>
        <p:nvCxnSpPr>
          <p:cNvPr id="11" name="직선 화살표 연결선 60"/>
          <p:cNvCxnSpPr>
            <a:stCxn id="5" idx="2"/>
            <a:endCxn id="10" idx="0"/>
          </p:cNvCxnSpPr>
          <p:nvPr/>
        </p:nvCxnSpPr>
        <p:spPr>
          <a:xfrm flipH="1">
            <a:off x="764908" y="2296385"/>
            <a:ext cx="341135" cy="45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359781" y="2776805"/>
            <a:ext cx="1706691" cy="26507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  <a:latin typeface="D2Coding"/>
                <a:ea typeface="D2Coding"/>
              </a:rPr>
              <a:t>은행 명 선택 박스</a:t>
            </a:r>
          </a:p>
        </p:txBody>
      </p:sp>
      <p:cxnSp>
        <p:nvCxnSpPr>
          <p:cNvPr id="13" name="직선 화살표 연결선 64"/>
          <p:cNvCxnSpPr>
            <a:stCxn id="5" idx="2"/>
            <a:endCxn id="12" idx="0"/>
          </p:cNvCxnSpPr>
          <p:nvPr/>
        </p:nvCxnSpPr>
        <p:spPr>
          <a:xfrm>
            <a:off x="1106043" y="2296385"/>
            <a:ext cx="1107084" cy="48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66"/>
          <p:cNvSpPr txBox="1"/>
          <p:nvPr/>
        </p:nvSpPr>
        <p:spPr>
          <a:xfrm>
            <a:off x="4546155" y="2457349"/>
            <a:ext cx="898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안내문</a:t>
            </a:r>
          </a:p>
        </p:txBody>
      </p:sp>
      <p:cxnSp>
        <p:nvCxnSpPr>
          <p:cNvPr id="15" name="직선 화살표 연결선 68"/>
          <p:cNvCxnSpPr>
            <a:stCxn id="6" idx="2"/>
            <a:endCxn id="14" idx="0"/>
          </p:cNvCxnSpPr>
          <p:nvPr/>
        </p:nvCxnSpPr>
        <p:spPr>
          <a:xfrm>
            <a:off x="3796145" y="2296384"/>
            <a:ext cx="1188592" cy="16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911490" y="255701"/>
            <a:ext cx="4463092" cy="3467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  <a:latin typeface="D2Coding"/>
              <a:ea typeface="D2Coding"/>
            </a:endParaRPr>
          </a:p>
        </p:txBody>
      </p:sp>
      <p:cxnSp>
        <p:nvCxnSpPr>
          <p:cNvPr id="17" name="직선 화살표 연결선 73"/>
          <p:cNvCxnSpPr>
            <a:stCxn id="5" idx="3"/>
            <a:endCxn id="16" idx="1"/>
          </p:cNvCxnSpPr>
          <p:nvPr/>
        </p:nvCxnSpPr>
        <p:spPr>
          <a:xfrm flipV="1">
            <a:off x="1707180" y="1989630"/>
            <a:ext cx="5204310" cy="13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911490" y="255701"/>
            <a:ext cx="4463092" cy="4704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  <a:latin typeface="D2Coding"/>
                <a:ea typeface="D2Coding"/>
              </a:rPr>
              <a:t>은행명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973442" y="876692"/>
            <a:ext cx="4294921" cy="165407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/>
          <a:lstStyle/>
          <a:p>
            <a:pPr lvl="0">
              <a:defRPr/>
            </a:pPr>
            <a:r>
              <a:rPr lang="ko-KR" altLang="en-US" sz="1300">
                <a:latin typeface="D2Coding"/>
                <a:ea typeface="D2Coding"/>
              </a:rPr>
              <a:t>카드번호</a:t>
            </a:r>
            <a:r>
              <a:rPr lang="en-US" altLang="ko-KR" sz="1300">
                <a:latin typeface="D2Coding"/>
                <a:ea typeface="D2Coding"/>
              </a:rPr>
              <a:t>	          -	         -	        -  </a:t>
            </a:r>
          </a:p>
          <a:p>
            <a:pPr lvl="0">
              <a:defRPr/>
            </a:pPr>
            <a:endParaRPr lang="en-US" altLang="ko-KR" sz="1300">
              <a:latin typeface="D2Coding"/>
              <a:ea typeface="D2Coding"/>
            </a:endParaRPr>
          </a:p>
          <a:p>
            <a:pPr lvl="0">
              <a:defRPr/>
            </a:pPr>
            <a:r>
              <a:rPr lang="ko-KR" altLang="en-US" sz="1300">
                <a:latin typeface="D2Coding"/>
                <a:ea typeface="D2Coding"/>
              </a:rPr>
              <a:t>유효기간</a:t>
            </a:r>
            <a:r>
              <a:rPr lang="en-US" altLang="ko-KR" sz="1300">
                <a:latin typeface="D2Coding"/>
                <a:ea typeface="D2Coding"/>
              </a:rPr>
              <a:t>	          -</a:t>
            </a:r>
          </a:p>
          <a:p>
            <a:pPr lvl="0">
              <a:defRPr/>
            </a:pPr>
            <a:endParaRPr lang="en-US" altLang="ko-KR" sz="1300">
              <a:latin typeface="D2Coding"/>
              <a:ea typeface="D2Coding"/>
            </a:endParaRPr>
          </a:p>
          <a:p>
            <a:pPr lvl="0">
              <a:defRPr/>
            </a:pPr>
            <a:r>
              <a:rPr lang="ko-KR" altLang="en-US" sz="1300">
                <a:latin typeface="D2Coding"/>
                <a:ea typeface="D2Coding"/>
              </a:rPr>
              <a:t>비밀번호</a:t>
            </a:r>
            <a:r>
              <a:rPr lang="en-US" altLang="ko-KR" sz="1300">
                <a:latin typeface="D2Coding"/>
                <a:ea typeface="D2Coding"/>
              </a:rPr>
              <a:t>		         </a:t>
            </a:r>
            <a:r>
              <a:rPr lang="ko-KR" altLang="en-US" sz="1000">
                <a:latin typeface="D2Coding"/>
                <a:ea typeface="D2Coding"/>
              </a:rPr>
              <a:t>앞 </a:t>
            </a:r>
            <a:r>
              <a:rPr lang="en-US" altLang="ko-KR" sz="1000">
                <a:latin typeface="D2Coding"/>
                <a:ea typeface="D2Coding"/>
              </a:rPr>
              <a:t>2</a:t>
            </a:r>
            <a:r>
              <a:rPr lang="ko-KR" altLang="en-US" sz="1000">
                <a:latin typeface="D2Coding"/>
                <a:ea typeface="D2Coding"/>
              </a:rPr>
              <a:t>자리</a:t>
            </a:r>
          </a:p>
          <a:p>
            <a:pPr lvl="0">
              <a:defRPr/>
            </a:pPr>
            <a:endParaRPr lang="en-US" altLang="ko-KR" sz="1300">
              <a:latin typeface="D2Coding"/>
              <a:ea typeface="D2Coding"/>
            </a:endParaRPr>
          </a:p>
          <a:p>
            <a:pPr lvl="0">
              <a:defRPr/>
            </a:pPr>
            <a:r>
              <a:rPr lang="ko-KR" altLang="en-US" sz="1300">
                <a:latin typeface="D2Coding"/>
                <a:ea typeface="D2Coding"/>
              </a:rPr>
              <a:t>생년월일</a:t>
            </a:r>
            <a:r>
              <a:rPr lang="en-US" altLang="ko-KR" sz="1300">
                <a:latin typeface="D2Coding"/>
                <a:ea typeface="D2Coding"/>
              </a:rPr>
              <a:t>	</a:t>
            </a:r>
            <a:endParaRPr lang="en-US" altLang="ko-KR" sz="500">
              <a:latin typeface="D2Coding"/>
              <a:ea typeface="D2Coding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82255" y="1002316"/>
            <a:ext cx="523783" cy="210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  <a:latin typeface="D2Coding"/>
              <a:ea typeface="D2Coding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756306" y="1002316"/>
            <a:ext cx="523783" cy="210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  <a:latin typeface="D2Coding"/>
              <a:ea typeface="D2Coding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635998" y="1002316"/>
            <a:ext cx="523783" cy="210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  <a:latin typeface="D2Coding"/>
              <a:ea typeface="D2Coding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452180" y="1002316"/>
            <a:ext cx="523783" cy="210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  <a:latin typeface="D2Coding"/>
              <a:ea typeface="D2Coding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886856" y="1403275"/>
            <a:ext cx="523783" cy="210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500">
                <a:solidFill>
                  <a:schemeClr val="bg1">
                    <a:lumMod val="75000"/>
                  </a:schemeClr>
                </a:solidFill>
                <a:latin typeface="D2Coding"/>
                <a:ea typeface="D2Coding"/>
              </a:rPr>
              <a:t>MM</a:t>
            </a:r>
            <a:endParaRPr lang="ko-KR" altLang="en-US" sz="1500">
              <a:solidFill>
                <a:schemeClr val="bg1">
                  <a:lumMod val="75000"/>
                </a:schemeClr>
              </a:solidFill>
              <a:latin typeface="D2Coding"/>
              <a:ea typeface="D2Coding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56306" y="1407075"/>
            <a:ext cx="523783" cy="210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500">
                <a:solidFill>
                  <a:schemeClr val="bg1">
                    <a:lumMod val="75000"/>
                  </a:schemeClr>
                </a:solidFill>
                <a:latin typeface="D2Coding"/>
                <a:ea typeface="D2Coding"/>
              </a:rPr>
              <a:t>YY</a:t>
            </a:r>
            <a:endParaRPr lang="ko-KR" altLang="en-US" sz="1500">
              <a:solidFill>
                <a:schemeClr val="bg1">
                  <a:lumMod val="75000"/>
                </a:schemeClr>
              </a:solidFill>
              <a:latin typeface="D2Coding"/>
              <a:ea typeface="D2Coding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97853" y="1822706"/>
            <a:ext cx="1382236" cy="210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500">
              <a:solidFill>
                <a:schemeClr val="bg1">
                  <a:lumMod val="75000"/>
                </a:schemeClr>
              </a:solidFill>
              <a:latin typeface="D2Coding"/>
              <a:ea typeface="D2Coding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97853" y="2218758"/>
            <a:ext cx="1382236" cy="210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500">
              <a:solidFill>
                <a:schemeClr val="bg1">
                  <a:lumMod val="75000"/>
                </a:schemeClr>
              </a:solidFill>
              <a:latin typeface="D2Coding"/>
              <a:ea typeface="D2Coding"/>
            </a:endParaRPr>
          </a:p>
        </p:txBody>
      </p:sp>
      <p:sp>
        <p:nvSpPr>
          <p:cNvPr id="28" name="TextBox 87"/>
          <p:cNvSpPr txBox="1"/>
          <p:nvPr/>
        </p:nvSpPr>
        <p:spPr>
          <a:xfrm>
            <a:off x="9330288" y="2146260"/>
            <a:ext cx="1818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>
                <a:latin typeface="D2Coding"/>
              </a:rPr>
              <a:t>생년월일 </a:t>
            </a:r>
            <a:r>
              <a:rPr lang="en-US" altLang="ko-KR" sz="900">
                <a:latin typeface="D2Coding"/>
              </a:rPr>
              <a:t>6</a:t>
            </a:r>
            <a:r>
              <a:rPr lang="ko-KR" altLang="en-US" sz="900">
                <a:latin typeface="D2Coding"/>
              </a:rPr>
              <a:t>자리</a:t>
            </a:r>
            <a:r>
              <a:rPr lang="en-US" altLang="ko-KR" sz="900">
                <a:latin typeface="D2Coding"/>
              </a:rPr>
              <a:t>(</a:t>
            </a:r>
            <a:r>
              <a:rPr lang="ko-KR" altLang="en-US" sz="900">
                <a:latin typeface="D2Coding"/>
              </a:rPr>
              <a:t>카드소유자</a:t>
            </a:r>
            <a:r>
              <a:rPr lang="en-US" altLang="ko-KR" sz="900">
                <a:latin typeface="D2Coding"/>
              </a:rPr>
              <a:t>) / </a:t>
            </a:r>
          </a:p>
          <a:p>
            <a:pPr lvl="0">
              <a:defRPr/>
            </a:pPr>
            <a:r>
              <a:rPr lang="ko-KR" altLang="en-US" sz="900">
                <a:latin typeface="D2Coding"/>
              </a:rPr>
              <a:t>사업자번호 </a:t>
            </a:r>
            <a:r>
              <a:rPr lang="en-US" altLang="ko-KR" sz="900">
                <a:latin typeface="D2Coding"/>
              </a:rPr>
              <a:t>10</a:t>
            </a:r>
            <a:r>
              <a:rPr lang="ko-KR" altLang="en-US" sz="900">
                <a:latin typeface="D2Coding"/>
              </a:rPr>
              <a:t>자리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152049" y="2722691"/>
            <a:ext cx="198022" cy="173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  <a:latin typeface="D2Coding"/>
              <a:ea typeface="D2Coding"/>
            </a:endParaRPr>
          </a:p>
        </p:txBody>
      </p:sp>
      <p:sp>
        <p:nvSpPr>
          <p:cNvPr id="30" name="TextBox 89"/>
          <p:cNvSpPr txBox="1"/>
          <p:nvPr/>
        </p:nvSpPr>
        <p:spPr>
          <a:xfrm>
            <a:off x="7395121" y="2703570"/>
            <a:ext cx="19736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/>
              <a:t>결제대행 서비스 약관 필수 동의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627170" y="3296346"/>
            <a:ext cx="541438" cy="305046"/>
          </a:xfrm>
          <a:prstGeom prst="roundRect">
            <a:avLst>
              <a:gd name="adj" fmla="val 16729"/>
            </a:avLst>
          </a:prstGeom>
          <a:solidFill>
            <a:srgbClr val="FFFF00"/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D2Coding"/>
                <a:ea typeface="D2Coding"/>
              </a:rPr>
              <a:t>결제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318252" y="3296346"/>
            <a:ext cx="541438" cy="305046"/>
          </a:xfrm>
          <a:prstGeom prst="roundRect">
            <a:avLst>
              <a:gd name="adj" fmla="val 16729"/>
            </a:avLst>
          </a:prstGeom>
          <a:noFill/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D2Coding"/>
                <a:ea typeface="D2Coding"/>
              </a:rPr>
              <a:t>취소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973442" y="4194022"/>
            <a:ext cx="4294921" cy="165407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/>
          <a:lstStyle/>
          <a:p>
            <a:pPr lvl="0">
              <a:defRPr/>
            </a:pPr>
            <a:r>
              <a:rPr lang="ko-KR" altLang="en-US" sz="1300">
                <a:latin typeface="D2Coding"/>
                <a:ea typeface="D2Coding"/>
              </a:rPr>
              <a:t>통장번호</a:t>
            </a:r>
            <a:r>
              <a:rPr lang="en-US" altLang="ko-KR" sz="1300">
                <a:latin typeface="D2Coding"/>
                <a:ea typeface="D2Coding"/>
              </a:rPr>
              <a:t>	          -	         -	        -  </a:t>
            </a:r>
          </a:p>
          <a:p>
            <a:pPr lvl="0">
              <a:defRPr/>
            </a:pPr>
            <a:endParaRPr lang="en-US" altLang="ko-KR" sz="1300">
              <a:latin typeface="D2Coding"/>
              <a:ea typeface="D2Coding"/>
            </a:endParaRPr>
          </a:p>
          <a:p>
            <a:pPr lvl="0">
              <a:defRPr/>
            </a:pPr>
            <a:r>
              <a:rPr lang="ko-KR" altLang="en-US" sz="1300">
                <a:latin typeface="D2Coding"/>
                <a:ea typeface="D2Coding"/>
              </a:rPr>
              <a:t>은행 선택</a:t>
            </a:r>
            <a:r>
              <a:rPr lang="en-US" altLang="ko-KR" sz="1300">
                <a:latin typeface="D2Coding"/>
                <a:ea typeface="D2Coding"/>
              </a:rPr>
              <a:t>	</a:t>
            </a:r>
          </a:p>
          <a:p>
            <a:pPr lvl="0">
              <a:defRPr/>
            </a:pPr>
            <a:endParaRPr lang="en-US" altLang="ko-KR" sz="1300">
              <a:latin typeface="D2Coding"/>
              <a:ea typeface="D2Coding"/>
            </a:endParaRPr>
          </a:p>
          <a:p>
            <a:pPr lvl="0">
              <a:defRPr/>
            </a:pPr>
            <a:r>
              <a:rPr lang="ko-KR" altLang="en-US" sz="1300">
                <a:latin typeface="D2Coding"/>
                <a:ea typeface="D2Coding"/>
              </a:rPr>
              <a:t>환불 방법</a:t>
            </a:r>
            <a:r>
              <a:rPr lang="en-US" altLang="ko-KR" sz="1300">
                <a:latin typeface="D2Coding"/>
                <a:ea typeface="D2Coding"/>
              </a:rPr>
              <a:t>	</a:t>
            </a:r>
            <a:endParaRPr lang="en-US" altLang="ko-KR" sz="500">
              <a:latin typeface="D2Coding"/>
              <a:ea typeface="D2Coding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871639" y="4535931"/>
            <a:ext cx="523783" cy="210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  <a:latin typeface="D2Coding"/>
              <a:ea typeface="D2Coding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56306" y="4545003"/>
            <a:ext cx="523783" cy="210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  <a:latin typeface="D2Coding"/>
              <a:ea typeface="D2Coding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635998" y="4535765"/>
            <a:ext cx="523783" cy="210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  <a:latin typeface="D2Coding"/>
              <a:ea typeface="D2Coding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452180" y="4535766"/>
            <a:ext cx="523783" cy="210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  <a:latin typeface="D2Coding"/>
              <a:ea typeface="D2Coding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823068" y="4898250"/>
            <a:ext cx="3201439" cy="245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  <a:latin typeface="D2Coding"/>
                <a:ea typeface="D2Coding"/>
              </a:rPr>
              <a:t>은행 </a:t>
            </a:r>
            <a:r>
              <a:rPr lang="ko-KR" altLang="en-US">
                <a:latin typeface="D2Coding"/>
                <a:ea typeface="D2Coding"/>
              </a:rPr>
              <a:t>선택 박스</a:t>
            </a:r>
            <a:endParaRPr lang="ko-KR" altLang="en-US">
              <a:solidFill>
                <a:schemeClr val="dk1"/>
              </a:solidFill>
              <a:latin typeface="D2Coding"/>
              <a:ea typeface="D2Coding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886856" y="5349986"/>
            <a:ext cx="198022" cy="173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  <a:latin typeface="D2Coding"/>
              <a:ea typeface="D2Coding"/>
            </a:endParaRPr>
          </a:p>
        </p:txBody>
      </p:sp>
      <p:sp>
        <p:nvSpPr>
          <p:cNvPr id="40" name="TextBox 105"/>
          <p:cNvSpPr txBox="1"/>
          <p:nvPr/>
        </p:nvSpPr>
        <p:spPr>
          <a:xfrm>
            <a:off x="8192575" y="5313506"/>
            <a:ext cx="10333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/>
              <a:t>본인 계좌 환불</a:t>
            </a:r>
          </a:p>
        </p:txBody>
      </p:sp>
      <p:cxnSp>
        <p:nvCxnSpPr>
          <p:cNvPr id="41" name="직선 화살표 연결선 107"/>
          <p:cNvCxnSpPr>
            <a:stCxn id="6" idx="2"/>
            <a:endCxn id="33" idx="1"/>
          </p:cNvCxnSpPr>
          <p:nvPr/>
        </p:nvCxnSpPr>
        <p:spPr>
          <a:xfrm>
            <a:off x="3796145" y="2296384"/>
            <a:ext cx="3177297" cy="272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411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2414" y="1167321"/>
            <a:ext cx="4970713" cy="51676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latin typeface="D2Coding"/>
                <a:ea typeface="D2Coding"/>
              </a:rPr>
              <a:t>쿠폰 번호</a:t>
            </a:r>
            <a:r>
              <a:rPr lang="en-US" altLang="ko-KR" sz="1500">
                <a:latin typeface="D2Coding"/>
                <a:ea typeface="D2Coding"/>
              </a:rPr>
              <a:t>	</a:t>
            </a:r>
            <a:r>
              <a:rPr lang="en-US" altLang="ko-KR">
                <a:latin typeface="D2Coding"/>
                <a:ea typeface="D2Coding"/>
              </a:rPr>
              <a:t>			</a:t>
            </a:r>
            <a:r>
              <a:rPr lang="ko-KR" altLang="en-US" sz="1500">
                <a:latin typeface="D2Coding"/>
                <a:ea typeface="D2Coding"/>
              </a:rPr>
              <a:t>쿠폰등록</a:t>
            </a:r>
            <a:endParaRPr lang="ko-KR" altLang="en-US" sz="1500">
              <a:solidFill>
                <a:schemeClr val="dk1"/>
              </a:solidFill>
              <a:latin typeface="D2Coding"/>
              <a:ea typeface="D2Coding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48559" y="1227356"/>
            <a:ext cx="2458421" cy="39669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D2Coding"/>
                <a:ea typeface="D2Coding"/>
              </a:rPr>
              <a:t>AAAA – BBBB –CCCC - DDDD</a:t>
            </a:r>
            <a:endParaRPr lang="ko-KR" altLang="en-US" sz="1000">
              <a:solidFill>
                <a:schemeClr val="bg1">
                  <a:lumMod val="75000"/>
                </a:schemeClr>
              </a:solidFill>
              <a:latin typeface="D2Coding"/>
              <a:ea typeface="D2Coding"/>
            </a:endParaRPr>
          </a:p>
        </p:txBody>
      </p:sp>
      <p:sp>
        <p:nvSpPr>
          <p:cNvPr id="6" name="빗면 5"/>
          <p:cNvSpPr/>
          <p:nvPr/>
        </p:nvSpPr>
        <p:spPr>
          <a:xfrm>
            <a:off x="257070" y="194175"/>
            <a:ext cx="2999362" cy="668776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300">
                <a:solidFill>
                  <a:schemeClr val="tx1"/>
                </a:solidFill>
                <a:latin typeface="D2Coding"/>
                <a:ea typeface="D2Coding"/>
              </a:rPr>
              <a:t>결제 </a:t>
            </a:r>
            <a:r>
              <a:rPr lang="en-US" altLang="ko-KR" sz="2300">
                <a:solidFill>
                  <a:schemeClr val="tx1"/>
                </a:solidFill>
                <a:latin typeface="D2Coding"/>
                <a:ea typeface="D2Coding"/>
              </a:rPr>
              <a:t>B – 1</a:t>
            </a:r>
            <a:r>
              <a:rPr lang="ko-KR" altLang="en-US" sz="2300">
                <a:solidFill>
                  <a:schemeClr val="tx1"/>
                </a:solidFill>
                <a:latin typeface="D2Coding"/>
                <a:ea typeface="D2Coding"/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2414" y="1961688"/>
            <a:ext cx="4970713" cy="51676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latin typeface="D2Coding"/>
                <a:ea typeface="D2Coding"/>
              </a:rPr>
              <a:t>관람관번호</a:t>
            </a:r>
            <a:r>
              <a:rPr lang="en-US" altLang="ko-KR" sz="1500">
                <a:latin typeface="D2Coding"/>
                <a:ea typeface="D2Coding"/>
              </a:rPr>
              <a:t>		 	</a:t>
            </a:r>
            <a:r>
              <a:rPr lang="ko-KR" altLang="en-US" sz="1500">
                <a:latin typeface="D2Coding"/>
                <a:ea typeface="D2Coding"/>
              </a:rPr>
              <a:t>관람권 등록</a:t>
            </a:r>
            <a:endParaRPr lang="ko-KR" altLang="en-US" sz="1500">
              <a:solidFill>
                <a:schemeClr val="dk1"/>
              </a:solidFill>
              <a:latin typeface="D2Coding"/>
              <a:ea typeface="D2Coding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48559" y="2021723"/>
            <a:ext cx="2458421" cy="39669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D2Coding"/>
                <a:ea typeface="D2Coding"/>
              </a:rPr>
              <a:t>AAAA – BBBB –CCCC - DDDD</a:t>
            </a:r>
            <a:endParaRPr lang="ko-KR" altLang="en-US" sz="1000">
              <a:solidFill>
                <a:schemeClr val="bg1">
                  <a:lumMod val="75000"/>
                </a:schemeClr>
              </a:solidFill>
              <a:latin typeface="D2Coding"/>
              <a:ea typeface="D2Coding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2414" y="2756055"/>
            <a:ext cx="4970713" cy="272370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  <a:latin typeface="D2Coding"/>
              <a:ea typeface="D2Coding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57070" y="2902817"/>
            <a:ext cx="2148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포인트 사용 안내문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9034" y="3397593"/>
            <a:ext cx="3256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보유 멤버십 포인트 </a:t>
            </a:r>
            <a:r>
              <a:rPr lang="en-US" altLang="ko-KR"/>
              <a:t>	n P</a:t>
            </a:r>
            <a:endParaRPr lang="ko-KR" altLang="en-US"/>
          </a:p>
        </p:txBody>
      </p:sp>
      <p:sp>
        <p:nvSpPr>
          <p:cNvPr id="12" name="TextBox 12"/>
          <p:cNvSpPr txBox="1"/>
          <p:nvPr/>
        </p:nvSpPr>
        <p:spPr>
          <a:xfrm>
            <a:off x="959033" y="4069345"/>
            <a:ext cx="3256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사용할 멤버십 포인트</a:t>
            </a:r>
            <a:r>
              <a:rPr lang="en-US" altLang="ko-KR"/>
              <a:t>	n P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03097" y="5053218"/>
            <a:ext cx="541438" cy="305046"/>
          </a:xfrm>
          <a:prstGeom prst="roundRect">
            <a:avLst>
              <a:gd name="adj" fmla="val 16729"/>
            </a:avLst>
          </a:prstGeom>
          <a:solidFill>
            <a:srgbClr val="00B0F0"/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D2Coding"/>
                <a:ea typeface="D2Coding"/>
              </a:rPr>
              <a:t>적용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94179" y="5053218"/>
            <a:ext cx="541438" cy="305046"/>
          </a:xfrm>
          <a:prstGeom prst="roundRect">
            <a:avLst>
              <a:gd name="adj" fmla="val 16729"/>
            </a:avLst>
          </a:prstGeom>
          <a:noFill/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D2Coding"/>
                <a:ea typeface="D2Coding"/>
              </a:rPr>
              <a:t>닫기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419272" y="1107751"/>
            <a:ext cx="4970713" cy="43720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  <a:latin typeface="D2Coding"/>
              <a:ea typeface="D2Coding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806710" y="1241037"/>
            <a:ext cx="2295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결제 완료 창</a:t>
            </a:r>
            <a:r>
              <a:rPr lang="en-US" altLang="ko-KR"/>
              <a:t>(</a:t>
            </a:r>
            <a:r>
              <a:rPr lang="ko-KR" altLang="en-US"/>
              <a:t>감사말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937282" y="1684086"/>
            <a:ext cx="3934691" cy="2569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  <a:latin typeface="D2Coding"/>
              <a:ea typeface="D2Coding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78783" y="2756055"/>
            <a:ext cx="2666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영화명 등 예매 상세내역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937282" y="4546889"/>
            <a:ext cx="4017045" cy="791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  <a:latin typeface="D2Coding"/>
                <a:ea typeface="D2Coding"/>
              </a:rPr>
              <a:t>바코드</a:t>
            </a:r>
          </a:p>
        </p:txBody>
      </p:sp>
    </p:spTree>
    <p:extLst>
      <p:ext uri="{BB962C8B-B14F-4D97-AF65-F5344CB8AC3E}">
        <p14:creationId xmlns:p14="http://schemas.microsoft.com/office/powerpoint/2010/main" val="2933437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4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2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빗면 8"/>
          <p:cNvSpPr/>
          <p:nvPr/>
        </p:nvSpPr>
        <p:spPr>
          <a:xfrm>
            <a:off x="441797" y="429638"/>
            <a:ext cx="2999362" cy="668776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300">
                <a:solidFill>
                  <a:schemeClr val="tx1"/>
                </a:solidFill>
                <a:latin typeface="D2Coding"/>
                <a:ea typeface="D2Coding"/>
              </a:rPr>
              <a:t>제작 페이지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41797" y="1327644"/>
          <a:ext cx="9898805" cy="511181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64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3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7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8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61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301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페이지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세부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AFF1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세부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AFF1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페이지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세부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16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홈 화면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예매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,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시간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16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로그인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좌석선택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16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회원가입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16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MY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회원정보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고객센터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16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예매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구매내역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자주묻는질문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16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문의내역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016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1:1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문의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016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상영시간표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016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극장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83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빗면 3"/>
          <p:cNvSpPr/>
          <p:nvPr/>
        </p:nvSpPr>
        <p:spPr>
          <a:xfrm>
            <a:off x="441797" y="429638"/>
            <a:ext cx="2999362" cy="668776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300" dirty="0">
                <a:solidFill>
                  <a:schemeClr val="tx1"/>
                </a:solidFill>
                <a:latin typeface="D2Coding"/>
                <a:ea typeface="D2Coding"/>
              </a:rPr>
              <a:t>Header, Footer</a:t>
            </a:r>
            <a:r>
              <a:rPr lang="ko-KR" altLang="en-US" sz="2300" dirty="0">
                <a:solidFill>
                  <a:schemeClr val="tx1"/>
                </a:solidFill>
                <a:latin typeface="D2Coding"/>
                <a:ea typeface="D2Coding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670652-4311-A18A-E869-584C58A98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258" y="1196385"/>
            <a:ext cx="8087764" cy="53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0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빗면 3"/>
          <p:cNvSpPr/>
          <p:nvPr/>
        </p:nvSpPr>
        <p:spPr>
          <a:xfrm>
            <a:off x="441797" y="429638"/>
            <a:ext cx="2999362" cy="668776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300">
                <a:solidFill>
                  <a:schemeClr val="tx1"/>
                </a:solidFill>
                <a:latin typeface="D2Coding"/>
                <a:ea typeface="D2Coding"/>
              </a:rPr>
              <a:t>Main </a:t>
            </a:r>
            <a:r>
              <a:rPr lang="ko-KR" altLang="en-US" sz="2300">
                <a:solidFill>
                  <a:schemeClr val="tx1"/>
                </a:solidFill>
                <a:latin typeface="D2Coding"/>
                <a:ea typeface="D2Coding"/>
              </a:rPr>
              <a:t>홈 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277767" y="2258640"/>
            <a:ext cx="9200745" cy="2746037"/>
          </a:xfrm>
          <a:prstGeom prst="roundRect">
            <a:avLst>
              <a:gd name="adj" fmla="val 16667"/>
            </a:avLst>
          </a:prstGeom>
          <a:solidFill>
            <a:srgbClr val="69D8A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3500" b="1">
                <a:solidFill>
                  <a:srgbClr val="FF0000"/>
                </a:solidFill>
                <a:latin typeface="D2Coding"/>
                <a:ea typeface="D2Coding"/>
              </a:rPr>
              <a:t>대형 이미지 삽입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1797" y="1301074"/>
            <a:ext cx="10872687" cy="547181"/>
          </a:xfrm>
          <a:prstGeom prst="rect">
            <a:avLst/>
          </a:prstGeom>
          <a:solidFill>
            <a:schemeClr val="l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solidFill>
                  <a:schemeClr val="tx1"/>
                </a:solidFill>
                <a:latin typeface="D2Coding"/>
                <a:ea typeface="D2Coding"/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9836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0090" y="476248"/>
            <a:ext cx="1390650" cy="2000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61209" y="476249"/>
            <a:ext cx="1400175" cy="20002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81052" y="476249"/>
            <a:ext cx="1390650" cy="200024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865342" y="476249"/>
            <a:ext cx="1390650" cy="2000249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2485416" y="2587963"/>
            <a:ext cx="695324" cy="202659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  <a:latin typeface="D2Coding"/>
              <a:ea typeface="D2Coding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90090" y="2587963"/>
            <a:ext cx="573729" cy="202659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  <a:latin typeface="D2Coding"/>
              <a:ea typeface="D2Coding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61296" y="2587963"/>
            <a:ext cx="695324" cy="202659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  <a:latin typeface="D2Coding"/>
              <a:ea typeface="D2Coding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65971" y="2587963"/>
            <a:ext cx="573729" cy="202659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  <a:latin typeface="D2Coding"/>
              <a:ea typeface="D2Coding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176377" y="2587963"/>
            <a:ext cx="695324" cy="202659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  <a:latin typeface="D2Coding"/>
              <a:ea typeface="D2Coding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81052" y="2587963"/>
            <a:ext cx="573729" cy="202659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  <a:latin typeface="D2Coding"/>
              <a:ea typeface="D2Coding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560668" y="2587963"/>
            <a:ext cx="695324" cy="202659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  <a:latin typeface="D2Coding"/>
              <a:ea typeface="D2Coding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865344" y="2587963"/>
            <a:ext cx="573729" cy="202659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  <a:latin typeface="D2Coding"/>
              <a:ea typeface="D2Coding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1322" y="6021220"/>
            <a:ext cx="10872687" cy="547181"/>
          </a:xfrm>
          <a:prstGeom prst="rect">
            <a:avLst/>
          </a:prstGeom>
          <a:solidFill>
            <a:schemeClr val="l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solidFill>
                  <a:schemeClr val="tx1"/>
                </a:solidFill>
                <a:latin typeface="D2Coding"/>
                <a:ea typeface="D2Coding"/>
              </a:rPr>
              <a:t>Footer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82154" y="3429000"/>
            <a:ext cx="11427692" cy="192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47484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빗면 3"/>
          <p:cNvSpPr/>
          <p:nvPr/>
        </p:nvSpPr>
        <p:spPr>
          <a:xfrm>
            <a:off x="441797" y="429638"/>
            <a:ext cx="2999362" cy="668776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300">
                <a:solidFill>
                  <a:schemeClr val="tx1"/>
                </a:solidFill>
                <a:latin typeface="D2Coding"/>
                <a:ea typeface="D2Coding"/>
              </a:rPr>
              <a:t>로그인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1797" y="1341606"/>
            <a:ext cx="10872687" cy="522861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1797" y="1341606"/>
            <a:ext cx="10872687" cy="36478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858499" y="1341606"/>
            <a:ext cx="455985" cy="36478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1797" y="1706394"/>
            <a:ext cx="10872687" cy="547181"/>
          </a:xfrm>
          <a:prstGeom prst="rect">
            <a:avLst/>
          </a:prstGeom>
          <a:solidFill>
            <a:schemeClr val="l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solidFill>
                  <a:schemeClr val="tx1"/>
                </a:solidFill>
                <a:latin typeface="D2Coding"/>
                <a:ea typeface="D2Coding"/>
              </a:rPr>
              <a:t>Header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51322" y="6021220"/>
            <a:ext cx="10872687" cy="547181"/>
          </a:xfrm>
          <a:prstGeom prst="rect">
            <a:avLst/>
          </a:prstGeom>
          <a:solidFill>
            <a:schemeClr val="l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solidFill>
                  <a:schemeClr val="tx1"/>
                </a:solidFill>
                <a:latin typeface="D2Coding"/>
                <a:ea typeface="D2Coding"/>
              </a:rPr>
              <a:t>Footer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428644" y="2616538"/>
            <a:ext cx="4946160" cy="31570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" name="순서도: 대체 처리 12"/>
          <p:cNvSpPr/>
          <p:nvPr/>
        </p:nvSpPr>
        <p:spPr>
          <a:xfrm>
            <a:off x="3639815" y="3429000"/>
            <a:ext cx="3222286" cy="526914"/>
          </a:xfrm>
          <a:prstGeom prst="flowChartAlternateProcess">
            <a:avLst/>
          </a:prstGeom>
          <a:solidFill>
            <a:schemeClr val="lt1"/>
          </a:solidFill>
          <a:ln>
            <a:solidFill>
              <a:srgbClr val="ffe68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>
              <a:defRPr/>
            </a:pPr>
            <a:r>
              <a:rPr lang="ko-KR" altLang="en-US" sz="1400">
                <a:solidFill>
                  <a:schemeClr val="tx1"/>
                </a:solidFill>
                <a:latin typeface="D2Coding"/>
                <a:ea typeface="D2Coding"/>
              </a:rPr>
              <a:t>아이디를 입력해주세요</a:t>
            </a:r>
            <a:endParaRPr lang="ko-KR" altLang="en-US" sz="1400">
              <a:solidFill>
                <a:schemeClr val="tx1"/>
              </a:solidFill>
              <a:latin typeface="D2Coding"/>
              <a:ea typeface="D2Coding"/>
            </a:endParaRPr>
          </a:p>
        </p:txBody>
      </p:sp>
      <p:sp>
        <p:nvSpPr>
          <p:cNvPr id="16" name="순서도: 대체 처리 15"/>
          <p:cNvSpPr/>
          <p:nvPr/>
        </p:nvSpPr>
        <p:spPr>
          <a:xfrm>
            <a:off x="3639815" y="4073458"/>
            <a:ext cx="3222286" cy="526914"/>
          </a:xfrm>
          <a:prstGeom prst="flowChartAlternateProcess">
            <a:avLst/>
          </a:prstGeom>
          <a:solidFill>
            <a:schemeClr val="lt1"/>
          </a:solidFill>
          <a:ln>
            <a:solidFill>
              <a:srgbClr val="ffe68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>
              <a:defRPr/>
            </a:pPr>
            <a:r>
              <a:rPr lang="ko-KR" altLang="en-US" sz="1400">
                <a:solidFill>
                  <a:schemeClr val="tx1"/>
                </a:solidFill>
                <a:latin typeface="D2Coding"/>
                <a:ea typeface="D2Coding"/>
              </a:rPr>
              <a:t>비밀번호를 입력해주세요</a:t>
            </a:r>
            <a:endParaRPr lang="ko-KR" altLang="en-US" sz="1400">
              <a:solidFill>
                <a:schemeClr val="tx1"/>
              </a:solidFill>
              <a:latin typeface="D2Coding"/>
              <a:ea typeface="D2Coding"/>
            </a:endParaRPr>
          </a:p>
        </p:txBody>
      </p:sp>
      <p:sp>
        <p:nvSpPr>
          <p:cNvPr id="17" name="순서도: 대체 처리 16"/>
          <p:cNvSpPr/>
          <p:nvPr/>
        </p:nvSpPr>
        <p:spPr>
          <a:xfrm>
            <a:off x="6984104" y="3429000"/>
            <a:ext cx="1210485" cy="1171373"/>
          </a:xfrm>
          <a:prstGeom prst="flowChartAlternateProcess">
            <a:avLst/>
          </a:prstGeom>
          <a:solidFill>
            <a:srgbClr val="ff550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 algn="ctr">
              <a:defRPr/>
            </a:pPr>
            <a:r>
              <a:rPr lang="ko-KR" altLang="en-US" sz="2200">
                <a:solidFill>
                  <a:schemeClr val="lt1"/>
                </a:solidFill>
                <a:latin typeface="D2Coding"/>
                <a:ea typeface="D2Coding"/>
              </a:rPr>
              <a:t>로그인</a:t>
            </a:r>
            <a:endParaRPr lang="ko-KR" altLang="en-US" sz="2200">
              <a:solidFill>
                <a:schemeClr val="lt1"/>
              </a:solidFill>
              <a:latin typeface="D2Coding"/>
              <a:ea typeface="D2Coding"/>
            </a:endParaRPr>
          </a:p>
        </p:txBody>
      </p:sp>
      <p:sp>
        <p:nvSpPr>
          <p:cNvPr id="20" name="가로 글상자 19"/>
          <p:cNvSpPr txBox="1"/>
          <p:nvPr/>
        </p:nvSpPr>
        <p:spPr>
          <a:xfrm>
            <a:off x="5250958" y="4688205"/>
            <a:ext cx="2943632" cy="26289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 algn="r">
              <a:defRPr/>
            </a:pPr>
            <a:r>
              <a:rPr lang="ko-KR" altLang="en-US" sz="1100">
                <a:latin typeface="D2Coding"/>
                <a:ea typeface="D2Coding"/>
              </a:rPr>
              <a:t>회원가입 </a:t>
            </a:r>
            <a:endParaRPr lang="ko-KR" altLang="en-US" sz="1100">
              <a:latin typeface="D2Coding"/>
              <a:ea typeface="D2Coding"/>
            </a:endParaRPr>
          </a:p>
        </p:txBody>
      </p:sp>
      <p:cxnSp>
        <p:nvCxnSpPr>
          <p:cNvPr id="28" name="선 27"/>
          <p:cNvCxnSpPr/>
          <p:nvPr/>
        </p:nvCxnSpPr>
        <p:spPr>
          <a:xfrm>
            <a:off x="3441310" y="2594631"/>
            <a:ext cx="4892710" cy="21907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4944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빗면 3"/>
          <p:cNvSpPr/>
          <p:nvPr/>
        </p:nvSpPr>
        <p:spPr>
          <a:xfrm>
            <a:off x="441797" y="429638"/>
            <a:ext cx="2999362" cy="668776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300">
                <a:solidFill>
                  <a:schemeClr val="tx1"/>
                </a:solidFill>
                <a:latin typeface="D2Coding"/>
                <a:ea typeface="D2Coding"/>
              </a:rPr>
              <a:t>회원가입</a:t>
            </a:r>
            <a:endParaRPr lang="en-US" altLang="ko-KR" sz="2300">
              <a:solidFill>
                <a:schemeClr val="tx1"/>
              </a:solidFill>
              <a:latin typeface="D2Coding"/>
              <a:ea typeface="D2Coding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1797" y="1181303"/>
            <a:ext cx="10872687" cy="273590"/>
          </a:xfrm>
          <a:prstGeom prst="rect">
            <a:avLst/>
          </a:prstGeom>
          <a:solidFill>
            <a:schemeClr val="l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100">
                <a:solidFill>
                  <a:schemeClr val="tx1"/>
                </a:solidFill>
                <a:latin typeface="D2Coding"/>
                <a:ea typeface="D2Coding"/>
              </a:rPr>
              <a:t>Header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41797" y="6474771"/>
            <a:ext cx="10872687" cy="273590"/>
          </a:xfrm>
          <a:prstGeom prst="rect">
            <a:avLst/>
          </a:prstGeom>
          <a:solidFill>
            <a:schemeClr val="l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100">
                <a:solidFill>
                  <a:schemeClr val="tx1"/>
                </a:solidFill>
                <a:latin typeface="D2Coding"/>
                <a:ea typeface="D2Coding"/>
              </a:rPr>
              <a:t>Footer</a:t>
            </a:r>
          </a:p>
        </p:txBody>
      </p:sp>
      <p:grpSp>
        <p:nvGrpSpPr>
          <p:cNvPr id="59" name="그룹 58"/>
          <p:cNvGrpSpPr/>
          <p:nvPr/>
        </p:nvGrpSpPr>
        <p:grpSpPr>
          <a:xfrm rot="0">
            <a:off x="3431027" y="1705177"/>
            <a:ext cx="4771096" cy="3141666"/>
            <a:chOff x="3431026" y="1676602"/>
            <a:chExt cx="4771096" cy="3141666"/>
          </a:xfrm>
        </p:grpSpPr>
        <p:sp>
          <p:nvSpPr>
            <p:cNvPr id="40" name="가로 글상자 39"/>
            <p:cNvSpPr txBox="1"/>
            <p:nvPr/>
          </p:nvSpPr>
          <p:spPr>
            <a:xfrm>
              <a:off x="3431026" y="1676602"/>
              <a:ext cx="922101" cy="2678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/>
                <a:t>이메일</a:t>
              </a:r>
              <a:endParaRPr lang="ko-KR" altLang="en-US" sz="120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554159" y="1944437"/>
              <a:ext cx="4647962" cy="32425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300">
                  <a:solidFill>
                    <a:schemeClr val="dk1"/>
                  </a:solidFill>
                  <a:latin typeface="D2Coding"/>
                  <a:ea typeface="D2Coding"/>
                </a:rPr>
                <a:t>이메일 입력</a:t>
              </a:r>
              <a:endParaRPr lang="ko-KR" altLang="en-US" sz="1300">
                <a:solidFill>
                  <a:schemeClr val="dk1"/>
                </a:solidFill>
                <a:latin typeface="D2Coding"/>
                <a:ea typeface="D2Coding"/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7157649" y="1984969"/>
              <a:ext cx="989958" cy="243191"/>
            </a:xfrm>
            <a:prstGeom prst="roundRect">
              <a:avLst>
                <a:gd name="adj" fmla="val 16667"/>
              </a:avLst>
            </a:prstGeom>
            <a:solidFill>
              <a:srgbClr val="a0b4e6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000">
                  <a:solidFill>
                    <a:schemeClr val="dk1"/>
                  </a:solidFill>
                  <a:latin typeface="D2Coding"/>
                  <a:ea typeface="D2Coding"/>
                </a:rPr>
                <a:t>중복확인</a:t>
              </a:r>
              <a:endParaRPr lang="ko-KR" altLang="en-US" sz="1000">
                <a:solidFill>
                  <a:schemeClr val="dk1"/>
                </a:solidFill>
                <a:latin typeface="D2Coding"/>
                <a:ea typeface="D2Coding"/>
              </a:endParaRPr>
            </a:p>
          </p:txBody>
        </p:sp>
        <p:sp>
          <p:nvSpPr>
            <p:cNvPr id="43" name="가로 글상자 42"/>
            <p:cNvSpPr txBox="1"/>
            <p:nvPr/>
          </p:nvSpPr>
          <p:spPr>
            <a:xfrm>
              <a:off x="3431026" y="2325842"/>
              <a:ext cx="922101" cy="2678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/>
                <a:t>비밀번호</a:t>
              </a:r>
              <a:endParaRPr lang="ko-KR" altLang="en-US" sz="1200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3554159" y="2593677"/>
              <a:ext cx="4647962" cy="32425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300">
                  <a:solidFill>
                    <a:schemeClr val="dk1"/>
                  </a:solidFill>
                  <a:latin typeface="D2Coding"/>
                  <a:ea typeface="D2Coding"/>
                </a:rPr>
                <a:t>비밀번호 입력</a:t>
              </a:r>
              <a:r>
                <a:rPr lang="en-US" altLang="ko-KR" sz="1300">
                  <a:solidFill>
                    <a:schemeClr val="dk1"/>
                  </a:solidFill>
                  <a:latin typeface="D2Coding"/>
                  <a:ea typeface="D2Coding"/>
                </a:rPr>
                <a:t>(</a:t>
              </a:r>
              <a:r>
                <a:rPr lang="ko-KR" altLang="en-US" sz="1300">
                  <a:solidFill>
                    <a:schemeClr val="dk1"/>
                  </a:solidFill>
                  <a:latin typeface="D2Coding"/>
                  <a:ea typeface="D2Coding"/>
                </a:rPr>
                <a:t>문자</a:t>
              </a:r>
              <a:r>
                <a:rPr lang="en-US" altLang="ko-KR" sz="1300">
                  <a:solidFill>
                    <a:schemeClr val="dk1"/>
                  </a:solidFill>
                  <a:latin typeface="D2Coding"/>
                  <a:ea typeface="D2Coding"/>
                </a:rPr>
                <a:t>,</a:t>
              </a:r>
              <a:r>
                <a:rPr lang="ko-KR" altLang="en-US" sz="1300">
                  <a:solidFill>
                    <a:schemeClr val="dk1"/>
                  </a:solidFill>
                  <a:latin typeface="D2Coding"/>
                  <a:ea typeface="D2Coding"/>
                </a:rPr>
                <a:t> 숫자</a:t>
              </a:r>
              <a:r>
                <a:rPr lang="en-US" altLang="ko-KR" sz="1300">
                  <a:solidFill>
                    <a:schemeClr val="dk1"/>
                  </a:solidFill>
                  <a:latin typeface="D2Coding"/>
                  <a:ea typeface="D2Coding"/>
                </a:rPr>
                <a:t>,</a:t>
              </a:r>
              <a:r>
                <a:rPr lang="ko-KR" altLang="en-US" sz="1300">
                  <a:solidFill>
                    <a:schemeClr val="dk1"/>
                  </a:solidFill>
                  <a:latin typeface="D2Coding"/>
                  <a:ea typeface="D2Coding"/>
                </a:rPr>
                <a:t> 특수문자 포함 </a:t>
              </a:r>
              <a:r>
                <a:rPr lang="en-US" altLang="ko-KR" sz="1300">
                  <a:solidFill>
                    <a:schemeClr val="dk1"/>
                  </a:solidFill>
                  <a:latin typeface="D2Coding"/>
                  <a:ea typeface="D2Coding"/>
                </a:rPr>
                <a:t>8~20</a:t>
              </a:r>
              <a:r>
                <a:rPr lang="ko-KR" altLang="en-US" sz="1300">
                  <a:solidFill>
                    <a:schemeClr val="dk1"/>
                  </a:solidFill>
                  <a:latin typeface="D2Coding"/>
                  <a:ea typeface="D2Coding"/>
                </a:rPr>
                <a:t>자</a:t>
              </a:r>
              <a:r>
                <a:rPr lang="en-US" altLang="ko-KR" sz="1300">
                  <a:solidFill>
                    <a:schemeClr val="dk1"/>
                  </a:solidFill>
                  <a:latin typeface="D2Coding"/>
                  <a:ea typeface="D2Coding"/>
                </a:rPr>
                <a:t>)</a:t>
              </a:r>
              <a:endParaRPr lang="en-US" altLang="ko-KR" sz="1300">
                <a:solidFill>
                  <a:schemeClr val="dk1"/>
                </a:solidFill>
                <a:latin typeface="D2Coding"/>
                <a:ea typeface="D2Coding"/>
              </a:endParaRPr>
            </a:p>
          </p:txBody>
        </p:sp>
        <p:sp>
          <p:nvSpPr>
            <p:cNvPr id="46" name="가로 글상자 45"/>
            <p:cNvSpPr txBox="1"/>
            <p:nvPr/>
          </p:nvSpPr>
          <p:spPr>
            <a:xfrm>
              <a:off x="3431026" y="2999037"/>
              <a:ext cx="1155159" cy="2661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/>
                <a:t>비밀번호 확인</a:t>
              </a:r>
              <a:endParaRPr lang="ko-KR" altLang="en-US" sz="1200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554160" y="3266872"/>
              <a:ext cx="4647962" cy="32425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300">
                  <a:solidFill>
                    <a:schemeClr val="dk1"/>
                  </a:solidFill>
                  <a:latin typeface="D2Coding"/>
                  <a:ea typeface="D2Coding"/>
                </a:rPr>
                <a:t>비밀번호 재입력</a:t>
              </a:r>
              <a:endParaRPr lang="ko-KR" altLang="en-US" sz="1300">
                <a:solidFill>
                  <a:schemeClr val="dk1"/>
                </a:solidFill>
                <a:latin typeface="D2Coding"/>
                <a:ea typeface="D2Coding"/>
              </a:endParaRPr>
            </a:p>
          </p:txBody>
        </p:sp>
        <p:sp>
          <p:nvSpPr>
            <p:cNvPr id="48" name="가로 글상자 47"/>
            <p:cNvSpPr txBox="1"/>
            <p:nvPr/>
          </p:nvSpPr>
          <p:spPr>
            <a:xfrm>
              <a:off x="3431026" y="3665624"/>
              <a:ext cx="922101" cy="2678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/>
                <a:t>이름</a:t>
              </a:r>
              <a:endParaRPr lang="ko-KR" altLang="en-US" sz="120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554160" y="3933459"/>
              <a:ext cx="4647962" cy="32425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300">
                  <a:solidFill>
                    <a:schemeClr val="dk1"/>
                  </a:solidFill>
                  <a:latin typeface="D2Coding"/>
                  <a:ea typeface="D2Coding"/>
                </a:rPr>
                <a:t>이름 입력</a:t>
              </a:r>
              <a:endParaRPr lang="ko-KR" altLang="en-US" sz="1300">
                <a:solidFill>
                  <a:schemeClr val="dk1"/>
                </a:solidFill>
                <a:latin typeface="D2Coding"/>
                <a:ea typeface="D2Coding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4760399" y="4494014"/>
              <a:ext cx="1027749" cy="324254"/>
            </a:xfrm>
            <a:prstGeom prst="roundRect">
              <a:avLst>
                <a:gd name="adj" fmla="val 16667"/>
              </a:avLst>
            </a:prstGeom>
            <a:solidFill>
              <a:srgbClr val="69d8ad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300">
                  <a:solidFill>
                    <a:schemeClr val="dk1"/>
                  </a:solidFill>
                  <a:latin typeface="D2Coding"/>
                  <a:ea typeface="D2Coding"/>
                </a:rPr>
                <a:t>회원가입</a:t>
              </a:r>
              <a:endParaRPr lang="ko-KR" altLang="en-US" sz="1300">
                <a:solidFill>
                  <a:schemeClr val="dk1"/>
                </a:solidFill>
                <a:latin typeface="D2Coding"/>
                <a:ea typeface="D2Coding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095999" y="4494014"/>
              <a:ext cx="1027749" cy="324254"/>
            </a:xfrm>
            <a:prstGeom prst="roundRect">
              <a:avLst>
                <a:gd name="adj" fmla="val 16667"/>
              </a:avLst>
            </a:prstGeom>
            <a:solidFill>
              <a:srgbClr val="ffb689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300">
                  <a:solidFill>
                    <a:schemeClr val="dk1"/>
                  </a:solidFill>
                  <a:latin typeface="D2Coding"/>
                  <a:ea typeface="D2Coding"/>
                </a:rPr>
                <a:t>취소</a:t>
              </a:r>
              <a:endParaRPr lang="ko-KR" altLang="en-US" sz="1300">
                <a:solidFill>
                  <a:schemeClr val="dk1"/>
                </a:solidFill>
                <a:latin typeface="D2Coding"/>
                <a:ea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67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빗면 4"/>
          <p:cNvSpPr/>
          <p:nvPr/>
        </p:nvSpPr>
        <p:spPr>
          <a:xfrm>
            <a:off x="441797" y="429638"/>
            <a:ext cx="2999362" cy="668776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300">
                <a:solidFill>
                  <a:schemeClr val="tx1"/>
                </a:solidFill>
                <a:latin typeface="D2Coding"/>
                <a:ea typeface="D2Coding"/>
              </a:rPr>
              <a:t>마이페이지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E22416-0AF5-1973-A571-206CD4F20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9" y="1317171"/>
            <a:ext cx="9618133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9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8"/>
            <a:ext cx="2999362" cy="668776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300">
                <a:solidFill>
                  <a:schemeClr val="tx1"/>
                </a:solidFill>
                <a:latin typeface="D2Coding"/>
                <a:ea typeface="D2Coding"/>
              </a:rPr>
              <a:t>전체보기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941478" y="1543658"/>
            <a:ext cx="1242505" cy="38505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>
                <a:solidFill>
                  <a:schemeClr val="dk1"/>
                </a:solidFill>
                <a:latin typeface="D2Coding"/>
                <a:ea typeface="D2Coding"/>
              </a:rPr>
              <a:t>상영예정작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41797" y="1543658"/>
            <a:ext cx="1242505" cy="385053"/>
          </a:xfrm>
          <a:prstGeom prst="roundRect">
            <a:avLst>
              <a:gd name="adj" fmla="val 16667"/>
            </a:avLst>
          </a:prstGeom>
          <a:solidFill>
            <a:srgbClr val="69D8AD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>
                <a:solidFill>
                  <a:schemeClr val="dk1"/>
                </a:solidFill>
                <a:latin typeface="D2Coding"/>
                <a:ea typeface="D2Coding"/>
              </a:rPr>
              <a:t>무비차트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9166" y="2752317"/>
            <a:ext cx="1774167" cy="25518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68610" y="2752318"/>
            <a:ext cx="1786319" cy="25518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33370" y="2752318"/>
            <a:ext cx="1774167" cy="25518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126818" y="2752318"/>
            <a:ext cx="1774167" cy="2551884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1366250" y="5441616"/>
            <a:ext cx="887083" cy="324254"/>
          </a:xfrm>
          <a:prstGeom prst="roundRect">
            <a:avLst>
              <a:gd name="adj" fmla="val 16667"/>
            </a:avLst>
          </a:prstGeom>
          <a:solidFill>
            <a:srgbClr val="FFE76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  <a:latin typeface="D2Coding"/>
                <a:ea typeface="D2Coding"/>
              </a:rPr>
              <a:t>예매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79166" y="5441616"/>
            <a:ext cx="705009" cy="324254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rgbClr val="FF0000"/>
                </a:solidFill>
                <a:latin typeface="D2Coding"/>
                <a:ea typeface="D2Coding"/>
              </a:rPr>
              <a:t>♡ </a:t>
            </a:r>
            <a:r>
              <a:rPr lang="en-US" altLang="ko-KR" sz="1500">
                <a:solidFill>
                  <a:srgbClr val="FF0000"/>
                </a:solidFill>
                <a:latin typeface="D2Coding"/>
                <a:ea typeface="D2Coding"/>
              </a:rPr>
              <a:t>123</a:t>
            </a:r>
            <a:endParaRPr lang="ko-KR" altLang="en-US" sz="1500">
              <a:solidFill>
                <a:srgbClr val="FF0000"/>
              </a:solidFill>
              <a:latin typeface="D2Coding"/>
              <a:ea typeface="D2Coding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55694" y="5441616"/>
            <a:ext cx="887083" cy="324254"/>
          </a:xfrm>
          <a:prstGeom prst="roundRect">
            <a:avLst>
              <a:gd name="adj" fmla="val 16667"/>
            </a:avLst>
          </a:prstGeom>
          <a:solidFill>
            <a:srgbClr val="FFE76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  <a:latin typeface="D2Coding"/>
                <a:ea typeface="D2Coding"/>
              </a:rPr>
              <a:t>예매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368610" y="5441616"/>
            <a:ext cx="705009" cy="324254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rgbClr val="FF0000"/>
                </a:solidFill>
                <a:latin typeface="D2Coding"/>
                <a:ea typeface="D2Coding"/>
              </a:rPr>
              <a:t>♡ </a:t>
            </a:r>
            <a:r>
              <a:rPr lang="en-US" altLang="ko-KR" sz="1500">
                <a:solidFill>
                  <a:srgbClr val="FF0000"/>
                </a:solidFill>
                <a:latin typeface="D2Coding"/>
                <a:ea typeface="D2Coding"/>
              </a:rPr>
              <a:t>123</a:t>
            </a:r>
            <a:endParaRPr lang="ko-KR" altLang="en-US" sz="1500">
              <a:solidFill>
                <a:srgbClr val="FF0000"/>
              </a:solidFill>
              <a:latin typeface="D2Coding"/>
              <a:ea typeface="D2Coding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020453" y="5441616"/>
            <a:ext cx="887083" cy="324254"/>
          </a:xfrm>
          <a:prstGeom prst="roundRect">
            <a:avLst>
              <a:gd name="adj" fmla="val 16667"/>
            </a:avLst>
          </a:prstGeom>
          <a:solidFill>
            <a:srgbClr val="FFE76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  <a:latin typeface="D2Coding"/>
                <a:ea typeface="D2Coding"/>
              </a:rPr>
              <a:t>예매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33370" y="5441616"/>
            <a:ext cx="705009" cy="324254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rgbClr val="FF0000"/>
                </a:solidFill>
                <a:latin typeface="D2Coding"/>
                <a:ea typeface="D2Coding"/>
              </a:rPr>
              <a:t>♡ </a:t>
            </a:r>
            <a:r>
              <a:rPr lang="en-US" altLang="ko-KR" sz="1500">
                <a:solidFill>
                  <a:srgbClr val="FF0000"/>
                </a:solidFill>
                <a:latin typeface="D2Coding"/>
                <a:ea typeface="D2Coding"/>
              </a:rPr>
              <a:t>123</a:t>
            </a:r>
            <a:endParaRPr lang="ko-KR" altLang="en-US" sz="1500">
              <a:solidFill>
                <a:srgbClr val="FF0000"/>
              </a:solidFill>
              <a:latin typeface="D2Coding"/>
              <a:ea typeface="D2Coding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013901" y="5441616"/>
            <a:ext cx="887083" cy="324254"/>
          </a:xfrm>
          <a:prstGeom prst="roundRect">
            <a:avLst>
              <a:gd name="adj" fmla="val 16667"/>
            </a:avLst>
          </a:prstGeom>
          <a:solidFill>
            <a:srgbClr val="FFE76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  <a:latin typeface="D2Coding"/>
                <a:ea typeface="D2Coding"/>
              </a:rPr>
              <a:t>예매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126818" y="5441616"/>
            <a:ext cx="705009" cy="324254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rgbClr val="FF0000"/>
                </a:solidFill>
                <a:latin typeface="D2Coding"/>
                <a:ea typeface="D2Coding"/>
              </a:rPr>
              <a:t>♡ </a:t>
            </a:r>
            <a:r>
              <a:rPr lang="en-US" altLang="ko-KR" sz="1500">
                <a:solidFill>
                  <a:srgbClr val="FF0000"/>
                </a:solidFill>
                <a:latin typeface="D2Coding"/>
                <a:ea typeface="D2Coding"/>
              </a:rPr>
              <a:t>123</a:t>
            </a:r>
            <a:endParaRPr lang="ko-KR" altLang="en-US" sz="1500">
              <a:solidFill>
                <a:srgbClr val="FF0000"/>
              </a:solidFill>
              <a:latin typeface="D2Coding"/>
              <a:ea typeface="D2Coding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073620" y="5958802"/>
            <a:ext cx="3119693" cy="324255"/>
            <a:chOff x="3613911" y="5749860"/>
            <a:chExt cx="3119693" cy="324255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3613911" y="5749861"/>
              <a:ext cx="359759" cy="32425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500" b="1">
                  <a:solidFill>
                    <a:schemeClr val="dk1"/>
                  </a:solidFill>
                  <a:latin typeface="D2Coding"/>
                  <a:ea typeface="D2Coding"/>
                </a:rPr>
                <a:t>&lt;</a:t>
              </a: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373845" y="5749860"/>
              <a:ext cx="359759" cy="32425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500" b="1">
                  <a:solidFill>
                    <a:schemeClr val="dk1"/>
                  </a:solidFill>
                  <a:latin typeface="D2Coding"/>
                  <a:ea typeface="D2Coding"/>
                </a:rPr>
                <a:t>&gt;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073620" y="5749861"/>
              <a:ext cx="359759" cy="32425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500" b="1">
                  <a:solidFill>
                    <a:schemeClr val="dk1"/>
                  </a:solidFill>
                  <a:latin typeface="D2Coding"/>
                  <a:ea typeface="D2Coding"/>
                </a:rPr>
                <a:t>1</a:t>
              </a: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4519356" y="5749861"/>
              <a:ext cx="359759" cy="32425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500" b="1">
                  <a:solidFill>
                    <a:schemeClr val="dk1"/>
                  </a:solidFill>
                  <a:latin typeface="D2Coding"/>
                  <a:ea typeface="D2Coding"/>
                </a:rPr>
                <a:t>2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4975050" y="5749861"/>
              <a:ext cx="359759" cy="32425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500" b="1">
                  <a:solidFill>
                    <a:schemeClr val="dk1"/>
                  </a:solidFill>
                  <a:latin typeface="D2Coding"/>
                  <a:ea typeface="D2Coding"/>
                </a:rPr>
                <a:t>3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442180" y="5749861"/>
              <a:ext cx="359759" cy="32425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500" b="1">
                  <a:solidFill>
                    <a:schemeClr val="dk1"/>
                  </a:solidFill>
                  <a:latin typeface="D2Coding"/>
                  <a:ea typeface="D2Coding"/>
                </a:rPr>
                <a:t>4</a:t>
              </a: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5916120" y="5749861"/>
              <a:ext cx="359759" cy="32425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500" b="1">
                  <a:solidFill>
                    <a:schemeClr val="dk1"/>
                  </a:solidFill>
                  <a:latin typeface="D2Coding"/>
                  <a:ea typeface="D2Coding"/>
                </a:rPr>
                <a:t>5</a:t>
              </a: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441797" y="1181303"/>
            <a:ext cx="10872687" cy="273590"/>
          </a:xfrm>
          <a:prstGeom prst="rect">
            <a:avLst/>
          </a:prstGeom>
          <a:solidFill>
            <a:schemeClr val="l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100">
                <a:solidFill>
                  <a:schemeClr val="tx1"/>
                </a:solidFill>
                <a:latin typeface="D2Coding"/>
                <a:ea typeface="D2Coding"/>
              </a:rPr>
              <a:t>Header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41797" y="6474771"/>
            <a:ext cx="10872687" cy="273590"/>
          </a:xfrm>
          <a:prstGeom prst="rect">
            <a:avLst/>
          </a:prstGeom>
          <a:solidFill>
            <a:schemeClr val="l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100">
                <a:solidFill>
                  <a:schemeClr val="tx1"/>
                </a:solidFill>
                <a:latin typeface="D2Coding"/>
                <a:ea typeface="D2Coding"/>
              </a:rPr>
              <a:t>Footer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48394" y="2229458"/>
            <a:ext cx="1952590" cy="331885"/>
            <a:chOff x="8948394" y="2229458"/>
            <a:chExt cx="1952590" cy="331885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8948394" y="2229458"/>
              <a:ext cx="1952590" cy="32425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300">
                  <a:solidFill>
                    <a:schemeClr val="dk1"/>
                  </a:solidFill>
                  <a:latin typeface="D2Coding"/>
                  <a:ea typeface="D2Coding"/>
                </a:rPr>
                <a:t>영화명 검색</a:t>
              </a: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0572747" y="2242630"/>
              <a:ext cx="318712" cy="318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291530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anchor="ctr"/>
      <a:lstStyle>
        <a:defPPr lvl="0" algn="ctr">
          <a:defRPr lang="ko-KR" altLang="en-US">
            <a:solidFill>
              <a:schemeClr val="dk1"/>
            </a:solidFill>
            <a:latin typeface="D2Coding"/>
            <a:ea typeface="D2Coding"/>
          </a:defRPr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282</ep:Words>
  <ep:PresentationFormat>와이드스크린</ep:PresentationFormat>
  <ep:Paragraphs>161</ep:Paragraphs>
  <ep:Slides>18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2024-09-01T23:59:00.000</dcterms:created>
  <dc:creator>KTE</dc:creator>
  <cp:lastModifiedBy>KTE</cp:lastModifiedBy>
  <dcterms:modified xsi:type="dcterms:W3CDTF">2024-09-20T01:38:19.648</dcterms:modified>
  <cp:revision>89</cp:revision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