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7" r:id="rId3"/>
    <p:sldId id="256" r:id="rId4"/>
    <p:sldId id="258" r:id="rId5"/>
    <p:sldId id="266" r:id="rId6"/>
    <p:sldId id="274" r:id="rId7"/>
    <p:sldId id="277" r:id="rId8"/>
    <p:sldId id="272" r:id="rId9"/>
    <p:sldId id="264" r:id="rId10"/>
    <p:sldId id="269" r:id="rId11"/>
    <p:sldId id="278" r:id="rId12"/>
    <p:sldId id="265" r:id="rId13"/>
    <p:sldId id="280" r:id="rId14"/>
    <p:sldId id="279" r:id="rId15"/>
    <p:sldId id="281" r:id="rId16"/>
    <p:sldId id="267" r:id="rId17"/>
    <p:sldId id="270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467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4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presProps" Target="presProps.xml"  /><Relationship Id="rId2" Type="http://schemas.openxmlformats.org/officeDocument/2006/relationships/notesMaster" Target="notesMasters/notesMaster1.xml"  /><Relationship Id="rId20" Type="http://schemas.openxmlformats.org/officeDocument/2006/relationships/viewProps" Target="viewProps.xml"  /><Relationship Id="rId21" Type="http://schemas.openxmlformats.org/officeDocument/2006/relationships/theme" Target="theme/theme1.xml"  /><Relationship Id="rId22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41797" y="1155383"/>
          <a:ext cx="6743823" cy="176403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1613"/>
                <a:gridCol w="1101613"/>
                <a:gridCol w="1101613"/>
                <a:gridCol w="2663129"/>
                <a:gridCol w="775855"/>
              </a:tblGrid>
              <a:tr h="160360">
                <a:tc gridSpan="5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EXAM_TB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6036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UUID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예제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ID(PK)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TITLE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예제제목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CONTENTS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예제내용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빗면 2"/>
          <p:cNvSpPr/>
          <p:nvPr/>
        </p:nvSpPr>
        <p:spPr>
          <a:xfrm>
            <a:off x="441797" y="429637"/>
            <a:ext cx="2016463" cy="455983"/>
          </a:xfrm>
          <a:prstGeom prst="bevel">
            <a:avLst>
              <a:gd name="adj" fmla="val 12500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 b="1">
                <a:solidFill>
                  <a:srgbClr val="ff0000"/>
                </a:solidFill>
                <a:latin typeface="D2Coding"/>
                <a:ea typeface="D2Coding"/>
              </a:rPr>
              <a:t>예제 관련</a:t>
            </a:r>
            <a:endParaRPr lang="ko-KR" altLang="en-US" sz="1500" b="1">
              <a:solidFill>
                <a:srgbClr val="ff0000"/>
              </a:solidFill>
              <a:latin typeface="D2Coding"/>
              <a:ea typeface="D2Coding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빗면 1"/>
          <p:cNvSpPr/>
          <p:nvPr/>
        </p:nvSpPr>
        <p:spPr>
          <a:xfrm>
            <a:off x="441797" y="429637"/>
            <a:ext cx="2016463" cy="455983"/>
          </a:xfrm>
          <a:prstGeom prst="bevel">
            <a:avLst>
              <a:gd name="adj" fmla="val 12500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 b="1">
                <a:solidFill>
                  <a:srgbClr val="ff0000"/>
                </a:solidFill>
                <a:latin typeface="D2Coding"/>
                <a:ea typeface="D2Coding"/>
              </a:rPr>
              <a:t>극장 관련</a:t>
            </a:r>
            <a:endParaRPr lang="ko-KR" altLang="en-US" sz="1500" b="1">
              <a:solidFill>
                <a:srgbClr val="ff0000"/>
              </a:solidFill>
              <a:latin typeface="D2Coding"/>
              <a:ea typeface="D2Coding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441797" y="1474470"/>
          <a:ext cx="6324600" cy="200787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82980"/>
                <a:gridCol w="982980"/>
                <a:gridCol w="782955"/>
                <a:gridCol w="2659380"/>
                <a:gridCol w="916305"/>
              </a:tblGrid>
              <a:tr h="165431">
                <a:tc gridSpan="5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          <a:solidFill>
                            <a:srgbClr val="289b6e"/>
                          </a:solidFill>
                          <a:latin typeface="D2Coding"/>
                          <a:ea typeface="D2Coding"/>
                        </a:rPr>
                        <a:t>THEATER_TB</a:t>
                      </a:r>
          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        <a:solidFill>
                          <a:srgbClr val="289b6e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91440" marR="91440"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91440" marR="91440" anchor="ctr"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</a:tr>
              <a:tr h="19647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</a:tr>
              <a:tr h="17171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THID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VARCHAR2(5)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상영관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ID(PK)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7171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TH_NUM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NUMBER(3)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상영관번호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SEATS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NUMBER(2)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좌석수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BRID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VARCHAR2(5)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지점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ID(FK)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7171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7171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0" name="가로 글상자 9"/>
          <p:cNvSpPr txBox="1"/>
          <p:nvPr/>
        </p:nvSpPr>
        <p:spPr>
          <a:xfrm>
            <a:off x="441797" y="1108547"/>
            <a:ext cx="2725772" cy="36592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상영관 정보 테이블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빗면 1"/>
          <p:cNvSpPr/>
          <p:nvPr/>
        </p:nvSpPr>
        <p:spPr>
          <a:xfrm>
            <a:off x="441797" y="429637"/>
            <a:ext cx="2016463" cy="455983"/>
          </a:xfrm>
          <a:prstGeom prst="bevel">
            <a:avLst>
              <a:gd name="adj" fmla="val 12500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 b="1">
                <a:solidFill>
                  <a:srgbClr val="ff0000"/>
                </a:solidFill>
                <a:latin typeface="D2Coding"/>
                <a:ea typeface="D2Coding"/>
              </a:rPr>
              <a:t>예매 관련</a:t>
            </a:r>
            <a:endParaRPr lang="ko-KR" altLang="en-US" sz="1500" b="1">
              <a:solidFill>
                <a:srgbClr val="ff0000"/>
              </a:solidFill>
              <a:latin typeface="D2Coding"/>
              <a:ea typeface="D2Coding"/>
            </a:endParaRPr>
          </a:p>
        </p:txBody>
      </p:sp>
      <p:sp>
        <p:nvSpPr>
          <p:cNvPr id="3" name="가로 글상자 2"/>
          <p:cNvSpPr txBox="1"/>
          <p:nvPr/>
        </p:nvSpPr>
        <p:spPr>
          <a:xfrm>
            <a:off x="441797" y="1108547"/>
            <a:ext cx="2725772" cy="36592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상영 정보 테이블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41797" y="1474470"/>
          <a:ext cx="6326892" cy="249555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82890"/>
                <a:gridCol w="983784"/>
                <a:gridCol w="786986"/>
                <a:gridCol w="2660498"/>
                <a:gridCol w="912734"/>
              </a:tblGrid>
              <a:tr h="165431">
                <a:tc gridSpan="5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SCREENING_TB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9647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17171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SCID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상영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ID(PK)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7171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TITLE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영화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ID(FK)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THID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VARCHAR2(5)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상영관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ID(FK)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REMAIN_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SEATS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NUMBER(2)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잔여좌석수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ADDRESS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VARCHAR2(500)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주소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SHOWING_TIME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상영날짜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7171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7171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빗면 1"/>
          <p:cNvSpPr/>
          <p:nvPr/>
        </p:nvSpPr>
        <p:spPr>
          <a:xfrm>
            <a:off x="441797" y="429637"/>
            <a:ext cx="2016463" cy="455983"/>
          </a:xfrm>
          <a:prstGeom prst="bevel">
            <a:avLst>
              <a:gd name="adj" fmla="val 12500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 b="1">
                <a:solidFill>
                  <a:srgbClr val="ff0000"/>
                </a:solidFill>
                <a:latin typeface="D2Coding"/>
                <a:ea typeface="D2Coding"/>
              </a:rPr>
              <a:t>예매 관련</a:t>
            </a:r>
            <a:endParaRPr lang="ko-KR" altLang="en-US" sz="1500" b="1">
              <a:solidFill>
                <a:srgbClr val="ff0000"/>
              </a:solidFill>
              <a:latin typeface="D2Coding"/>
              <a:ea typeface="D2Coding"/>
            </a:endParaRPr>
          </a:p>
        </p:txBody>
      </p:sp>
      <p:sp>
        <p:nvSpPr>
          <p:cNvPr id="3" name="가로 글상자 2"/>
          <p:cNvSpPr txBox="1"/>
          <p:nvPr/>
        </p:nvSpPr>
        <p:spPr>
          <a:xfrm>
            <a:off x="441797" y="1108547"/>
            <a:ext cx="2725772" cy="36592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가격 정보 테이블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41797" y="1474470"/>
          <a:ext cx="6326892" cy="1764030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982890"/>
                <a:gridCol w="983784"/>
                <a:gridCol w="786986"/>
                <a:gridCol w="2660498"/>
                <a:gridCol w="912734"/>
              </a:tblGrid>
              <a:tr h="165431">
                <a:tc gridSpan="5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PRICE_TB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9647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17171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PRID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가격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ID(PK)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7171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CLASSIFY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사람유형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PRICE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NUMBER(2)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가격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7171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7171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빗면 1"/>
          <p:cNvSpPr/>
          <p:nvPr/>
        </p:nvSpPr>
        <p:spPr>
          <a:xfrm>
            <a:off x="441797" y="429637"/>
            <a:ext cx="2016463" cy="455983"/>
          </a:xfrm>
          <a:prstGeom prst="bevel">
            <a:avLst>
              <a:gd name="adj" fmla="val 12500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 b="1">
                <a:solidFill>
                  <a:srgbClr val="ff0000"/>
                </a:solidFill>
                <a:latin typeface="D2Coding"/>
                <a:ea typeface="D2Coding"/>
              </a:rPr>
              <a:t>예매 관련</a:t>
            </a:r>
            <a:endParaRPr lang="ko-KR" altLang="en-US" sz="1500" b="1">
              <a:solidFill>
                <a:srgbClr val="ff0000"/>
              </a:solidFill>
              <a:latin typeface="D2Coding"/>
              <a:ea typeface="D2Coding"/>
            </a:endParaRPr>
          </a:p>
        </p:txBody>
      </p:sp>
      <p:sp>
        <p:nvSpPr>
          <p:cNvPr id="3" name="가로 글상자 2"/>
          <p:cNvSpPr txBox="1"/>
          <p:nvPr/>
        </p:nvSpPr>
        <p:spPr>
          <a:xfrm>
            <a:off x="441797" y="1108547"/>
            <a:ext cx="2725772" cy="36592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예매 정보 테이블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41797" y="1474470"/>
          <a:ext cx="6326892" cy="3227070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982890"/>
                <a:gridCol w="983784"/>
                <a:gridCol w="786986"/>
                <a:gridCol w="2660498"/>
                <a:gridCol w="912734"/>
              </a:tblGrid>
              <a:tr h="165431">
                <a:tc gridSpan="5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BOOK_TB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9647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17171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BOID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예매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ID(PK)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BOOK_NUM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예매번호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SELETE_NUM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NUMBER(2)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선택좌석수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SELETE_SEAT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선택좌석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CHILDREN_NUM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NUMBER(2)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어린이수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TEENAGER_NUM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NUMBER(2)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청소년수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ADULT_NUM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NUMBER(2)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어른수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AGED_NUM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NUMBER(2)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노인수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SCID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상영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ID(FK)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7171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7171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DELETE_TIME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취소날짜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빗면 1"/>
          <p:cNvSpPr/>
          <p:nvPr/>
        </p:nvSpPr>
        <p:spPr>
          <a:xfrm>
            <a:off x="441797" y="429637"/>
            <a:ext cx="2016463" cy="455983"/>
          </a:xfrm>
          <a:prstGeom prst="bevel">
            <a:avLst>
              <a:gd name="adj" fmla="val 12500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 b="1">
                <a:solidFill>
                  <a:srgbClr val="ff0000"/>
                </a:solidFill>
                <a:latin typeface="D2Coding"/>
                <a:ea typeface="D2Coding"/>
              </a:rPr>
              <a:t>예매 관련</a:t>
            </a:r>
            <a:endParaRPr lang="ko-KR" altLang="en-US" sz="1500" b="1">
              <a:solidFill>
                <a:srgbClr val="ff0000"/>
              </a:solidFill>
              <a:latin typeface="D2Coding"/>
              <a:ea typeface="D2Coding"/>
            </a:endParaRPr>
          </a:p>
        </p:txBody>
      </p:sp>
      <p:sp>
        <p:nvSpPr>
          <p:cNvPr id="3" name="가로 글상자 2"/>
          <p:cNvSpPr txBox="1"/>
          <p:nvPr/>
        </p:nvSpPr>
        <p:spPr>
          <a:xfrm>
            <a:off x="441797" y="1108547"/>
            <a:ext cx="2725772" cy="36592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결제 정보 테이블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41797" y="1474470"/>
          <a:ext cx="6326892" cy="2007870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982890"/>
                <a:gridCol w="983784"/>
                <a:gridCol w="786986"/>
                <a:gridCol w="2660498"/>
                <a:gridCol w="912734"/>
              </a:tblGrid>
              <a:tr h="165431">
                <a:tc gridSpan="5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PAYMENT_TB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9647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17171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PAID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결제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ID(PK)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METHOD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결제수단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TOTAL_PRICE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NUMBER(10)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총가격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BOID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예매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ID(FK)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7171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7171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DELETE_TIME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취소날짜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41797" y="1474470"/>
          <a:ext cx="5180984" cy="176403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51195"/>
                <a:gridCol w="1021080"/>
                <a:gridCol w="779912"/>
                <a:gridCol w="1154831"/>
                <a:gridCol w="1273966"/>
              </a:tblGrid>
              <a:tr h="272415">
                <a:tc gridSpan="5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STORE_TB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7241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STID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상품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ID(PK)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PRODUCT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상품명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PRICE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NUMBER(20)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결제금액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5" name="빗면 4"/>
          <p:cNvSpPr/>
          <p:nvPr/>
        </p:nvSpPr>
        <p:spPr>
          <a:xfrm>
            <a:off x="441797" y="429637"/>
            <a:ext cx="2016463" cy="455983"/>
          </a:xfrm>
          <a:prstGeom prst="bevel">
            <a:avLst>
              <a:gd name="adj" fmla="val 12500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D2Coding"/>
                <a:ea typeface="D2Coding"/>
              </a:rPr>
              <a:t>상품 관련</a:t>
            </a:r>
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<a:solidFill>
                <a:srgbClr val="ff0000"/>
              </a:solidFill>
              <a:latin typeface="D2Coding"/>
              <a:ea typeface="D2Coding"/>
            </a:endParaRPr>
          </a:p>
        </p:txBody>
      </p:sp>
      <p:sp>
        <p:nvSpPr>
          <p:cNvPr id="6" name="가로 글상자 5"/>
          <p:cNvSpPr txBox="1"/>
          <p:nvPr/>
        </p:nvSpPr>
        <p:spPr>
          <a:xfrm>
            <a:off x="441797" y="1108547"/>
            <a:ext cx="2725772" cy="36592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기타 상품 테이블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빗면 1"/>
          <p:cNvSpPr/>
          <p:nvPr/>
        </p:nvSpPr>
        <p:spPr>
          <a:xfrm>
            <a:off x="441797" y="429637"/>
            <a:ext cx="2016463" cy="455983"/>
          </a:xfrm>
          <a:prstGeom prst="bevel">
            <a:avLst>
              <a:gd name="adj" fmla="val 12500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 b="1">
                <a:solidFill>
                  <a:srgbClr val="ff0000"/>
                </a:solidFill>
                <a:latin typeface="D2Coding"/>
                <a:ea typeface="D2Coding"/>
              </a:rPr>
              <a:t>회사 관련</a:t>
            </a:r>
            <a:endParaRPr lang="ko-KR" altLang="en-US" sz="1500" b="1">
              <a:solidFill>
                <a:srgbClr val="ff0000"/>
              </a:solidFill>
              <a:latin typeface="D2Coding"/>
              <a:ea typeface="D2Coding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41797" y="1474470"/>
          <a:ext cx="5183008" cy="249555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51195"/>
                <a:gridCol w="1023104"/>
                <a:gridCol w="779912"/>
                <a:gridCol w="1154831"/>
                <a:gridCol w="1273966"/>
              </a:tblGrid>
              <a:tr h="272415">
                <a:tc gridSpan="5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COMPANY_TB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7241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CPID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회사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ID(PK)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NANE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회사명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INTRODUCE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회사소개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ETHICAL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윤리경영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TERMS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이용약관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16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PRIVACY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개인정보처리방침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" name="가로 글상자 5"/>
          <p:cNvSpPr txBox="1"/>
          <p:nvPr/>
        </p:nvSpPr>
        <p:spPr>
          <a:xfrm>
            <a:off x="441797" y="1108547"/>
            <a:ext cx="2725772" cy="36592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회사 테이블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41797" y="1474470"/>
          <a:ext cx="6202725" cy="200787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79415"/>
                <a:gridCol w="969282"/>
                <a:gridCol w="746356"/>
                <a:gridCol w="2703228"/>
                <a:gridCol w="804444"/>
              </a:tblGrid>
              <a:tr h="272415">
                <a:tc gridSpan="5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MEMBER_TB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7241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EMAILL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이메일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(PK)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PASSWORD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비밀번호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PHONE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전화번호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GRADE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‘CUSTOMER’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등급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16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7" name="빗면 6"/>
          <p:cNvSpPr/>
          <p:nvPr/>
        </p:nvSpPr>
        <p:spPr>
          <a:xfrm>
            <a:off x="441797" y="429637"/>
            <a:ext cx="2016463" cy="455983"/>
          </a:xfrm>
          <a:prstGeom prst="bevel">
            <a:avLst>
              <a:gd name="adj" fmla="val 12500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 b="1">
                <a:solidFill>
                  <a:srgbClr val="ff0000"/>
                </a:solidFill>
                <a:latin typeface="D2Coding"/>
                <a:ea typeface="D2Coding"/>
              </a:rPr>
              <a:t>로그인 관련</a:t>
            </a:r>
            <a:endParaRPr lang="ko-KR" altLang="en-US" sz="1500" b="1">
              <a:solidFill>
                <a:srgbClr val="ff0000"/>
              </a:solidFill>
              <a:latin typeface="D2Coding"/>
              <a:ea typeface="D2Coding"/>
            </a:endParaRPr>
          </a:p>
        </p:txBody>
      </p:sp>
      <p:sp>
        <p:nvSpPr>
          <p:cNvPr id="8" name="가로 글상자 7"/>
          <p:cNvSpPr txBox="1"/>
          <p:nvPr/>
        </p:nvSpPr>
        <p:spPr>
          <a:xfrm>
            <a:off x="441797" y="1108547"/>
            <a:ext cx="2725772" cy="365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회원 정보</a:t>
            </a: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41797" y="1468653"/>
          <a:ext cx="6929453" cy="444627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62375"/>
                <a:gridCol w="1063419"/>
                <a:gridCol w="708765"/>
                <a:gridCol w="2671545"/>
                <a:gridCol w="1023348"/>
              </a:tblGrid>
              <a:tr h="272415">
                <a:tc gridSpan="5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PRODUCT_TB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7241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PDID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영화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ID(PK)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TITLE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영화제목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CONTENTS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영화설명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DIRECTOR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감독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ID(PK)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GENRE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장르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ID(PK)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RUNNING_TIME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NUMBER(3)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상영시간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RATE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등급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ID(PK)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OPENING_DATE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개봉날짜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MOVIE_CAST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출연진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2264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IMAGE_URL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이미지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URL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THRIL_URL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스릴컷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URL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TRAILER_URL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동영상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URL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CUMULATIVE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NUMBER(10)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0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누적관객수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HAPPY_POINT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NUMBER(10)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0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좋아요 개수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빗면 2"/>
          <p:cNvSpPr/>
          <p:nvPr/>
        </p:nvSpPr>
        <p:spPr>
          <a:xfrm>
            <a:off x="441797" y="429637"/>
            <a:ext cx="2016463" cy="455983"/>
          </a:xfrm>
          <a:prstGeom prst="bevel">
            <a:avLst>
              <a:gd name="adj" fmla="val 12500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 b="1">
                <a:solidFill>
                  <a:srgbClr val="ff0000"/>
                </a:solidFill>
                <a:latin typeface="D2Coding"/>
                <a:ea typeface="D2Coding"/>
              </a:rPr>
              <a:t>영화 상품 관련</a:t>
            </a:r>
            <a:endParaRPr lang="ko-KR" altLang="en-US" sz="1500" b="1">
              <a:solidFill>
                <a:srgbClr val="ff0000"/>
              </a:solidFill>
              <a:latin typeface="D2Coding"/>
              <a:ea typeface="D2Coding"/>
            </a:endParaRPr>
          </a:p>
        </p:txBody>
      </p:sp>
      <p:sp>
        <p:nvSpPr>
          <p:cNvPr id="6" name="가로 글상자 5"/>
          <p:cNvSpPr txBox="1"/>
          <p:nvPr/>
        </p:nvSpPr>
        <p:spPr>
          <a:xfrm>
            <a:off x="441797" y="1108547"/>
            <a:ext cx="2725772" cy="365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영화 정보 테이블</a:t>
            </a: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빗면 2"/>
          <p:cNvSpPr/>
          <p:nvPr/>
        </p:nvSpPr>
        <p:spPr>
          <a:xfrm>
            <a:off x="441797" y="429637"/>
            <a:ext cx="2016463" cy="455983"/>
          </a:xfrm>
          <a:prstGeom prst="bevel">
            <a:avLst>
              <a:gd name="adj" fmla="val 12500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 b="1">
                <a:solidFill>
                  <a:srgbClr val="ff0000"/>
                </a:solidFill>
                <a:latin typeface="D2Coding"/>
                <a:ea typeface="D2Coding"/>
              </a:rPr>
              <a:t>영화 상품 관련</a:t>
            </a:r>
            <a:endParaRPr lang="ko-KR" altLang="en-US" sz="1500" b="1">
              <a:solidFill>
                <a:srgbClr val="ff0000"/>
              </a:solidFill>
              <a:latin typeface="D2Coding"/>
              <a:ea typeface="D2Coding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41797" y="1474470"/>
          <a:ext cx="6503676" cy="200787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1613"/>
                <a:gridCol w="1101613"/>
                <a:gridCol w="706427"/>
                <a:gridCol w="2671712"/>
                <a:gridCol w="922311"/>
              </a:tblGrid>
              <a:tr h="160360">
                <a:tc gridSpan="5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PRODUCT_REVIEW_TB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6036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PRID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댓글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ID(PK)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PDID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영화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ID(FK)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REVIEW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리뷰내용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WRITER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작성자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(FK)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" name="가로 글상자 5"/>
          <p:cNvSpPr txBox="1"/>
          <p:nvPr/>
        </p:nvSpPr>
        <p:spPr>
          <a:xfrm>
            <a:off x="441797" y="1108547"/>
            <a:ext cx="2725772" cy="365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영화 리뷰 테이블</a:t>
            </a: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빗면 2"/>
          <p:cNvSpPr/>
          <p:nvPr/>
        </p:nvSpPr>
        <p:spPr>
          <a:xfrm>
            <a:off x="441797" y="429637"/>
            <a:ext cx="2016463" cy="455983"/>
          </a:xfrm>
          <a:prstGeom prst="bevel">
            <a:avLst>
              <a:gd name="adj" fmla="val 12500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 b="1">
                <a:solidFill>
                  <a:srgbClr val="ff0000"/>
                </a:solidFill>
                <a:latin typeface="D2Coding"/>
                <a:ea typeface="D2Coding"/>
              </a:rPr>
              <a:t>영화 상품 관련</a:t>
            </a:r>
            <a:endParaRPr lang="ko-KR" altLang="en-US" sz="1500" b="1">
              <a:solidFill>
                <a:srgbClr val="ff0000"/>
              </a:solidFill>
              <a:latin typeface="D2Coding"/>
              <a:ea typeface="D2Coding"/>
            </a:endParaRPr>
          </a:p>
        </p:txBody>
      </p:sp>
      <p:sp>
        <p:nvSpPr>
          <p:cNvPr id="6" name="가로 글상자 5"/>
          <p:cNvSpPr txBox="1"/>
          <p:nvPr/>
        </p:nvSpPr>
        <p:spPr>
          <a:xfrm>
            <a:off x="441797" y="1108547"/>
            <a:ext cx="2725772" cy="365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감독 정보 테이블</a:t>
            </a:r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441797" y="1474470"/>
          <a:ext cx="6743823" cy="152019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1613"/>
                <a:gridCol w="1101613"/>
                <a:gridCol w="1101613"/>
                <a:gridCol w="2663129"/>
                <a:gridCol w="775855"/>
              </a:tblGrid>
              <a:tr h="160360">
                <a:tc gridSpan="5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DIRECTOR_TB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6036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DIID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감독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ID(PK)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NAME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감독이름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8" name="가로 글상자 7"/>
          <p:cNvSpPr txBox="1"/>
          <p:nvPr/>
        </p:nvSpPr>
        <p:spPr>
          <a:xfrm>
            <a:off x="432272" y="3280247"/>
            <a:ext cx="2725772" cy="36592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장르 정보 테이블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432272" y="3646170"/>
          <a:ext cx="6743823" cy="152019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1613"/>
                <a:gridCol w="1101613"/>
                <a:gridCol w="1101613"/>
                <a:gridCol w="2663129"/>
                <a:gridCol w="775855"/>
              </a:tblGrid>
              <a:tr h="160360">
                <a:tc gridSpan="5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          <a:solidFill>
                            <a:srgbClr val="289b6e"/>
                          </a:solidFill>
                          <a:latin typeface="D2Coding"/>
                          <a:ea typeface="D2Coding"/>
                        </a:rPr>
                        <a:t>GENRE_TB</a:t>
                      </a:r>
          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        <a:solidFill>
                          <a:srgbClr val="289b6e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91440" marR="91440"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91440" marR="91440" anchor="ctr"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</a:tr>
              <a:tr h="16036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GEID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VARCHAR2(5)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장르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ID(PK)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NAME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VARCHAR2(10)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장르명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빗면 2"/>
          <p:cNvSpPr/>
          <p:nvPr/>
        </p:nvSpPr>
        <p:spPr>
          <a:xfrm>
            <a:off x="441797" y="429637"/>
            <a:ext cx="2016463" cy="455983"/>
          </a:xfrm>
          <a:prstGeom prst="bevel">
            <a:avLst>
              <a:gd name="adj" fmla="val 12500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 b="1">
                <a:solidFill>
                  <a:srgbClr val="ff0000"/>
                </a:solidFill>
                <a:latin typeface="D2Coding"/>
                <a:ea typeface="D2Coding"/>
              </a:rPr>
              <a:t>영화 상품 관련</a:t>
            </a:r>
            <a:endParaRPr lang="ko-KR" altLang="en-US" sz="1500" b="1">
              <a:solidFill>
                <a:srgbClr val="ff0000"/>
              </a:solidFill>
              <a:latin typeface="D2Coding"/>
              <a:ea typeface="D2Coding"/>
            </a:endParaRPr>
          </a:p>
        </p:txBody>
      </p:sp>
      <p:sp>
        <p:nvSpPr>
          <p:cNvPr id="6" name="가로 글상자 5"/>
          <p:cNvSpPr txBox="1"/>
          <p:nvPr/>
        </p:nvSpPr>
        <p:spPr>
          <a:xfrm>
            <a:off x="441797" y="1108547"/>
            <a:ext cx="2725772" cy="365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상영 등급 정보 테이블</a:t>
            </a:r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441797" y="1474470"/>
          <a:ext cx="6743823" cy="176403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1613"/>
                <a:gridCol w="1101613"/>
                <a:gridCol w="1101613"/>
                <a:gridCol w="2663129"/>
                <a:gridCol w="775855"/>
              </a:tblGrid>
              <a:tr h="160360">
                <a:tc gridSpan="5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RATE_TB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6036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DIID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등급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ID(PK)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RATE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등급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RATE_IMG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8" name="가로 글상자 7"/>
          <p:cNvSpPr txBox="1"/>
          <p:nvPr/>
        </p:nvSpPr>
        <p:spPr>
          <a:xfrm>
            <a:off x="432272" y="3423122"/>
            <a:ext cx="2725772" cy="36592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출연진 정보 테이블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432272" y="3789045"/>
          <a:ext cx="6956363" cy="152019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1613"/>
                <a:gridCol w="1101613"/>
                <a:gridCol w="1101613"/>
                <a:gridCol w="2663129"/>
                <a:gridCol w="988395"/>
              </a:tblGrid>
              <a:tr h="160360">
                <a:tc gridSpan="5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          <a:solidFill>
                            <a:srgbClr val="289b6e"/>
                          </a:solidFill>
                          <a:latin typeface="D2Coding"/>
                          <a:ea typeface="D2Coding"/>
                        </a:rPr>
                        <a:t>CAST_TB</a:t>
                      </a:r>
          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        <a:solidFill>
                          <a:srgbClr val="289b6e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91440" marR="91440"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91440" marR="91440" anchor="ctr"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</a:tr>
              <a:tr h="16036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CAID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VARCHAR2(5)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출연진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ID(PK)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NAME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VARCHAR2(10)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출연진이름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빗면 1"/>
          <p:cNvSpPr/>
          <p:nvPr/>
        </p:nvSpPr>
        <p:spPr>
          <a:xfrm>
            <a:off x="441797" y="429637"/>
            <a:ext cx="2016463" cy="455983"/>
          </a:xfrm>
          <a:prstGeom prst="bevel">
            <a:avLst>
              <a:gd name="adj" fmla="val 12500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 b="1">
                <a:solidFill>
                  <a:srgbClr val="ff0000"/>
                </a:solidFill>
                <a:latin typeface="D2Coding"/>
                <a:ea typeface="D2Coding"/>
              </a:rPr>
              <a:t>고객센터 관련</a:t>
            </a:r>
            <a:endParaRPr lang="ko-KR" altLang="en-US" sz="1500" b="1">
              <a:solidFill>
                <a:srgbClr val="ff0000"/>
              </a:solidFill>
              <a:latin typeface="D2Coding"/>
              <a:ea typeface="D2Coding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70372" y="1404552"/>
          <a:ext cx="6437035" cy="152019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1613"/>
                <a:gridCol w="1101613"/>
                <a:gridCol w="746958"/>
                <a:gridCol w="2667456"/>
                <a:gridCol w="819395"/>
              </a:tblGrid>
              <a:tr h="160360">
                <a:tc gridSpan="5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INQUIRY_TB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6036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질의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ID(PK)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CONTENTS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작성내용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WRITER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작성자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(FK)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70372" y="3543665"/>
          <a:ext cx="6446759" cy="200787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1613"/>
                <a:gridCol w="1101613"/>
                <a:gridCol w="746958"/>
                <a:gridCol w="2731896"/>
                <a:gridCol w="764679"/>
              </a:tblGrid>
              <a:tr h="160360">
                <a:tc gridSpan="5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INQUIRY_ANSWER_TB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6036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23263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ANID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답변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ID(PK)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CONTENTS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작성내용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질의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ID(FK)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WRITER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작성자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(FK)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470372" y="1041872"/>
            <a:ext cx="2725772" cy="36592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: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1</a:t>
            </a:r>
            <a:r>
              <a:rPr lang="ko-KR" altLang="en-US">
                <a:solidFill>
                  <a:schemeClr val="tx1"/>
                </a:solidFill>
              </a:rPr>
              <a:t> 문의 테이블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가로 글상자 7"/>
          <p:cNvSpPr txBox="1"/>
          <p:nvPr/>
        </p:nvSpPr>
        <p:spPr>
          <a:xfrm>
            <a:off x="470372" y="3180985"/>
            <a:ext cx="2725772" cy="362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: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1</a:t>
            </a:r>
            <a:r>
              <a:rPr lang="ko-KR" altLang="en-US">
                <a:solidFill>
                  <a:schemeClr val="tx1"/>
                </a:solidFill>
              </a:rPr>
              <a:t> 문의 답변 테이블</a:t>
            </a: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빗면 1"/>
          <p:cNvSpPr/>
          <p:nvPr/>
        </p:nvSpPr>
        <p:spPr>
          <a:xfrm>
            <a:off x="441797" y="429637"/>
            <a:ext cx="2016463" cy="455983"/>
          </a:xfrm>
          <a:prstGeom prst="bevel">
            <a:avLst>
              <a:gd name="adj" fmla="val 12500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 b="1">
                <a:solidFill>
                  <a:srgbClr val="ff0000"/>
                </a:solidFill>
                <a:latin typeface="D2Coding"/>
                <a:ea typeface="D2Coding"/>
              </a:rPr>
              <a:t>고객센터 관련</a:t>
            </a:r>
            <a:endParaRPr lang="ko-KR" altLang="en-US" sz="1500" b="1">
              <a:solidFill>
                <a:srgbClr val="ff0000"/>
              </a:solidFill>
              <a:latin typeface="D2Coding"/>
              <a:ea typeface="D2Coding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466724" y="1471227"/>
          <a:ext cx="6683973" cy="225171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309769"/>
                <a:gridCol w="1040786"/>
                <a:gridCol w="734237"/>
                <a:gridCol w="2669186"/>
                <a:gridCol w="929995"/>
              </a:tblGrid>
              <a:tr h="272415">
                <a:tc gridSpan="5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NOTICE_TB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7241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공지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ID(PK)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TITLE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공지제목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CONTENTS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작성내용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16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FILE_URL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첨부파일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WRITER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작성자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(FK)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0" name="가로 글상자 9"/>
          <p:cNvSpPr txBox="1"/>
          <p:nvPr/>
        </p:nvSpPr>
        <p:spPr>
          <a:xfrm>
            <a:off x="466725" y="1108547"/>
            <a:ext cx="2725772" cy="365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공지사항</a:t>
            </a:r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466725" y="4268335"/>
          <a:ext cx="6678370" cy="200787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309769"/>
                <a:gridCol w="1040786"/>
                <a:gridCol w="734237"/>
                <a:gridCol w="2719612"/>
                <a:gridCol w="873966"/>
              </a:tblGrid>
              <a:tr h="272415">
                <a:tc gridSpan="5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FAQ_TB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7241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FAID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질문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ID(PK)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TITLE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질문제목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CONTENTS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작성내용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WRITER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작성자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(FK)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2" name="가로 글상자 11"/>
          <p:cNvSpPr txBox="1"/>
          <p:nvPr/>
        </p:nvSpPr>
        <p:spPr>
          <a:xfrm>
            <a:off x="466725" y="3902412"/>
            <a:ext cx="2725772" cy="365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자주 묻는 질문</a:t>
            </a: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빗면 1"/>
          <p:cNvSpPr/>
          <p:nvPr/>
        </p:nvSpPr>
        <p:spPr>
          <a:xfrm>
            <a:off x="441797" y="429637"/>
            <a:ext cx="2016463" cy="455983"/>
          </a:xfrm>
          <a:prstGeom prst="bevel">
            <a:avLst>
              <a:gd name="adj" fmla="val 12500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 b="1">
                <a:solidFill>
                  <a:srgbClr val="ff0000"/>
                </a:solidFill>
                <a:latin typeface="D2Coding"/>
                <a:ea typeface="D2Coding"/>
              </a:rPr>
              <a:t>극장 관련</a:t>
            </a:r>
            <a:endParaRPr lang="ko-KR" altLang="en-US" sz="1500" b="1">
              <a:solidFill>
                <a:srgbClr val="ff0000"/>
              </a:solidFill>
              <a:latin typeface="D2Coding"/>
              <a:ea typeface="D2Coding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41797" y="1474470"/>
          <a:ext cx="6326892" cy="176403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82890"/>
                <a:gridCol w="983784"/>
                <a:gridCol w="786986"/>
                <a:gridCol w="2660498"/>
                <a:gridCol w="912734"/>
              </a:tblGrid>
              <a:tr h="165431">
                <a:tc gridSpan="5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CINEMA_TB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9647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17171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CIID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시네마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ID(PK)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7171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NAME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시네마이름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CITY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도시이름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7171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7171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5" name="가로 글상자 4"/>
          <p:cNvSpPr txBox="1"/>
          <p:nvPr/>
        </p:nvSpPr>
        <p:spPr>
          <a:xfrm>
            <a:off x="441797" y="1108547"/>
            <a:ext cx="2725772" cy="36592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시네마 정보 테이블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" name="가로 글상자 6"/>
          <p:cNvSpPr txBox="1"/>
          <p:nvPr/>
        </p:nvSpPr>
        <p:spPr>
          <a:xfrm>
            <a:off x="441797" y="3406058"/>
            <a:ext cx="2725772" cy="36592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지점 정보 테이블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41797" y="3771981"/>
          <a:ext cx="6326892" cy="2251710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982890"/>
                <a:gridCol w="983784"/>
                <a:gridCol w="786986"/>
                <a:gridCol w="2660498"/>
                <a:gridCol w="912734"/>
              </a:tblGrid>
              <a:tr h="165431">
                <a:tc gridSpan="5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          <a:solidFill>
                            <a:srgbClr val="289b6e"/>
                          </a:solidFill>
                          <a:latin typeface="D2Coding"/>
                          <a:ea typeface="D2Coding"/>
                        </a:rPr>
                        <a:t>BRANCH_TB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9647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17171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BRID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VARCHAR2(5)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지점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ID(PK)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7171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NAME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지점이름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CIID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시네마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ID(FK)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ADDRESS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VARCHAR2(500)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주소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IMAGE_URL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VARCHAR2(300)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이미지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7171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7171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1006</ep:Words>
  <ep:PresentationFormat>화면 슬라이드 쇼(4:3)</ep:PresentationFormat>
  <ep:Paragraphs>36</ep:Paragraphs>
  <ep:Slides>16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2024-09-20T04:46:07.387</dcterms:created>
  <dc:creator>KTE</dc:creator>
  <cp:lastModifiedBy>Admin</cp:lastModifiedBy>
  <dcterms:modified xsi:type="dcterms:W3CDTF">2024-10-01T14:08:44.362</dcterms:modified>
  <cp:revision>200</cp:revision>
  <cp:version>12.0.0.3747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