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74" r:id="rId3"/>
    <p:sldId id="275" r:id="rId4"/>
    <p:sldId id="277" r:id="rId5"/>
    <p:sldId id="280" r:id="rId6"/>
    <p:sldId id="283" r:id="rId7"/>
    <p:sldId id="281" r:id="rId8"/>
    <p:sldId id="282" r:id="rId9"/>
    <p:sldId id="284" r:id="rId10"/>
    <p:sldId id="285" r:id="rId11"/>
    <p:sldId id="28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B1FC-8FDE-4FF2-B01D-39DE70DFED2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6C1C-B573-4E94-9FE6-D17BA2C5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46C1C-B573-4E94-9FE6-D17BA2C56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9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066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1054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221FE65-39D9-4856-AEAF-34C3CE5C42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276F61-3434-4D8B-87D2-F26A25B1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046288"/>
            <a:ext cx="8458200" cy="1470025"/>
          </a:xfrm>
        </p:spPr>
        <p:txBody>
          <a:bodyPr/>
          <a:lstStyle/>
          <a:p>
            <a:pPr algn="ctr"/>
            <a:r>
              <a:rPr lang="en-US" dirty="0"/>
              <a:t>VLSI </a:t>
            </a:r>
            <a:br>
              <a:rPr lang="en-US" dirty="0"/>
            </a:br>
            <a:r>
              <a:rPr lang="en-US" dirty="0"/>
              <a:t>Finite-State Machines (FSM) </a:t>
            </a:r>
          </a:p>
        </p:txBody>
      </p:sp>
      <p:pic>
        <p:nvPicPr>
          <p:cNvPr id="4" name="Picture 3" descr="FEC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ouble Wave 4"/>
          <p:cNvSpPr/>
          <p:nvPr/>
        </p:nvSpPr>
        <p:spPr>
          <a:xfrm>
            <a:off x="8004317" y="8732"/>
            <a:ext cx="4083050" cy="1201738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Cairo University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Faculty of Engineering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Computer Engineering Department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32C4840-4CC5-47BD-8C37-6504B65A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76" y="5124451"/>
            <a:ext cx="4953000" cy="609600"/>
          </a:xfrm>
        </p:spPr>
        <p:txBody>
          <a:bodyPr/>
          <a:lstStyle/>
          <a:p>
            <a:r>
              <a:rPr lang="en-US" dirty="0"/>
              <a:t>Sandra Wahid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E57A-3842-4DFD-AA02-A44DA910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Machine: 3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3571-580A-4740-BBE9-F6E031F8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4000"/>
            <a:ext cx="11380839" cy="5105400"/>
          </a:xfrm>
        </p:spPr>
        <p:txBody>
          <a:bodyPr/>
          <a:lstStyle/>
          <a:p>
            <a:r>
              <a:rPr lang="en-US" dirty="0"/>
              <a:t>A general model of a Moore machine consists of:</a:t>
            </a:r>
          </a:p>
          <a:p>
            <a:pPr lvl="1"/>
            <a:r>
              <a:rPr lang="en-US" dirty="0"/>
              <a:t>combinatorial network which generates the outputs,</a:t>
            </a:r>
          </a:p>
          <a:p>
            <a:pPr lvl="1"/>
            <a:r>
              <a:rPr lang="en-US" dirty="0"/>
              <a:t>combinatorial network which generates the next state </a:t>
            </a:r>
          </a:p>
          <a:p>
            <a:pPr lvl="1"/>
            <a:r>
              <a:rPr lang="en-US" dirty="0"/>
              <a:t>and a state register which holds the present state as shown below. The state register is normally modeled as D flip-flops. The state register must be sensitive to a clock 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71641-D716-4F0D-BA83-CE722A91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29" y="4200218"/>
            <a:ext cx="7723559" cy="20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E57A-3842-4DFD-AA02-A44DA910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" y="204019"/>
            <a:ext cx="10972800" cy="1066800"/>
          </a:xfrm>
        </p:spPr>
        <p:txBody>
          <a:bodyPr/>
          <a:lstStyle/>
          <a:p>
            <a:r>
              <a:rPr lang="en-US" dirty="0"/>
              <a:t>Moore Machine: 3 blocks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C2E8F-7C57-4EFA-8ACD-BD6A96B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" y="956189"/>
            <a:ext cx="1263445" cy="2503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33556F-851F-4C74-977F-7082BD1E8DC5}"/>
              </a:ext>
            </a:extLst>
          </p:cNvPr>
          <p:cNvSpPr txBox="1"/>
          <p:nvPr/>
        </p:nvSpPr>
        <p:spPr>
          <a:xfrm>
            <a:off x="1784557" y="125852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Even: S0</a:t>
            </a:r>
          </a:p>
          <a:p>
            <a:r>
              <a:rPr lang="en-US" dirty="0"/>
              <a:t>Odd: S1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20B2F-A89F-4F62-9F25-F3D9C258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4" y="3762021"/>
            <a:ext cx="3500284" cy="2550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285094-919A-43DB-A848-FF1CB683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13" y="1091404"/>
            <a:ext cx="4124632" cy="55625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EB9EA9-07A3-4754-A45E-060E215C36BB}"/>
              </a:ext>
            </a:extLst>
          </p:cNvPr>
          <p:cNvSpPr/>
          <p:nvPr/>
        </p:nvSpPr>
        <p:spPr>
          <a:xfrm>
            <a:off x="5912064" y="956189"/>
            <a:ext cx="4177119" cy="23327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209801"/>
            <a:ext cx="70070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eorgi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0EE6-79BD-4EAD-8F1F-1FF4DA6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4F7-DBF6-45C6-B7ED-B507E288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system transits between finite number of internal states, then finite state machines (FSM) can be used to design the system. </a:t>
            </a:r>
          </a:p>
          <a:p>
            <a:endParaRPr lang="en-US" dirty="0"/>
          </a:p>
          <a:p>
            <a:r>
              <a:rPr lang="en-US" dirty="0"/>
              <a:t>The FSM can change from one state to another in response to some inputs; the change from one state to another is called a transition.</a:t>
            </a:r>
          </a:p>
          <a:p>
            <a:endParaRPr lang="en-US" dirty="0"/>
          </a:p>
          <a:p>
            <a:r>
              <a:rPr lang="en-US" dirty="0"/>
              <a:t>An FSM is defined by a list of its states, its initial state, and the inputs that trigger each transition.</a:t>
            </a:r>
          </a:p>
        </p:txBody>
      </p:sp>
    </p:spTree>
    <p:extLst>
      <p:ext uri="{BB962C8B-B14F-4D97-AF65-F5344CB8AC3E}">
        <p14:creationId xmlns:p14="http://schemas.microsoft.com/office/powerpoint/2010/main" val="34003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0DC1-E464-451B-B83D-89CA12F9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73156-D1A4-4321-969C-17C7949B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02" y="4379826"/>
            <a:ext cx="8307139" cy="2097174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6AE5336-2127-4E64-9C95-E23A82F63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1121612"/>
            <a:ext cx="7123471" cy="3094258"/>
          </a:xfrm>
          <a:prstGeom prst="rect">
            <a:avLst/>
          </a:prstGeom>
        </p:spPr>
      </p:pic>
      <p:pic>
        <p:nvPicPr>
          <p:cNvPr id="9" name="Picture 8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ADB8F998-9880-4A25-8694-45231D2F4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324" y="549582"/>
            <a:ext cx="2197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E8EC-2193-4C40-88FF-DF0347C9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732"/>
            <a:ext cx="10972800" cy="1066800"/>
          </a:xfrm>
        </p:spPr>
        <p:txBody>
          <a:bodyPr/>
          <a:lstStyle/>
          <a:p>
            <a:r>
              <a:rPr lang="en-US" dirty="0"/>
              <a:t>FSM Behavior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3132-BD70-4091-BDEC-1C91F9F9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8306"/>
            <a:ext cx="10972800" cy="5105400"/>
          </a:xfrm>
        </p:spPr>
        <p:txBody>
          <a:bodyPr/>
          <a:lstStyle/>
          <a:p>
            <a:r>
              <a:rPr lang="en-US" dirty="0"/>
              <a:t>FSM can be divided into two different behavior types:</a:t>
            </a:r>
          </a:p>
          <a:p>
            <a:pPr lvl="1"/>
            <a:r>
              <a:rPr lang="en-US" dirty="0"/>
              <a:t>Mealy machines</a:t>
            </a:r>
          </a:p>
          <a:p>
            <a:pPr lvl="1"/>
            <a:r>
              <a:rPr lang="en-US" dirty="0"/>
              <a:t>Moore machines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6C227-1EF0-45FD-831E-DBD10D37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2399025"/>
            <a:ext cx="10327189" cy="39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347F-E5D2-47E6-B6BB-91EC04FD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States in VHDL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DE2F-D016-49E0-82A7-3960C7E6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83" y="1725561"/>
            <a:ext cx="10449234" cy="20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D19C-8120-467D-A4AF-34BFACCE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2008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Example: Parity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E8AE-A321-461A-AA90-38314066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9536"/>
            <a:ext cx="10972800" cy="5105400"/>
          </a:xfrm>
        </p:spPr>
        <p:txBody>
          <a:bodyPr/>
          <a:lstStyle/>
          <a:p>
            <a:r>
              <a:rPr lang="en-US" dirty="0"/>
              <a:t>Serial input string </a:t>
            </a:r>
          </a:p>
          <a:p>
            <a:pPr lvl="1"/>
            <a:r>
              <a:rPr lang="en-US" dirty="0"/>
              <a:t>OUT=1 if odd # of 1s in input </a:t>
            </a:r>
          </a:p>
          <a:p>
            <a:pPr lvl="1"/>
            <a:r>
              <a:rPr lang="en-US" dirty="0"/>
              <a:t>OUT=0 if even # of 1s in input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75E58-5A03-4177-9951-AD88F200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02" y="2594862"/>
            <a:ext cx="2383554" cy="410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5E544-F714-4BFB-B9BB-E46F35EE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6" y="2819310"/>
            <a:ext cx="1986117" cy="3935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E5055-AF03-41F6-9DEF-8ACF1B559FA3}"/>
              </a:ext>
            </a:extLst>
          </p:cNvPr>
          <p:cNvSpPr txBox="1"/>
          <p:nvPr/>
        </p:nvSpPr>
        <p:spPr>
          <a:xfrm>
            <a:off x="1834844" y="487552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Input/output:</a:t>
            </a:r>
          </a:p>
        </p:txBody>
      </p:sp>
    </p:spTree>
    <p:extLst>
      <p:ext uri="{BB962C8B-B14F-4D97-AF65-F5344CB8AC3E}">
        <p14:creationId xmlns:p14="http://schemas.microsoft.com/office/powerpoint/2010/main" val="26452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E57A-3842-4DFD-AA02-A44DA910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Machine: 2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3571-580A-4740-BBE9-F6E031F8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model of a Mealy machine consists of:</a:t>
            </a:r>
          </a:p>
          <a:p>
            <a:pPr lvl="1"/>
            <a:r>
              <a:rPr lang="en-US" dirty="0"/>
              <a:t>a </a:t>
            </a:r>
            <a:r>
              <a:rPr lang="en-US"/>
              <a:t>combinatorial network which </a:t>
            </a:r>
            <a:r>
              <a:rPr lang="en-US" dirty="0"/>
              <a:t>generates the outputs and the next state, </a:t>
            </a:r>
          </a:p>
          <a:p>
            <a:pPr lvl="1"/>
            <a:r>
              <a:rPr lang="en-US" dirty="0"/>
              <a:t>and a state register which holds the present state as shown below. The state register is normally modeled as D flip-flops. The state register must be sensitive to a clock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783F1-906B-4508-AFAD-DABD9517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65" y="4159045"/>
            <a:ext cx="6480869" cy="24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E57A-3842-4DFD-AA02-A44DA910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4015"/>
            <a:ext cx="10972800" cy="1066800"/>
          </a:xfrm>
        </p:spPr>
        <p:txBody>
          <a:bodyPr/>
          <a:lstStyle/>
          <a:p>
            <a:r>
              <a:rPr lang="en-US" dirty="0"/>
              <a:t>Mealy Machine: 2 blocks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60F0BC-5A0F-4705-A62D-BC1DEE7E5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032" y="914400"/>
            <a:ext cx="4975122" cy="566786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3D814F-B70A-434A-91AB-C6B6A236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3474393"/>
            <a:ext cx="4363311" cy="3328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9A5B19-C1FD-4140-81A7-33903D39AE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88"/>
          <a:stretch/>
        </p:blipFill>
        <p:spPr>
          <a:xfrm>
            <a:off x="1037299" y="900361"/>
            <a:ext cx="1932983" cy="26330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B5651-7337-4671-AC68-5446DFDDCEB2}"/>
              </a:ext>
            </a:extLst>
          </p:cNvPr>
          <p:cNvSpPr txBox="1"/>
          <p:nvPr/>
        </p:nvSpPr>
        <p:spPr>
          <a:xfrm>
            <a:off x="2756803" y="1320830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Even: S0</a:t>
            </a:r>
          </a:p>
          <a:p>
            <a:r>
              <a:rPr lang="en-US" dirty="0"/>
              <a:t>Odd: S1</a:t>
            </a:r>
          </a:p>
        </p:txBody>
      </p:sp>
    </p:spTree>
    <p:extLst>
      <p:ext uri="{BB962C8B-B14F-4D97-AF65-F5344CB8AC3E}">
        <p14:creationId xmlns:p14="http://schemas.microsoft.com/office/powerpoint/2010/main" val="29156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5914-36A8-47BF-B1A7-97E36A23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90" y="86034"/>
            <a:ext cx="10972800" cy="1066800"/>
          </a:xfrm>
        </p:spPr>
        <p:txBody>
          <a:bodyPr/>
          <a:lstStyle/>
          <a:p>
            <a:r>
              <a:rPr lang="en-US" dirty="0"/>
              <a:t>Mealy Machine: 3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4242-CBE7-4A26-94E3-CA877A6A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84" y="636642"/>
            <a:ext cx="5636412" cy="1778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F9430-81AA-415E-AE36-64AF5CCAF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98" y="2949677"/>
            <a:ext cx="4365828" cy="3731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1627D-A44A-46D1-A9A4-EA9ABAF6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7" y="848718"/>
            <a:ext cx="3961289" cy="58328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649715-DFC7-4765-9DE8-BD33B482504B}"/>
              </a:ext>
            </a:extLst>
          </p:cNvPr>
          <p:cNvSpPr/>
          <p:nvPr/>
        </p:nvSpPr>
        <p:spPr>
          <a:xfrm>
            <a:off x="158907" y="3429000"/>
            <a:ext cx="4177119" cy="334296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302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Georgia</vt:lpstr>
      <vt:lpstr>Trebuchet MS</vt:lpstr>
      <vt:lpstr>Wingdings 2</vt:lpstr>
      <vt:lpstr>Urban</vt:lpstr>
      <vt:lpstr>VLSI  Finite-State Machines (FSM) </vt:lpstr>
      <vt:lpstr>FSM</vt:lpstr>
      <vt:lpstr>Example</vt:lpstr>
      <vt:lpstr>FSM Behavior Types</vt:lpstr>
      <vt:lpstr>FSM States in VHDL</vt:lpstr>
      <vt:lpstr>Example: Parity checker</vt:lpstr>
      <vt:lpstr>Mealy Machine: 2 blocks</vt:lpstr>
      <vt:lpstr>Mealy Machine: 2 blocks</vt:lpstr>
      <vt:lpstr>Mealy Machine: 3 blocks</vt:lpstr>
      <vt:lpstr>Moore Machine: 3 blocks</vt:lpstr>
      <vt:lpstr>Moore Machine: 3 blocks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</dc:title>
  <dc:creator>Sandra Wahid Amin Rezkallah</dc:creator>
  <cp:lastModifiedBy>Sandra Wahid Amin Rezkallah</cp:lastModifiedBy>
  <cp:revision>402</cp:revision>
  <dcterms:created xsi:type="dcterms:W3CDTF">2021-11-07T16:26:16Z</dcterms:created>
  <dcterms:modified xsi:type="dcterms:W3CDTF">2021-12-04T22:50:06Z</dcterms:modified>
</cp:coreProperties>
</file>